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xls" ContentType="application/vnd.ms-exce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8"/>
  </p:notesMasterIdLst>
  <p:sldIdLst>
    <p:sldId id="521" r:id="rId2"/>
    <p:sldId id="298" r:id="rId3"/>
    <p:sldId id="410" r:id="rId4"/>
    <p:sldId id="541" r:id="rId5"/>
    <p:sldId id="542" r:id="rId6"/>
    <p:sldId id="411" r:id="rId7"/>
    <p:sldId id="412" r:id="rId8"/>
    <p:sldId id="275" r:id="rId9"/>
    <p:sldId id="276" r:id="rId10"/>
    <p:sldId id="277" r:id="rId11"/>
    <p:sldId id="413" r:id="rId12"/>
    <p:sldId id="278" r:id="rId13"/>
    <p:sldId id="279" r:id="rId14"/>
    <p:sldId id="280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  <p:sldId id="458" r:id="rId31"/>
    <p:sldId id="397" r:id="rId32"/>
    <p:sldId id="398" r:id="rId33"/>
    <p:sldId id="399" r:id="rId34"/>
    <p:sldId id="400" r:id="rId35"/>
    <p:sldId id="401" r:id="rId36"/>
    <p:sldId id="402" r:id="rId37"/>
    <p:sldId id="403" r:id="rId38"/>
    <p:sldId id="404" r:id="rId39"/>
    <p:sldId id="405" r:id="rId40"/>
    <p:sldId id="406" r:id="rId41"/>
    <p:sldId id="407" r:id="rId42"/>
    <p:sldId id="408" r:id="rId43"/>
    <p:sldId id="409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459" r:id="rId79"/>
    <p:sldId id="460" r:id="rId80"/>
    <p:sldId id="461" r:id="rId81"/>
    <p:sldId id="462" r:id="rId82"/>
    <p:sldId id="463" r:id="rId83"/>
    <p:sldId id="464" r:id="rId84"/>
    <p:sldId id="465" r:id="rId85"/>
    <p:sldId id="466" r:id="rId86"/>
    <p:sldId id="467" r:id="rId87"/>
    <p:sldId id="468" r:id="rId88"/>
    <p:sldId id="469" r:id="rId89"/>
    <p:sldId id="470" r:id="rId90"/>
    <p:sldId id="471" r:id="rId91"/>
    <p:sldId id="472" r:id="rId92"/>
    <p:sldId id="473" r:id="rId93"/>
    <p:sldId id="474" r:id="rId94"/>
    <p:sldId id="475" r:id="rId95"/>
    <p:sldId id="522" r:id="rId96"/>
    <p:sldId id="523" r:id="rId97"/>
    <p:sldId id="524" r:id="rId98"/>
    <p:sldId id="525" r:id="rId99"/>
    <p:sldId id="526" r:id="rId100"/>
    <p:sldId id="527" r:id="rId101"/>
    <p:sldId id="528" r:id="rId102"/>
    <p:sldId id="529" r:id="rId103"/>
    <p:sldId id="530" r:id="rId104"/>
    <p:sldId id="531" r:id="rId105"/>
    <p:sldId id="532" r:id="rId106"/>
    <p:sldId id="503" r:id="rId107"/>
    <p:sldId id="504" r:id="rId108"/>
    <p:sldId id="505" r:id="rId109"/>
    <p:sldId id="506" r:id="rId110"/>
    <p:sldId id="507" r:id="rId111"/>
    <p:sldId id="508" r:id="rId112"/>
    <p:sldId id="509" r:id="rId113"/>
    <p:sldId id="510" r:id="rId114"/>
    <p:sldId id="511" r:id="rId115"/>
    <p:sldId id="512" r:id="rId116"/>
    <p:sldId id="513" r:id="rId117"/>
    <p:sldId id="514" r:id="rId118"/>
    <p:sldId id="533" r:id="rId119"/>
    <p:sldId id="534" r:id="rId120"/>
    <p:sldId id="535" r:id="rId121"/>
    <p:sldId id="536" r:id="rId122"/>
    <p:sldId id="537" r:id="rId123"/>
    <p:sldId id="538" r:id="rId124"/>
    <p:sldId id="539" r:id="rId125"/>
    <p:sldId id="540" r:id="rId126"/>
    <p:sldId id="359" r:id="rId1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2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28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2B19-9DBA-4842-A448-558E952D6253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1ED11-12D1-4E67-A720-416F2E5FFB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571F7-C177-804E-848B-FA5FAEECADB4}" type="slidenum">
              <a:rPr kumimoji="1" lang="zh-CN" altLang="en-US" smtClean="0"/>
              <a:pPr/>
              <a:t>78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77C5-D6DC-45CB-8121-17EA6C104BD4}" type="slidenum">
              <a:rPr lang="zh-CN" altLang="en-US" smtClean="0"/>
              <a:pPr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77C5-D6DC-45CB-8121-17EA6C104BD4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77C5-D6DC-45CB-8121-17EA6C104BD4}" type="slidenum">
              <a:rPr lang="zh-CN" altLang="en-US" smtClean="0"/>
              <a:pPr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77C5-D6DC-45CB-8121-17EA6C104BD4}" type="slidenum">
              <a:rPr lang="zh-CN" altLang="en-US" smtClean="0"/>
              <a:pPr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77C5-D6DC-45CB-8121-17EA6C104BD4}" type="slidenum">
              <a:rPr lang="zh-CN" altLang="en-US" smtClean="0"/>
              <a:pPr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77C5-D6DC-45CB-8121-17EA6C104BD4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77C5-D6DC-45CB-8121-17EA6C104BD4}" type="slidenum">
              <a:rPr lang="zh-CN" altLang="en-US" smtClean="0"/>
              <a:pPr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77C5-D6DC-45CB-8121-17EA6C104BD4}" type="slidenum">
              <a:rPr lang="zh-CN" altLang="en-US" smtClean="0"/>
              <a:pPr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77C5-D6DC-45CB-8121-17EA6C104BD4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77C5-D6DC-45CB-8121-17EA6C104BD4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77C5-D6DC-45CB-8121-17EA6C104BD4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77C5-D6DC-45CB-8121-17EA6C104BD4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77C5-D6DC-45CB-8121-17EA6C104BD4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77C5-D6DC-45CB-8121-17EA6C104BD4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77C5-D6DC-45CB-8121-17EA6C104BD4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77C5-D6DC-45CB-8121-17EA6C104BD4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8985" cy="83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14"/>
          <p:cNvSpPr>
            <a:spLocks noChangeArrowheads="1"/>
          </p:cNvSpPr>
          <p:nvPr userDrawn="1"/>
        </p:nvSpPr>
        <p:spPr bwMode="auto">
          <a:xfrm>
            <a:off x="0" y="800100"/>
            <a:ext cx="12198985" cy="762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5" descr="中智凯灵LOGO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37558" y="6110605"/>
            <a:ext cx="86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 userDrawn="1"/>
        </p:nvSpPr>
        <p:spPr>
          <a:xfrm>
            <a:off x="286600" y="6359857"/>
            <a:ext cx="3162789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www.keylinking.com    4006-998-758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5665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49514-797B-4B7A-92D6-FF32AF8BEECB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824AE-30AC-4525-9BC0-DB908926E9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3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6.pn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__1.xls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jpe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jpe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内容介绍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页面的性能优化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画布元素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phonegap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框架开发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  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Jsamine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面向对象编程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8.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优化页面加载速度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推荐方法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压缩数据量，减少请求数</a:t>
            </a:r>
          </a:p>
        </p:txBody>
      </p:sp>
      <p:sp>
        <p:nvSpPr>
          <p:cNvPr id="5" name="椭圆 4"/>
          <p:cNvSpPr/>
          <p:nvPr/>
        </p:nvSpPr>
        <p:spPr>
          <a:xfrm>
            <a:off x="1988773" y="2338887"/>
            <a:ext cx="8232529" cy="3665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压缩图片，尽量减小体积，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能不使用图片的尽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量不使用图片。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请求， 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TW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sprites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图片、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、模块化拆分、合并。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压缩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文件，提高加载速度，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压缩比一般在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启用服务器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Gzip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对页面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Gzip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压缩，减少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元素体积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，从而减少数据的传输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，提高加载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PhoneGap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的开发环璄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84395"/>
            <a:ext cx="10515600" cy="4351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phonegap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成功后，可以安装客户端开发工具，以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为例，采用</a:t>
            </a:r>
            <a:r>
              <a:rPr lang="en-US" altLang="zh-CN" sz="18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SDK</a:t>
            </a:r>
            <a:r>
              <a:rPr lang="zh-CN" altLang="en-US" sz="18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8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+ADT-Bundle for Windows</a:t>
            </a:r>
            <a:r>
              <a:rPr lang="zh-CN" altLang="en-US" sz="18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73" y="3255623"/>
            <a:ext cx="3744967" cy="4534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102" y="4249102"/>
            <a:ext cx="4162256" cy="4310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4" name="圆角矩形 13"/>
          <p:cNvSpPr/>
          <p:nvPr/>
        </p:nvSpPr>
        <p:spPr>
          <a:xfrm>
            <a:off x="5368728" y="3709115"/>
            <a:ext cx="2371475" cy="21700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83" y="3858966"/>
            <a:ext cx="1410773" cy="65673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494" y="4516457"/>
            <a:ext cx="1304246" cy="60692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494" y="5128610"/>
            <a:ext cx="1939914" cy="600748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643511" y="4146373"/>
            <a:ext cx="225574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安装模拟器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06473" y="5164790"/>
            <a:ext cx="401904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镜像安装地址：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://mirrors.opencas.cn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643511" y="4916332"/>
            <a:ext cx="3821815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SDK Manager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Settings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中镜像下载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肘形连接符 9"/>
          <p:cNvCxnSpPr>
            <a:stCxn id="8" idx="3"/>
          </p:cNvCxnSpPr>
          <p:nvPr/>
        </p:nvCxnSpPr>
        <p:spPr>
          <a:xfrm>
            <a:off x="3555021" y="5659234"/>
            <a:ext cx="3026083" cy="3071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PhoneGap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的开发环璄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84395"/>
            <a:ext cx="10515600" cy="4351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成功后，将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phonegap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组件嵌入开发环璄中，并新建相应文件夹，实现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hybird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式开发模式。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应用中嵌入页面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6220" y="3206840"/>
            <a:ext cx="604742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找到</a:t>
            </a:r>
            <a:r>
              <a:rPr lang="en-US" altLang="zh-CN" dirty="0"/>
              <a:t>cordova-2.9.0.jar</a:t>
            </a:r>
            <a:r>
              <a:rPr lang="zh-CN" altLang="en-US" dirty="0" smtClean="0"/>
              <a:t>，并放置在应用项目中的</a:t>
            </a:r>
            <a:r>
              <a:rPr lang="en-US" altLang="zh-CN" dirty="0"/>
              <a:t>/libs</a:t>
            </a:r>
            <a:r>
              <a:rPr lang="zh-CN" altLang="en-US" dirty="0"/>
              <a:t>目录下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146220" y="4679922"/>
            <a:ext cx="347723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/>
              <a:t>在项目的根目录下</a:t>
            </a:r>
            <a:r>
              <a:rPr lang="zh-CN" altLang="en-US" dirty="0" smtClean="0"/>
              <a:t>新建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zh-CN" altLang="en-US" dirty="0"/>
              <a:t>目录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4667457" y="4544536"/>
            <a:ext cx="528034" cy="8480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91965" y="4374130"/>
            <a:ext cx="59067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/libs</a:t>
            </a:r>
          </a:p>
        </p:txBody>
      </p:sp>
      <p:sp>
        <p:nvSpPr>
          <p:cNvPr id="7" name="矩形 6"/>
          <p:cNvSpPr/>
          <p:nvPr/>
        </p:nvSpPr>
        <p:spPr>
          <a:xfrm>
            <a:off x="5091965" y="5171763"/>
            <a:ext cx="84132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/assets</a:t>
            </a:r>
          </a:p>
        </p:txBody>
      </p:sp>
      <p:sp>
        <p:nvSpPr>
          <p:cNvPr id="8" name="矩形 7"/>
          <p:cNvSpPr/>
          <p:nvPr/>
        </p:nvSpPr>
        <p:spPr>
          <a:xfrm>
            <a:off x="1146220" y="5474568"/>
            <a:ext cx="240880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main </a:t>
            </a:r>
            <a:r>
              <a:rPr lang="en-US" altLang="zh-CN" dirty="0"/>
              <a:t>java</a:t>
            </a:r>
            <a:r>
              <a:rPr lang="zh-CN" altLang="en-US" dirty="0"/>
              <a:t>源代码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447" y="4559124"/>
            <a:ext cx="4668369" cy="15454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39" name="文本框 38"/>
          <p:cNvSpPr txBox="1"/>
          <p:nvPr/>
        </p:nvSpPr>
        <p:spPr>
          <a:xfrm>
            <a:off x="1146219" y="3873653"/>
            <a:ext cx="599510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cordova.js</a:t>
            </a:r>
            <a:r>
              <a:rPr lang="zh-CN" altLang="en-US" dirty="0" smtClean="0"/>
              <a:t>，并放置在应用项目中的</a:t>
            </a:r>
            <a:r>
              <a:rPr lang="en-US" altLang="zh-CN" dirty="0"/>
              <a:t>/assets/</a:t>
            </a:r>
            <a:r>
              <a:rPr lang="en-US" altLang="zh-CN" dirty="0" err="1"/>
              <a:t>js</a:t>
            </a:r>
            <a:r>
              <a:rPr lang="zh-CN" altLang="en-US" dirty="0" smtClean="0"/>
              <a:t>目录</a:t>
            </a:r>
            <a:r>
              <a:rPr lang="zh-CN" altLang="en-US" dirty="0"/>
              <a:t>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PhoneGap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的开发环璄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84395"/>
            <a:ext cx="10515600" cy="4351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成功后，将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phonegap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组件嵌入开发环璄中，并新建相应文件夹，实现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hybird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式开发模式。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AndroidManifest.xml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文件中添加下列代码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814" y="3073828"/>
            <a:ext cx="5723809" cy="31619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PhoneGap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84395"/>
            <a:ext cx="10515600" cy="4351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Phonegap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提供了大量实用的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，如手势感应器，调用设备摄像头，设备联系人相关操作，获取设备的相关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获取设备的相关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device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被分配到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作用域为全局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范围。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15" y="3301189"/>
            <a:ext cx="2526990" cy="16036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975" y="3301189"/>
            <a:ext cx="6384974" cy="2172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6" name="右箭头 5"/>
          <p:cNvSpPr/>
          <p:nvPr/>
        </p:nvSpPr>
        <p:spPr>
          <a:xfrm>
            <a:off x="3885517" y="4001475"/>
            <a:ext cx="705607" cy="434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PhoneGap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84395"/>
            <a:ext cx="10515600" cy="4351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contacts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对象提供对设备通讯录数据库的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访问，它提供了大量的方法，参数和对象，可以非常方便地调用和使用它。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81" y="2829484"/>
            <a:ext cx="2236425" cy="121448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73" y="4409342"/>
            <a:ext cx="2246612" cy="148918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861" y="2829484"/>
            <a:ext cx="2325187" cy="215818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437" y="2829484"/>
            <a:ext cx="4408969" cy="33003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PhoneGap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84395"/>
            <a:ext cx="10515600" cy="4351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扫描下列地址，可以在安卓机型上进行安装。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112" y="2681112"/>
            <a:ext cx="2794000" cy="279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674" y="2685345"/>
            <a:ext cx="2761544" cy="27615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6" name="文本框 5"/>
          <p:cNvSpPr txBox="1"/>
          <p:nvPr/>
        </p:nvSpPr>
        <p:spPr>
          <a:xfrm>
            <a:off x="7577668" y="5531556"/>
            <a:ext cx="146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小游戏打包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94846" y="5542844"/>
            <a:ext cx="189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页面获取通讯录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单元测试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Jasmine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基础与使用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内容提要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基础介绍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使用语法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基础介绍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测试工具产生背景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作为一种客户端脚本语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言，没有集成开发调试环境，对于开发人员来说，调试的难度非常大。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前端页面逻辑日益复杂，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变得庞大和臃肿，导致维护的难度变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急需一套测试工具来保证重构后的代码的兼容性。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64403" y="4118225"/>
            <a:ext cx="3123496" cy="1015663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6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jasmine</a:t>
            </a:r>
            <a:endParaRPr lang="zh-CN" altLang="en-US" sz="6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基础介绍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Jasmine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框架的定义：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它是一个用来编写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测试的框架，它不依赖于任何其它的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框架，也不需要对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它有拥有灵巧而明确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的语法可以让你轻松的编写测试代码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103129" y="3208820"/>
            <a:ext cx="7415575" cy="244416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每个测试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都在一个测试集中运行，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Suite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就是一个测试集，用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describe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函数封装。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Spec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表示每个测试用例，用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it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函数封装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expect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函数，作为程序断言来判断相等关系。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setup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过程用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beforeEach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函数封装，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tearDown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过程用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afterEach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封装。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优化页面加载速度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推荐方法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优化图片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1700"/>
              </a:spcBef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去掉额外的空白区域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使用最优的文件格式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JPG, 60 quality - 32K </a:t>
            </a:r>
          </a:p>
          <a:p>
            <a:pPr lvl="2"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PNG-8, 256 colors - 37K </a:t>
            </a:r>
          </a:p>
          <a:p>
            <a:pPr lvl="2"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GIF, 256 colors - 42K </a:t>
            </a:r>
          </a:p>
          <a:p>
            <a:pPr lvl="2"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PNG-24 - 146K </a:t>
            </a:r>
          </a:p>
          <a:p>
            <a:pPr lvl="1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代替图片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None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-moz-border-radius:4px;</a:t>
            </a:r>
          </a:p>
          <a:p>
            <a:pPr lvl="2">
              <a:buNone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webkit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-border-radius: 4px;</a:t>
            </a:r>
          </a:p>
          <a:p>
            <a:pPr lvl="2">
              <a:buNone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border-radius: 4px;</a:t>
            </a:r>
          </a:p>
          <a:p>
            <a:pPr lvl="1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经优化的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一般要比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基础介绍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Jasmine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框架的安装：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可以直接采用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brow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安装包在控制台进行安装。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直接将文件导入测试报告页进行安装，下载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1.3.1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版本框架，导入文件代码如下：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14129" y="2711806"/>
            <a:ext cx="218032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bower install jasmine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947" y="3762975"/>
            <a:ext cx="5640447" cy="20198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基础介绍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Jasmine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框架的环璄配置：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为达到最佳测试效果，采用下列的配置来执行测试实例。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6119" y="3003999"/>
            <a:ext cx="2239695" cy="1037746"/>
          </a:xfrm>
          <a:prstGeom prst="rect">
            <a:avLst/>
          </a:prstGeom>
          <a:solidFill>
            <a:srgbClr val="3366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Src.js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虚尾箭头 6"/>
          <p:cNvSpPr/>
          <p:nvPr/>
        </p:nvSpPr>
        <p:spPr>
          <a:xfrm rot="5400000">
            <a:off x="2485519" y="4178291"/>
            <a:ext cx="587238" cy="395982"/>
          </a:xfrm>
          <a:prstGeom prst="strip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502239" y="4697164"/>
            <a:ext cx="2813275" cy="10377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包括需要测试的业务逻辑内容。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82466" y="3006199"/>
            <a:ext cx="2239695" cy="1037746"/>
          </a:xfrm>
          <a:prstGeom prst="rect">
            <a:avLst/>
          </a:prstGeom>
          <a:solidFill>
            <a:srgbClr val="3366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report.js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虚尾箭头 9"/>
          <p:cNvSpPr/>
          <p:nvPr/>
        </p:nvSpPr>
        <p:spPr>
          <a:xfrm rot="5400000">
            <a:off x="5901866" y="4180491"/>
            <a:ext cx="587238" cy="395982"/>
          </a:xfrm>
          <a:prstGeom prst="strip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918586" y="4699364"/>
            <a:ext cx="2813275" cy="10377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包括初始化启动单元测试的代码内容。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46414" y="3006199"/>
            <a:ext cx="2239695" cy="1037746"/>
          </a:xfrm>
          <a:prstGeom prst="rect">
            <a:avLst/>
          </a:prstGeom>
          <a:solidFill>
            <a:srgbClr val="3366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test.js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5400000">
            <a:off x="9165814" y="4180491"/>
            <a:ext cx="587238" cy="395982"/>
          </a:xfrm>
          <a:prstGeom prst="strip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8182534" y="4699364"/>
            <a:ext cx="2813275" cy="10377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包括进行单元素测试的代码内容。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基础介绍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Jasmine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框架的启动代码：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report.js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中，直接调用启动框架的对象，并在页面加载成功后执行，代码如下：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79" y="3049780"/>
            <a:ext cx="5935605" cy="24256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7" name="圆角矩形标注 6"/>
          <p:cNvSpPr/>
          <p:nvPr/>
        </p:nvSpPr>
        <p:spPr>
          <a:xfrm>
            <a:off x="7716023" y="3468259"/>
            <a:ext cx="3195664" cy="1734127"/>
          </a:xfrm>
          <a:prstGeom prst="wedgeRoundRectCallout">
            <a:avLst>
              <a:gd name="adj1" fmla="val -77193"/>
              <a:gd name="adj2" fmla="val -136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 panose="020B0604020202020204"/>
              <a:buChar char="•"/>
            </a:pPr>
            <a:r>
              <a:rPr kumimoji="1"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获取测试引擎对象</a:t>
            </a:r>
            <a:endParaRPr kumimoji="1"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/>
              <a:buChar char="•"/>
            </a:pPr>
            <a:r>
              <a:rPr kumimoji="1"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实例化页面报告对象</a:t>
            </a:r>
            <a:endParaRPr kumimoji="1"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/>
              <a:buChar char="•"/>
            </a:pPr>
            <a:r>
              <a:rPr kumimoji="1"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将报告对象加入到引擎中。</a:t>
            </a:r>
            <a:endParaRPr kumimoji="1"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/>
              <a:buChar char="•"/>
            </a:pPr>
            <a:r>
              <a:rPr kumimoji="1"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设置引擎测试内容的过滤值。</a:t>
            </a:r>
            <a:endParaRPr kumimoji="1"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/>
              <a:buChar char="•"/>
            </a:pPr>
            <a:r>
              <a:rPr kumimoji="1"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执行测试引擎。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使用语法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Jasmine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框架的第一个测试案例：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测试一个函数的返回值是否为期望内容。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625" y="2884228"/>
            <a:ext cx="2814863" cy="10619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249" y="3905165"/>
            <a:ext cx="2762856" cy="17449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707" y="3641474"/>
            <a:ext cx="3945385" cy="13151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使用语法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Jasmine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框架的第二个测试案例：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测试一个函数的返回值是倒序内容。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08" y="2940382"/>
            <a:ext cx="4986724" cy="77365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284" y="3746374"/>
            <a:ext cx="4813689" cy="12785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643" y="3747329"/>
            <a:ext cx="3213100" cy="1930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使用语法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Jasmine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框架的基础语法：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有二个核心的部分：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describe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函数块和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函数块，它们都有二个参数，第一个参数：测试描述，第二个参数：测试逻辑函数。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185078" y="3195166"/>
            <a:ext cx="6787369" cy="25397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58659" y="3208821"/>
            <a:ext cx="264041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it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函数块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（第二个参数）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936196" y="3932512"/>
            <a:ext cx="2690365" cy="114698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expect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方法用于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表明测试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的预期</a:t>
            </a:r>
          </a:p>
        </p:txBody>
      </p:sp>
      <p:sp>
        <p:nvSpPr>
          <p:cNvPr id="13" name="椭圆 12"/>
          <p:cNvSpPr/>
          <p:nvPr/>
        </p:nvSpPr>
        <p:spPr>
          <a:xfrm>
            <a:off x="5954323" y="3987130"/>
            <a:ext cx="2198725" cy="10923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toBe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表示是否等于预期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Jasmine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框架的使用时的注意事项：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函数块可以包含多个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过程，只要有其中的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不符合期望，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就会测试不通过；而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describe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也可以包含多个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，只要有中有一个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报错，那么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describe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就会测试不通过。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beforeEach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describe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中的每个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执行之前运行，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afterEach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在每个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调用后运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beforeEach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方法初始化的代码。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afterEach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方法在继续前重置这些变量。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可以用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xdescribe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来禁用，更多匹配函数见附录：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附录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Jasmine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框架的匹配函数：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expect(x).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toEqual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(y);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相等时候通过</a:t>
            </a:r>
          </a:p>
          <a:p>
            <a:pPr>
              <a:lnSpc>
                <a:spcPct val="70000"/>
              </a:lnSpc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expect(x).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toBe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(y);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是同一个对象时候通过</a:t>
            </a:r>
          </a:p>
          <a:p>
            <a:pPr>
              <a:lnSpc>
                <a:spcPct val="70000"/>
              </a:lnSpc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expect(x).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toMatch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(pattern); x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（字符串或正则表达式）时通过</a:t>
            </a:r>
          </a:p>
          <a:p>
            <a:pPr>
              <a:lnSpc>
                <a:spcPct val="70000"/>
              </a:lnSpc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expect(x).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toBeDefined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x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时通过</a:t>
            </a:r>
          </a:p>
          <a:p>
            <a:pPr>
              <a:lnSpc>
                <a:spcPct val="70000"/>
              </a:lnSpc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expect(x).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toBeUndefined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x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时通过</a:t>
            </a:r>
          </a:p>
          <a:p>
            <a:pPr>
              <a:lnSpc>
                <a:spcPct val="70000"/>
              </a:lnSpc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expect(x).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toBeNull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x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时通过</a:t>
            </a:r>
          </a:p>
          <a:p>
            <a:pPr>
              <a:lnSpc>
                <a:spcPct val="70000"/>
              </a:lnSpc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expect(x).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toBeTruthy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x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等价时候通过</a:t>
            </a:r>
          </a:p>
          <a:p>
            <a:pPr>
              <a:lnSpc>
                <a:spcPct val="70000"/>
              </a:lnSpc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expect(x).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toBeFalsy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x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等价时候通过</a:t>
            </a:r>
          </a:p>
          <a:p>
            <a:pPr>
              <a:lnSpc>
                <a:spcPct val="70000"/>
              </a:lnSpc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expect(x).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toContain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(y);x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（数组或字符串）包含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时通过</a:t>
            </a:r>
          </a:p>
          <a:p>
            <a:pPr>
              <a:lnSpc>
                <a:spcPct val="70000"/>
              </a:lnSpc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expect(x).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toBeLessThan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(y); x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时通过</a:t>
            </a:r>
          </a:p>
          <a:p>
            <a:pPr>
              <a:lnSpc>
                <a:spcPct val="70000"/>
              </a:lnSpc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expect(x).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toBeGreaterThan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(y); x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时通过</a:t>
            </a:r>
          </a:p>
          <a:p>
            <a:pPr>
              <a:lnSpc>
                <a:spcPct val="70000"/>
              </a:lnSpc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expect(function(){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();}).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toThrow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(e);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抛出异常时候通过</a:t>
            </a:r>
          </a:p>
          <a:p>
            <a:pPr marL="0" indent="0">
              <a:lnSpc>
                <a:spcPct val="60000"/>
              </a:lnSpc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HTML5+Nodejs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消息推送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与服务器基本通讯实现</a:t>
            </a: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使用服务的流程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服务的状态标志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环璄下架构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通讯</a:t>
            </a: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聊天室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与服务器基本通讯实现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定义：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为客户端与服务端起了一座双向通信的桥梁，利用该桥梁可以实现服务器端信息的推送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78806" y="3038240"/>
            <a:ext cx="6812924" cy="2521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它是一个实时、永久性的连接，服务端一旦与客户端建立了这种双向连接，就可以将数据推送至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中，而客户端只要有一个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绑定的地址与端口与服务器建立联系，就可以接收推送来的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元素的遍历优化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推荐方法</a:t>
            </a:r>
          </a:p>
        </p:txBody>
      </p:sp>
      <p:sp>
        <p:nvSpPr>
          <p:cNvPr id="5" name="椭圆 4"/>
          <p:cNvSpPr/>
          <p:nvPr/>
        </p:nvSpPr>
        <p:spPr>
          <a:xfrm>
            <a:off x="3412901" y="3641387"/>
            <a:ext cx="6743686" cy="2086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尽量减少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元素数量 ，正常控制在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左右。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避免对全局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元素进行遍历，如果父元素已知，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元素范围中查询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44710" y="2484259"/>
            <a:ext cx="4461478" cy="7078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DOM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元素过多导致元素定位缓慢。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接口调用。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20767" y="3456721"/>
            <a:ext cx="112795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使用服务的流程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用法：需要通过以下几步来实现。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228046" y="2591349"/>
            <a:ext cx="2202288" cy="12750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创建连接</a:t>
            </a:r>
          </a:p>
        </p:txBody>
      </p:sp>
      <p:sp>
        <p:nvSpPr>
          <p:cNvPr id="6" name="椭圆 5"/>
          <p:cNvSpPr/>
          <p:nvPr/>
        </p:nvSpPr>
        <p:spPr>
          <a:xfrm>
            <a:off x="4719036" y="3453942"/>
            <a:ext cx="2202288" cy="12750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发送数据</a:t>
            </a:r>
          </a:p>
        </p:txBody>
      </p:sp>
      <p:sp>
        <p:nvSpPr>
          <p:cNvPr id="7" name="椭圆 6"/>
          <p:cNvSpPr/>
          <p:nvPr/>
        </p:nvSpPr>
        <p:spPr>
          <a:xfrm>
            <a:off x="7613023" y="4245992"/>
            <a:ext cx="2202288" cy="127500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Socket.IO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客户端配置：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Socket.IO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从官网下载，然后可以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socket.io.js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文件包含到页面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中，代码如下。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Socket.IO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还提供了一个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，创建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服务器，然后把服务器的实例传递到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Socket.IO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615" y="2694309"/>
            <a:ext cx="3586302" cy="7204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615" y="4381599"/>
            <a:ext cx="3604312" cy="52525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615" y="5041787"/>
            <a:ext cx="5257143" cy="5714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客户端代码解析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Socket.IO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实例，建立连接，添加一个连接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监听器，在这个监听器中添加接收服务端发送来的数据。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63" y="2717490"/>
            <a:ext cx="5262930" cy="30376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端代码解析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模块启动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Socket.IO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8081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启动服务器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，再把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Socket.IO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实例传递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619" y="2608118"/>
            <a:ext cx="6304762" cy="3419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对象传递数据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在服务端通过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对象中的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值，约定服务端发的内容标志，客户端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根据这个标志将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相应的内容显示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877" y="2659625"/>
            <a:ext cx="3318552" cy="99638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877" y="3746442"/>
            <a:ext cx="3318552" cy="22824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268" y="3157819"/>
            <a:ext cx="5133333" cy="23333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8" name="文本框 7"/>
          <p:cNvSpPr txBox="1"/>
          <p:nvPr/>
        </p:nvSpPr>
        <p:spPr>
          <a:xfrm flipH="1">
            <a:off x="1401526" y="4324485"/>
            <a:ext cx="97171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8369756" y="5280059"/>
            <a:ext cx="97171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聊天室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添加一个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，显示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从服务器接收的在线人员数据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内容并发送后，使用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形式向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569" y="2599634"/>
            <a:ext cx="4018210" cy="34836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66997" y="327457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优化流程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推荐方法</a:t>
            </a:r>
          </a:p>
        </p:txBody>
      </p:sp>
      <p:sp>
        <p:nvSpPr>
          <p:cNvPr id="5" name="椭圆 4"/>
          <p:cNvSpPr/>
          <p:nvPr/>
        </p:nvSpPr>
        <p:spPr>
          <a:xfrm>
            <a:off x="2004261" y="2168502"/>
            <a:ext cx="7526106" cy="3073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for-in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循环，因为它需要同时搜索对象的实例和原型属性。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变量缓存需要的对象或者数组成员 ，性能比前者提升了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25%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if-else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，把出现几率最多条件放在首位，按出现几率的大小顺序往后。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推荐方法</a:t>
            </a:r>
          </a:p>
        </p:txBody>
      </p:sp>
      <p:sp>
        <p:nvSpPr>
          <p:cNvPr id="5" name="椭圆 4"/>
          <p:cNvSpPr/>
          <p:nvPr/>
        </p:nvSpPr>
        <p:spPr>
          <a:xfrm>
            <a:off x="2719313" y="2683658"/>
            <a:ext cx="6753373" cy="2248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化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请求，将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的请求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化这样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做不仅使所需的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请求和响应更少，也减少了用于响应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请求的服务器端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画布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绘制基本的形状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绘制图片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切割图片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制作动画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滑擦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案例实战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想要在页面中利用新增加的画布元素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&lt;canvas&gt;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绘画图形，需要经过以下三个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59865" y="3131387"/>
            <a:ext cx="7469747" cy="20313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1．使用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&lt;canvas&gt;元素创建一个画布区域，并获取该元素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．通过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获取的&lt;canvas&gt;元素，取得该图形元素的上下文环境对象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3．根据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取得的上下文环境对象，在页面中绘制图形或动画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绘制基本的形状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&lt;canvas&gt;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元素，并在该元素中，绘制一个指定长度的正文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形，理解坐标与宽高的意义。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29" y="3072975"/>
            <a:ext cx="3414887" cy="18566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345" y="3072975"/>
            <a:ext cx="3390476" cy="176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绘制基本的形状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元素，并在该元素中，绘制一个有背景色和边框的矩形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，点击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该矩形时，将清空矩形中指定区域中的图形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色彩。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311" y="2795564"/>
            <a:ext cx="2681540" cy="315849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626" y="3248269"/>
            <a:ext cx="4694256" cy="2096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绘制基本的形状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&lt;canvas&gt;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元素，在该元素中，调用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moveTo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moveLine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方法，绘制两条相互衔接的直线，显示在页面中。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734" y="2869510"/>
            <a:ext cx="3374770" cy="22635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031" y="3263416"/>
            <a:ext cx="3761905" cy="17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页面的性能优化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面临问题与挑战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解决方案与工具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页面加载与执行过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优化页面加载速度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DOM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元素的遍历优化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优化流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Ajax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的性能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绘制基本的形状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边直线外，还可以使用上下文对象中的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arc()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方法，描绘圆形路径，绘制各种形状的圆形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834" y="2716116"/>
            <a:ext cx="5357093" cy="3571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834" y="3352367"/>
            <a:ext cx="2871470" cy="292777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211" y="3689680"/>
            <a:ext cx="1837386" cy="2253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绘制图片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画布中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绘制图像需要调用上下文环境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drawImage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方法，通过该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元素绘制到画布中。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256" y="2715085"/>
            <a:ext cx="3284112" cy="33332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240" y="3038088"/>
            <a:ext cx="3514845" cy="4697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240" y="4093080"/>
            <a:ext cx="4129825" cy="4220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9240" y="5196946"/>
            <a:ext cx="5494743" cy="419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切割图片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在画布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元素中，可以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通过调用上下文环境对象中的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clip()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方法切割画布中绘制的图像。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687" y="2783585"/>
            <a:ext cx="1986626" cy="44147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842" y="2783585"/>
            <a:ext cx="2432036" cy="333438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687" y="3517287"/>
            <a:ext cx="4226698" cy="2367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制作动画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在画布元素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&lt;canvas&gt;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中，除了绘制图形、图像、文字外，还可以制作一些简单的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动画，具体分为两步。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06073" y="2897747"/>
            <a:ext cx="3683357" cy="1200329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一个函数，用于图形的移动或其他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8523" y="4476952"/>
            <a:ext cx="3966693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setInterval方法设置动画执行的间隔时间，反复执行自定义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909" y="2991770"/>
            <a:ext cx="4304762" cy="2019048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6167463" y="3933395"/>
            <a:ext cx="643943" cy="38742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滑擦图片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技术要点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：实现圆形的刮痕，进行刮痕面积的计算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掉了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的内容区域，则全部显示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出来。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5" y="2780187"/>
            <a:ext cx="5061240" cy="5623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05" y="3477484"/>
            <a:ext cx="4019098" cy="12145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304" y="4874080"/>
            <a:ext cx="6504721" cy="135998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910" y="2712705"/>
            <a:ext cx="3409524" cy="20095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案例实战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绘制应用二维码地址：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021361" y="53342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找不同游戏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76188" y="53046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859" y="2460111"/>
            <a:ext cx="2831843" cy="282197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215" y="2459731"/>
            <a:ext cx="2819513" cy="280965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基础调用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JSON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对象调用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嵌套调用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调用时，通过实例化一个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objWorker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，然后再调用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postMessage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后台线程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使用实例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b="1" dirty="0" smtClean="0"/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74803" y="3326887"/>
            <a:ext cx="1569660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线程处理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95355" y="4224648"/>
            <a:ext cx="2169184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对象交互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54853" y="5050906"/>
            <a:ext cx="1800493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线程嵌套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后台线程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，点击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“请求”按钮时，向该后台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线程返回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给前台调用代码，并显示在页面中。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87" y="2686036"/>
            <a:ext cx="3428571" cy="19238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390" y="3047941"/>
            <a:ext cx="2571429" cy="120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390" y="4794066"/>
            <a:ext cx="3590476" cy="13523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后台线程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前台页面一个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对象，前台获取该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对象，使用遍历的方式显示对象中的全部内容。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080" y="2733011"/>
            <a:ext cx="3790476" cy="33238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952" y="3399677"/>
            <a:ext cx="2800000" cy="19904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面临问题与挑战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加载时间过长、代码性能形势严峻：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table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混乱、堆砌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冲突、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导致后果的一些数据分析：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17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Amazon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慢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 s -&gt; 1%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用户放弃交易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慢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0.4s -&gt;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0.6%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放弃搜索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Yahoo!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慢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0.4s -&gt;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5%-9%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的流量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用户在页面中输入生成随机数的位数并点击“请求”按钮后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，页面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中显示对应位数的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奇偶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特征一起显示在页面中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91" y="2685435"/>
            <a:ext cx="2947665" cy="36264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488" y="2685435"/>
            <a:ext cx="3219971" cy="20965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489" y="4865595"/>
            <a:ext cx="2551988" cy="143935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构造函数的继承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非构造函数的继承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的用法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原始对象模式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3527519" y="35601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353" y="2380290"/>
            <a:ext cx="2390476" cy="12666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353" y="4001294"/>
            <a:ext cx="2383130" cy="128528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8" name="文本框 7"/>
          <p:cNvSpPr txBox="1"/>
          <p:nvPr/>
        </p:nvSpPr>
        <p:spPr>
          <a:xfrm>
            <a:off x="7633164" y="3340782"/>
            <a:ext cx="3415646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不足之处：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生成多个实例时，代码非常多。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与原始的构造对象并没有关联。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023" y="3013623"/>
            <a:ext cx="1904762" cy="15047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改进后的原始对象模式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5277202" y="338645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77202" y="4947289"/>
            <a:ext cx="442059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不足之处：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实例之间无联系，不能表明是同一模型。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219" y="2643600"/>
            <a:ext cx="4142857" cy="74285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219" y="3810776"/>
            <a:ext cx="4095238" cy="6952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177" y="2543058"/>
            <a:ext cx="3819048" cy="21714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构造函数模式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290081" y="34122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02960" y="4973044"/>
            <a:ext cx="3789525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constructor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instanceof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运算符验证原型与对象的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90" y="2794717"/>
            <a:ext cx="3823527" cy="15424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679" y="2747015"/>
            <a:ext cx="4574943" cy="70383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557" y="3844921"/>
            <a:ext cx="4574944" cy="7142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构造函数模式的不足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290081" y="34122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06475" y="5228317"/>
            <a:ext cx="3789525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对于每一个实例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对象，公共的属性和方法都是一样，多占内在。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404" y="2271359"/>
            <a:ext cx="4574943" cy="70383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04" y="3333401"/>
            <a:ext cx="4574944" cy="7142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128" y="2542563"/>
            <a:ext cx="3916686" cy="24304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405" y="4409579"/>
            <a:ext cx="2847619" cy="94285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rototype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每一个构造函数都有一个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属性，指向另一个对象。这个对象的所有属性和方法，都会被构造函数的实例继承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06" y="3447941"/>
            <a:ext cx="3884769" cy="23707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5" name="右箭头 4"/>
          <p:cNvSpPr/>
          <p:nvPr/>
        </p:nvSpPr>
        <p:spPr>
          <a:xfrm>
            <a:off x="5199929" y="43845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91" y="3333855"/>
            <a:ext cx="4574943" cy="70383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991" y="4211266"/>
            <a:ext cx="4574944" cy="7142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991" y="5099072"/>
            <a:ext cx="2847619" cy="94285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rototype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模式的验证方法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207752" y="2622161"/>
          <a:ext cx="9868079" cy="2440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634"/>
                <a:gridCol w="3850783"/>
                <a:gridCol w="3863662"/>
              </a:tblGrid>
              <a:tr h="37861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功能说明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示例代码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87429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isPrototypeOf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proptotype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对象和实例之间的关系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Person.prototype.isPrototypeOf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(p1)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87429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hasOwnProperty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判断属性是本地属性，还是继承自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prototype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p1.hasOwnProperty("name")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8742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判断实例是否含有某个属性，不管是不是本地属性，或遍历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"name" in p1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(apply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15" y="2501617"/>
            <a:ext cx="3819048" cy="15714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662" y="2450101"/>
            <a:ext cx="3514286" cy="122857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6" name="右箭头 5"/>
          <p:cNvSpPr/>
          <p:nvPr/>
        </p:nvSpPr>
        <p:spPr>
          <a:xfrm>
            <a:off x="5502489" y="2954525"/>
            <a:ext cx="1004552" cy="503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21825" y="3774972"/>
            <a:ext cx="64633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536" y="4283975"/>
            <a:ext cx="4032301" cy="17080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0" name="矩形 9"/>
          <p:cNvSpPr/>
          <p:nvPr/>
        </p:nvSpPr>
        <p:spPr>
          <a:xfrm>
            <a:off x="3786389" y="4860799"/>
            <a:ext cx="3721994" cy="277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apply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的用法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两者的功能都是用另一个对象去替换当前的对象，执行当前对象的某个方法。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调用格式：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647" y="3036149"/>
            <a:ext cx="4085714" cy="248571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6" name="左箭头 5"/>
          <p:cNvSpPr/>
          <p:nvPr/>
        </p:nvSpPr>
        <p:spPr>
          <a:xfrm>
            <a:off x="5782613" y="3898263"/>
            <a:ext cx="928352" cy="5280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059" y="3306056"/>
            <a:ext cx="4361905" cy="6952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203" y="4208532"/>
            <a:ext cx="3942857" cy="6761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9" name="下箭头 8"/>
          <p:cNvSpPr/>
          <p:nvPr/>
        </p:nvSpPr>
        <p:spPr>
          <a:xfrm>
            <a:off x="3050768" y="4964172"/>
            <a:ext cx="421726" cy="566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9635" y="5573379"/>
            <a:ext cx="1552381" cy="3523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1" name="矩形 10"/>
          <p:cNvSpPr/>
          <p:nvPr/>
        </p:nvSpPr>
        <p:spPr>
          <a:xfrm>
            <a:off x="4468969" y="3631842"/>
            <a:ext cx="875763" cy="343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53060" y="4515270"/>
            <a:ext cx="626475" cy="343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肘形连接符 19"/>
          <p:cNvCxnSpPr/>
          <p:nvPr/>
        </p:nvCxnSpPr>
        <p:spPr>
          <a:xfrm rot="5400000" flipH="1" flipV="1">
            <a:off x="4739425" y="3026535"/>
            <a:ext cx="772732" cy="437882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115847" y="2408477"/>
            <a:ext cx="694651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前者是数组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传参或固定的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arguments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值，后者是正常格式传参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div </a:t>
            </a:r>
            <a:r>
              <a:rPr lang="zh-CN" altLang="en-US" dirty="0" smtClean="0"/>
              <a:t>的加载方式是即读即加载，遇到 </a:t>
            </a:r>
            <a:r>
              <a:rPr lang="en-US" altLang="zh-CN" dirty="0" smtClean="0"/>
              <a:t>&lt;div&gt; </a:t>
            </a:r>
            <a:r>
              <a:rPr lang="zh-CN" altLang="en-US" dirty="0" smtClean="0"/>
              <a:t>没有遇到 </a:t>
            </a:r>
            <a:r>
              <a:rPr lang="en-US" altLang="zh-CN" dirty="0" smtClean="0"/>
              <a:t>&lt;/div&gt; </a:t>
            </a:r>
            <a:r>
              <a:rPr lang="zh-CN" altLang="en-US" dirty="0" smtClean="0"/>
              <a:t>的时候一样加载 </a:t>
            </a:r>
            <a:r>
              <a:rPr lang="en-US" altLang="zh-CN" dirty="0" smtClean="0"/>
              <a:t>div </a:t>
            </a:r>
            <a:r>
              <a:rPr lang="zh-CN" altLang="en-US" dirty="0" smtClean="0"/>
              <a:t>中的内容，读多少加载多少；</a:t>
            </a:r>
            <a:r>
              <a:rPr lang="en-US" altLang="zh-CN" dirty="0" smtClean="0"/>
              <a:t>table </a:t>
            </a:r>
            <a:r>
              <a:rPr lang="zh-CN" altLang="en-US" dirty="0" smtClean="0"/>
              <a:t>的加载方式是完成后加载，遇到 </a:t>
            </a:r>
            <a:r>
              <a:rPr lang="en-US" altLang="zh-CN" dirty="0" smtClean="0"/>
              <a:t>&lt;table&gt; </a:t>
            </a:r>
            <a:r>
              <a:rPr lang="zh-CN" altLang="en-US" dirty="0" smtClean="0"/>
              <a:t>后，在读到 </a:t>
            </a:r>
            <a:r>
              <a:rPr lang="en-US" altLang="zh-CN" dirty="0" smtClean="0"/>
              <a:t>&lt;/table&gt; </a:t>
            </a:r>
            <a:r>
              <a:rPr lang="zh-CN" altLang="en-US" dirty="0" smtClean="0"/>
              <a:t>之前，</a:t>
            </a:r>
            <a:r>
              <a:rPr lang="en-US" altLang="zh-CN" dirty="0" smtClean="0"/>
              <a:t>table </a:t>
            </a:r>
            <a:r>
              <a:rPr lang="zh-CN" altLang="en-US" dirty="0" smtClean="0"/>
              <a:t>中的内容不加载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apply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675" y="2308877"/>
            <a:ext cx="3260868" cy="1904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896" y="2749895"/>
            <a:ext cx="2282074" cy="102217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04" y="4688052"/>
            <a:ext cx="3247619" cy="99047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8" name="右箭头 7"/>
          <p:cNvSpPr/>
          <p:nvPr/>
        </p:nvSpPr>
        <p:spPr>
          <a:xfrm>
            <a:off x="4997002" y="3101904"/>
            <a:ext cx="867224" cy="491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40675" y="1768712"/>
            <a:ext cx="110799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中级实战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7333251" y="3945605"/>
            <a:ext cx="477363" cy="798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42456" y="5004422"/>
            <a:ext cx="2086378" cy="343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apply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3200" dirty="0"/>
          </a:p>
        </p:txBody>
      </p:sp>
      <p:sp>
        <p:nvSpPr>
          <p:cNvPr id="8" name="右箭头 7"/>
          <p:cNvSpPr/>
          <p:nvPr/>
        </p:nvSpPr>
        <p:spPr>
          <a:xfrm>
            <a:off x="4997002" y="2908719"/>
            <a:ext cx="867224" cy="491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40675" y="1768712"/>
            <a:ext cx="110799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级实战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7854854" y="4019491"/>
            <a:ext cx="477363" cy="798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75" y="2339329"/>
            <a:ext cx="3407965" cy="16402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193" y="2378399"/>
            <a:ext cx="3490686" cy="15414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976" y="4325898"/>
            <a:ext cx="2352496" cy="18152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4" name="左箭头 13"/>
          <p:cNvSpPr/>
          <p:nvPr/>
        </p:nvSpPr>
        <p:spPr>
          <a:xfrm>
            <a:off x="4140083" y="5019179"/>
            <a:ext cx="675130" cy="4250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792" y="4431616"/>
            <a:ext cx="2633529" cy="12172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6" name="矩形 15"/>
          <p:cNvSpPr/>
          <p:nvPr/>
        </p:nvSpPr>
        <p:spPr>
          <a:xfrm>
            <a:off x="5666703" y="5370490"/>
            <a:ext cx="1922131" cy="540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(prototype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15" y="2501617"/>
            <a:ext cx="3819048" cy="15714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662" y="2450101"/>
            <a:ext cx="3514286" cy="122857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6" name="右箭头 5"/>
          <p:cNvSpPr/>
          <p:nvPr/>
        </p:nvSpPr>
        <p:spPr>
          <a:xfrm>
            <a:off x="5502489" y="2954525"/>
            <a:ext cx="1004552" cy="503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21825" y="3774972"/>
            <a:ext cx="64633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500" y="4307354"/>
            <a:ext cx="5142857" cy="7142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非构造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(object()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该方法把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子对象的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属性，指向父对象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，使子与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对象相连。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869396" y="3391589"/>
            <a:ext cx="1004552" cy="503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81" y="2889591"/>
            <a:ext cx="2276190" cy="15333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39" y="2875630"/>
            <a:ext cx="2619048" cy="122857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860" y="4354711"/>
            <a:ext cx="2685714" cy="1819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130" y="4868699"/>
            <a:ext cx="2990476" cy="9523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3" name="左箭头 12"/>
          <p:cNvSpPr/>
          <p:nvPr/>
        </p:nvSpPr>
        <p:spPr>
          <a:xfrm>
            <a:off x="4869396" y="5074278"/>
            <a:ext cx="1248069" cy="566672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继承调用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的简介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的控制器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的简介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适用范围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搭建开发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开发简单的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的简介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工具，它也是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源的项目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700529" y="2987899"/>
            <a:ext cx="4790941" cy="2859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对现有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编码以指令方式进行扩展，并使扩展后的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编码可以通过使用元素声明的方式来构建动态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6987" y="3334485"/>
            <a:ext cx="110799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核心功能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的简介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08640" y="2600390"/>
            <a:ext cx="536877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双大括号{{}}语法对动态获取的数据进行绑定</a:t>
            </a:r>
          </a:p>
        </p:txBody>
      </p:sp>
      <p:sp>
        <p:nvSpPr>
          <p:cNvPr id="7" name="矩形 6"/>
          <p:cNvSpPr/>
          <p:nvPr/>
        </p:nvSpPr>
        <p:spPr>
          <a:xfrm>
            <a:off x="2108640" y="3394593"/>
            <a:ext cx="594746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将HTML元素代码通过分合的方式组成可重用的组件</a:t>
            </a:r>
          </a:p>
        </p:txBody>
      </p:sp>
      <p:sp>
        <p:nvSpPr>
          <p:cNvPr id="8" name="矩形 7"/>
          <p:cNvSpPr/>
          <p:nvPr/>
        </p:nvSpPr>
        <p:spPr>
          <a:xfrm>
            <a:off x="2108640" y="4196178"/>
            <a:ext cx="321434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表单和表单的验证功能</a:t>
            </a:r>
          </a:p>
        </p:txBody>
      </p:sp>
      <p:sp>
        <p:nvSpPr>
          <p:cNvPr id="9" name="矩形 8"/>
          <p:cNvSpPr/>
          <p:nvPr/>
        </p:nvSpPr>
        <p:spPr>
          <a:xfrm>
            <a:off x="2108640" y="4991443"/>
            <a:ext cx="403507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 </a:t>
            </a:r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使用逻辑代码与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元素相关联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的简介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CRUD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（增加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、查询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Retrieve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、更新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、删除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）应用时使用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://e.hiphotos.baidu.com/baike/w%3D268/sign=ae095d10b1de9c82a665fe89548180d2/4610b912c8fcc3ceffac701a9045d688d43f20a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6938" y="2853531"/>
            <a:ext cx="3166593" cy="28475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的简介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构建开发环璄：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08640" y="2600390"/>
            <a:ext cx="332494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官网下载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文件框架库</a:t>
            </a:r>
          </a:p>
        </p:txBody>
      </p:sp>
      <p:sp>
        <p:nvSpPr>
          <p:cNvPr id="6" name="矩形 5"/>
          <p:cNvSpPr/>
          <p:nvPr/>
        </p:nvSpPr>
        <p:spPr>
          <a:xfrm>
            <a:off x="7182916" y="2600390"/>
            <a:ext cx="240161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文件库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640" y="3497561"/>
            <a:ext cx="3242654" cy="19115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7" name="下箭头 6"/>
          <p:cNvSpPr/>
          <p:nvPr/>
        </p:nvSpPr>
        <p:spPr>
          <a:xfrm>
            <a:off x="3581860" y="3054380"/>
            <a:ext cx="296214" cy="404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6" y="3987833"/>
            <a:ext cx="3800000" cy="4666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0" name="下箭头 9"/>
          <p:cNvSpPr/>
          <p:nvPr/>
        </p:nvSpPr>
        <p:spPr>
          <a:xfrm>
            <a:off x="8375348" y="3269531"/>
            <a:ext cx="296214" cy="404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n-US" altLang="zh-CN" dirty="0" smtClean="0"/>
              <a:t>Table</a:t>
            </a:r>
            <a:r>
              <a:rPr lang="zh-CN" altLang="en-US" dirty="0" smtClean="0"/>
              <a:t>要比其它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标记占更多的字节。</a:t>
            </a:r>
            <a:br>
              <a:rPr lang="zh-CN" altLang="en-US" dirty="0" smtClean="0"/>
            </a:br>
            <a:r>
              <a:rPr lang="en-US" altLang="zh-CN" dirty="0" smtClean="0"/>
              <a:t>(</a:t>
            </a:r>
            <a:r>
              <a:rPr lang="zh-CN" altLang="en-US" dirty="0" smtClean="0"/>
              <a:t>延迟下载时间，占用服务器更多的流量资源。</a:t>
            </a:r>
            <a:r>
              <a:rPr lang="en-US" altLang="zh-CN" dirty="0" smtClean="0"/>
              <a:t>)</a:t>
            </a:r>
          </a:p>
          <a:p>
            <a:pPr fontAlgn="base"/>
            <a:r>
              <a:rPr lang="en-US" altLang="zh-CN" dirty="0" smtClean="0"/>
              <a:t>Table</a:t>
            </a:r>
            <a:r>
              <a:rPr lang="zh-CN" altLang="en-US" dirty="0" smtClean="0"/>
              <a:t>会阻挡浏览器渲染引擎的渲染顺序。</a:t>
            </a:r>
            <a:br>
              <a:rPr lang="zh-CN" altLang="en-US" dirty="0" smtClean="0"/>
            </a:br>
            <a:r>
              <a:rPr lang="en-US" altLang="zh-CN" dirty="0" smtClean="0"/>
              <a:t>(</a:t>
            </a:r>
            <a:r>
              <a:rPr lang="zh-CN" altLang="en-US" dirty="0" smtClean="0"/>
              <a:t>会延迟页面的生成速度，让用户等待更久的时间。</a:t>
            </a:r>
            <a:r>
              <a:rPr lang="en-US" altLang="zh-CN" dirty="0" smtClean="0"/>
              <a:t>)</a:t>
            </a:r>
          </a:p>
          <a:p>
            <a:pPr fontAlgn="base"/>
            <a:r>
              <a:rPr lang="en-US" altLang="zh-CN" dirty="0" smtClean="0"/>
              <a:t>Table</a:t>
            </a:r>
            <a:r>
              <a:rPr lang="zh-CN" altLang="en-US" dirty="0" smtClean="0"/>
              <a:t>里显示图片时需要你把单个、有逻辑性的图片切成多个图。</a:t>
            </a:r>
            <a:br>
              <a:rPr lang="zh-CN" altLang="en-US" dirty="0" smtClean="0"/>
            </a:br>
            <a:r>
              <a:rPr lang="en-US" altLang="zh-CN" dirty="0" smtClean="0"/>
              <a:t>(</a:t>
            </a:r>
            <a:r>
              <a:rPr lang="zh-CN" altLang="en-US" dirty="0" smtClean="0"/>
              <a:t>增加设计的复杂度，增加页面加载时间，增加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会话数。</a:t>
            </a:r>
            <a:r>
              <a:rPr lang="en-US" altLang="zh-CN" dirty="0" smtClean="0"/>
              <a:t>)</a:t>
            </a:r>
          </a:p>
          <a:p>
            <a:pPr fontAlgn="base"/>
            <a:r>
              <a:rPr lang="zh-CN" altLang="en-US" dirty="0" smtClean="0"/>
              <a:t>在某些浏览器中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里的文字的拷贝会出现问题。</a:t>
            </a:r>
            <a:br>
              <a:rPr lang="zh-CN" altLang="en-US" dirty="0" smtClean="0"/>
            </a:br>
            <a:r>
              <a:rPr lang="en-US" altLang="zh-CN" dirty="0" smtClean="0"/>
              <a:t>(</a:t>
            </a:r>
            <a:r>
              <a:rPr lang="zh-CN" altLang="en-US" dirty="0" smtClean="0"/>
              <a:t>这会让用户不悦。</a:t>
            </a:r>
            <a:r>
              <a:rPr lang="en-US" altLang="zh-CN" dirty="0" smtClean="0"/>
              <a:t>)</a:t>
            </a:r>
          </a:p>
          <a:p>
            <a:pPr fontAlgn="base"/>
            <a:r>
              <a:rPr lang="en-US" altLang="zh-CN" dirty="0" smtClean="0"/>
              <a:t>Table</a:t>
            </a:r>
            <a:r>
              <a:rPr lang="zh-CN" altLang="en-US" dirty="0" smtClean="0"/>
              <a:t>会影响其内部的某些布局属性的生效</a:t>
            </a:r>
            <a:r>
              <a:rPr lang="en-US" altLang="zh-CN" dirty="0" smtClean="0"/>
              <a:t>(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&lt;td&gt;</a:t>
            </a:r>
            <a:r>
              <a:rPr lang="zh-CN" altLang="en-US" dirty="0" smtClean="0"/>
              <a:t>里的元素的</a:t>
            </a:r>
            <a:r>
              <a:rPr lang="en-US" altLang="zh-CN" dirty="0" smtClean="0"/>
              <a:t>height:100%)</a:t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zh-CN" altLang="en-US" dirty="0" smtClean="0"/>
              <a:t>这会限制你页面设计的自由性。</a:t>
            </a:r>
            <a:r>
              <a:rPr lang="en-US" altLang="zh-CN" dirty="0" smtClean="0"/>
              <a:t>)</a:t>
            </a:r>
          </a:p>
          <a:p>
            <a:pPr fontAlgn="base"/>
            <a:r>
              <a:rPr lang="zh-CN" altLang="en-US" dirty="0" smtClean="0"/>
              <a:t>一旦学了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知识，你会发现使用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做页面布局会变得更麻烦。</a:t>
            </a:r>
            <a:br>
              <a:rPr lang="zh-CN" altLang="en-US" dirty="0" smtClean="0"/>
            </a:br>
            <a:r>
              <a:rPr lang="en-US" altLang="zh-CN" dirty="0" smtClean="0"/>
              <a:t>(</a:t>
            </a:r>
            <a:r>
              <a:rPr lang="zh-CN" altLang="en-US" dirty="0" smtClean="0"/>
              <a:t>先花时间学一些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知识，会省去你以后大量的时间。</a:t>
            </a:r>
            <a:r>
              <a:rPr lang="en-US" altLang="zh-CN" dirty="0" smtClean="0"/>
              <a:t>)</a:t>
            </a:r>
          </a:p>
          <a:p>
            <a:pPr fontAlgn="base"/>
            <a:r>
              <a:rPr lang="en-US" altLang="zh-CN" dirty="0" smtClean="0"/>
              <a:t>table</a:t>
            </a:r>
            <a:r>
              <a:rPr lang="zh-CN" altLang="en-US" dirty="0" smtClean="0"/>
              <a:t>对对于页面布局来说，从语义上看是不正确的。</a:t>
            </a:r>
            <a:br>
              <a:rPr lang="zh-CN" altLang="en-US" dirty="0" smtClean="0"/>
            </a:br>
            <a:r>
              <a:rPr lang="en-US" altLang="zh-CN" dirty="0" smtClean="0"/>
              <a:t>(</a:t>
            </a:r>
            <a:r>
              <a:rPr lang="zh-CN" altLang="en-US" dirty="0" smtClean="0"/>
              <a:t>它描述的是表现，而不是内容。</a:t>
            </a:r>
            <a:r>
              <a:rPr lang="en-US" altLang="zh-CN" dirty="0" smtClean="0"/>
              <a:t>)</a:t>
            </a:r>
          </a:p>
          <a:p>
            <a:pPr fontAlgn="base"/>
            <a:r>
              <a:rPr lang="en-US" altLang="zh-CN" dirty="0" smtClean="0"/>
              <a:t>table</a:t>
            </a:r>
            <a:r>
              <a:rPr lang="zh-CN" altLang="en-US" dirty="0" smtClean="0"/>
              <a:t>代码会让阅读者抓狂。</a:t>
            </a:r>
            <a:br>
              <a:rPr lang="zh-CN" altLang="en-US" dirty="0" smtClean="0"/>
            </a:br>
            <a:r>
              <a:rPr lang="en-US" altLang="zh-CN" dirty="0" smtClean="0"/>
              <a:t>(</a:t>
            </a:r>
            <a:r>
              <a:rPr lang="zh-CN" altLang="en-US" dirty="0" smtClean="0"/>
              <a:t>不但无法利用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，而且会你不知所云</a:t>
            </a:r>
            <a:r>
              <a:rPr lang="en-US" altLang="zh-CN" dirty="0" smtClean="0"/>
              <a:t>)</a:t>
            </a:r>
          </a:p>
          <a:p>
            <a:pPr fontAlgn="base"/>
            <a:r>
              <a:rPr lang="en-US" altLang="zh-CN" dirty="0" smtClean="0"/>
              <a:t>table</a:t>
            </a:r>
            <a:r>
              <a:rPr lang="zh-CN" altLang="en-US" dirty="0" smtClean="0"/>
              <a:t>一旦设计完成就变成死的，很难通过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让它展现新的面貌。</a:t>
            </a:r>
            <a:br>
              <a:rPr lang="zh-CN" altLang="en-US" dirty="0" smtClean="0"/>
            </a:br>
            <a:r>
              <a:rPr lang="en-US" altLang="zh-CN" dirty="0" smtClean="0"/>
              <a:t>(</a:t>
            </a:r>
            <a:r>
              <a:rPr lang="zh-CN" altLang="en-US" dirty="0" smtClean="0"/>
              <a:t>你看过</a:t>
            </a:r>
            <a:r>
              <a:rPr lang="en-US" altLang="zh-CN" dirty="0" smtClean="0">
                <a:hlinkClick r:id="rId2"/>
              </a:rPr>
              <a:t>CSS Zen Garden</a:t>
            </a:r>
            <a:r>
              <a:rPr lang="zh-CN" altLang="en-US" dirty="0" smtClean="0"/>
              <a:t>吗</a:t>
            </a:r>
            <a:r>
              <a:rPr lang="en-US" altLang="zh-CN" dirty="0" smtClean="0"/>
              <a:t>?)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的简介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编写一个简单的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8901" y="2491176"/>
            <a:ext cx="4602051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当页面加载时，在页面的正文部分显示“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欢迎来到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世界！”的字样。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901" y="3469945"/>
            <a:ext cx="3590476" cy="21714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2" name="右箭头 11"/>
          <p:cNvSpPr/>
          <p:nvPr/>
        </p:nvSpPr>
        <p:spPr>
          <a:xfrm>
            <a:off x="6058380" y="4330281"/>
            <a:ext cx="682580" cy="376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29811" y="3528141"/>
            <a:ext cx="3008893" cy="2208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的简介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76531" y="2378556"/>
            <a:ext cx="7392472" cy="324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元素中增加了一个“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ng-app”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属性，这一属性的功能是通知引入的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文件框架，页面中的哪个部分开始接受它的管理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两个大括号的方式包含了一个字符串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两个大括号是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框架插入动态数据的一种方式，我们称之为“双花括号插值语法”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的简介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8901" y="2491176"/>
            <a:ext cx="5941454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当页面加载时，在页面的正文部分通过插入数据的方式计算任意一对数值的和，并将计算后的结果显示在页面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6058380" y="4330281"/>
            <a:ext cx="682580" cy="376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901" y="3437230"/>
            <a:ext cx="3723809" cy="239047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3074" name="Picture 2" descr="1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64014" y="3437230"/>
            <a:ext cx="3586813" cy="2454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的简介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76531" y="2378556"/>
            <a:ext cx="7392472" cy="324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内置了很多的过滤器，如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currency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uppercase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示例中的“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number:0”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表示除掉小数据后的数值”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内置的过滤器外，还可以自定义自己的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的简介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8900" y="2491176"/>
            <a:ext cx="6186153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中的双花括号插入相同的表达式，当文本输入框中的内容变化时，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元素插入的内容也随之发生变化。</a:t>
            </a:r>
          </a:p>
        </p:txBody>
      </p:sp>
      <p:sp>
        <p:nvSpPr>
          <p:cNvPr id="12" name="右箭头 11"/>
          <p:cNvSpPr/>
          <p:nvPr/>
        </p:nvSpPr>
        <p:spPr>
          <a:xfrm>
            <a:off x="6613831" y="4332046"/>
            <a:ext cx="682580" cy="376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900" y="3437230"/>
            <a:ext cx="4615041" cy="177871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4098" name="Picture 2" descr="1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06301" y="3411784"/>
            <a:ext cx="3639979" cy="2490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的简介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76531" y="2378556"/>
            <a:ext cx="7392472" cy="324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ng-model”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方式绑定数据是双向变化的，即如果数据源发生了变化，被绑定的元素中的内容也将会自动进行同步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变化。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当用户在文本框中输入任意内容时，改变了绑定的数据源，而其他插入的相同数据源也将随之进行同步，页面插入的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user.name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内容也将跟随变化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的简介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8900" y="2491176"/>
            <a:ext cx="6186153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中的数据元素绑定的方式，将一个数组集合中的各项元素与页面中的多个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&lt;span&gt;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元素绑定，并通过遍历的方式将全部数据插入至页面的模版中。</a:t>
            </a:r>
          </a:p>
        </p:txBody>
      </p:sp>
      <p:sp>
        <p:nvSpPr>
          <p:cNvPr id="12" name="右箭头 11"/>
          <p:cNvSpPr/>
          <p:nvPr/>
        </p:nvSpPr>
        <p:spPr>
          <a:xfrm>
            <a:off x="6470576" y="4618513"/>
            <a:ext cx="682580" cy="376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159" y="3619657"/>
            <a:ext cx="4341728" cy="2432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5122" name="Picture 2" descr="1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5845" y="3619657"/>
            <a:ext cx="3692690" cy="2432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的控制器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控制器的概念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：它占有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重要的地位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组成前端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框架的其中一员，在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中，控制器的功能是管理页面的逻辑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 descr="AngularJS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0485" y="2865974"/>
            <a:ext cx="2897746" cy="298248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的控制器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示范案例：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8900" y="2491176"/>
            <a:ext cx="6186153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在控制器对象中，初始化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$scope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一个名为“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的属性，并与页面的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&lt;span&gt;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元素进行数据绑定。</a:t>
            </a:r>
          </a:p>
        </p:txBody>
      </p:sp>
      <p:sp>
        <p:nvSpPr>
          <p:cNvPr id="12" name="右箭头 11"/>
          <p:cNvSpPr/>
          <p:nvPr/>
        </p:nvSpPr>
        <p:spPr>
          <a:xfrm>
            <a:off x="6470576" y="4618513"/>
            <a:ext cx="682580" cy="376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900" y="3619658"/>
            <a:ext cx="4378987" cy="16343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1266" name="Picture 2" descr="2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8587" y="3344621"/>
            <a:ext cx="3789728" cy="2381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的控制器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76531" y="2378556"/>
            <a:ext cx="7392472" cy="324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采用内联注入的方式声明“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c2_4”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控制器的构建依赖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$scope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对象，即在构建控制器时，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会自动将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$scope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对象作为参数注入到控制器中。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虽然在构建控制器函数时，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$scope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对象已经自动注入，但还是需要对它进行初始化，而初始化的方法是通过向该对象添加属性。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面临问题与挑战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用户速度体验的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1-3-10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</a:p>
          <a:p>
            <a:endParaRPr lang="zh-CN" altLang="en-US" dirty="0" smtClean="0"/>
          </a:p>
        </p:txBody>
      </p:sp>
      <p:graphicFrame>
        <p:nvGraphicFramePr>
          <p:cNvPr id="1026" name="图表 9"/>
          <p:cNvGraphicFramePr>
            <a:graphicFrameLocks/>
          </p:cNvGraphicFramePr>
          <p:nvPr/>
        </p:nvGraphicFramePr>
        <p:xfrm>
          <a:off x="2078305" y="2380999"/>
          <a:ext cx="7477837" cy="3751595"/>
        </p:xfrm>
        <a:graphic>
          <a:graphicData uri="http://schemas.openxmlformats.org/presentationml/2006/ole">
            <p:oleObj spid="_x0000_s2262" r:id="rId3" imgW="7834039" imgH="4572396" progId="Excel.Sheet.8">
              <p:embed/>
            </p:oleObj>
          </a:graphicData>
        </a:graphic>
      </p:graphicFrame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2850" y="3691214"/>
            <a:ext cx="869756" cy="869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78137" y="2477550"/>
            <a:ext cx="868211" cy="868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31657" y="5137385"/>
            <a:ext cx="868211" cy="868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39875" y="4796114"/>
            <a:ext cx="869756" cy="8697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圆角矩形 8"/>
          <p:cNvSpPr/>
          <p:nvPr/>
        </p:nvSpPr>
        <p:spPr>
          <a:xfrm>
            <a:off x="4012283" y="3579276"/>
            <a:ext cx="3579303" cy="874708"/>
          </a:xfrm>
          <a:prstGeom prst="roundRect">
            <a:avLst>
              <a:gd name="adj" fmla="val 9152"/>
            </a:avLst>
          </a:prstGeom>
          <a:solidFill>
            <a:srgbClr val="000000">
              <a:alpha val="80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64291" tIns="32146" rIns="64291" bIns="32146" anchor="ctr" anchorCtr="1">
            <a:spAutoFit/>
          </a:bodyPr>
          <a:lstStyle/>
          <a:p>
            <a:pPr>
              <a:defRPr/>
            </a:pPr>
            <a:endParaRPr lang="en-US" altLang="zh-CN" dirty="0">
              <a:latin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Lucida Grande" pitchFamily="-111" charset="0"/>
              </a:rPr>
              <a:t>分秒必争！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Lucida Grande" pitchFamily="-111" charset="0"/>
            </a:endParaRPr>
          </a:p>
          <a:p>
            <a:pPr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Lucida Grande" pitchFamily="-11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的控制器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示范案例：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8900" y="2491176"/>
            <a:ext cx="6186153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表达式绑定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$scope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对象中的“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span_show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()”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函数，显示重置后返回的内容。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6200120" y="4476487"/>
            <a:ext cx="682580" cy="376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658" y="3452184"/>
            <a:ext cx="4095481" cy="22743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026" name="Picture 2" descr="2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35081" y="3524876"/>
            <a:ext cx="3703420" cy="215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的控制器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76531" y="2378556"/>
            <a:ext cx="7392472" cy="324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函数中先重新设置了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$scope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属性值，再通过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语句返回重置后的属性值。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在双花括号中以表达式的方式直接调用方法名称，因为调用该方法将返回重置后的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$scope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的控制器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示范案例：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8900" y="2491176"/>
            <a:ext cx="6186153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在元素的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事件中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绑定方法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，当点击按钮时，在页面的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&lt;span&gt;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元素中显示“点击后显示的内容！”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字样。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6303152" y="4476487"/>
            <a:ext cx="682580" cy="376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316" y="3344780"/>
            <a:ext cx="4296804" cy="25498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2050" name="Picture 2" descr="2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75885" y="3455581"/>
            <a:ext cx="3710903" cy="23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的控制器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76531" y="2378556"/>
            <a:ext cx="7392472" cy="324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在页面中，将“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click_show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&lt;button&gt;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中的事件处理器“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ng-click”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相绑定。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在点击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&lt;button&gt;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按钮时触发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事件，并调用已绑定的“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click_show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方法，重置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$scope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依赖注入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“依赖注入”，从字面上来说，它分为两个部分：一是依赖，另一部分是注入。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468191" y="3041818"/>
            <a:ext cx="4146997" cy="2058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当一个对象在建立时，需要依赖于另一个对象，这是代码层的一种“依赖”关系</a:t>
            </a:r>
          </a:p>
        </p:txBody>
      </p:sp>
      <p:sp>
        <p:nvSpPr>
          <p:cNvPr id="6" name="椭圆 5"/>
          <p:cNvSpPr/>
          <p:nvPr/>
        </p:nvSpPr>
        <p:spPr>
          <a:xfrm>
            <a:off x="6245179" y="3041818"/>
            <a:ext cx="4226417" cy="20863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当在代码中声明了依赖关系之后，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injector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注入器将所依赖的对象进行“注入”操作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注入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示范案例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推断式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注入：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8900" y="2491176"/>
            <a:ext cx="6186153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在模块中创建了一个名为“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$show”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服务参数，然后，通过推断注入的方式将这个服务实例注入到应用的控制器中。</a:t>
            </a:r>
          </a:p>
        </p:txBody>
      </p:sp>
      <p:sp>
        <p:nvSpPr>
          <p:cNvPr id="12" name="右箭头 11"/>
          <p:cNvSpPr/>
          <p:nvPr/>
        </p:nvSpPr>
        <p:spPr>
          <a:xfrm>
            <a:off x="5454218" y="4502323"/>
            <a:ext cx="682580" cy="376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900" y="3257423"/>
            <a:ext cx="3301286" cy="29180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3074" name="Picture 2" descr="4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6209" y="3465492"/>
            <a:ext cx="3497687" cy="2424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注入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76531" y="2378556"/>
            <a:ext cx="7392472" cy="324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当编写应用控制器代码时，由于在注入服务过程，没有使用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或进行标记式的声明，因此，注入器（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injector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）则通过参数的名称来推断依赖服务与控制器的关系。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将会自动通过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annotate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函数提取实例化参数时传递来的列表，并最终通过注入器（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injector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）将这些列表注入到控制器中。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注入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示范案例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式注入：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8900" y="2491176"/>
            <a:ext cx="6186153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添加一个新的注入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按钮的单击事件中调用服务的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方法，将用户输入的内容显示在页面的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元素中。</a:t>
            </a:r>
          </a:p>
        </p:txBody>
      </p:sp>
      <p:sp>
        <p:nvSpPr>
          <p:cNvPr id="12" name="右箭头 11"/>
          <p:cNvSpPr/>
          <p:nvPr/>
        </p:nvSpPr>
        <p:spPr>
          <a:xfrm>
            <a:off x="5454218" y="4502323"/>
            <a:ext cx="682580" cy="376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900" y="3312366"/>
            <a:ext cx="3423949" cy="292288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4098" name="Picture 2" descr="4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63549" y="3416875"/>
            <a:ext cx="3536124" cy="2547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注入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76531" y="2378556"/>
            <a:ext cx="7392472" cy="324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向函数中注入了三个，注入的服务名和顺序必须与函数在构造时的参数名和顺序完全一致。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正是由于服务名和函数参数名在名称和顺序的一一对应关系，使得服务名与函数体绑定在一起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，且这种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标记式的注入声明可以在压缩或混淆后的代码中执行。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注入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示范案例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行内式注入：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8900" y="2491176"/>
            <a:ext cx="6186153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采用行内注入的方式将定义好的服务注入到控制器对象中，并绑定页面中的按钮单击事件。</a:t>
            </a:r>
          </a:p>
        </p:txBody>
      </p:sp>
      <p:sp>
        <p:nvSpPr>
          <p:cNvPr id="12" name="右箭头 11"/>
          <p:cNvSpPr/>
          <p:nvPr/>
        </p:nvSpPr>
        <p:spPr>
          <a:xfrm>
            <a:off x="5660282" y="4502323"/>
            <a:ext cx="682580" cy="376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900" y="3282405"/>
            <a:ext cx="3685714" cy="294285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5122" name="Picture 2" descr="4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7166" y="3470793"/>
            <a:ext cx="4119603" cy="256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解决方案与工具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170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优化页面执行速度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重构页面加载代码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常用工具：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6513" y="4243675"/>
            <a:ext cx="19335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Fiddler2Ban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88216" y="3953340"/>
            <a:ext cx="263842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ysl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76145" y="3954506"/>
            <a:ext cx="1452563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15"/>
          <p:cNvSpPr txBox="1"/>
          <p:nvPr/>
        </p:nvSpPr>
        <p:spPr>
          <a:xfrm>
            <a:off x="7761762" y="4810412"/>
            <a:ext cx="1785938" cy="3698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 err="1">
                <a:ea typeface="+mj-ea"/>
                <a:cs typeface="Arial" panose="020B0604020202020204" pitchFamily="34" charset="0"/>
              </a:rPr>
              <a:t>Pagetest</a:t>
            </a:r>
            <a:r>
              <a:rPr lang="en-US" altLang="zh-CN" dirty="0">
                <a:ea typeface="+mj-ea"/>
                <a:cs typeface="Arial" panose="020B0604020202020204" pitchFamily="34" charset="0"/>
              </a:rPr>
              <a:t> - AOL</a:t>
            </a:r>
          </a:p>
        </p:txBody>
      </p:sp>
      <p:sp>
        <p:nvSpPr>
          <p:cNvPr id="8" name="TextBox 16"/>
          <p:cNvSpPr txBox="1"/>
          <p:nvPr/>
        </p:nvSpPr>
        <p:spPr>
          <a:xfrm>
            <a:off x="1731698" y="4811302"/>
            <a:ext cx="2143125" cy="3698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ea typeface="+mj-ea"/>
                <a:cs typeface="Arial" panose="020B0604020202020204" pitchFamily="34" charset="0"/>
              </a:rPr>
              <a:t>Fiddler - Microsoft </a:t>
            </a:r>
          </a:p>
        </p:txBody>
      </p:sp>
      <p:sp>
        <p:nvSpPr>
          <p:cNvPr id="9" name="TextBox 17"/>
          <p:cNvSpPr txBox="1"/>
          <p:nvPr/>
        </p:nvSpPr>
        <p:spPr>
          <a:xfrm>
            <a:off x="4761833" y="4811756"/>
            <a:ext cx="2143125" cy="3698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 err="1">
                <a:ea typeface="+mj-ea"/>
                <a:cs typeface="Arial" panose="020B0604020202020204" pitchFamily="34" charset="0"/>
              </a:rPr>
              <a:t>ySlow</a:t>
            </a:r>
            <a:r>
              <a:rPr lang="en-US" altLang="zh-CN" dirty="0">
                <a:ea typeface="+mj-ea"/>
                <a:cs typeface="Arial" panose="020B0604020202020204" pitchFamily="34" charset="0"/>
              </a:rPr>
              <a:t> – YAHOO!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注入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76531" y="2378556"/>
            <a:ext cx="7392472" cy="324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在构建控制器对象“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c4_5”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的过程中，采用行内式注入声明的方式，将定义好的“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$sum”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服务注入到控制器对象中。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在注入的函数体中声明与服务名一一对应的参数，以用于函数体内部的调用。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线形标注 1 6"/>
          <p:cNvSpPr/>
          <p:nvPr/>
        </p:nvSpPr>
        <p:spPr>
          <a:xfrm>
            <a:off x="5473522" y="4439697"/>
            <a:ext cx="5203064" cy="1215779"/>
          </a:xfrm>
          <a:prstGeom prst="borderCallout1">
            <a:avLst>
              <a:gd name="adj1" fmla="val 52648"/>
              <a:gd name="adj2" fmla="val 1816"/>
              <a:gd name="adj3" fmla="val -40041"/>
              <a:gd name="adj4" fmla="val -2570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表示一个相对或绝对的服务端请求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请求成功时，可以在回调的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success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方法中获取服务端返回的数据和相关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与服务端交互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服务则是将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进行了简单的封装，打包成一个服务模块的形式，提供给开发者使用。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723" y="2847290"/>
            <a:ext cx="4009684" cy="125590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与服务端交互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示范案例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快捷方法与服务端交互：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8900" y="2491176"/>
            <a:ext cx="7577072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方法向服务端发送一个名为“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的数据，服务端将根据接收的值与设定值是否匹配，向客户端返回不同的验证结果。</a:t>
            </a:r>
          </a:p>
        </p:txBody>
      </p:sp>
      <p:sp>
        <p:nvSpPr>
          <p:cNvPr id="12" name="右箭头 11"/>
          <p:cNvSpPr/>
          <p:nvPr/>
        </p:nvSpPr>
        <p:spPr>
          <a:xfrm>
            <a:off x="4400817" y="4593843"/>
            <a:ext cx="682580" cy="376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900" y="3312220"/>
            <a:ext cx="2439997" cy="29399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954" y="4043139"/>
            <a:ext cx="1904762" cy="14476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0" name="右箭头 9"/>
          <p:cNvSpPr/>
          <p:nvPr/>
        </p:nvSpPr>
        <p:spPr>
          <a:xfrm>
            <a:off x="7132149" y="4578595"/>
            <a:ext cx="682580" cy="376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6" name="Picture 2" descr="7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66245" y="3880332"/>
            <a:ext cx="3401782" cy="1859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服务端交互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76531" y="2378556"/>
            <a:ext cx="7392472" cy="324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方法，注入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httpProvider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服务，并调用该服务对象分别重置发送数据时的默认函数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transformRequest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和属性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Content-Type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在重置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transformRequest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函数时，对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发送体内容时行转码，并对转码后的内容进行序列化操作，便于发送时的数据传输和服务端的接收。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“指令”从字面意义来说，它是一种执行的信号，一旦发布了这个指令，就要执行某项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动作。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03182" y="3133755"/>
            <a:ext cx="4687909" cy="1815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中，书写一个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&lt;a&gt;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标记，实质上也是一个指令，告知浏览器的编译系统，要创建一个超级链接。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328491" y="3133754"/>
            <a:ext cx="4687909" cy="181592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在Angular中，指令就要复杂许多，它不仅是要创建元素，而且还给元素附加了一些特定的行为。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线形标注 1 6"/>
          <p:cNvSpPr/>
          <p:nvPr/>
        </p:nvSpPr>
        <p:spPr>
          <a:xfrm>
            <a:off x="5022760" y="4039931"/>
            <a:ext cx="5975797" cy="1575258"/>
          </a:xfrm>
          <a:prstGeom prst="borderCallout1">
            <a:avLst>
              <a:gd name="adj1" fmla="val 52648"/>
              <a:gd name="adj2" fmla="val 1816"/>
              <a:gd name="adj3" fmla="val -40041"/>
              <a:gd name="adj4" fmla="val -2570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调用模块中的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directive()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方法，该方法定义了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这两个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表示新增指令的名称，后者是一个函数，它将返回一个对象，在这个对象中，定义了这个新增指令的全部行为息。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一个新的指令，方法非常简单，只需要调用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directive()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方法即可，该方法可以接收两个参数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，调用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格式为。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188" y="2961900"/>
            <a:ext cx="5131770" cy="6969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示范案例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创建一个新的指令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8900" y="2491176"/>
            <a:ext cx="6186153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分别以元素、元素中的属性、类别、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的方式，显示新增加的指令。</a:t>
            </a:r>
          </a:p>
        </p:txBody>
      </p:sp>
      <p:sp>
        <p:nvSpPr>
          <p:cNvPr id="12" name="右箭头 11"/>
          <p:cNvSpPr/>
          <p:nvPr/>
        </p:nvSpPr>
        <p:spPr>
          <a:xfrm>
            <a:off x="5698919" y="4502323"/>
            <a:ext cx="682580" cy="376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900" y="3253154"/>
            <a:ext cx="3733333" cy="29238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170" name="Picture 2" descr="8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61216" y="3416323"/>
            <a:ext cx="3832035" cy="2537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76531" y="2378556"/>
            <a:ext cx="7392472" cy="3245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调用模块的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directive()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方法进行定义，在定义过程中，方法中的第一个参数就是新指令的名称，参数中的名称必须使用驼峰命名风格。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directive()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方法的第二个参数是一个函数，该函数返回一个对象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restrict”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属性指出在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中的使用方式，它共有“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M”4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种，分别代表“标签”、“属性”、“类别”、“注释”的方式进行使用。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注意事项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setTimeout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改变属性的无效 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注意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-repeat 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中过滤后的索引号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解决点击按钮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事件中的冒泡现象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释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放多余的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$watch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监测函数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解决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-if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-model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值无效的问题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setTimeout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改变属性的无效 </a:t>
            </a:r>
            <a:endParaRPr kumimoji="1"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TW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TW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setTimeout</a:t>
            </a:r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方法改变属性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不成功时</a:t>
            </a:r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可以通过下面两种方法来实现。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453572" y="3160241"/>
            <a:ext cx="3059727" cy="17604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在函数中调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$apply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kumimoji="1"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6459485" y="3153907"/>
            <a:ext cx="3059727" cy="176049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直接调用对应的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$timeout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页面加载与执行过程解析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ts val="346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顺序结构：但当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浏览器遇到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标签时，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属性加载其他元素时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，先下载外链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文件中的代码，然后解析并执行它。在这个过程中，页面渲染和用户交互完全被阻塞了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ts val="346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执行流程：基于上述原因，多个具有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属性元素在执行时，完整的执行流程是：</a:t>
            </a:r>
          </a:p>
        </p:txBody>
      </p:sp>
      <p:pic>
        <p:nvPicPr>
          <p:cNvPr id="4" name="Picture 4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1797" y="4098159"/>
            <a:ext cx="4171568" cy="18723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setTimeout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改变属性的无效 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示范案例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setTimeout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改变属性的无效：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12344" y="2491176"/>
            <a:ext cx="9698755" cy="646331"/>
          </a:xfrm>
          <a:prstGeom prst="rect">
            <a:avLst/>
          </a:prstGeom>
          <a:solidFill>
            <a:srgbClr val="3366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通过双大括号绑定的方式，将控制器代码中的“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属性值与一个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元素相绑定，“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属性的初始值为“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Hello,Angular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!”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秒后，自动显示为“欢迎来到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世界！”。。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357" y="3445061"/>
            <a:ext cx="5320837" cy="14468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848" y="4571799"/>
            <a:ext cx="5372100" cy="1511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2" name="右箭头 11"/>
          <p:cNvSpPr/>
          <p:nvPr/>
        </p:nvSpPr>
        <p:spPr>
          <a:xfrm rot="2576220">
            <a:off x="6206759" y="4516049"/>
            <a:ext cx="682580" cy="376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setTimeout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改变属性的无效 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098142" y="2250335"/>
            <a:ext cx="7937051" cy="3589492"/>
          </a:xfrm>
          <a:prstGeom prst="ellipse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使用错误代码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的写法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，控制器中调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setTimeout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，但并不执行，主要是由于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setTimeout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方法并不属于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中的内部方法，导致执行时，并不触发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$apply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方法，所以并不同步至页面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setTimeout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$apply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方法，如代码中的正确写法一所示，或者直接调用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内部中与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setTimeout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方法同功能的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——$timeout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-repeat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中的索引号</a:t>
            </a:r>
            <a:endParaRPr kumimoji="1"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当删除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TW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-repeat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指令遍历后生成的某一个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元素时，常调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索引号来定位需要删除元素的内部元素编号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84486" y="3405550"/>
            <a:ext cx="2641179" cy="17172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没有调用过滤器</a:t>
            </a:r>
          </a:p>
        </p:txBody>
      </p:sp>
      <p:sp>
        <p:nvSpPr>
          <p:cNvPr id="7" name="椭圆 6"/>
          <p:cNvSpPr/>
          <p:nvPr/>
        </p:nvSpPr>
        <p:spPr>
          <a:xfrm>
            <a:off x="6387308" y="3399217"/>
            <a:ext cx="2641179" cy="1717206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添加了过滤器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20551" y="3160235"/>
            <a:ext cx="1140181" cy="36933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有效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08942" y="3153903"/>
            <a:ext cx="1140181" cy="36933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无效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-repeat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中的索引号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示范案例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-repeat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中的索引号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12344" y="2491176"/>
            <a:ext cx="9698755" cy="923330"/>
          </a:xfrm>
          <a:prstGeom prst="rect">
            <a:avLst/>
          </a:prstGeom>
          <a:solidFill>
            <a:srgbClr val="3366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-repeat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指令以列表的形式显示数分大于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的学生人员信息，并在列表中添加一个“删除”按钮，当点击该按钮时，则将在浏览器控制台中输出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列表对象和索引号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$index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对应对象的值，观察这两个对象值之间的区别。</a:t>
            </a:r>
          </a:p>
        </p:txBody>
      </p:sp>
      <p:sp>
        <p:nvSpPr>
          <p:cNvPr id="12" name="右箭头 11"/>
          <p:cNvSpPr/>
          <p:nvPr/>
        </p:nvSpPr>
        <p:spPr>
          <a:xfrm>
            <a:off x="6944220" y="4475084"/>
            <a:ext cx="444043" cy="376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72" y="3678629"/>
            <a:ext cx="5495778" cy="20523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517" y="3970098"/>
            <a:ext cx="3513042" cy="12869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-repeat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中的索引号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098142" y="2250335"/>
            <a:ext cx="7937051" cy="3589492"/>
          </a:xfrm>
          <a:prstGeom prst="ellipse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当点击列表数据中某一行的“删除”按钮时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，调用绑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remove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方法，并向该方法传递两个实参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，其中一个是对应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$index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索引号，在控制器定义的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remove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方法中，将传入的索引号放入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scope.items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数组中，获取对应的元素对象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可以看出，点击“删除”链接时的对象与并不是通过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$index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索引号定位的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，而是直接传递的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解决点击按钮事件中的冒泡现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象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冒泡事件是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元素中一种事件类型</a:t>
            </a:r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，当点击子节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点元素时，会向上触发父节点、祖先级节点的点击事件，出现冒泡现象会导致许多父级的事件被自动触发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291260" y="3700391"/>
            <a:ext cx="4588644" cy="154296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event.stopPropagation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452076" y="3509227"/>
            <a:ext cx="215775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解决方案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解决点击按钮事件中的冒泡现象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示范案例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解决点击按钮事件中的冒泡现象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12344" y="2491176"/>
            <a:ext cx="9698755" cy="923330"/>
          </a:xfrm>
          <a:prstGeom prst="rect">
            <a:avLst/>
          </a:prstGeom>
          <a:solidFill>
            <a:srgbClr val="3366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在页面中，添加一个复选框元素，并将它的值绑定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-model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指令，另外，再添加一个按钮元素，当点击该按钮时，将根据复选框的选中状态，如果选中，则阻止按钮点击时的冒泡现象，否则，不阻止按钮点击时的冒泡现象。</a:t>
            </a:r>
          </a:p>
        </p:txBody>
      </p:sp>
      <p:sp>
        <p:nvSpPr>
          <p:cNvPr id="12" name="右箭头 11"/>
          <p:cNvSpPr/>
          <p:nvPr/>
        </p:nvSpPr>
        <p:spPr>
          <a:xfrm>
            <a:off x="5523925" y="4502393"/>
            <a:ext cx="444043" cy="376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665" y="3540783"/>
            <a:ext cx="3714618" cy="25149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887" y="3842121"/>
            <a:ext cx="4330956" cy="1647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解决点击按钮事件中的冒泡现象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098142" y="2250335"/>
            <a:ext cx="7937051" cy="3589492"/>
          </a:xfrm>
          <a:prstGeom prst="ellipse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在自定义的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click()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方法中，接收到传回的元素名称和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$event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常量后，先检测复选框是否被选中，如果被选中，则调用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$event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stopPropagation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方法阻止元素事件的冒泡，如果不选中，则不执行阻止元素事件冒泡的代码，而进行事件的默认操作。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由于复选框元素本身也是一个子节点，为了防止它在点击时同样出现元素事件的冒泡现象，需要在复选框的点击事件中调用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$event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stopPropagation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方法进行冒泡阻止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释放多余的</a:t>
            </a:r>
            <a:r>
              <a:rPr kumimoji="1"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$watch</a:t>
            </a:r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监测函数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的双向绑定是必然诞生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大量的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$watch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函数执行</a:t>
            </a:r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，而这些函数的执行会导致页面数据加载缓慢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、元素绑定方法执行效率过低的性能问题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215445" y="3262950"/>
            <a:ext cx="6759222" cy="229682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$watch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函数直接被调用时，将返回一个释放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$watch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绑定的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unbind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函数。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根据这个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特征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，只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需要再次调用这个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$watch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函数就可以轻松地释放它监测功能。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452076" y="3071786"/>
            <a:ext cx="215775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解决方案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释放多余的</a:t>
            </a:r>
            <a:r>
              <a:rPr kumimoji="1"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$watch</a:t>
            </a:r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监测函数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TW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scope.$watch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方法，调用格式如下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96724" y="2581111"/>
            <a:ext cx="485721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$watch(</a:t>
            </a:r>
            <a:r>
              <a:rPr lang="en-US" altLang="zh-CN" dirty="0" err="1"/>
              <a:t>watchExpression</a:t>
            </a:r>
            <a:r>
              <a:rPr lang="en-US" altLang="zh-CN" dirty="0"/>
              <a:t>, listener, </a:t>
            </a:r>
            <a:r>
              <a:rPr lang="en-US" altLang="zh-CN" dirty="0" err="1"/>
              <a:t>objectEquality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6" name="圆角矩形标注 5"/>
          <p:cNvSpPr/>
          <p:nvPr/>
        </p:nvSpPr>
        <p:spPr>
          <a:xfrm>
            <a:off x="1326445" y="3471334"/>
            <a:ext cx="8508999" cy="1679222"/>
          </a:xfrm>
          <a:prstGeom prst="wedgeRoundRectCallout">
            <a:avLst>
              <a:gd name="adj1" fmla="val -23839"/>
              <a:gd name="adj2" fmla="val -6179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在调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用格式中，第一个参数为字符型，表示需要监测的表达式，第二个参数为函数，当监测的表达式发生了变化后，第二个参数对应的函数将会自动执行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endParaRPr kumimoji="1"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当判断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函数中两个参数</a:t>
            </a:r>
            <a:r>
              <a:rPr kumimoji="1"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newValue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kumimoji="1"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oldValue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的值是否相等时，会以递归的方式调用</a:t>
            </a:r>
            <a:r>
              <a:rPr kumimoji="1"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angular.equals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方法去修改数据，并一直检测到没有修改为止。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页面加载与执行过程解析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推荐方法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代码执行时机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248959" y="2571266"/>
            <a:ext cx="8003317" cy="3438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标签放到页面底部，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闭合标签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之前。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尽可能合并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标签越少，加载越快，响应越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迅速。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代码的公用部分单独分离出来，只需要下载一次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，则进入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缓冲区，下载时间明显减少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使用动态创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元素，在需要时，下载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并执行代码。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05543" y="2481608"/>
            <a:ext cx="295465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首要规则：将脚本放在底部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释放多余的</a:t>
            </a:r>
            <a:r>
              <a:rPr kumimoji="1"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$watch</a:t>
            </a:r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监测函数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示范案例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释放多余的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$watch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监测函数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12344" y="2491176"/>
            <a:ext cx="9698755" cy="923330"/>
          </a:xfrm>
          <a:prstGeom prst="rect">
            <a:avLst/>
          </a:prstGeom>
          <a:solidFill>
            <a:srgbClr val="3366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在页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面中添加一个输入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框元素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-model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指令实现输入内容的双向绑定，当输入框的内容发生变化时，新添的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元素将动态显示它变化后的总次数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，再添一个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“停止监测”按钮，点击该按钮时，将释放输入框的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$watch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监测函数，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元素也将停止显示总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次数。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5566258" y="4502393"/>
            <a:ext cx="444043" cy="376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65" y="3567711"/>
            <a:ext cx="4120445" cy="241865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977" y="3819878"/>
            <a:ext cx="4200497" cy="17116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释放多余的</a:t>
            </a:r>
            <a:r>
              <a:rPr kumimoji="1"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$watch</a:t>
            </a:r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监测函数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098142" y="2250335"/>
            <a:ext cx="8626302" cy="3732776"/>
          </a:xfrm>
          <a:prstGeom prst="ellipse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当页面加载完成时，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$watch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函数将会被首次执行，为了删除在首次监测时不进行累计数，根据首次执行函数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newValue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oldValue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的值都为“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undefined”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的特征，即两者此时拥有相同的值，如果相同，则调用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退出累计数。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当点击“停止监测”按钮时，将会调用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stopWatch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方法，在这个方法中，调用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contentWatch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方法，而这个方法对应的就是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$watch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函数的返回值，即返回一个释放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$watch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unbind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函数，最终实现停止监测的效果。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</a:t>
            </a:r>
            <a:r>
              <a:rPr kumimoji="1"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-if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</a:t>
            </a:r>
            <a:r>
              <a:rPr kumimoji="1"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-model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值无效的问题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TW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-if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指令的功能与</a:t>
            </a:r>
            <a:r>
              <a:rPr lang="en-US" altLang="zh-TW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-show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指令类似，都用于控制</a:t>
            </a:r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元素的显示与隐藏</a:t>
            </a:r>
            <a:r>
              <a:rPr lang="en-US" altLang="zh-TW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但两者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又有区别，</a:t>
            </a:r>
            <a:r>
              <a:rPr lang="en-US" altLang="zh-TW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-if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指令会移除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原有的元素，而</a:t>
            </a:r>
            <a:r>
              <a:rPr lang="en-US" altLang="zh-TW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-show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指令只是将元素的“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display”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属性值设置为“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en-US" altLang="zh-TW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56555" y="3866446"/>
            <a:ext cx="6519334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-if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指令也会创建一个子级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作用域。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-if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指令中如果添加了元素，并向元素属性增加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-model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指令，那么，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-model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指令对应的作用域属性子级作用域，而并非控制器注入的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$scope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作用域对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8222" y="4572000"/>
            <a:ext cx="118533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</a:t>
            </a:r>
            <a:r>
              <a:rPr kumimoji="1"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-if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</a:t>
            </a:r>
            <a:r>
              <a:rPr kumimoji="1"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-model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值无效的问题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示范案例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-if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-model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值无效的问题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12344" y="2491176"/>
            <a:ext cx="9698755" cy="923330"/>
          </a:xfrm>
          <a:prstGeom prst="rect">
            <a:avLst/>
          </a:prstGeom>
          <a:solidFill>
            <a:srgbClr val="3366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在页面中，分别以普通方式和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方式添加两个复选框元素，并在元素的属性中增加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-model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属性双向绑定选择值，在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方式中，复选框元素绑定的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-model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属性值必须与控制器定义的值保持同步，以实现双向绑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定的效果。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5284036" y="4347171"/>
            <a:ext cx="444043" cy="376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89" y="4041424"/>
            <a:ext cx="3619493" cy="9397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177" y="3688644"/>
            <a:ext cx="4686775" cy="1701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</a:t>
            </a:r>
            <a:r>
              <a:rPr kumimoji="1"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-if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</a:t>
            </a:r>
            <a:r>
              <a:rPr kumimoji="1"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-model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值无效的问题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098142" y="2250335"/>
            <a:ext cx="8626302" cy="3732776"/>
          </a:xfrm>
          <a:prstGeom prst="ellipse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普通方式中复选框元素的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-model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属性绑定控制器中的变量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方式中复选框元素的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-model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属性绑定控制器中的变量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，因为是双向数据绑定，因此，当复选框的选中状态发生变化时，对应绑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定的变量值也将会自动同步变化。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方式中，每个包含的元素都拥有自己作用域，因此，复选框元素也拥有自己的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$scope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作用域，相对于控制器作用域来说，这个作用域属于一个子级作用域，所以，它如果相绑定控制器中的变量值，必须添加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$parent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标识，只有这样才能访问到控制器中的变量。。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PhoneGap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PhoneGap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PhoneGap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的开发环璄搭建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创建第一个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PhoneGap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环璄下的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PhoneGap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它是一个用基于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技术创建移动跨平台移动应用的快速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开发平台，使程序看起来和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的程序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一样。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可以利用的它实现下列功能：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19253" y="3437517"/>
            <a:ext cx="130955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地理定位</a:t>
            </a:r>
          </a:p>
        </p:txBody>
      </p:sp>
      <p:sp>
        <p:nvSpPr>
          <p:cNvPr id="5" name="矩形 4"/>
          <p:cNvSpPr/>
          <p:nvPr/>
        </p:nvSpPr>
        <p:spPr>
          <a:xfrm>
            <a:off x="3327249" y="4173407"/>
            <a:ext cx="106444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加速器</a:t>
            </a:r>
          </a:p>
        </p:txBody>
      </p:sp>
      <p:sp>
        <p:nvSpPr>
          <p:cNvPr id="6" name="矩形 5"/>
          <p:cNvSpPr/>
          <p:nvPr/>
        </p:nvSpPr>
        <p:spPr>
          <a:xfrm>
            <a:off x="4749477" y="4691130"/>
            <a:ext cx="98162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联系人</a:t>
            </a:r>
          </a:p>
        </p:txBody>
      </p:sp>
      <p:sp>
        <p:nvSpPr>
          <p:cNvPr id="7" name="矩形 6"/>
          <p:cNvSpPr/>
          <p:nvPr/>
        </p:nvSpPr>
        <p:spPr>
          <a:xfrm>
            <a:off x="6450511" y="5055165"/>
            <a:ext cx="104021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声音</a:t>
            </a:r>
          </a:p>
        </p:txBody>
      </p:sp>
      <p:sp>
        <p:nvSpPr>
          <p:cNvPr id="8" name="矩形 7"/>
          <p:cNvSpPr/>
          <p:nvPr/>
        </p:nvSpPr>
        <p:spPr>
          <a:xfrm>
            <a:off x="5240288" y="3574629"/>
            <a:ext cx="1020325" cy="3759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振动</a:t>
            </a:r>
          </a:p>
        </p:txBody>
      </p:sp>
      <p:sp>
        <p:nvSpPr>
          <p:cNvPr id="9" name="矩形 8"/>
          <p:cNvSpPr/>
          <p:nvPr/>
        </p:nvSpPr>
        <p:spPr>
          <a:xfrm>
            <a:off x="6970618" y="4118033"/>
            <a:ext cx="124542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摄像头</a:t>
            </a:r>
            <a:endParaRPr lang="zh-CN" altLang="en-US" b="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78990" y="5055165"/>
            <a:ext cx="91274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罗盘</a:t>
            </a:r>
            <a:endParaRPr lang="zh-CN" altLang="en-US" b="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PhoneGap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84395"/>
            <a:ext cx="10515600" cy="4351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优势与不足的分析，应用效果本地化，代码简单易操作，强大的硬件支持，速度慢，不适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1700011" y="2846230"/>
            <a:ext cx="656823" cy="2575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448848" y="2948120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跨平台：一次开发，多个平台共用</a:t>
            </a:r>
          </a:p>
        </p:txBody>
      </p:sp>
      <p:sp>
        <p:nvSpPr>
          <p:cNvPr id="13" name="矩形 12"/>
          <p:cNvSpPr/>
          <p:nvPr/>
        </p:nvSpPr>
        <p:spPr>
          <a:xfrm>
            <a:off x="2448848" y="3690732"/>
            <a:ext cx="421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开发门槛</a:t>
            </a:r>
            <a:r>
              <a:rPr lang="zh-CN" altLang="en-US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r>
              <a:rPr lang="zh-CN" altLang="en-US" dirty="0" smtClean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，不掌握</a:t>
            </a:r>
            <a:r>
              <a:rPr lang="en-US" altLang="zh-CN" dirty="0" smtClean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dirty="0" smtClean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就可开发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8848" y="4377875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提供强大的硬件访问控制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48848" y="505267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方便的安装和使用</a:t>
            </a:r>
          </a:p>
        </p:txBody>
      </p:sp>
      <p:sp>
        <p:nvSpPr>
          <p:cNvPr id="16" name="矩形 15"/>
          <p:cNvSpPr/>
          <p:nvPr/>
        </p:nvSpPr>
        <p:spPr>
          <a:xfrm>
            <a:off x="978860" y="4001294"/>
            <a:ext cx="721151" cy="3139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</a:p>
        </p:txBody>
      </p:sp>
      <p:sp>
        <p:nvSpPr>
          <p:cNvPr id="20" name="左大括号 19"/>
          <p:cNvSpPr/>
          <p:nvPr/>
        </p:nvSpPr>
        <p:spPr>
          <a:xfrm>
            <a:off x="7481694" y="2923504"/>
            <a:ext cx="656823" cy="2575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760543" y="4078568"/>
            <a:ext cx="721151" cy="313932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190254" y="350606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运行速度慢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140586" y="4398129"/>
            <a:ext cx="257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不适合部分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程序，如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PhoneGap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84395"/>
            <a:ext cx="10515600" cy="4351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它是链接移动终端和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页面的桥梁，在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页面中实现本地应用的丰富效果，利用页面克服本地应用的安装与更新的不足。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折角形 3"/>
          <p:cNvSpPr/>
          <p:nvPr/>
        </p:nvSpPr>
        <p:spPr>
          <a:xfrm>
            <a:off x="1983346" y="3580327"/>
            <a:ext cx="1184857" cy="14681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168203" y="4005330"/>
            <a:ext cx="1184856" cy="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3168205" y="4523706"/>
            <a:ext cx="1184854" cy="32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00470" y="2970529"/>
            <a:ext cx="2158730" cy="25396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7" name="直接箭头连接符 26"/>
          <p:cNvCxnSpPr/>
          <p:nvPr/>
        </p:nvCxnSpPr>
        <p:spPr>
          <a:xfrm flipV="1">
            <a:off x="6358247" y="3903355"/>
            <a:ext cx="1184856" cy="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左大括号 27"/>
          <p:cNvSpPr/>
          <p:nvPr/>
        </p:nvSpPr>
        <p:spPr>
          <a:xfrm>
            <a:off x="7644056" y="3425780"/>
            <a:ext cx="559786" cy="171289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s://ss0.bdstatic.com/70cFuHSh_Q1YnxGkpoWK1HF6hhy/it/u=597350672,3489526502&amp;fm=116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04795" y="2872204"/>
            <a:ext cx="982684" cy="1187860"/>
          </a:xfrm>
          <a:prstGeom prst="rect">
            <a:avLst/>
          </a:prstGeom>
          <a:noFill/>
        </p:spPr>
      </p:pic>
      <p:pic>
        <p:nvPicPr>
          <p:cNvPr id="1030" name="Picture 6" descr="https://ss0.bdstatic.com/70cFvHSh_Q1YnxGkpoWK1HF6hhy/it/u=1564729318,3536944728&amp;fm=11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82894" y="4240370"/>
            <a:ext cx="1004585" cy="1188219"/>
          </a:xfrm>
          <a:prstGeom prst="rect">
            <a:avLst/>
          </a:prstGeom>
          <a:noFill/>
        </p:spPr>
      </p:pic>
      <p:sp>
        <p:nvSpPr>
          <p:cNvPr id="29" name="圆角矩形 28"/>
          <p:cNvSpPr/>
          <p:nvPr/>
        </p:nvSpPr>
        <p:spPr>
          <a:xfrm>
            <a:off x="1416676" y="2756079"/>
            <a:ext cx="8435662" cy="285911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6419676" y="4690422"/>
            <a:ext cx="1184854" cy="32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线形标注 1 10"/>
          <p:cNvSpPr/>
          <p:nvPr/>
        </p:nvSpPr>
        <p:spPr>
          <a:xfrm>
            <a:off x="1622738" y="5191929"/>
            <a:ext cx="1429555" cy="505709"/>
          </a:xfrm>
          <a:prstGeom prst="borderCallout1">
            <a:avLst>
              <a:gd name="adj1" fmla="val -4170"/>
              <a:gd name="adj2" fmla="val 41217"/>
              <a:gd name="adj3" fmla="val -182917"/>
              <a:gd name="adj4" fmla="val 1752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官网下载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PhoneGap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的开发环璄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84395"/>
            <a:ext cx="10515600" cy="4351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开发环璄分成两个部分，先安装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phonegap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，后将对应的组件放置到不同的平台，最后，在应用中嵌入页面文件夹。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phonegap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66" y="3221818"/>
            <a:ext cx="4929734" cy="12643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7" name="文本框 6"/>
          <p:cNvSpPr txBox="1"/>
          <p:nvPr/>
        </p:nvSpPr>
        <p:spPr>
          <a:xfrm>
            <a:off x="5533575" y="3060750"/>
            <a:ext cx="115768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1.Nodejs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6207617" y="3623789"/>
            <a:ext cx="746975" cy="460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209" y="3305969"/>
            <a:ext cx="3500354" cy="111625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8" name="文本框 17"/>
          <p:cNvSpPr txBox="1"/>
          <p:nvPr/>
        </p:nvSpPr>
        <p:spPr>
          <a:xfrm>
            <a:off x="9890006" y="3188007"/>
            <a:ext cx="151035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2.phonegap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472" y="4833010"/>
            <a:ext cx="4084289" cy="99059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0" name="文本框 19"/>
          <p:cNvSpPr txBox="1"/>
          <p:nvPr/>
        </p:nvSpPr>
        <p:spPr>
          <a:xfrm>
            <a:off x="8042809" y="5328306"/>
            <a:ext cx="285526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安装成功提示，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6545</Words>
  <Application>WPS 演示</Application>
  <PresentationFormat>自定义</PresentationFormat>
  <Paragraphs>673</Paragraphs>
  <Slides>126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126</vt:i4>
      </vt:variant>
    </vt:vector>
  </HeadingPairs>
  <TitlesOfParts>
    <vt:vector size="128" baseType="lpstr">
      <vt:lpstr>Office 主题</vt:lpstr>
      <vt:lpstr>Microsoft Office Excel 97-2003 工作表</vt:lpstr>
      <vt:lpstr>内容介绍</vt:lpstr>
      <vt:lpstr>页面的性能优化</vt:lpstr>
      <vt:lpstr>面临问题与挑战</vt:lpstr>
      <vt:lpstr>幻灯片 4</vt:lpstr>
      <vt:lpstr>幻灯片 5</vt:lpstr>
      <vt:lpstr>面临问题与挑战</vt:lpstr>
      <vt:lpstr>解决方案与工具</vt:lpstr>
      <vt:lpstr>页面加载与执行过程解析</vt:lpstr>
      <vt:lpstr>页面加载与执行过程解析</vt:lpstr>
      <vt:lpstr>优化页面加载速度</vt:lpstr>
      <vt:lpstr>优化页面加载速度</vt:lpstr>
      <vt:lpstr>DOM 元素的遍历优化</vt:lpstr>
      <vt:lpstr>优化流程控制</vt:lpstr>
      <vt:lpstr>提升Ajax的性能</vt:lpstr>
      <vt:lpstr>HTML5画布API</vt:lpstr>
      <vt:lpstr>API文档说明</vt:lpstr>
      <vt:lpstr>绘制基本的形状</vt:lpstr>
      <vt:lpstr>绘制基本的形状</vt:lpstr>
      <vt:lpstr>绘制基本的形状</vt:lpstr>
      <vt:lpstr>绘制基本的形状</vt:lpstr>
      <vt:lpstr>绘制图片</vt:lpstr>
      <vt:lpstr>切割图片</vt:lpstr>
      <vt:lpstr>制作动画</vt:lpstr>
      <vt:lpstr>滑擦图片</vt:lpstr>
      <vt:lpstr>案例实战</vt:lpstr>
      <vt:lpstr>HTML5多线程API</vt:lpstr>
      <vt:lpstr>API文档说明</vt:lpstr>
      <vt:lpstr>基础调用</vt:lpstr>
      <vt:lpstr>JSON对象调用</vt:lpstr>
      <vt:lpstr>嵌套调用</vt:lpstr>
      <vt:lpstr>面向对象编程</vt:lpstr>
      <vt:lpstr>封装</vt:lpstr>
      <vt:lpstr>封装</vt:lpstr>
      <vt:lpstr>封装</vt:lpstr>
      <vt:lpstr>封装</vt:lpstr>
      <vt:lpstr>封装</vt:lpstr>
      <vt:lpstr>封装</vt:lpstr>
      <vt:lpstr>继承</vt:lpstr>
      <vt:lpstr>apply和call的用法</vt:lpstr>
      <vt:lpstr>apply和call实例</vt:lpstr>
      <vt:lpstr>apply和call实例</vt:lpstr>
      <vt:lpstr>继承</vt:lpstr>
      <vt:lpstr>继承</vt:lpstr>
      <vt:lpstr>Angular 基础知识</vt:lpstr>
      <vt:lpstr>Angular 的简介</vt:lpstr>
      <vt:lpstr>Angular 的简介</vt:lpstr>
      <vt:lpstr>Angular 的简介</vt:lpstr>
      <vt:lpstr>Angular 的简介</vt:lpstr>
      <vt:lpstr>Angular 的简介</vt:lpstr>
      <vt:lpstr>Angular 的简介</vt:lpstr>
      <vt:lpstr>Angular 的简介</vt:lpstr>
      <vt:lpstr>Angular 的简介</vt:lpstr>
      <vt:lpstr>Angular 的简介</vt:lpstr>
      <vt:lpstr>Angular 的简介</vt:lpstr>
      <vt:lpstr>Angular 的简介</vt:lpstr>
      <vt:lpstr>Angular 的简介</vt:lpstr>
      <vt:lpstr>Angular 的控制器</vt:lpstr>
      <vt:lpstr>Angular 的控制器</vt:lpstr>
      <vt:lpstr>Angular 的控制器</vt:lpstr>
      <vt:lpstr>Angular 的控制器</vt:lpstr>
      <vt:lpstr>Angular 的控制器</vt:lpstr>
      <vt:lpstr>Angular 的控制器</vt:lpstr>
      <vt:lpstr>Angular 的控制器</vt:lpstr>
      <vt:lpstr>Angular 依赖注入</vt:lpstr>
      <vt:lpstr>Angular 依赖注入</vt:lpstr>
      <vt:lpstr>Angular 依赖注入</vt:lpstr>
      <vt:lpstr>Angular 依赖注入</vt:lpstr>
      <vt:lpstr>Angular 依赖注入</vt:lpstr>
      <vt:lpstr>Angular 依赖注入</vt:lpstr>
      <vt:lpstr>Angular 依赖注入</vt:lpstr>
      <vt:lpstr>Angular 与服务端交互</vt:lpstr>
      <vt:lpstr>Angular 与服务端交互</vt:lpstr>
      <vt:lpstr>Angular 与服务端交互</vt:lpstr>
      <vt:lpstr>Angular 指令</vt:lpstr>
      <vt:lpstr>Angular 指令</vt:lpstr>
      <vt:lpstr>Angular 指令</vt:lpstr>
      <vt:lpstr>Angular 指令</vt:lpstr>
      <vt:lpstr>注意事项</vt:lpstr>
      <vt:lpstr>解决setTimeout改变属性的无效 </vt:lpstr>
      <vt:lpstr>解决setTimeout改变属性的无效 </vt:lpstr>
      <vt:lpstr>解决setTimeout改变属性的无效 </vt:lpstr>
      <vt:lpstr>注意ng-repeat 中的索引号</vt:lpstr>
      <vt:lpstr>注意ng-repeat 中的索引号</vt:lpstr>
      <vt:lpstr>注意ng-repeat 中的索引号</vt:lpstr>
      <vt:lpstr>解决点击按钮事件中的冒泡现象</vt:lpstr>
      <vt:lpstr>解决点击按钮事件中的冒泡现象</vt:lpstr>
      <vt:lpstr>解决点击按钮事件中的冒泡现象</vt:lpstr>
      <vt:lpstr>释放多余的$watch监测函数</vt:lpstr>
      <vt:lpstr>释放多余的$watch监测函数</vt:lpstr>
      <vt:lpstr>释放多余的$watch监测函数</vt:lpstr>
      <vt:lpstr>释放多余的$watch监测函数</vt:lpstr>
      <vt:lpstr>解决ng-if中ng-model值无效的问题</vt:lpstr>
      <vt:lpstr>解决ng-if中ng-model值无效的问题</vt:lpstr>
      <vt:lpstr>解决ng-if中ng-model值无效的问题</vt:lpstr>
      <vt:lpstr>PhoneGap</vt:lpstr>
      <vt:lpstr>PhoneGap的基础知识</vt:lpstr>
      <vt:lpstr>PhoneGap的基础知识</vt:lpstr>
      <vt:lpstr>PhoneGap的基础知识</vt:lpstr>
      <vt:lpstr>PhoneGap的开发环璄搭建</vt:lpstr>
      <vt:lpstr>PhoneGap的开发环璄搭建</vt:lpstr>
      <vt:lpstr>PhoneGap的开发环璄搭建</vt:lpstr>
      <vt:lpstr>PhoneGap的开发环璄搭建</vt:lpstr>
      <vt:lpstr>PhoneGap的相关API介绍</vt:lpstr>
      <vt:lpstr>PhoneGap的相关API介绍</vt:lpstr>
      <vt:lpstr>PhoneGap的相关API介绍</vt:lpstr>
      <vt:lpstr>JavaScript篇</vt:lpstr>
      <vt:lpstr>内容提要</vt:lpstr>
      <vt:lpstr>基础介绍</vt:lpstr>
      <vt:lpstr>基础介绍</vt:lpstr>
      <vt:lpstr>基础介绍</vt:lpstr>
      <vt:lpstr>基础介绍</vt:lpstr>
      <vt:lpstr>基础介绍</vt:lpstr>
      <vt:lpstr>使用语法</vt:lpstr>
      <vt:lpstr>使用语法</vt:lpstr>
      <vt:lpstr>使用语法</vt:lpstr>
      <vt:lpstr>注意事项</vt:lpstr>
      <vt:lpstr>附录</vt:lpstr>
      <vt:lpstr>HTML5+Nodejs消息推送API</vt:lpstr>
      <vt:lpstr>使用Websocket与服务器基本通讯实现</vt:lpstr>
      <vt:lpstr>使用服务的流程</vt:lpstr>
      <vt:lpstr>带Socket.IO的WebSocket</vt:lpstr>
      <vt:lpstr>客户端代码解析</vt:lpstr>
      <vt:lpstr>服务端代码解析</vt:lpstr>
      <vt:lpstr>JSON对象传递数据</vt:lpstr>
      <vt:lpstr>聊天室</vt:lpstr>
      <vt:lpstr>幻灯片 126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guorong tao</dc:creator>
  <cp:lastModifiedBy>admin</cp:lastModifiedBy>
  <cp:revision>262</cp:revision>
  <dcterms:created xsi:type="dcterms:W3CDTF">2016-01-26T08:42:00Z</dcterms:created>
  <dcterms:modified xsi:type="dcterms:W3CDTF">2017-05-18T05:46:17Z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2052-10.1.0.6390</vt:lpwstr>
  </property>
</Properties>
</file>