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23" r:id="rId3"/>
    <p:sldId id="324" r:id="rId4"/>
    <p:sldId id="325" r:id="rId6"/>
    <p:sldId id="326" r:id="rId7"/>
    <p:sldId id="334" r:id="rId8"/>
    <p:sldId id="257" r:id="rId9"/>
    <p:sldId id="328" r:id="rId10"/>
    <p:sldId id="259" r:id="rId11"/>
    <p:sldId id="329" r:id="rId12"/>
    <p:sldId id="261" r:id="rId13"/>
    <p:sldId id="262" r:id="rId14"/>
    <p:sldId id="331" r:id="rId15"/>
    <p:sldId id="332" r:id="rId16"/>
    <p:sldId id="306" r:id="rId17"/>
    <p:sldId id="273" r:id="rId18"/>
    <p:sldId id="307" r:id="rId19"/>
    <p:sldId id="308" r:id="rId20"/>
    <p:sldId id="309" r:id="rId21"/>
    <p:sldId id="310" r:id="rId22"/>
    <p:sldId id="311" r:id="rId23"/>
    <p:sldId id="275" r:id="rId24"/>
    <p:sldId id="327" r:id="rId25"/>
    <p:sldId id="278" r:id="rId26"/>
    <p:sldId id="279" r:id="rId27"/>
    <p:sldId id="274" r:id="rId28"/>
    <p:sldId id="312" r:id="rId29"/>
    <p:sldId id="280" r:id="rId30"/>
    <p:sldId id="281" r:id="rId31"/>
    <p:sldId id="284" r:id="rId32"/>
    <p:sldId id="282" r:id="rId33"/>
    <p:sldId id="283" r:id="rId34"/>
    <p:sldId id="333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347" r:id="rId48"/>
    <p:sldId id="316" r:id="rId49"/>
    <p:sldId id="285" r:id="rId50"/>
    <p:sldId id="313" r:id="rId51"/>
    <p:sldId id="314" r:id="rId52"/>
    <p:sldId id="315" r:id="rId53"/>
    <p:sldId id="300" r:id="rId54"/>
    <p:sldId id="301" r:id="rId55"/>
    <p:sldId id="302" r:id="rId56"/>
    <p:sldId id="303" r:id="rId57"/>
    <p:sldId id="304" r:id="rId58"/>
    <p:sldId id="305" r:id="rId59"/>
    <p:sldId id="317" r:id="rId60"/>
    <p:sldId id="318" r:id="rId61"/>
    <p:sldId id="286" r:id="rId62"/>
    <p:sldId id="288" r:id="rId63"/>
    <p:sldId id="287" r:id="rId64"/>
    <p:sldId id="319" r:id="rId65"/>
    <p:sldId id="320" r:id="rId66"/>
    <p:sldId id="289" r:id="rId67"/>
    <p:sldId id="290" r:id="rId68"/>
    <p:sldId id="291" r:id="rId69"/>
    <p:sldId id="321" r:id="rId70"/>
    <p:sldId id="322" r:id="rId71"/>
    <p:sldId id="292" r:id="rId72"/>
    <p:sldId id="293" r:id="rId73"/>
    <p:sldId id="294" r:id="rId74"/>
    <p:sldId id="295" r:id="rId75"/>
    <p:sldId id="296" r:id="rId76"/>
    <p:sldId id="297" r:id="rId77"/>
    <p:sldId id="298" r:id="rId78"/>
    <p:sldId id="299" r:id="rId7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B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0" autoAdjust="0"/>
    <p:restoredTop sz="94660"/>
  </p:normalViewPr>
  <p:slideViewPr>
    <p:cSldViewPr snapToGrid="0">
      <p:cViewPr>
        <p:scale>
          <a:sx n="125" d="100"/>
          <a:sy n="125" d="100"/>
        </p:scale>
        <p:origin x="-8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2" Type="http://schemas.openxmlformats.org/officeDocument/2006/relationships/tableStyles" Target="tableStyles.xml"/><Relationship Id="rId81" Type="http://schemas.openxmlformats.org/officeDocument/2006/relationships/viewProps" Target="viewProps.xml"/><Relationship Id="rId80" Type="http://schemas.openxmlformats.org/officeDocument/2006/relationships/presProps" Target="presProps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83F837-B661-4A81-B82C-FC077CB5CFF1}" type="doc">
      <dgm:prSet loTypeId="urn:microsoft.com/office/officeart/2005/8/layout/arrow2" loCatId="process" qsTypeId="urn:microsoft.com/office/officeart/2005/8/quickstyle/simple1" qsCatId="simple" csTypeId="urn:microsoft.com/office/officeart/2005/8/colors/accent1_5" csCatId="accent1" phldr="1"/>
      <dgm:spPr/>
    </dgm:pt>
    <dgm:pt modelId="{F499EE5F-4AE0-41B0-85D0-E8B96033DACA}">
      <dgm:prSet phldrT="[文本]" custT="1"/>
      <dgm:spPr/>
      <dgm:t>
        <a:bodyPr/>
        <a:lstStyle/>
        <a:p>
          <a:r>
            <a: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2004</a:t>
          </a:r>
          <a:r>
            <a:rPr lang="zh-CN" altLang="en-US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年</a:t>
          </a:r>
          <a:endParaRPr lang="en-US" altLang="zh-CN" sz="18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1641BD-C090-4801-B396-39FA18E6C233}" cxnId="{6B49D0A7-0006-4D39-BF4D-19EAD0385DC7}" type="parTrans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26DE7E05-C418-4369-A71B-48C945E2EC0A}" cxnId="{6B49D0A7-0006-4D39-BF4D-19EAD0385DC7}" type="sibTrans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A2C5FA54-487D-4FA4-ACBB-3A364BCDA8F8}">
      <dgm:prSet phldrT="[文本]" custT="1"/>
      <dgm:spPr/>
      <dgm:t>
        <a:bodyPr/>
        <a:lstStyle/>
        <a:p>
          <a:r>
            <a:rPr lang="en-US" altLang="zh-CN" sz="1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2008</a:t>
          </a:r>
          <a:r>
            <a:rPr lang="zh-CN" altLang="en-US" sz="1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年</a:t>
          </a:r>
          <a:endParaRPr lang="zh-CN" altLang="en-US" sz="18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5C2553-F331-4888-BAB2-B6481EE25B88}" cxnId="{9201662C-10B2-45A9-AF45-00F07600DECF}" type="parTrans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DA145F4E-EDDC-43A5-8AA5-56DA9285C922}" cxnId="{9201662C-10B2-45A9-AF45-00F07600DECF}" type="sibTrans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77636403-BBDB-4DDB-BE89-8C6994D2B88A}">
      <dgm:prSet phldrT="[文本]" custT="1"/>
      <dgm:spPr/>
      <dgm:t>
        <a:bodyPr/>
        <a:lstStyle/>
        <a:p>
          <a:r>
            <a:rPr lang="en-US" altLang="zh-CN" sz="1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2012</a:t>
          </a:r>
          <a:r>
            <a:rPr lang="zh-CN" altLang="en-US" sz="1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年</a:t>
          </a:r>
          <a:endParaRPr lang="zh-CN" altLang="en-US" sz="18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CBE375-6C5C-49EE-BAC6-05CA3D9C9B92}" cxnId="{54596119-3A3D-4522-BB96-EDA85A22DAC9}" type="parTrans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83093A0F-015C-4202-9215-B970F13E11E6}" cxnId="{54596119-3A3D-4522-BB96-EDA85A22DAC9}" type="sibTrans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9F364ECC-F80A-4F28-8667-A99DF463750A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提出构想</a:t>
          </a:r>
          <a:endParaRPr lang="en-US" altLang="zh-CN" sz="18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518DBB-6CB7-44B8-AB30-49B0CCE08FB8}" cxnId="{9F3E1643-13C8-4715-93BD-D4F600D648E9}" type="parTrans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1F4DDA79-19AB-4F04-93A3-323F81A2955F}" cxnId="{9F3E1643-13C8-4715-93BD-D4F600D648E9}" type="sibTrans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E0938A6B-5BC7-4F13-89CB-22D27A869C58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发布第一份草案</a:t>
          </a:r>
          <a:endParaRPr lang="zh-CN" altLang="en-US" sz="18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5486AC-D959-41A5-A9D4-D700B63ED324}" cxnId="{186CC5F0-012F-412A-B841-645FCD350FDC}" type="parTrans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F617D277-04C4-4A07-B109-D0DA0D85EE1A}" cxnId="{186CC5F0-012F-412A-B841-645FCD350FDC}" type="sibTrans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F3CA875B-E9B5-41C6-82A1-E2BA25CBE49F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推广阶段</a:t>
          </a:r>
          <a:endParaRPr lang="zh-CN" altLang="en-US" sz="18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312BB8-46FC-4C55-BA1C-61F1A4417A7A}" cxnId="{F572D2F3-CB4B-42F5-8DFD-A7CCB6359FAF}" type="parTrans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43605756-19A4-4916-894B-A9EA8300F399}" cxnId="{F572D2F3-CB4B-42F5-8DFD-A7CCB6359FAF}" type="sibTrans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EBC1654C-2B50-4C35-9F49-018E8512F799}">
      <dgm:prSet phldrT="[文本]" custT="1"/>
      <dgm:spPr/>
      <dgm:t>
        <a:bodyPr/>
        <a:lstStyle/>
        <a:p>
          <a:r>
            <a:rPr lang="en-US" altLang="zh-CN" sz="1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2013</a:t>
          </a:r>
          <a:r>
            <a:rPr lang="zh-CN" altLang="en-US" sz="1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年</a:t>
          </a:r>
          <a:endParaRPr lang="zh-CN" altLang="en-US" sz="18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29CFC2-821B-41FC-BD03-1E22195550E0}" cxnId="{74412418-6E34-45CA-99E6-3D2D9EBCB1AA}" type="parTrans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02EA9125-8C50-4C28-A75A-0CAC13F15D8E}" cxnId="{74412418-6E34-45CA-99E6-3D2D9EBCB1AA}" type="sibTrans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389C74A3-5133-4AC5-A546-1D5D6506B61F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最终测试</a:t>
          </a:r>
          <a:endParaRPr lang="zh-CN" altLang="en-US" sz="18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2A1E00-3E87-4E5E-83F8-A5E28D932378}" cxnId="{072E8390-723E-4C16-AF44-613765E9FC96}" type="parTrans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4BFA7014-3690-4F32-B82E-452C130FA07F}" cxnId="{072E8390-723E-4C16-AF44-613765E9FC96}" type="sibTrans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4928122B-F2D4-4896-870E-14BC9CD3A198}">
      <dgm:prSet phldrT="[文本]" custT="1"/>
      <dgm:spPr/>
      <dgm:t>
        <a:bodyPr/>
        <a:lstStyle/>
        <a:p>
          <a:r>
            <a:rPr lang="en-US" altLang="zh-CN" sz="1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2014</a:t>
          </a:r>
          <a:r>
            <a:rPr lang="zh-CN" altLang="en-US" sz="1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年</a:t>
          </a:r>
          <a:endParaRPr lang="en-US" altLang="zh-CN" sz="1800" dirty="0" smtClean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9A5BDB-BF14-486E-9B82-A13CE85D99BA}" cxnId="{59053FCD-0C62-44E5-81A0-EE4A701BD22C}" type="parTrans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9689B483-DF18-44C7-87A1-8C570A79771C}" cxnId="{59053FCD-0C62-44E5-81A0-EE4A701BD22C}" type="sibTrans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307BA144-7452-4FA4-A347-C730EC506B05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正式发布</a:t>
          </a:r>
          <a:endParaRPr lang="en-US" altLang="zh-CN" sz="1800" dirty="0" smtClean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85D952-987A-47DB-B719-20B756EC7DC6}" cxnId="{F09EEEAE-079A-4525-84AA-25C3D36C3EA4}" type="parTrans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960598AA-6EBD-4A54-8C4C-68D3FBD20E11}" cxnId="{F09EEEAE-079A-4525-84AA-25C3D36C3EA4}" type="sibTrans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4EDB2E95-9B26-4328-92A7-B66ED3EEB51F}" type="pres">
      <dgm:prSet presAssocID="{5783F837-B661-4A81-B82C-FC077CB5CFF1}" presName="arrowDiagram" presStyleCnt="0">
        <dgm:presLayoutVars>
          <dgm:chMax val="5"/>
          <dgm:dir/>
          <dgm:resizeHandles val="exact"/>
        </dgm:presLayoutVars>
      </dgm:prSet>
      <dgm:spPr/>
    </dgm:pt>
    <dgm:pt modelId="{8F1D347B-C654-4CF2-903F-D6E04C73CB74}" type="pres">
      <dgm:prSet presAssocID="{5783F837-B661-4A81-B82C-FC077CB5CFF1}" presName="arrow" presStyleLbl="bgShp" presStyleIdx="0" presStyleCnt="1" custLinFactNeighborX="-8185" custLinFactNeighborY="312"/>
      <dgm:spPr>
        <a:solidFill>
          <a:schemeClr val="accent5"/>
        </a:solidFill>
      </dgm:spPr>
      <dgm:t>
        <a:bodyPr/>
        <a:lstStyle/>
        <a:p>
          <a:endParaRPr lang="zh-CN" altLang="en-US"/>
        </a:p>
      </dgm:t>
    </dgm:pt>
    <dgm:pt modelId="{68846AF8-6756-4D7A-A897-3E28C998EBE3}" type="pres">
      <dgm:prSet presAssocID="{5783F837-B661-4A81-B82C-FC077CB5CFF1}" presName="arrowDiagram5" presStyleCnt="0"/>
      <dgm:spPr/>
    </dgm:pt>
    <dgm:pt modelId="{4257517D-1EC6-4C3D-BEE5-A0AE862EDE65}" type="pres">
      <dgm:prSet presAssocID="{F499EE5F-4AE0-41B0-85D0-E8B96033DACA}" presName="bullet5a" presStyleLbl="node1" presStyleIdx="0" presStyleCnt="5"/>
      <dgm:spPr>
        <a:solidFill>
          <a:srgbClr val="70AD47">
            <a:alpha val="90000"/>
          </a:srgbClr>
        </a:solidFill>
      </dgm:spPr>
    </dgm:pt>
    <dgm:pt modelId="{47B5F838-EEF8-4183-9CC6-0142EAF74683}" type="pres">
      <dgm:prSet presAssocID="{F499EE5F-4AE0-41B0-85D0-E8B96033DACA}" presName="textBox5a" presStyleLbl="revTx" presStyleIdx="0" presStyleCnt="5" custScaleX="176613" custLinFactNeighborX="41468" custLinFactNeighborY="-786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108A8F-E31E-4D14-85E0-0D80B245140C}" type="pres">
      <dgm:prSet presAssocID="{A2C5FA54-487D-4FA4-ACBB-3A364BCDA8F8}" presName="bullet5b" presStyleLbl="node1" presStyleIdx="1" presStyleCnt="5" custLinFactNeighborX="-5413" custLinFactNeighborY="27065"/>
      <dgm:spPr>
        <a:solidFill>
          <a:srgbClr val="70AD47">
            <a:alpha val="80000"/>
          </a:srgbClr>
        </a:solidFill>
      </dgm:spPr>
    </dgm:pt>
    <dgm:pt modelId="{478B1F86-5956-4D56-9E24-BC76F0CB808A}" type="pres">
      <dgm:prSet presAssocID="{A2C5FA54-487D-4FA4-ACBB-3A364BCDA8F8}" presName="textBox5b" presStyleLbl="revTx" presStyleIdx="1" presStyleCnt="5" custScaleX="164127" custLinFactNeighborX="34812" custLinFactNeighborY="-7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1ADD63-9F56-496F-9201-1979D0329858}" type="pres">
      <dgm:prSet presAssocID="{77636403-BBDB-4DDB-BE89-8C6994D2B88A}" presName="bullet5c" presStyleLbl="node1" presStyleIdx="2" presStyleCnt="5" custLinFactNeighborX="-20300"/>
      <dgm:spPr>
        <a:solidFill>
          <a:srgbClr val="70AD47">
            <a:alpha val="70000"/>
          </a:srgbClr>
        </a:solidFill>
      </dgm:spPr>
    </dgm:pt>
    <dgm:pt modelId="{8D718BE9-27B9-43AC-A0E5-C86A60BF4D2D}" type="pres">
      <dgm:prSet presAssocID="{77636403-BBDB-4DDB-BE89-8C6994D2B88A}" presName="textBox5c" presStyleLbl="revTx" presStyleIdx="2" presStyleCnt="5" custScaleX="120026" custLinFactNeighborX="9914" custLinFactNeighborY="-388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601B69-2A5B-42B6-BEA3-06CF4F26CB55}" type="pres">
      <dgm:prSet presAssocID="{EBC1654C-2B50-4C35-9F49-018E8512F799}" presName="bullet5d" presStyleLbl="node1" presStyleIdx="3" presStyleCnt="5" custLinFactNeighborX="18858" custLinFactNeighborY="-6286"/>
      <dgm:spPr>
        <a:solidFill>
          <a:srgbClr val="70AD47">
            <a:alpha val="60000"/>
          </a:srgbClr>
        </a:solidFill>
      </dgm:spPr>
    </dgm:pt>
    <dgm:pt modelId="{F2DB21A2-0992-41C6-9988-B661751350A1}" type="pres">
      <dgm:prSet presAssocID="{EBC1654C-2B50-4C35-9F49-018E8512F799}" presName="textBox5d" presStyleLbl="revTx" presStyleIdx="3" presStyleCnt="5" custLinFactNeighborX="10536" custLinFactNeighborY="-500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6B8692-6A18-4B93-A3D3-8E60D7B18F2A}" type="pres">
      <dgm:prSet presAssocID="{4928122B-F2D4-4896-870E-14BC9CD3A198}" presName="bullet5e" presStyleLbl="node1" presStyleIdx="4" presStyleCnt="5" custLinFactNeighborX="27131" custLinFactNeighborY="-22201"/>
      <dgm:spPr>
        <a:solidFill>
          <a:schemeClr val="accent6">
            <a:alpha val="50000"/>
          </a:schemeClr>
        </a:solidFill>
      </dgm:spPr>
    </dgm:pt>
    <dgm:pt modelId="{DD659AAC-4B9A-42E0-87B1-D12C78CC18D9}" type="pres">
      <dgm:prSet presAssocID="{4928122B-F2D4-4896-870E-14BC9CD3A198}" presName="textBox5e" presStyleLbl="revTx" presStyleIdx="4" presStyleCnt="5" custLinFactNeighborX="15819" custLinFactNeighborY="-593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86CC5F0-012F-412A-B841-645FCD350FDC}" srcId="{A2C5FA54-487D-4FA4-ACBB-3A364BCDA8F8}" destId="{E0938A6B-5BC7-4F13-89CB-22D27A869C58}" srcOrd="0" destOrd="0" parTransId="{5F5486AC-D959-41A5-A9D4-D700B63ED324}" sibTransId="{F617D277-04C4-4A07-B109-D0DA0D85EE1A}"/>
    <dgm:cxn modelId="{F09EEEAE-079A-4525-84AA-25C3D36C3EA4}" srcId="{4928122B-F2D4-4896-870E-14BC9CD3A198}" destId="{307BA144-7452-4FA4-A347-C730EC506B05}" srcOrd="0" destOrd="0" parTransId="{9685D952-987A-47DB-B719-20B756EC7DC6}" sibTransId="{960598AA-6EBD-4A54-8C4C-68D3FBD20E11}"/>
    <dgm:cxn modelId="{6B49D0A7-0006-4D39-BF4D-19EAD0385DC7}" srcId="{5783F837-B661-4A81-B82C-FC077CB5CFF1}" destId="{F499EE5F-4AE0-41B0-85D0-E8B96033DACA}" srcOrd="0" destOrd="0" parTransId="{DC1641BD-C090-4801-B396-39FA18E6C233}" sibTransId="{26DE7E05-C418-4369-A71B-48C945E2EC0A}"/>
    <dgm:cxn modelId="{1E716E8E-F1F5-1446-9090-3EAD2EDA57BD}" type="presOf" srcId="{F499EE5F-4AE0-41B0-85D0-E8B96033DACA}" destId="{47B5F838-EEF8-4183-9CC6-0142EAF74683}" srcOrd="0" destOrd="0" presId="urn:microsoft.com/office/officeart/2005/8/layout/arrow2"/>
    <dgm:cxn modelId="{AFD32F39-8E53-9245-9082-43397B16763E}" type="presOf" srcId="{A2C5FA54-487D-4FA4-ACBB-3A364BCDA8F8}" destId="{478B1F86-5956-4D56-9E24-BC76F0CB808A}" srcOrd="0" destOrd="0" presId="urn:microsoft.com/office/officeart/2005/8/layout/arrow2"/>
    <dgm:cxn modelId="{9201662C-10B2-45A9-AF45-00F07600DECF}" srcId="{5783F837-B661-4A81-B82C-FC077CB5CFF1}" destId="{A2C5FA54-487D-4FA4-ACBB-3A364BCDA8F8}" srcOrd="1" destOrd="0" parTransId="{FF5C2553-F331-4888-BAB2-B6481EE25B88}" sibTransId="{DA145F4E-EDDC-43A5-8AA5-56DA9285C922}"/>
    <dgm:cxn modelId="{AE29F12B-00FC-B247-9D2A-72A22D638EEC}" type="presOf" srcId="{9F364ECC-F80A-4F28-8667-A99DF463750A}" destId="{47B5F838-EEF8-4183-9CC6-0142EAF74683}" srcOrd="0" destOrd="1" presId="urn:microsoft.com/office/officeart/2005/8/layout/arrow2"/>
    <dgm:cxn modelId="{072E8390-723E-4C16-AF44-613765E9FC96}" srcId="{EBC1654C-2B50-4C35-9F49-018E8512F799}" destId="{389C74A3-5133-4AC5-A546-1D5D6506B61F}" srcOrd="0" destOrd="0" parTransId="{032A1E00-3E87-4E5E-83F8-A5E28D932378}" sibTransId="{4BFA7014-3690-4F32-B82E-452C130FA07F}"/>
    <dgm:cxn modelId="{74412418-6E34-45CA-99E6-3D2D9EBCB1AA}" srcId="{5783F837-B661-4A81-B82C-FC077CB5CFF1}" destId="{EBC1654C-2B50-4C35-9F49-018E8512F799}" srcOrd="3" destOrd="0" parTransId="{4A29CFC2-821B-41FC-BD03-1E22195550E0}" sibTransId="{02EA9125-8C50-4C28-A75A-0CAC13F15D8E}"/>
    <dgm:cxn modelId="{41BCBD79-ECF4-9344-BE27-A867C775BAFC}" type="presOf" srcId="{4928122B-F2D4-4896-870E-14BC9CD3A198}" destId="{DD659AAC-4B9A-42E0-87B1-D12C78CC18D9}" srcOrd="0" destOrd="0" presId="urn:microsoft.com/office/officeart/2005/8/layout/arrow2"/>
    <dgm:cxn modelId="{7955303C-9A5C-2B4A-ABD6-D9B4F441858B}" type="presOf" srcId="{5783F837-B661-4A81-B82C-FC077CB5CFF1}" destId="{4EDB2E95-9B26-4328-92A7-B66ED3EEB51F}" srcOrd="0" destOrd="0" presId="urn:microsoft.com/office/officeart/2005/8/layout/arrow2"/>
    <dgm:cxn modelId="{C7CD151A-53A9-6844-A27D-C12D474392CA}" type="presOf" srcId="{E0938A6B-5BC7-4F13-89CB-22D27A869C58}" destId="{478B1F86-5956-4D56-9E24-BC76F0CB808A}" srcOrd="0" destOrd="1" presId="urn:microsoft.com/office/officeart/2005/8/layout/arrow2"/>
    <dgm:cxn modelId="{9F3E1643-13C8-4715-93BD-D4F600D648E9}" srcId="{F499EE5F-4AE0-41B0-85D0-E8B96033DACA}" destId="{9F364ECC-F80A-4F28-8667-A99DF463750A}" srcOrd="0" destOrd="0" parTransId="{5D518DBB-6CB7-44B8-AB30-49B0CCE08FB8}" sibTransId="{1F4DDA79-19AB-4F04-93A3-323F81A2955F}"/>
    <dgm:cxn modelId="{4CD9630C-D56A-4848-A6E0-15E013A69103}" type="presOf" srcId="{389C74A3-5133-4AC5-A546-1D5D6506B61F}" destId="{F2DB21A2-0992-41C6-9988-B661751350A1}" srcOrd="0" destOrd="1" presId="urn:microsoft.com/office/officeart/2005/8/layout/arrow2"/>
    <dgm:cxn modelId="{54596119-3A3D-4522-BB96-EDA85A22DAC9}" srcId="{5783F837-B661-4A81-B82C-FC077CB5CFF1}" destId="{77636403-BBDB-4DDB-BE89-8C6994D2B88A}" srcOrd="2" destOrd="0" parTransId="{A4CBE375-6C5C-49EE-BAC6-05CA3D9C9B92}" sibTransId="{83093A0F-015C-4202-9215-B970F13E11E6}"/>
    <dgm:cxn modelId="{59053FCD-0C62-44E5-81A0-EE4A701BD22C}" srcId="{5783F837-B661-4A81-B82C-FC077CB5CFF1}" destId="{4928122B-F2D4-4896-870E-14BC9CD3A198}" srcOrd="4" destOrd="0" parTransId="{1F9A5BDB-BF14-486E-9B82-A13CE85D99BA}" sibTransId="{9689B483-DF18-44C7-87A1-8C570A79771C}"/>
    <dgm:cxn modelId="{F4DF7EE5-1BD6-494F-9D2B-194B119D706B}" type="presOf" srcId="{307BA144-7452-4FA4-A347-C730EC506B05}" destId="{DD659AAC-4B9A-42E0-87B1-D12C78CC18D9}" srcOrd="0" destOrd="1" presId="urn:microsoft.com/office/officeart/2005/8/layout/arrow2"/>
    <dgm:cxn modelId="{C57B8000-BD84-884E-B85A-EE5FB6988D57}" type="presOf" srcId="{77636403-BBDB-4DDB-BE89-8C6994D2B88A}" destId="{8D718BE9-27B9-43AC-A0E5-C86A60BF4D2D}" srcOrd="0" destOrd="0" presId="urn:microsoft.com/office/officeart/2005/8/layout/arrow2"/>
    <dgm:cxn modelId="{37AA98BB-46C4-A347-8220-53D2E52F4304}" type="presOf" srcId="{EBC1654C-2B50-4C35-9F49-018E8512F799}" destId="{F2DB21A2-0992-41C6-9988-B661751350A1}" srcOrd="0" destOrd="0" presId="urn:microsoft.com/office/officeart/2005/8/layout/arrow2"/>
    <dgm:cxn modelId="{ED98C0A2-A9FD-0C4D-A62B-749F8A7F82B5}" type="presOf" srcId="{F3CA875B-E9B5-41C6-82A1-E2BA25CBE49F}" destId="{8D718BE9-27B9-43AC-A0E5-C86A60BF4D2D}" srcOrd="0" destOrd="1" presId="urn:microsoft.com/office/officeart/2005/8/layout/arrow2"/>
    <dgm:cxn modelId="{F572D2F3-CB4B-42F5-8DFD-A7CCB6359FAF}" srcId="{77636403-BBDB-4DDB-BE89-8C6994D2B88A}" destId="{F3CA875B-E9B5-41C6-82A1-E2BA25CBE49F}" srcOrd="0" destOrd="0" parTransId="{2C312BB8-46FC-4C55-BA1C-61F1A4417A7A}" sibTransId="{43605756-19A4-4916-894B-A9EA8300F399}"/>
    <dgm:cxn modelId="{5D21FF99-DBEE-2B49-9013-A9E5959A2203}" type="presParOf" srcId="{4EDB2E95-9B26-4328-92A7-B66ED3EEB51F}" destId="{8F1D347B-C654-4CF2-903F-D6E04C73CB74}" srcOrd="0" destOrd="0" presId="urn:microsoft.com/office/officeart/2005/8/layout/arrow2"/>
    <dgm:cxn modelId="{5D7CCC58-4528-3D4C-AB64-5015119C7F2C}" type="presParOf" srcId="{4EDB2E95-9B26-4328-92A7-B66ED3EEB51F}" destId="{68846AF8-6756-4D7A-A897-3E28C998EBE3}" srcOrd="1" destOrd="0" presId="urn:microsoft.com/office/officeart/2005/8/layout/arrow2"/>
    <dgm:cxn modelId="{C353FCE6-73CE-CD41-8C68-DB29678789E0}" type="presParOf" srcId="{68846AF8-6756-4D7A-A897-3E28C998EBE3}" destId="{4257517D-1EC6-4C3D-BEE5-A0AE862EDE65}" srcOrd="0" destOrd="0" presId="urn:microsoft.com/office/officeart/2005/8/layout/arrow2"/>
    <dgm:cxn modelId="{2915D6DB-C0F2-CF4F-82C6-4340700C809A}" type="presParOf" srcId="{68846AF8-6756-4D7A-A897-3E28C998EBE3}" destId="{47B5F838-EEF8-4183-9CC6-0142EAF74683}" srcOrd="1" destOrd="0" presId="urn:microsoft.com/office/officeart/2005/8/layout/arrow2"/>
    <dgm:cxn modelId="{9C1ABD2C-C969-7D4D-A19D-A8ABDDDDA078}" type="presParOf" srcId="{68846AF8-6756-4D7A-A897-3E28C998EBE3}" destId="{26108A8F-E31E-4D14-85E0-0D80B245140C}" srcOrd="2" destOrd="0" presId="urn:microsoft.com/office/officeart/2005/8/layout/arrow2"/>
    <dgm:cxn modelId="{EE6EB4D0-8233-F247-A238-EDF2EFB63E96}" type="presParOf" srcId="{68846AF8-6756-4D7A-A897-3E28C998EBE3}" destId="{478B1F86-5956-4D56-9E24-BC76F0CB808A}" srcOrd="3" destOrd="0" presId="urn:microsoft.com/office/officeart/2005/8/layout/arrow2"/>
    <dgm:cxn modelId="{FFBE0FB1-EB0D-A44D-B0DC-8F4FA49D0467}" type="presParOf" srcId="{68846AF8-6756-4D7A-A897-3E28C998EBE3}" destId="{781ADD63-9F56-496F-9201-1979D0329858}" srcOrd="4" destOrd="0" presId="urn:microsoft.com/office/officeart/2005/8/layout/arrow2"/>
    <dgm:cxn modelId="{8EB14A25-DB48-FC41-BDDE-611A4D1BC98F}" type="presParOf" srcId="{68846AF8-6756-4D7A-A897-3E28C998EBE3}" destId="{8D718BE9-27B9-43AC-A0E5-C86A60BF4D2D}" srcOrd="5" destOrd="0" presId="urn:microsoft.com/office/officeart/2005/8/layout/arrow2"/>
    <dgm:cxn modelId="{9444F1EA-8CAA-3140-BD64-7798DB6F6FA5}" type="presParOf" srcId="{68846AF8-6756-4D7A-A897-3E28C998EBE3}" destId="{51601B69-2A5B-42B6-BEA3-06CF4F26CB55}" srcOrd="6" destOrd="0" presId="urn:microsoft.com/office/officeart/2005/8/layout/arrow2"/>
    <dgm:cxn modelId="{237A455D-B691-3E49-B4D6-6A74191DC369}" type="presParOf" srcId="{68846AF8-6756-4D7A-A897-3E28C998EBE3}" destId="{F2DB21A2-0992-41C6-9988-B661751350A1}" srcOrd="7" destOrd="0" presId="urn:microsoft.com/office/officeart/2005/8/layout/arrow2"/>
    <dgm:cxn modelId="{061BB007-CA1A-7B42-938D-5943A78698E9}" type="presParOf" srcId="{68846AF8-6756-4D7A-A897-3E28C998EBE3}" destId="{FD6B8692-6A18-4B93-A3D3-8E60D7B18F2A}" srcOrd="8" destOrd="0" presId="urn:microsoft.com/office/officeart/2005/8/layout/arrow2"/>
    <dgm:cxn modelId="{1191F3E2-A88A-084D-ACEB-31793A872850}" type="presParOf" srcId="{68846AF8-6756-4D7A-A897-3E28C998EBE3}" destId="{DD659AAC-4B9A-42E0-87B1-D12C78CC18D9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D347B-C654-4CF2-903F-D6E04C73CB74}">
      <dsp:nvSpPr>
        <dsp:cNvPr id="0" name=""/>
        <dsp:cNvSpPr/>
      </dsp:nvSpPr>
      <dsp:spPr>
        <a:xfrm>
          <a:off x="1271321" y="0"/>
          <a:ext cx="7241540" cy="4525963"/>
        </a:xfrm>
        <a:prstGeom prst="swooshArrow">
          <a:avLst>
            <a:gd name="adj1" fmla="val 25000"/>
            <a:gd name="adj2" fmla="val 2500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57517D-1EC6-4C3D-BEE5-A0AE862EDE65}">
      <dsp:nvSpPr>
        <dsp:cNvPr id="0" name=""/>
        <dsp:cNvSpPr/>
      </dsp:nvSpPr>
      <dsp:spPr>
        <a:xfrm>
          <a:off x="2577333" y="3365506"/>
          <a:ext cx="166555" cy="166555"/>
        </a:xfrm>
        <a:prstGeom prst="ellipse">
          <a:avLst/>
        </a:prstGeom>
        <a:solidFill>
          <a:srgbClr val="70AD47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5F838-EEF8-4183-9CC6-0142EAF74683}">
      <dsp:nvSpPr>
        <dsp:cNvPr id="0" name=""/>
        <dsp:cNvSpPr/>
      </dsp:nvSpPr>
      <dsp:spPr>
        <a:xfrm>
          <a:off x="2690602" y="3364117"/>
          <a:ext cx="1675424" cy="1077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54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2004</a:t>
          </a:r>
          <a:r>
            <a:rPr lang="zh-CN" altLang="en-US" sz="18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年</a:t>
          </a:r>
          <a:endParaRPr lang="en-US" altLang="zh-CN" sz="180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提出构想</a:t>
          </a:r>
          <a:endParaRPr lang="en-US" altLang="zh-CN" sz="180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690602" y="3364117"/>
        <a:ext cx="1675424" cy="1077179"/>
      </dsp:txXfrm>
    </dsp:sp>
    <dsp:sp modelId="{26108A8F-E31E-4D14-85E0-0D80B245140C}">
      <dsp:nvSpPr>
        <dsp:cNvPr id="0" name=""/>
        <dsp:cNvSpPr/>
      </dsp:nvSpPr>
      <dsp:spPr>
        <a:xfrm>
          <a:off x="3464794" y="2569793"/>
          <a:ext cx="260695" cy="260695"/>
        </a:xfrm>
        <a:prstGeom prst="ellipse">
          <a:avLst/>
        </a:prstGeom>
        <a:solidFill>
          <a:srgbClr val="70AD47">
            <a:alpha val="8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B1F86-5956-4D56-9E24-BC76F0CB808A}">
      <dsp:nvSpPr>
        <dsp:cNvPr id="0" name=""/>
        <dsp:cNvSpPr/>
      </dsp:nvSpPr>
      <dsp:spPr>
        <a:xfrm>
          <a:off x="3642293" y="2615475"/>
          <a:ext cx="1972963" cy="1896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37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rPr>
            <a:t>2008</a:t>
          </a:r>
          <a:r>
            <a:rPr lang="zh-CN" altLang="en-US" sz="1800" kern="1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rPr>
            <a:t>年</a:t>
          </a:r>
          <a:endParaRPr lang="zh-CN" altLang="en-US" sz="1800" kern="1200" dirty="0">
            <a:solidFill>
              <a:srgbClr val="000000"/>
            </a:solidFill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rPr>
            <a:t>发布第一份草案</a:t>
          </a:r>
          <a:endParaRPr lang="zh-CN" altLang="en-US" sz="1800" kern="1200" dirty="0">
            <a:solidFill>
              <a:srgbClr val="00000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642293" y="2615475"/>
        <a:ext cx="1972963" cy="1896378"/>
      </dsp:txXfrm>
    </dsp:sp>
    <dsp:sp modelId="{781ADD63-9F56-496F-9201-1979D0329858}">
      <dsp:nvSpPr>
        <dsp:cNvPr id="0" name=""/>
        <dsp:cNvSpPr/>
      </dsp:nvSpPr>
      <dsp:spPr>
        <a:xfrm>
          <a:off x="4566990" y="1808574"/>
          <a:ext cx="347593" cy="347593"/>
        </a:xfrm>
        <a:prstGeom prst="ellipse">
          <a:avLst/>
        </a:prstGeom>
        <a:solidFill>
          <a:srgbClr val="70AD47">
            <a:alpha val="7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18BE9-27B9-43AC-A0E5-C86A60BF4D2D}">
      <dsp:nvSpPr>
        <dsp:cNvPr id="0" name=""/>
        <dsp:cNvSpPr/>
      </dsp:nvSpPr>
      <dsp:spPr>
        <a:xfrm>
          <a:off x="4809965" y="1883604"/>
          <a:ext cx="1677504" cy="2543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83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rPr>
            <a:t>2012</a:t>
          </a:r>
          <a:r>
            <a:rPr lang="zh-CN" altLang="en-US" sz="1800" kern="1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rPr>
            <a:t>年</a:t>
          </a:r>
          <a:endParaRPr lang="zh-CN" altLang="en-US" sz="1800" kern="1200" dirty="0">
            <a:solidFill>
              <a:srgbClr val="000000"/>
            </a:solidFill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rPr>
            <a:t>推广阶段</a:t>
          </a:r>
          <a:endParaRPr lang="zh-CN" altLang="en-US" sz="1800" kern="1200" dirty="0">
            <a:solidFill>
              <a:srgbClr val="00000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809965" y="1883604"/>
        <a:ext cx="1677504" cy="2543591"/>
      </dsp:txXfrm>
    </dsp:sp>
    <dsp:sp modelId="{51601B69-2A5B-42B6-BEA3-06CF4F26CB55}">
      <dsp:nvSpPr>
        <dsp:cNvPr id="0" name=""/>
        <dsp:cNvSpPr/>
      </dsp:nvSpPr>
      <dsp:spPr>
        <a:xfrm>
          <a:off x="6069146" y="1240857"/>
          <a:ext cx="448975" cy="448975"/>
        </a:xfrm>
        <a:prstGeom prst="ellipse">
          <a:avLst/>
        </a:prstGeom>
        <a:solidFill>
          <a:srgbClr val="70AD47">
            <a:alpha val="6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B21A2-0992-41C6-9988-B661751350A1}">
      <dsp:nvSpPr>
        <dsp:cNvPr id="0" name=""/>
        <dsp:cNvSpPr/>
      </dsp:nvSpPr>
      <dsp:spPr>
        <a:xfrm>
          <a:off x="6361560" y="1341766"/>
          <a:ext cx="1448308" cy="3032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903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rPr>
            <a:t>2013</a:t>
          </a:r>
          <a:r>
            <a:rPr lang="zh-CN" altLang="en-US" sz="1800" kern="1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rPr>
            <a:t>年</a:t>
          </a:r>
          <a:endParaRPr lang="zh-CN" altLang="en-US" sz="1800" kern="1200" dirty="0">
            <a:solidFill>
              <a:srgbClr val="000000"/>
            </a:solidFill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rPr>
            <a:t>最终测试</a:t>
          </a:r>
          <a:endParaRPr lang="zh-CN" altLang="en-US" sz="1800" kern="1200" dirty="0">
            <a:solidFill>
              <a:srgbClr val="00000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6361560" y="1341766"/>
        <a:ext cx="1448308" cy="3032395"/>
      </dsp:txXfrm>
    </dsp:sp>
    <dsp:sp modelId="{FD6B8692-6A18-4B93-A3D3-8E60D7B18F2A}">
      <dsp:nvSpPr>
        <dsp:cNvPr id="0" name=""/>
        <dsp:cNvSpPr/>
      </dsp:nvSpPr>
      <dsp:spPr>
        <a:xfrm>
          <a:off x="7526445" y="781805"/>
          <a:ext cx="572081" cy="572081"/>
        </a:xfrm>
        <a:prstGeom prst="ellipse">
          <a:avLst/>
        </a:prstGeom>
        <a:solidFill>
          <a:schemeClr val="accent6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59AAC-4B9A-42E0-87B1-D12C78CC18D9}">
      <dsp:nvSpPr>
        <dsp:cNvPr id="0" name=""/>
        <dsp:cNvSpPr/>
      </dsp:nvSpPr>
      <dsp:spPr>
        <a:xfrm>
          <a:off x="7886382" y="997319"/>
          <a:ext cx="1448308" cy="3331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134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rPr>
            <a:t>2014</a:t>
          </a:r>
          <a:r>
            <a:rPr lang="zh-CN" altLang="en-US" sz="1800" kern="1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rPr>
            <a:t>年</a:t>
          </a:r>
          <a:endParaRPr lang="en-US" altLang="zh-CN" sz="1800" kern="1200" dirty="0" smtClean="0">
            <a:solidFill>
              <a:srgbClr val="000000"/>
            </a:solidFill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rPr>
            <a:t>正式发布</a:t>
          </a:r>
          <a:endParaRPr lang="en-US" altLang="zh-CN" sz="1800" kern="1200" dirty="0" smtClean="0">
            <a:solidFill>
              <a:srgbClr val="00000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7886382" y="997319"/>
        <a:ext cx="1448308" cy="3331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parTxLTRAlign" val="r"/>
                    <dgm:param type="parTxRTLAlign" val="r"/>
                    <dgm:param type="txAnchorVert" val="t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5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9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2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3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45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49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5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6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71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75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8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9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01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05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14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18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27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31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44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48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57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61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70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74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83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87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96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200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524E6-3F9A-4332-BB9A-A82B9BB01B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12016-0522-4F1B-A1CE-10D3921A51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FC7EB-554F-B649-AD2C-D272A628CDF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FC7EB-554F-B649-AD2C-D272A628CDF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12016-0522-4F1B-A1CE-10D3921A51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 descr="H:\liujia 20150826\VI\公司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61945" y="465349"/>
            <a:ext cx="1373045" cy="80796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99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</a:fld>
            <a:endParaRPr lang="zh-CN" altLang="en-US"/>
          </a:p>
        </p:txBody>
      </p:sp>
      <p:pic>
        <p:nvPicPr>
          <p:cNvPr id="2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8985" cy="83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14"/>
          <p:cNvSpPr>
            <a:spLocks noChangeArrowheads="1"/>
          </p:cNvSpPr>
          <p:nvPr userDrawn="1"/>
        </p:nvSpPr>
        <p:spPr bwMode="auto">
          <a:xfrm>
            <a:off x="0" y="800100"/>
            <a:ext cx="12198985" cy="762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5" descr="中智凯灵LOGO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37558" y="6110605"/>
            <a:ext cx="86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 userDrawn="1"/>
        </p:nvSpPr>
        <p:spPr>
          <a:xfrm>
            <a:off x="286600" y="6359857"/>
            <a:ext cx="3162789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buNone/>
            </a:pP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www.keylinking.com    4006-998-758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</a:fld>
            <a:endParaRPr lang="zh-CN" altLang="en-US"/>
          </a:p>
        </p:txBody>
      </p:sp>
      <p:pic>
        <p:nvPicPr>
          <p:cNvPr id="2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8985" cy="83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14"/>
          <p:cNvSpPr>
            <a:spLocks noChangeArrowheads="1"/>
          </p:cNvSpPr>
          <p:nvPr userDrawn="1"/>
        </p:nvSpPr>
        <p:spPr bwMode="auto">
          <a:xfrm>
            <a:off x="0" y="800100"/>
            <a:ext cx="12198985" cy="762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5" descr="中智凯灵LOGO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37558" y="6110605"/>
            <a:ext cx="86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 userDrawn="1"/>
        </p:nvSpPr>
        <p:spPr>
          <a:xfrm>
            <a:off x="286600" y="6359857"/>
            <a:ext cx="3162789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buNone/>
            </a:pP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www.keylinking.com    4006-998-758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2010" y="0"/>
            <a:ext cx="10515600" cy="875665"/>
          </a:xfrm>
        </p:spPr>
        <p:txBody>
          <a:bodyPr/>
          <a:lstStyle>
            <a:lvl1pPr>
              <a:defRPr sz="3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49514-797B-4B7A-92D6-FF32AF8BEE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824AE-30AC-4525-9BC0-DB908926E99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7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9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9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0.png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image" Target="../media/image84.png"/></Relationships>
</file>

<file path=ppt/slides/_rels/slide7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90.png"/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image" Target="../media/image87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idx="4294967295"/>
          </p:nvPr>
        </p:nvSpPr>
        <p:spPr>
          <a:xfrm>
            <a:off x="6412865" y="1844040"/>
            <a:ext cx="5552440" cy="1541145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企业级强化课程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6692265" y="3602355"/>
            <a:ext cx="5499735" cy="1655445"/>
          </a:xfrm>
        </p:spPr>
        <p:txBody>
          <a:bodyPr>
            <a:normAutofit fontScale="75000" lnSpcReduction="20000"/>
          </a:bodyPr>
          <a:lstStyle/>
          <a:p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陶国荣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HTML5_Logo_512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92696" y="1494183"/>
            <a:ext cx="4320208" cy="4320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1737538" y="1662466"/>
            <a:ext cx="7991475" cy="20161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33796" name="Rectangle 4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>
              <a:defRPr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它是下一代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开发方向</a:t>
            </a:r>
            <a:endParaRPr lang="zh-CN" altLang="en-US" sz="3200" b="1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7345" y="3805591"/>
            <a:ext cx="2356655" cy="23482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 bwMode="auto">
          <a:xfrm>
            <a:off x="949960" y="0"/>
            <a:ext cx="8229600" cy="974090"/>
          </a:xfrm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>
              <a:defRPr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新增元素类型与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3200" b="1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200" b="1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820332" y="2398884"/>
          <a:ext cx="8791224" cy="166511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822965"/>
                <a:gridCol w="3968259"/>
              </a:tblGrid>
              <a:tr h="61081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新增类型名称（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input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元素类型）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说明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 anchorCtr="1">
                    <a:gradFill flip="none"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10542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email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range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number</a:t>
                      </a:r>
                      <a:r>
                        <a:rPr lang="zh-CN" altLang="en-US" dirty="0" smtClean="0">
                          <a:latin typeface="+mn-lt"/>
                          <a:ea typeface="+mn-ea"/>
                        </a:rPr>
                        <a:t>、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search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 pickers</a:t>
                      </a:r>
                      <a:endParaRPr lang="zh-CN" alt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新增多个表单输入类型，提供了更</a:t>
                      </a:r>
                      <a:endPara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好的输入控制和验证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845732" y="4329285"/>
          <a:ext cx="8765824" cy="159738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809030"/>
                <a:gridCol w="3956794"/>
              </a:tblGrid>
              <a:tr h="585974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新增属性名称（表单元素属性）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说明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 anchorCtr="1">
                    <a:gradFill flip="none"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101140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autofocus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placeholder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multiple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required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优化了表单提交时的用户体验，减了代码开发量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20334" y="1679222"/>
            <a:ext cx="264687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以表单元素为例：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 bwMode="auto">
          <a:xfrm>
            <a:off x="935990" y="-27305"/>
            <a:ext cx="8229600" cy="930910"/>
          </a:xfrm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>
              <a:defRPr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新增元素类型与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3200" b="1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200" b="1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820332" y="2398882"/>
          <a:ext cx="9002890" cy="33584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03469"/>
                <a:gridCol w="3135837"/>
                <a:gridCol w="3063584"/>
              </a:tblGrid>
              <a:tr h="41980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属性名称（表单元素）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功能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应用范围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 anchorCtr="1">
                    <a:gradFill flip="none"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734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autofocus</a:t>
                      </a:r>
                      <a:endParaRPr lang="zh-CN" alt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页面加载时，域自动地获得焦点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适用于所有 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&lt;input&gt; 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标签的类型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34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multiple</a:t>
                      </a:r>
                      <a:endParaRPr lang="zh-CN" alt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规定输入域中可选择多个值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适用于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&lt;input&gt; 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标签中的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email 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 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34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placeholder</a:t>
                      </a:r>
                      <a:endParaRPr lang="zh-CN" alt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提供一种提示，描述输入域所期待的值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适用于输入字符类型的 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&lt;input&gt; 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34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required</a:t>
                      </a:r>
                      <a:endParaRPr lang="zh-CN" alt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规定必须在提交之前填写输入域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适用于绝大多数的提交数据类型的 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&lt;input&gt; 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20334" y="1679222"/>
            <a:ext cx="2640717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详细的属性说明：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3200" b="1" dirty="0" smtClean="0">
                <a:solidFill>
                  <a:schemeClr val="bg1">
                    <a:alpha val="99000"/>
                  </a:schemeClr>
                </a:solidFill>
                <a:sym typeface="+mn-ea"/>
              </a:rPr>
              <a:t>页面效果展示</a:t>
            </a:r>
            <a:endParaRPr lang="zh-CN" altLang="en-US" sz="3200" b="1" dirty="0" smtClean="0">
              <a:solidFill>
                <a:schemeClr val="bg1">
                  <a:alpha val="99000"/>
                </a:schemeClr>
              </a:solidFill>
              <a:sym typeface="+mn-ea"/>
            </a:endParaRPr>
          </a:p>
        </p:txBody>
      </p:sp>
      <p:pic>
        <p:nvPicPr>
          <p:cNvPr id="7187" name="Picture 19" descr="C:\Users\shentianyang\Desktop\res\form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634" y="1628802"/>
            <a:ext cx="9029700" cy="4029075"/>
          </a:xfrm>
          <a:prstGeom prst="rect">
            <a:avLst/>
          </a:prstGeom>
          <a:noFill/>
        </p:spPr>
      </p:pic>
      <p:grpSp>
        <p:nvGrpSpPr>
          <p:cNvPr id="18" name="组合 17"/>
          <p:cNvGrpSpPr/>
          <p:nvPr/>
        </p:nvGrpSpPr>
        <p:grpSpPr>
          <a:xfrm>
            <a:off x="4111343" y="4374000"/>
            <a:ext cx="6275448" cy="1188754"/>
            <a:chOff x="3131840" y="4387270"/>
            <a:chExt cx="4706586" cy="1188754"/>
          </a:xfrm>
        </p:grpSpPr>
        <p:sp>
          <p:nvSpPr>
            <p:cNvPr id="40" name="TextBox 39"/>
            <p:cNvSpPr txBox="1"/>
            <p:nvPr/>
          </p:nvSpPr>
          <p:spPr>
            <a:xfrm>
              <a:off x="5188934" y="4387270"/>
              <a:ext cx="2649492" cy="7386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拾色器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r>
                <a:rPr lang="en-US" altLang="zh-CN" sz="1200" dirty="0" smtClean="0">
                  <a:solidFill>
                    <a:schemeClr val="bg1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&lt;input type="color" value="#ed1c24"&gt;</a:t>
              </a:r>
              <a:endParaRPr lang="zh-CN" altLang="en-US" sz="1200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pic>
          <p:nvPicPr>
            <p:cNvPr id="7189" name="Picture 2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0" y="4404449"/>
              <a:ext cx="2019300" cy="11715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</p:grpSp>
      <p:grpSp>
        <p:nvGrpSpPr>
          <p:cNvPr id="17" name="组合 16"/>
          <p:cNvGrpSpPr/>
          <p:nvPr/>
        </p:nvGrpSpPr>
        <p:grpSpPr>
          <a:xfrm>
            <a:off x="4107805" y="3822419"/>
            <a:ext cx="5768250" cy="2314600"/>
            <a:chOff x="3176063" y="3813875"/>
            <a:chExt cx="4326188" cy="2314600"/>
          </a:xfrm>
        </p:grpSpPr>
        <p:sp>
          <p:nvSpPr>
            <p:cNvPr id="27" name="TextBox 26"/>
            <p:cNvSpPr txBox="1"/>
            <p:nvPr/>
          </p:nvSpPr>
          <p:spPr>
            <a:xfrm>
              <a:off x="4713262" y="3813875"/>
              <a:ext cx="2788989" cy="12926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日期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字段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r>
                <a:rPr lang="en-US" altLang="zh-CN" sz="1200" dirty="0" smtClean="0">
                  <a:solidFill>
                    <a:schemeClr val="bg1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&lt;input type="date" min="2010-12-16" /&gt;</a:t>
              </a:r>
              <a:endParaRPr lang="en-US" altLang="zh-CN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endParaRPr lang="en-US" altLang="zh-CN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r>
                <a:rPr lang="zh-CN" altLang="en-US" sz="1200" dirty="0" smtClean="0">
                  <a:solidFill>
                    <a:schemeClr val="bg1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时间字段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</a:t>
              </a:r>
              <a:endParaRPr lang="en-US" altLang="zh-CN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r>
                <a:rPr lang="en-US" altLang="zh-CN" sz="1200" dirty="0" smtClean="0">
                  <a:solidFill>
                    <a:schemeClr val="bg1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&lt;input type="time" step="1800" /&gt;</a:t>
              </a:r>
              <a:endParaRPr lang="zh-CN" altLang="en-US" sz="1200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pic>
          <p:nvPicPr>
            <p:cNvPr id="7185" name="Picture 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6063" y="3852000"/>
              <a:ext cx="1504950" cy="22764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5" name="组合 14"/>
          <p:cNvGrpSpPr/>
          <p:nvPr/>
        </p:nvGrpSpPr>
        <p:grpSpPr>
          <a:xfrm>
            <a:off x="4107806" y="3246355"/>
            <a:ext cx="6770800" cy="1292662"/>
            <a:chOff x="3059832" y="3284984"/>
            <a:chExt cx="5078100" cy="1292662"/>
          </a:xfrm>
        </p:grpSpPr>
        <p:sp>
          <p:nvSpPr>
            <p:cNvPr id="32" name="TextBox 31"/>
            <p:cNvSpPr txBox="1"/>
            <p:nvPr/>
          </p:nvSpPr>
          <p:spPr>
            <a:xfrm>
              <a:off x="4651454" y="3284984"/>
              <a:ext cx="3486478" cy="12926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数字字段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r>
                <a:rPr lang="en-US" altLang="zh-CN" sz="1200" dirty="0" smtClean="0">
                  <a:solidFill>
                    <a:schemeClr val="bg1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&lt;input type="number" min="1" max="10" value="1"&gt;</a:t>
              </a:r>
              <a:endParaRPr lang="en-US" altLang="zh-CN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endParaRPr lang="en-US" altLang="zh-CN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r>
                <a:rPr lang="zh-CN" altLang="en-US" sz="1200" dirty="0" smtClean="0">
                  <a:solidFill>
                    <a:schemeClr val="bg1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滑动组件</a:t>
              </a:r>
              <a:endParaRPr lang="en-US" altLang="zh-CN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r>
                <a:rPr lang="en-US" altLang="zh-CN" sz="1200" dirty="0" smtClean="0">
                  <a:solidFill>
                    <a:schemeClr val="bg1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&lt;input type="range" min="1" max="10" value="1"&gt;</a:t>
              </a:r>
              <a:endParaRPr lang="zh-CN" altLang="en-US" sz="1200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pic>
          <p:nvPicPr>
            <p:cNvPr id="7183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3337173"/>
              <a:ext cx="1590675" cy="5238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4" name="组合 13"/>
          <p:cNvGrpSpPr/>
          <p:nvPr/>
        </p:nvGrpSpPr>
        <p:grpSpPr>
          <a:xfrm>
            <a:off x="4111345" y="2701371"/>
            <a:ext cx="4815081" cy="1015663"/>
            <a:chOff x="3096000" y="2718607"/>
            <a:chExt cx="3611311" cy="1015663"/>
          </a:xfrm>
        </p:grpSpPr>
        <p:pic>
          <p:nvPicPr>
            <p:cNvPr id="7182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6000" y="2735982"/>
              <a:ext cx="1866900" cy="59055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0" name="TextBox 29"/>
            <p:cNvSpPr txBox="1"/>
            <p:nvPr/>
          </p:nvSpPr>
          <p:spPr>
            <a:xfrm>
              <a:off x="5034302" y="2718607"/>
              <a:ext cx="1673009" cy="10156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类型匹配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200" dirty="0" smtClean="0">
                  <a:solidFill>
                    <a:schemeClr val="bg1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&lt;input type="email" /&gt;</a:t>
              </a:r>
              <a:endParaRPr lang="en-US" altLang="zh-CN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r>
                <a:rPr lang="en-US" altLang="zh-CN" sz="1200" dirty="0" smtClean="0">
                  <a:solidFill>
                    <a:schemeClr val="bg1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&lt;input type="</a:t>
              </a:r>
              <a:r>
                <a:rPr lang="en-US" altLang="zh-CN" sz="1200" dirty="0" err="1" smtClean="0">
                  <a:solidFill>
                    <a:schemeClr val="bg1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url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" /&gt;</a:t>
              </a:r>
              <a:endParaRPr lang="zh-CN" altLang="en-US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715373" y="2861042"/>
            <a:ext cx="4297680" cy="29146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除此之外，还有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&lt;input type="search" /&gt;</a:t>
            </a:r>
            <a:endParaRPr lang="en-US" altLang="zh-CN" sz="1200" dirty="0" smtClean="0">
              <a:solidFill>
                <a:schemeClr val="bg1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en-US" altLang="zh-CN" sz="1200" dirty="0">
              <a:solidFill>
                <a:schemeClr val="bg1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进度条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&lt;progress value=“75” max=“100”&gt;</a:t>
            </a:r>
            <a:r>
              <a:rPr lang="zh-CN" altLang="zh-CN" sz="1200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7</a:t>
            </a:r>
            <a:r>
              <a:rPr lang="en-US" altLang="zh-CN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5%&lt;/progress&gt;</a:t>
            </a:r>
            <a:endParaRPr lang="en-US" altLang="zh-CN" sz="1200" dirty="0" smtClean="0">
              <a:solidFill>
                <a:schemeClr val="bg1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密钥</a:t>
            </a:r>
            <a:endParaRPr lang="en-US" altLang="zh-CN" sz="1600" dirty="0" smtClean="0">
              <a:solidFill>
                <a:schemeClr val="bg1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&lt;keygen name="abcdefg"&gt;</a:t>
            </a:r>
            <a:endParaRPr lang="en-US" altLang="zh-CN" sz="1200" dirty="0" smtClean="0">
              <a:solidFill>
                <a:schemeClr val="bg1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en-US" altLang="zh-CN" sz="1200" dirty="0">
              <a:solidFill>
                <a:schemeClr val="bg1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输出</a:t>
            </a:r>
            <a:endParaRPr lang="en-US" altLang="zh-CN" sz="1600" dirty="0" smtClean="0">
              <a:solidFill>
                <a:schemeClr val="bg1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10 + 5 = &lt;output name="sum"&gt;&lt;/output&gt;</a:t>
            </a:r>
            <a:endParaRPr lang="en-US" altLang="zh-CN" sz="1200" dirty="0" smtClean="0">
              <a:solidFill>
                <a:schemeClr val="bg1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116041" y="2395070"/>
            <a:ext cx="6391358" cy="830997"/>
            <a:chOff x="3096000" y="2420888"/>
            <a:chExt cx="4793519" cy="830997"/>
          </a:xfrm>
        </p:grpSpPr>
        <p:sp>
          <p:nvSpPr>
            <p:cNvPr id="24" name="TextBox 23"/>
            <p:cNvSpPr txBox="1"/>
            <p:nvPr/>
          </p:nvSpPr>
          <p:spPr>
            <a:xfrm>
              <a:off x="5030780" y="2420888"/>
              <a:ext cx="2858739" cy="8309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正则匹配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200" dirty="0" smtClean="0">
                  <a:solidFill>
                    <a:schemeClr val="bg1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&lt;input type="text" pattern="[0-9]{10}"&gt;</a:t>
              </a:r>
              <a:endParaRPr lang="zh-CN" altLang="en-US" sz="1200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pic>
          <p:nvPicPr>
            <p:cNvPr id="7180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6000" y="2461353"/>
              <a:ext cx="1876425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6" name="组合 15"/>
          <p:cNvGrpSpPr/>
          <p:nvPr/>
        </p:nvGrpSpPr>
        <p:grpSpPr>
          <a:xfrm>
            <a:off x="4089281" y="2060850"/>
            <a:ext cx="5631209" cy="830997"/>
            <a:chOff x="3096791" y="2093947"/>
            <a:chExt cx="4223407" cy="830997"/>
          </a:xfrm>
        </p:grpSpPr>
        <p:sp>
          <p:nvSpPr>
            <p:cNvPr id="22" name="TextBox 21"/>
            <p:cNvSpPr txBox="1"/>
            <p:nvPr/>
          </p:nvSpPr>
          <p:spPr>
            <a:xfrm>
              <a:off x="5089199" y="2093947"/>
              <a:ext cx="2230999" cy="8309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必填字段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200" dirty="0" smtClean="0">
                  <a:solidFill>
                    <a:schemeClr val="bg1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&lt;input type="text" required /&gt;</a:t>
              </a:r>
              <a:endParaRPr lang="zh-CN" altLang="en-US" sz="1200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pic>
          <p:nvPicPr>
            <p:cNvPr id="7188" name="Picture 2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6791" y="2171307"/>
              <a:ext cx="1914525" cy="6762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1" name="组合 10"/>
          <p:cNvGrpSpPr/>
          <p:nvPr/>
        </p:nvGrpSpPr>
        <p:grpSpPr>
          <a:xfrm>
            <a:off x="4081117" y="1832425"/>
            <a:ext cx="6685946" cy="1754326"/>
            <a:chOff x="3059832" y="1841445"/>
            <a:chExt cx="5014460" cy="1754326"/>
          </a:xfrm>
        </p:grpSpPr>
        <p:pic>
          <p:nvPicPr>
            <p:cNvPr id="7178" name="Picture 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1844824"/>
              <a:ext cx="1914525" cy="89535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5076056" y="1841445"/>
              <a:ext cx="2998236" cy="17543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选项列表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200" dirty="0" smtClean="0">
                  <a:solidFill>
                    <a:schemeClr val="bg1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&lt;input type="text" list="mydata"&gt;</a:t>
              </a:r>
              <a:endParaRPr lang="en-US" altLang="zh-CN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r>
                <a:rPr lang="en-US" altLang="zh-CN" sz="1200" dirty="0" smtClean="0">
                  <a:solidFill>
                    <a:schemeClr val="bg1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&lt;datalist id="mydata"&gt;</a:t>
              </a:r>
              <a:endParaRPr lang="en-US" altLang="zh-CN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r>
                <a:rPr lang="en-US" altLang="zh-CN" sz="1200" dirty="0" smtClean="0">
                  <a:solidFill>
                    <a:schemeClr val="bg1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   &lt;option label="Mr" value="Mister"&gt;</a:t>
              </a:r>
              <a:endParaRPr lang="en-US" altLang="zh-CN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r>
                <a:rPr lang="en-US" altLang="zh-CN" sz="1200" dirty="0" smtClean="0">
                  <a:solidFill>
                    <a:schemeClr val="bg1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   &lt;option label="Mrs" value="Mistress"&gt;</a:t>
              </a:r>
              <a:endParaRPr lang="en-US" altLang="zh-CN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r>
                <a:rPr lang="en-US" altLang="zh-CN" sz="1200" dirty="0" smtClean="0">
                  <a:solidFill>
                    <a:schemeClr val="bg1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   &lt;option label="Ms" value="Miss"&gt;</a:t>
              </a:r>
              <a:endParaRPr lang="en-US" altLang="zh-CN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r>
                <a:rPr lang="en-US" altLang="zh-CN" sz="1200" dirty="0" smtClean="0">
                  <a:solidFill>
                    <a:schemeClr val="bg1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&lt;/datalist&gt;</a:t>
              </a:r>
              <a:endParaRPr lang="zh-CN" altLang="en-US" sz="1200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2" animBg="1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响应式设计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样式的兼容性与优劣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设计原理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响应样式的兼容性与优劣比较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能够兼容多个终端的设计模式称为响应式设计，通过在样式中添加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 Media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属性来实现。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519707" y="2884867"/>
            <a:ext cx="4417454" cy="2524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不同分辨率设备灵活性强，解决多设备显示适应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62394" y="3155324"/>
            <a:ext cx="64633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527443" y="2884867"/>
            <a:ext cx="4625662" cy="251352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兼容各种设备工作量大，效率低下，代码累赘，会出现隐藏无用的元素，加载时间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60725" y="3125411"/>
            <a:ext cx="646331" cy="369332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的媒体查询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(Media Queries)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，创建一个包含适应各种设备尺寸样式的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，流程如下。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0047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0047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2" name="Rectangle 4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>
              <a:defRPr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设计的原理</a:t>
            </a:r>
            <a:endParaRPr lang="zh-CN" altLang="en-US" sz="3200" b="1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052293" y="2923504"/>
            <a:ext cx="5512158" cy="2408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页面加载在特定的设备上，先检测设备的视口大小，然后加载特定于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样式，从而实现为不同的媒体类型设定专有的样式表。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方式实现响应式设计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，在页面中可以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&lt;link&gt;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media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属性为样式表指定设备类型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style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样式实现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响应式设计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，在页面中还可以在样式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表中追加媒体查询样式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0047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rgbClr val="0047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0047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0047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2" name="Rectangle 4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>
              <a:defRPr/>
            </a:pPr>
            <a:r>
              <a:rPr lang="zh-CN" altLang="en-US" sz="3200" b="1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实现方式</a:t>
            </a:r>
            <a:endParaRPr lang="zh-CN" altLang="en-US" sz="3200" b="1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687" y="2872829"/>
            <a:ext cx="9016625" cy="60446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219" y="4363210"/>
            <a:ext cx="4980952" cy="142857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响应式图片，要实现图片在不同设备中的自动编写缩放效果，必须满足下列条件。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图片自动缩放到与其容器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2.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设置图片的最大宽度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max-width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为不同的屏幕尺寸提供不同的图片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0047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rgbClr val="0047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0047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0047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2" name="Rectangle 4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>
              <a:defRPr/>
            </a:pPr>
            <a:r>
              <a:rPr lang="zh-CN" altLang="en-US" sz="3200" b="1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实现方式</a:t>
            </a:r>
            <a:endParaRPr lang="zh-CN" altLang="en-US" sz="3200" b="1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6114" y="4091771"/>
            <a:ext cx="2495236" cy="149523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851" y="4182246"/>
            <a:ext cx="2593283" cy="14145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6" name="右箭头 5"/>
          <p:cNvSpPr/>
          <p:nvPr/>
        </p:nvSpPr>
        <p:spPr>
          <a:xfrm>
            <a:off x="5168363" y="4572000"/>
            <a:ext cx="901522" cy="43788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iframe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元素实现响应式布局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，方法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是使用一个名为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FitVids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插件，代码如下。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响应式设计推荐框架，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Foundation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都是非常不错的响应式设计框架。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0047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rgbClr val="0047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0047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0047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2" name="Rectangle 4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>
              <a:defRPr/>
            </a:pPr>
            <a:r>
              <a:rPr lang="zh-CN" altLang="en-US" sz="3200" b="1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实现方式</a:t>
            </a:r>
            <a:endParaRPr lang="zh-CN" altLang="en-US" sz="3200" b="1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1141" y="2713416"/>
            <a:ext cx="3707839" cy="193948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个人介绍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5413" y="1412776"/>
            <a:ext cx="10753195" cy="192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18613" y="1615976"/>
            <a:ext cx="10753195" cy="192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7" name="Rectangle 3"/>
          <p:cNvSpPr txBox="1"/>
          <p:nvPr/>
        </p:nvSpPr>
        <p:spPr>
          <a:xfrm>
            <a:off x="4499485" y="1447777"/>
            <a:ext cx="7272323" cy="452596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陶国荣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总监，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技术专家，有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余年开发经验，是国内较早专业从事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开发的一线技术人员和培训讲师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出版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了多部技术著作，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《jQuery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权威指南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《HTML 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《jQuery Mobile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权威指南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jQueryMobile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领域的标杆性著作，被誉为“系统学习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 Mobile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必读书”，取得了不错的市场成绩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   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年荣获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51CTO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评选的“最受读者喜爱的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图书作者奖”。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08" y="1615976"/>
            <a:ext cx="3331470" cy="29220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常用属性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圆角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阴影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罩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圆角阴影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，您能够创建圆角边框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，并向矩形、文本内容添加阴影及处理效果。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1826" y="3218902"/>
            <a:ext cx="1338828" cy="7571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浏览器支持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6394" y="2861189"/>
            <a:ext cx="7119736" cy="14725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中元素的圆角边框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border-radius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属性是一个简写属性，用于设置四个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border-*-radius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此顺序设置每个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radius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4857" y="4386970"/>
            <a:ext cx="4545735" cy="8946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557" y="4386970"/>
            <a:ext cx="3721995" cy="9315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857" y="2784815"/>
            <a:ext cx="3155323" cy="12353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8" name="椭圆 7"/>
          <p:cNvSpPr/>
          <p:nvPr/>
        </p:nvSpPr>
        <p:spPr>
          <a:xfrm>
            <a:off x="7546509" y="2640168"/>
            <a:ext cx="3361893" cy="15286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9227455" y="2640168"/>
            <a:ext cx="0" cy="76231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8" idx="2"/>
          </p:cNvCxnSpPr>
          <p:nvPr/>
        </p:nvCxnSpPr>
        <p:spPr>
          <a:xfrm flipV="1">
            <a:off x="7546509" y="3402484"/>
            <a:ext cx="1680946" cy="202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832984" y="30331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水平半径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247884" y="28484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垂直半径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826947" y="3228797"/>
            <a:ext cx="180729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30px/40px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6786102" y="3217818"/>
            <a:ext cx="593492" cy="375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块元素阴影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box-shadow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向框添加一个或多个阴影。该属性是由逗号分隔的阴影列表，每个阴影由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个长度值、可选的颜色值以及可选的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关键词来规定。省略长度的值是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4493" y="3358778"/>
            <a:ext cx="3868698" cy="20032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152" y="3234404"/>
            <a:ext cx="4885093" cy="225199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文本阴影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text-shadow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 |  length{2,3}  color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说明：可以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设定多组效果，每组参数值以逗号分隔。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E:\课程体系重建\详细课程样例\拓展资料\文本阴影小节导入\文本猜测游戏1-2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86"/>
          <a:stretch>
            <a:fillRect/>
          </a:stretch>
        </p:blipFill>
        <p:spPr bwMode="auto">
          <a:xfrm>
            <a:off x="1824304" y="3101204"/>
            <a:ext cx="3629025" cy="124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4" descr="E:\课程体系重建\详细课程样例\拓展资料\文本阴影小节导入\文本猜测游戏1-2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1" b="50562"/>
          <a:stretch>
            <a:fillRect/>
          </a:stretch>
        </p:blipFill>
        <p:spPr bwMode="auto">
          <a:xfrm>
            <a:off x="1824305" y="4635685"/>
            <a:ext cx="3629025" cy="12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线形标注 1 7"/>
          <p:cNvSpPr/>
          <p:nvPr/>
        </p:nvSpPr>
        <p:spPr>
          <a:xfrm>
            <a:off x="6065949" y="3503054"/>
            <a:ext cx="5035640" cy="1403797"/>
          </a:xfrm>
          <a:prstGeom prst="borderCallout1">
            <a:avLst>
              <a:gd name="adj1" fmla="val 12"/>
              <a:gd name="adj2" fmla="val 20099"/>
              <a:gd name="adj3" fmla="val -66019"/>
              <a:gd name="adj4" fmla="val -367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无阴影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个长度值：阴影水平偏移值。可为负值。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个长度值：阴影垂直偏移值。可为负值。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个长度值：可选，阴影模糊值。不允许负值。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设置阴影的颜色。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图片遮罩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遮罩是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月由苹果公司添加到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webkit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引擎中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新增特性 遮罩图片层。目前只支持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webkit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72388" y="2783763"/>
            <a:ext cx="5161398" cy="296021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68445" y="2849037"/>
            <a:ext cx="2361413" cy="23045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637171" y="5374645"/>
            <a:ext cx="3223959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遮罩形成探照灯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位置变换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过渡动画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3D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场景的构建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的样式转换属性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允许您使用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转换来对元素进行格式化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，实现元素的多种展示的效果，主要属性为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线形标注 1 8"/>
          <p:cNvSpPr/>
          <p:nvPr/>
        </p:nvSpPr>
        <p:spPr>
          <a:xfrm>
            <a:off x="5383370" y="4314423"/>
            <a:ext cx="5280337" cy="1004552"/>
          </a:xfrm>
          <a:prstGeom prst="borderCallout1">
            <a:avLst>
              <a:gd name="adj1" fmla="val 55208"/>
              <a:gd name="adj2" fmla="val 2857"/>
              <a:gd name="adj3" fmla="val -69631"/>
              <a:gd name="adj4" fmla="val -1990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Internet Explorer 10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Firefox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Chrome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Safari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需要前缀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webkit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Opera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仍然不支持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转换（它只支持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转换）。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248264" y="2803808"/>
            <a:ext cx="6702554" cy="8361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转换属性对应的方法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以下几种方法为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转换方法。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://pic002.cnblogs.com/images/2012/436120/2012083014431464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604" y="2200861"/>
            <a:ext cx="2704036" cy="2867093"/>
          </a:xfrm>
          <a:prstGeom prst="rect">
            <a:avLst/>
          </a:prstGeom>
          <a:noFill/>
        </p:spPr>
      </p:pic>
      <p:sp>
        <p:nvSpPr>
          <p:cNvPr id="5" name="文本框 4"/>
          <p:cNvSpPr txBox="1"/>
          <p:nvPr/>
        </p:nvSpPr>
        <p:spPr>
          <a:xfrm>
            <a:off x="8918105" y="5440744"/>
            <a:ext cx="1188146" cy="369332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正方形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38116" y="2314223"/>
            <a:ext cx="5150555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translate3d(</a:t>
            </a:r>
            <a:r>
              <a:rPr kumimoji="1" lang="en-US" altLang="zh-TW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x,y,z</a:t>
            </a:r>
            <a:r>
              <a:rPr kumimoji="1" lang="en-US" altLang="zh-TW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	</a:t>
            </a:r>
            <a:r>
              <a:rPr kumimoji="1" lang="zh-TW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 </a:t>
            </a:r>
            <a:r>
              <a:rPr kumimoji="1" lang="en-US" altLang="zh-TW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3D </a:t>
            </a:r>
            <a:r>
              <a:rPr kumimoji="1" lang="zh-TW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转化。</a:t>
            </a:r>
            <a:endParaRPr kumimoji="1" lang="zh-TW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kumimoji="1" lang="en-US" altLang="zh-TW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translateX</a:t>
            </a:r>
            <a:r>
              <a:rPr kumimoji="1" lang="en-US" altLang="zh-TW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(x)	</a:t>
            </a:r>
            <a:r>
              <a:rPr kumimoji="1" lang="zh-TW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定义仅使用用于 </a:t>
            </a:r>
            <a:r>
              <a:rPr kumimoji="1" lang="en-US" altLang="zh-TW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 </a:t>
            </a:r>
            <a:r>
              <a:rPr kumimoji="1" lang="zh-TW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轴</a:t>
            </a:r>
            <a:r>
              <a:rPr kumimoji="1" lang="en-US" altLang="zh-TW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3D </a:t>
            </a:r>
            <a:r>
              <a:rPr kumimoji="1" lang="zh-TW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转化</a:t>
            </a:r>
            <a:r>
              <a:rPr kumimoji="1" lang="en-US" altLang="zh-TW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translateY</a:t>
            </a:r>
            <a:r>
              <a:rPr kumimoji="1" lang="en-US" altLang="zh-TW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(y)	</a:t>
            </a:r>
            <a:r>
              <a:rPr kumimoji="1" lang="zh-TW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</a:t>
            </a:r>
            <a:r>
              <a:rPr kumimoji="1" lang="zh-TW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仅使用用于 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</a:t>
            </a:r>
            <a:r>
              <a:rPr kumimoji="1" lang="en-US" altLang="zh-TW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zh-TW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轴</a:t>
            </a:r>
            <a:r>
              <a:rPr kumimoji="1" lang="en-US" altLang="zh-TW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3D </a:t>
            </a:r>
            <a:r>
              <a:rPr kumimoji="1" lang="zh-TW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转化</a:t>
            </a:r>
            <a:r>
              <a:rPr kumimoji="1" lang="en-US" altLang="zh-TW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translateZ</a:t>
            </a:r>
            <a:r>
              <a:rPr kumimoji="1" lang="en-US" altLang="zh-TW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(z)	</a:t>
            </a:r>
            <a:r>
              <a:rPr kumimoji="1" lang="zh-TW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</a:t>
            </a:r>
            <a:r>
              <a:rPr kumimoji="1" lang="zh-TW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仅使用用于 </a:t>
            </a:r>
            <a:r>
              <a:rPr kumimoji="1" lang="zh-CN" altLang="zh-TW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</a:t>
            </a:r>
            <a:r>
              <a:rPr kumimoji="1" lang="en-US" altLang="zh-TW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zh-TW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轴</a:t>
            </a:r>
            <a:r>
              <a:rPr kumimoji="1" lang="en-US" altLang="zh-TW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3D </a:t>
            </a:r>
            <a:r>
              <a:rPr kumimoji="1" lang="zh-TW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转化</a:t>
            </a:r>
            <a:endParaRPr kumimoji="1" lang="zh-TW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55331" y="3633171"/>
            <a:ext cx="5150556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scale3d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x,y,z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缩放转换。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scaleX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(x)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定义沿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轴的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3D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缩放转换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scaleY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(y)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定义沿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轴的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3D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缩放转换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scaleZ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(z)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定义沿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轴的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3D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缩放转换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38114" y="4945505"/>
            <a:ext cx="5150557" cy="1200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rotate3d(</a:t>
            </a:r>
            <a:r>
              <a:rPr lang="en-US" altLang="zh-TW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x,y,z,angle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	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 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3D </a:t>
            </a:r>
            <a:r>
              <a:rPr lang="zh-TW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旋转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TW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rotateX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(angle)	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定义沿 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 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轴的 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3D </a:t>
            </a:r>
            <a:r>
              <a:rPr lang="zh-TW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旋转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TW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rotateY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(angle)	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定义沿 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 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轴的 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3D </a:t>
            </a:r>
            <a:r>
              <a:rPr lang="zh-TW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旋转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TW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rotateZ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(angle)	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定义沿 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 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轴的 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3D </a:t>
            </a:r>
            <a:r>
              <a:rPr lang="zh-TW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旋转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561669" y="2652890"/>
            <a:ext cx="1030112" cy="4001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移动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49396" y="4004735"/>
            <a:ext cx="1030112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缩放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33447" y="5334001"/>
            <a:ext cx="1030112" cy="400110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旋转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  <p:bldP spid="16" grpId="0" animBg="1"/>
      <p:bldP spid="19" grpId="0" animBg="1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应用场景的创建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perspective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一个元素设置三维透视的距离。仅作用于元素的后代，而不是其元素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本身，如下创建一个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的立方体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983346" y="2814218"/>
            <a:ext cx="7938081" cy="32157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个人作品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26593" y="4938762"/>
            <a:ext cx="10753195" cy="192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18613" y="1615976"/>
            <a:ext cx="10753195" cy="192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0000"/>
              </a:solidFill>
            </a:endParaRPr>
          </a:p>
        </p:txBody>
      </p:sp>
      <p:pic>
        <p:nvPicPr>
          <p:cNvPr id="1026" name="Picture 2" descr="http://img11.360buyimg.com/n7/g14/M00/11/10/rBEhVlI-sf4IAAAAAAPjOd1I93gAADa-gCIQvMAA-NR413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073" y="3209461"/>
            <a:ext cx="1884893" cy="1884894"/>
          </a:xfrm>
          <a:prstGeom prst="rect">
            <a:avLst/>
          </a:prstGeom>
          <a:noFill/>
        </p:spPr>
      </p:pic>
      <p:pic>
        <p:nvPicPr>
          <p:cNvPr id="1028" name="Picture 4" descr="http://img11.360buyimg.com/n7/g13/M05/15/09/rBEhU1J5HvcIAAAAAABd9RWwF00AAFDNQN0C0wAAF4N6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954" y="2323370"/>
            <a:ext cx="1914104" cy="1914105"/>
          </a:xfrm>
          <a:prstGeom prst="rect">
            <a:avLst/>
          </a:prstGeom>
          <a:noFill/>
        </p:spPr>
      </p:pic>
      <p:pic>
        <p:nvPicPr>
          <p:cNvPr id="1030" name="Picture 6" descr="http://img13.360buyimg.com/n7/jfs/t979/362/195825186/24982/bc1f3772/550a4cffNd1c2b45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317" y="3732099"/>
            <a:ext cx="1706356" cy="1706357"/>
          </a:xfrm>
          <a:prstGeom prst="rect">
            <a:avLst/>
          </a:prstGeom>
          <a:noFill/>
        </p:spPr>
      </p:pic>
      <p:pic>
        <p:nvPicPr>
          <p:cNvPr id="1032" name="Picture 8" descr="http://img13.360buyimg.com/n7/jfs/t157/258/2417848665/52896/fcfeb363/53ce96a1Na33649f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0" r="11928"/>
          <a:stretch>
            <a:fillRect/>
          </a:stretch>
        </p:blipFill>
        <p:spPr bwMode="auto">
          <a:xfrm>
            <a:off x="1118641" y="1865163"/>
            <a:ext cx="1244956" cy="16852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1034" name="Picture 10" descr="http://img14.360buyimg.com/n7/jfs/t403/304/620729831/26670/37811261/54282f6aN93ac583c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366" y="2939089"/>
            <a:ext cx="1646188" cy="1646189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443786" y="4035708"/>
            <a:ext cx="1313212" cy="156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线形标注 1 6"/>
          <p:cNvSpPr/>
          <p:nvPr/>
        </p:nvSpPr>
        <p:spPr>
          <a:xfrm>
            <a:off x="4881093" y="4185633"/>
            <a:ext cx="6362162" cy="1026274"/>
          </a:xfrm>
          <a:prstGeom prst="borderCallout1">
            <a:avLst>
              <a:gd name="adj1" fmla="val 55208"/>
              <a:gd name="adj2" fmla="val 2857"/>
              <a:gd name="adj3" fmla="val -78514"/>
              <a:gd name="adj4" fmla="val -2248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规定您希望把效果添加到哪个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属性上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规定效果的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如需向多个样式添加过渡效果，请添加多个属性，由逗号隔开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的过渡动画属性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，指的是当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元素从一种样式变换为另一种样式时为元素添加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效果，使用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transition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257786" y="2834192"/>
            <a:ext cx="6261861" cy="75901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过渡动画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属性具体值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，所有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transition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转换属性如下。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138418" y="2669044"/>
            <a:ext cx="7999631" cy="20059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过渡动画属性具体值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3D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动画旋转效果应用示例的开发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构建一个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3D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应用场景（作用于子集元素）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kumimoji="1"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声明子集元素中使用的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style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3D.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调用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3D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应用的属性进行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3D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效果的开发。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r>
              <a:rPr lang="en-US" altLang="en-US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的基础知识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的安装与应用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的使用语法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SASS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的基础知识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简单介绍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的开发工具，提供了许多便利的写法，大大节省了设计者的时间，使得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的开发，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变得简单且可维护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的本质是一种帮助你简化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工作流程的方式，帮助你更容易的维和和开发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内容。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6557" y="3816886"/>
            <a:ext cx="4192600" cy="22899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SASS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的安装与应用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语言写的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，因此，必须先安装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后再安装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系统与安装好，则不须安装。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1931" y="3102904"/>
            <a:ext cx="3403469" cy="50189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88" y="4078284"/>
            <a:ext cx="3878498" cy="20068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85583" y="2684497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安装后：接着在命令行输入下面的命令：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08751" y="3665672"/>
            <a:ext cx="8027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如果不成功，则可以使用淘宝的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RubyGems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镜像安装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SASS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的安装与应用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文件就是普通的文本文件，里面可以直接使用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语法。文件后缀名是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，意思为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Sassy CSS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下面的命令，可以在屏幕上显示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文件转化的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代码。（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假设文件名为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下列命令可以将显示结果保存为一个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格式的文件。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5925" y="3238500"/>
            <a:ext cx="5826990" cy="4482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123" y="4507419"/>
            <a:ext cx="7551495" cy="4292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SASS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的编译与监测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提供四个编译风格的选项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下面的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，生成在生产环境当中压缩后的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下列命令可以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监听某个文件或目录，一旦源文件有变动，就自动生成编译后的版本。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12599" y="2412842"/>
          <a:ext cx="9384984" cy="65944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2346246"/>
                <a:gridCol w="2346246"/>
                <a:gridCol w="2346246"/>
                <a:gridCol w="2346246"/>
              </a:tblGrid>
              <a:tr h="65944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nested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：嵌套缩进的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css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代码，它是默认值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expanded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：没有缩进的、扩展的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css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代码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compact</a:t>
                      </a:r>
                      <a:r>
                        <a:rPr lang="zh-TW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：简洁格式的</a:t>
                      </a:r>
                      <a:r>
                        <a:rPr lang="en-US" altLang="zh-TW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css</a:t>
                      </a:r>
                      <a:r>
                        <a:rPr lang="zh-TW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代码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compressed</a:t>
                      </a:r>
                      <a:r>
                        <a:rPr lang="zh-TW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：压缩后的</a:t>
                      </a:r>
                      <a:r>
                        <a:rPr lang="en-US" altLang="zh-TW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css</a:t>
                      </a:r>
                      <a:r>
                        <a:rPr lang="zh-TW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代码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9293" y="3838345"/>
            <a:ext cx="9354633" cy="3450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125" y="4957065"/>
            <a:ext cx="8562611" cy="3818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736" y="5517857"/>
            <a:ext cx="8542789" cy="3831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SASS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的使用语法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变量的定义：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允许使用变量，所有变量以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开头，如果变量需要镶嵌在字符串之中，就必须需要写在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#{}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之中。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8279" y="2793698"/>
            <a:ext cx="2813275" cy="31525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8" name="圆角矩形标注 7"/>
          <p:cNvSpPr/>
          <p:nvPr/>
        </p:nvSpPr>
        <p:spPr>
          <a:xfrm>
            <a:off x="5257821" y="3522876"/>
            <a:ext cx="3332230" cy="1297181"/>
          </a:xfrm>
          <a:prstGeom prst="wedgeRoundRectCallout">
            <a:avLst>
              <a:gd name="adj1" fmla="val -69124"/>
              <a:gd name="adj2" fmla="val -52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通常情况下，一些数字，样式的颜色值，方向值定义为变量的形式，在样式中调用即可。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SASS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的使用语法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计算功能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允许在代码中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可以是两个数值运算，也可以是变量间的求值。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5739" y="2869462"/>
            <a:ext cx="3117885" cy="231926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7" name="圆角矩形标注 6"/>
          <p:cNvSpPr/>
          <p:nvPr/>
        </p:nvSpPr>
        <p:spPr>
          <a:xfrm>
            <a:off x="6282072" y="3304403"/>
            <a:ext cx="3332230" cy="1297181"/>
          </a:xfrm>
          <a:prstGeom prst="wedgeRoundRectCallout">
            <a:avLst>
              <a:gd name="adj1" fmla="val -69124"/>
              <a:gd name="adj2" fmla="val -52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注意：变量与值之间不能进行加法的运算，其他都可行。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内容介绍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359958"/>
            <a:ext cx="10515600" cy="435133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      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本地存储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响应式设计                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页面离线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常用属性           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地理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          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重力感应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的基本用法       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文件操作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SASS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的使用语法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复用功能一（</a:t>
            </a:r>
            <a:r>
              <a:rPr lang="en-US" alt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en-US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允许一个选择器，继承另一个选择器。比如，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现有名为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lang="en-US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r>
              <a:rPr lang="en-US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继承a1，则使用下列命令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1114" y="2945795"/>
            <a:ext cx="3182006" cy="256060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8" name="圆角矩形标注 7"/>
          <p:cNvSpPr/>
          <p:nvPr/>
        </p:nvSpPr>
        <p:spPr>
          <a:xfrm>
            <a:off x="6282071" y="3563840"/>
            <a:ext cx="3441483" cy="1324491"/>
          </a:xfrm>
          <a:prstGeom prst="wedgeRoundRectCallout">
            <a:avLst>
              <a:gd name="adj1" fmla="val -69124"/>
              <a:gd name="adj2" fmla="val -52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说明：通过继承的方法，类别名为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a2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中不仅有类别名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a1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中的全部内容，也有自己不同。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SASS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的使用语法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复用</a:t>
            </a:r>
            <a:r>
              <a:rPr lang="en-US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二（Mixin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中可以定义一个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Mixin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块，它的功能有点像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宏，它是可以重用的代码块。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3612" y="2891946"/>
            <a:ext cx="3880624" cy="270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7" name="圆角矩形标注 6"/>
          <p:cNvSpPr/>
          <p:nvPr/>
        </p:nvSpPr>
        <p:spPr>
          <a:xfrm>
            <a:off x="7005874" y="3563840"/>
            <a:ext cx="3441483" cy="1324491"/>
          </a:xfrm>
          <a:prstGeom prst="wedgeRoundRectCallout">
            <a:avLst>
              <a:gd name="adj1" fmla="val -69124"/>
              <a:gd name="adj2" fmla="val -52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说明：可以在定义时设置参数或不设，调用这个块时，直接使用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@include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命令。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SASS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的使用语法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件：在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中，可以使用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命令，用来插入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外部的文件，如下列代码。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9368" y="3658345"/>
            <a:ext cx="3277894" cy="9022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8" name="圆角矩形标注 7"/>
          <p:cNvSpPr/>
          <p:nvPr/>
        </p:nvSpPr>
        <p:spPr>
          <a:xfrm>
            <a:off x="6555206" y="3345367"/>
            <a:ext cx="3427824" cy="1529310"/>
          </a:xfrm>
          <a:prstGeom prst="wedgeRoundRectCallout">
            <a:avLst>
              <a:gd name="adj1" fmla="val -69124"/>
              <a:gd name="adj2" fmla="val -52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说明：如果插入的是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scss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文件，则文件中编译后的代码全部其中，如果是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文件，则相当于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@import 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(t2.css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命令。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SASS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的使用语法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条件语句：在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中，可以使用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@if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@if-else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@if-else if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来进行条件的判断，如下列代码。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2083" y="3030568"/>
            <a:ext cx="2776750" cy="23220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301" y="3034172"/>
            <a:ext cx="3127590" cy="233207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9" name="右箭头 8"/>
          <p:cNvSpPr/>
          <p:nvPr/>
        </p:nvSpPr>
        <p:spPr>
          <a:xfrm>
            <a:off x="5626552" y="3809624"/>
            <a:ext cx="559923" cy="65541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SASS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的使用语法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语句：在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中，可以使用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@for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@while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@each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来进行循环的操作，如下列代码。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2757" y="2827083"/>
            <a:ext cx="5257397" cy="14331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338" y="2822384"/>
            <a:ext cx="4206258" cy="147310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111" y="4499512"/>
            <a:ext cx="6172820" cy="15263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SASS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的使用语法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自定义函数：在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可以允许用户使用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@function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命令去编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写自己的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3276" y="2931819"/>
            <a:ext cx="4228452" cy="207940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9" name="圆角矩形标注 8"/>
          <p:cNvSpPr/>
          <p:nvPr/>
        </p:nvSpPr>
        <p:spPr>
          <a:xfrm>
            <a:off x="7401920" y="3140549"/>
            <a:ext cx="3427824" cy="1529310"/>
          </a:xfrm>
          <a:prstGeom prst="wedgeRoundRectCallout">
            <a:avLst>
              <a:gd name="adj1" fmla="val -69124"/>
              <a:gd name="adj2" fmla="val -52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说明：使用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@function +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函数名称，每个函数都需要有返回值的内容。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API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不同存储对象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数组与对象存储方式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更新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请求的缓存数据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的数据存储分为两种，一种是临时的保存，另外一种是永久的保存，相应的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也分为两种。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0047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0047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2" name="Rectangle 4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>
              <a:defRPr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zh-CN" altLang="en-US" sz="3200" b="1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95067" y="4567629"/>
            <a:ext cx="1576778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locaStorage</a:t>
            </a:r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895067" y="2996319"/>
            <a:ext cx="1576778" cy="923330"/>
          </a:xfrm>
          <a:prstGeom prst="rect">
            <a:avLst/>
          </a:prstGeom>
          <a:solidFill>
            <a:srgbClr val="7BBEE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err="1" smtClean="0"/>
              <a:t>sessionStorage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3940247" y="4043846"/>
            <a:ext cx="580928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896555" y="2794001"/>
          <a:ext cx="6293556" cy="2926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{10A1B5D5-9B99-4C35-A422-299274C87663}</a:tableStyleId>
              </a:tblPr>
              <a:tblGrid>
                <a:gridCol w="3556001"/>
                <a:gridCol w="2737555"/>
              </a:tblGrid>
              <a:tr h="35630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方法名称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功能说明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/>
                        </a:gs>
                        <a:gs pos="100000">
                          <a:srgbClr val="FFFFFF"/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6306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localStorage.setItem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(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key,val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存储数据对象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63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localStorage.getItem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(key)</a:t>
                      </a:r>
                      <a:endParaRPr lang="zh-CN" alt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根据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key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值获取对象内容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63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localStorage.valueOf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()</a:t>
                      </a:r>
                      <a:endParaRPr lang="zh-CN" alt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获取全部对象值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63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localStorage.removeItem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(key)</a:t>
                      </a:r>
                      <a:endParaRPr lang="zh-CN" alt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删除指定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key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值对象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63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localStorage.clear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()</a:t>
                      </a:r>
                      <a:endParaRPr lang="zh-CN" alt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删除全部数据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63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localStorage.length</a:t>
                      </a:r>
                      <a:endParaRPr lang="zh-CN" alt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获取对象数据的数量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63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localStorage.key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(n)</a:t>
                      </a:r>
                      <a:endParaRPr lang="zh-CN" alt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获取第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n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个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key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值的数据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896556" y="5884335"/>
            <a:ext cx="584006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注：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localStorge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sessionStorage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对象的用法完全一样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sessionStorage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方式存储，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不会向服务端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自动发送数据，不可以共享，关闭浏览器（或标签页）后数据就不存在了。但刷新页面或使用“前进”、“后退按钮”后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sessionStorage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仍然存在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localStorage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方式存储，对于某一个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域下，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localStorage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是共享的，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localStorage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用于持久化的本地存储，除非主动删除数据，否则数据是永远不会过期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0047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0047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2" name="Rectangle 4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不同存储对象</a:t>
            </a:r>
            <a:endParaRPr lang="zh-CN" altLang="en-US" sz="3200" b="1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89365" y="5176166"/>
            <a:ext cx="6529352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大小提供了 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MB的存储空间（不同浏览器的提供的空间不同）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2" name="Rectangle 4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数组与对象存储方式</a:t>
            </a:r>
            <a:endParaRPr lang="zh-CN" altLang="en-US" sz="3200" b="1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48496" y="2781837"/>
            <a:ext cx="3258355" cy="69545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临时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保存用户名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84232" y="4098501"/>
            <a:ext cx="3258355" cy="6954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永久保存数据</a:t>
            </a:r>
            <a:endParaRPr lang="zh-CN" altLang="en-US" dirty="0"/>
          </a:p>
        </p:txBody>
      </p:sp>
      <p:sp>
        <p:nvSpPr>
          <p:cNvPr id="3" name="左大括号 2"/>
          <p:cNvSpPr/>
          <p:nvPr/>
        </p:nvSpPr>
        <p:spPr>
          <a:xfrm>
            <a:off x="5342587" y="3983931"/>
            <a:ext cx="566670" cy="1152658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936625" y="3777869"/>
            <a:ext cx="1418822" cy="412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数组方式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909257" y="4930527"/>
            <a:ext cx="1418822" cy="412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对象方式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内容介绍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359958"/>
            <a:ext cx="10515600" cy="435133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页面的性能优化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画布元素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phonegap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框架开发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  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Jsamine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面向对象编程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8.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2" name="Rectangle 4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请求的缓存数据</a:t>
            </a:r>
            <a:endParaRPr lang="zh-CN" altLang="en-US" sz="3200" b="1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03983" y="3602018"/>
            <a:ext cx="3258355" cy="695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定时更新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dirty="0"/>
          </a:p>
        </p:txBody>
      </p:sp>
      <p:sp>
        <p:nvSpPr>
          <p:cNvPr id="7" name="流程图: 决策 6"/>
          <p:cNvSpPr/>
          <p:nvPr/>
        </p:nvSpPr>
        <p:spPr>
          <a:xfrm>
            <a:off x="7843234" y="4391118"/>
            <a:ext cx="1761419" cy="1690290"/>
          </a:xfrm>
          <a:prstGeom prst="flowChartDecisi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缓存</a:t>
            </a:r>
            <a:endParaRPr lang="zh-CN" altLang="en-US" dirty="0"/>
          </a:p>
        </p:txBody>
      </p:sp>
      <p:sp>
        <p:nvSpPr>
          <p:cNvPr id="11" name="折角形 10"/>
          <p:cNvSpPr/>
          <p:nvPr/>
        </p:nvSpPr>
        <p:spPr>
          <a:xfrm>
            <a:off x="6531541" y="2338419"/>
            <a:ext cx="1311693" cy="152917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540099" y="4068105"/>
            <a:ext cx="703311" cy="64602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 flipV="1">
            <a:off x="6893890" y="3925078"/>
            <a:ext cx="1016751" cy="91024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9258598" y="3613191"/>
            <a:ext cx="376703" cy="122213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9053848" y="3602018"/>
            <a:ext cx="255395" cy="77818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罐形 1"/>
          <p:cNvSpPr/>
          <p:nvPr/>
        </p:nvSpPr>
        <p:spPr>
          <a:xfrm>
            <a:off x="8932333" y="2286000"/>
            <a:ext cx="1058333" cy="1270001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离线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服务端环璄构建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开发第一个离线应用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离线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所谓离线指的是借助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appcache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，通过匹配服务端中的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manifest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文件的变化，实现客户端文件的离线。流程如下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>
              <a:lnSpc>
                <a:spcPct val="8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1679" y="2741665"/>
            <a:ext cx="9852121" cy="29250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离线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从示意图表明，离线需要服务端的支持，而且还要支持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manifest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文件类型，所以先配置服务端，如下：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2343062" y="2690544"/>
            <a:ext cx="274409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控制面板，找到“程序与功能”，点进去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3321856" y="3471812"/>
            <a:ext cx="386366" cy="3593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36176" y="3914595"/>
            <a:ext cx="274409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点击左侧“打开或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功能”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36176" y="5077976"/>
            <a:ext cx="274409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找到“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Internet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”，按照下图打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3321856" y="4679977"/>
            <a:ext cx="386366" cy="3593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7919" y="2633514"/>
            <a:ext cx="2332327" cy="3208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离线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开发第一个离线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应用，先了解下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manifest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文件的构建内容并理解该文件在实现离线应用时的功能：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8258" y="2640816"/>
            <a:ext cx="3588144" cy="342338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11" name="流程图: 联系 10"/>
          <p:cNvSpPr/>
          <p:nvPr/>
        </p:nvSpPr>
        <p:spPr>
          <a:xfrm>
            <a:off x="3979572" y="3486140"/>
            <a:ext cx="1184857" cy="5151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804" y="2653695"/>
            <a:ext cx="5328258" cy="342338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13" name="流程图: 联系 12"/>
          <p:cNvSpPr/>
          <p:nvPr/>
        </p:nvSpPr>
        <p:spPr>
          <a:xfrm>
            <a:off x="9927465" y="4326749"/>
            <a:ext cx="1199881" cy="5151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离线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离线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zh-CN" altLang="en-US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03966" y="2368160"/>
          <a:ext cx="8128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28631"/>
                <a:gridCol w="639936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updateready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manifest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内容变化时，引起本地缓存的更新，触发事件。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downloading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当本地缓存准备更新时，触发该事件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progress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当本地缓存更新过程时，触发该事件</a:t>
                      </a:r>
                      <a:endParaRPr lang="zh-CN" alt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cached</a:t>
                      </a:r>
                      <a:endParaRPr lang="zh-CN" alt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当本地缓存更新完成时，触发该事件</a:t>
                      </a:r>
                      <a:endParaRPr lang="zh-CN" alt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03966" y="4501733"/>
          <a:ext cx="8128000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41510"/>
                <a:gridCol w="638649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手动更新本地缓存，属于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applicationCache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对象中的方法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swapCache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功能与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方法相同，只是更新的时间要早于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endParaRPr lang="zh-CN" alt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离线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applicationCache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对象中的“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status”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值，它有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个值，分别表示如下功能：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zh-CN" altLang="en-US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90917" y="2601532"/>
          <a:ext cx="9156880" cy="3129565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72300"/>
                <a:gridCol w="7384580"/>
              </a:tblGrid>
              <a:tr h="438541"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返回值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Ctr="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48504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空值，说明本地缓存不存在，或不可用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48504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表示空闲，说明当前的本地缓存是最新的，无需更新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48504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表示检测，说明正在核查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manifest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文件的状态，确定是否发生了变化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48504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表示下载，说明已经确定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manifest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文件发生了变化，并且正在下载中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48504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表示状态，说明本地的缓存文件已经更新，刷新页面或手动更新即可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48504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表示废弃，说明当前的本地缓存已被删除或不可用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离线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离线应用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二维码地址：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208986" y="53342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基础请求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57631" y="530469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2224" y="2526365"/>
            <a:ext cx="2737603" cy="273760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862" y="2526365"/>
            <a:ext cx="2710584" cy="271058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地理定位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API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获取坐标信息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获取个人和商家信息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线形标注 1 5"/>
          <p:cNvSpPr/>
          <p:nvPr/>
        </p:nvSpPr>
        <p:spPr>
          <a:xfrm>
            <a:off x="5550794" y="3757888"/>
            <a:ext cx="4927242" cy="1326524"/>
          </a:xfrm>
          <a:prstGeom prst="borderCallout1">
            <a:avLst>
              <a:gd name="adj1" fmla="val 51921"/>
              <a:gd name="adj2" fmla="val 969"/>
              <a:gd name="adj3" fmla="val -48260"/>
              <a:gd name="adj4" fmla="val -5047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successCallback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表示成功获取用户当前地理位置信息时回调的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errorCallback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表示获取地理位置失败时回调的函数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文档说明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HTML5 Geolocation API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用于获得用户的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地理位置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除非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用户同意，否则用户位置信息是不可用的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>
              <a:lnSpc>
                <a:spcPct val="8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30016" y="2896604"/>
            <a:ext cx="6737466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navigator.geolocation.getCurrentPosition</a:t>
            </a:r>
            <a:r>
              <a:rPr lang="en-US" altLang="zh-CN" dirty="0"/>
              <a:t>(</a:t>
            </a:r>
            <a:endParaRPr lang="en-US" altLang="zh-CN" dirty="0"/>
          </a:p>
          <a:p>
            <a:r>
              <a:rPr lang="en-US" altLang="zh-CN" dirty="0" smtClean="0"/>
              <a:t>                 </a:t>
            </a:r>
            <a:r>
              <a:rPr lang="en-US" altLang="zh-CN" dirty="0" err="1" smtClean="0"/>
              <a:t>successCallback,errorCallback</a:t>
            </a:r>
            <a:r>
              <a:rPr lang="en-US" altLang="zh-CN" dirty="0"/>
              <a:t>,[Options])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930016" y="5299365"/>
            <a:ext cx="7714982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callback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方法的参数就是获取到的坐标点；然后可以初始化地图，设置控件、中心点、缩放等级，然后给地图添加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overlay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en-US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HTML5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新增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datalist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form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color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类型属性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获取坐标信息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getCurrentPosition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方法返回对象。始终会返回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latitude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longitude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accuracy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>
              <a:lnSpc>
                <a:spcPct val="80000"/>
              </a:lnSpc>
            </a:pPr>
            <a:endParaRPr lang="en-US" altLang="zh-CN" b="1" dirty="0" smtClean="0"/>
          </a:p>
          <a:p>
            <a:pPr>
              <a:lnSpc>
                <a:spcPct val="8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9442" y="2664068"/>
            <a:ext cx="8490602" cy="29803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定位时的地图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，除用户同意外，为了更加准确地获取到用户的地址信息，需要引入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框架地址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转换地址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28293" y="3092957"/>
            <a:ext cx="6096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dirty="0"/>
              <a:t>http://api.map.baidu.com/api?v=2.0&amp;ak=32f17d2ee72f43e31a28fe2bfe840b96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28293" y="4404127"/>
            <a:ext cx="668437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http://developer.baidu.com/map/jsdemo/demo/convertor.js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获取个人和商家信息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获取个人和商家信息二维码地址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54986" y="53342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基础请求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61317" y="535021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37" y="2526366"/>
            <a:ext cx="2740918" cy="27314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330" y="2530721"/>
            <a:ext cx="2693515" cy="26841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重力感应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API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重力示意图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案例说明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文档说明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该对象会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在加速度传感器检测到设备在方向上产生变化时触发。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通过接收该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事件传来的数据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信息，再根据数据处理相关业务。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http://cube.qq.com/wp-content/uploads/2014/09/Deviceorientation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112" y="2667879"/>
            <a:ext cx="6154352" cy="34808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应用场景：针对用户移动设备引起旋转和仰角变化的行为，改变页面元素的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交互响应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对象中包含四个值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03210" y="2697163"/>
          <a:ext cx="8666012" cy="306850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586012"/>
                <a:gridCol w="5080000"/>
              </a:tblGrid>
              <a:tr h="35742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事件对象名称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58175">
                <a:tc>
                  <a:txBody>
                    <a:bodyPr/>
                    <a:lstStyle/>
                    <a:p>
                      <a:r>
                        <a:rPr lang="en-US" altLang="zh-CN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DeviceOrientationEvent.absolute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返回的是个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bool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值表示设备是否绝对支持方向定位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58175">
                <a:tc>
                  <a:txBody>
                    <a:bodyPr/>
                    <a:lstStyle/>
                    <a:p>
                      <a:r>
                        <a:rPr lang="en-US" altLang="zh-CN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DeviceOrientationEvent.alpha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表示设备沿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轴上的旋转角度，范围为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0~360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93196">
                <a:tc>
                  <a:txBody>
                    <a:bodyPr/>
                    <a:lstStyle/>
                    <a:p>
                      <a:r>
                        <a:rPr lang="en-US" altLang="zh-CN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DeviceOrientationEvent.beta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表示设备在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轴上的旋转角度，范围为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-180~180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。它描述的是设备由前向后旋转的情况。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93196">
                <a:tc>
                  <a:txBody>
                    <a:bodyPr/>
                    <a:lstStyle/>
                    <a:p>
                      <a:r>
                        <a:rPr lang="en-US" altLang="zh-CN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DeviceOrientationEvent.gamma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表示设备在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轴上的旋转角度，范围为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-90~90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。它描述的是设备由左向右旋转的情况。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重力示意图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事件对象中包含三个方位值的示意图：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2" name="Picture 4" descr="alph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93" y="2544294"/>
            <a:ext cx="3116777" cy="2914000"/>
          </a:xfrm>
          <a:prstGeom prst="rect">
            <a:avLst/>
          </a:prstGeom>
          <a:noFill/>
        </p:spPr>
      </p:pic>
      <p:pic>
        <p:nvPicPr>
          <p:cNvPr id="2054" name="Picture 6" descr="be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563" y="2622645"/>
            <a:ext cx="3032975" cy="2835649"/>
          </a:xfrm>
          <a:prstGeom prst="rect">
            <a:avLst/>
          </a:prstGeom>
          <a:noFill/>
        </p:spPr>
      </p:pic>
      <p:pic>
        <p:nvPicPr>
          <p:cNvPr id="2056" name="Picture 8" descr="gam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211" y="2450589"/>
            <a:ext cx="3037928" cy="2840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案例说明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重力感应二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维码地址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08982" y="53342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摇一摇       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58870" y="53643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方向变化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9851" y="2483572"/>
            <a:ext cx="2818448" cy="28282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140" y="2485833"/>
            <a:ext cx="2846514" cy="28268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HTML5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8184"/>
            <a:ext cx="10515600" cy="4351338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API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文档说明   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接口说明         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预览图片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获取文件属性       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文件中的事件       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拖动上传图片</a:t>
            </a:r>
            <a:endParaRPr lang="zh-CN" altLang="en-US" dirty="0"/>
          </a:p>
          <a:p>
            <a:pPr>
              <a:lnSpc>
                <a:spcPct val="8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文档说明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中，专门提供了一个供页面层调用的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（应用程序的接口）文件，通过调用这个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文件中的对象、方法、接口，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可访问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文件的属性或读取文件内容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906077" y="3721993"/>
            <a:ext cx="1841679" cy="112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953818" y="4050403"/>
            <a:ext cx="978794" cy="463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164431" y="3296987"/>
            <a:ext cx="0" cy="19447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164431" y="3296987"/>
            <a:ext cx="10517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164430" y="4280074"/>
            <a:ext cx="10517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164430" y="5241697"/>
            <a:ext cx="10517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216205" y="3112321"/>
            <a:ext cx="64633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32183" y="4095408"/>
            <a:ext cx="64633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45062" y="5057031"/>
            <a:ext cx="64633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://pic.58pic.com/58pic/15/56/77/28c58PICZs9_1024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738" y="3581266"/>
            <a:ext cx="1371857" cy="1371857"/>
          </a:xfrm>
          <a:prstGeom prst="rect">
            <a:avLst/>
          </a:prstGeom>
          <a:noFill/>
        </p:spPr>
      </p:pic>
      <p:cxnSp>
        <p:nvCxnSpPr>
          <p:cNvPr id="18" name="直接箭头连接符 17"/>
          <p:cNvCxnSpPr/>
          <p:nvPr/>
        </p:nvCxnSpPr>
        <p:spPr>
          <a:xfrm>
            <a:off x="6967882" y="3296987"/>
            <a:ext cx="1283593" cy="798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026" idx="1"/>
          </p:cNvCxnSpPr>
          <p:nvPr/>
        </p:nvCxnSpPr>
        <p:spPr>
          <a:xfrm>
            <a:off x="7033062" y="4267194"/>
            <a:ext cx="14166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7070505" y="4514043"/>
            <a:ext cx="1180970" cy="727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251475" y="48792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获取属性和内容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折角形 4"/>
          <p:cNvSpPr/>
          <p:nvPr/>
        </p:nvSpPr>
        <p:spPr>
          <a:xfrm>
            <a:off x="1284112" y="1947334"/>
            <a:ext cx="3062109" cy="3880556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07447" y="204489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官方概念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425562" y="2482335"/>
            <a:ext cx="28215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的更新加强版本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17978" y="2948001"/>
            <a:ext cx="2723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它增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加了新的标签和属性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39670" y="3413668"/>
            <a:ext cx="2723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强化了网页的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语义化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432088" y="3907557"/>
            <a:ext cx="2723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提升图像表达和交互能力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488532" y="466955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。。。</a:t>
            </a:r>
            <a:endParaRPr lang="zh-CN" altLang="en-US" dirty="0"/>
          </a:p>
        </p:txBody>
      </p:sp>
      <p:sp>
        <p:nvSpPr>
          <p:cNvPr id="12" name="折角形 11"/>
          <p:cNvSpPr/>
          <p:nvPr/>
        </p:nvSpPr>
        <p:spPr>
          <a:xfrm>
            <a:off x="4639735" y="1944512"/>
            <a:ext cx="3062109" cy="3880556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777180" y="202795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广义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4795295" y="2465403"/>
            <a:ext cx="28302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浏览器技术发展的新阶段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787711" y="2931069"/>
            <a:ext cx="2723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技术得到飞跃发展和支持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09403" y="3396736"/>
            <a:ext cx="27248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DOM3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WebGL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801821" y="3890625"/>
            <a:ext cx="27374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API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858265" y="465262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。。。</a:t>
            </a:r>
            <a:endParaRPr lang="zh-CN" altLang="en-US" dirty="0"/>
          </a:p>
        </p:txBody>
      </p:sp>
      <p:sp>
        <p:nvSpPr>
          <p:cNvPr id="25" name="折角形 24"/>
          <p:cNvSpPr/>
          <p:nvPr/>
        </p:nvSpPr>
        <p:spPr>
          <a:xfrm>
            <a:off x="8009468" y="1927578"/>
            <a:ext cx="3062109" cy="3880556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8132802" y="203924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简单概括</a:t>
            </a:r>
            <a:endParaRPr lang="zh-CN" altLang="en-US" sz="2400" dirty="0"/>
          </a:p>
        </p:txBody>
      </p:sp>
      <p:sp>
        <p:nvSpPr>
          <p:cNvPr id="27" name="矩形 26"/>
          <p:cNvSpPr/>
          <p:nvPr/>
        </p:nvSpPr>
        <p:spPr>
          <a:xfrm>
            <a:off x="9051666" y="2665780"/>
            <a:ext cx="974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下箭头 27"/>
          <p:cNvSpPr/>
          <p:nvPr/>
        </p:nvSpPr>
        <p:spPr>
          <a:xfrm>
            <a:off x="9285109" y="3048001"/>
            <a:ext cx="451556" cy="310445"/>
          </a:xfrm>
          <a:prstGeom prst="down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正偏差 29"/>
          <p:cNvSpPr/>
          <p:nvPr/>
        </p:nvSpPr>
        <p:spPr>
          <a:xfrm>
            <a:off x="9327442" y="3668892"/>
            <a:ext cx="366889" cy="324555"/>
          </a:xfrm>
          <a:prstGeom prst="mathPlus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正偏差 33"/>
          <p:cNvSpPr/>
          <p:nvPr/>
        </p:nvSpPr>
        <p:spPr>
          <a:xfrm>
            <a:off x="9324620" y="4174071"/>
            <a:ext cx="366889" cy="324555"/>
          </a:xfrm>
          <a:prstGeom prst="mathPlus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正偏差 34"/>
          <p:cNvSpPr/>
          <p:nvPr/>
        </p:nvSpPr>
        <p:spPr>
          <a:xfrm>
            <a:off x="9321798" y="4693360"/>
            <a:ext cx="366889" cy="324555"/>
          </a:xfrm>
          <a:prstGeom prst="mathPlus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119399" y="3382625"/>
            <a:ext cx="839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9215354" y="3887802"/>
            <a:ext cx="60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8919023" y="4395802"/>
            <a:ext cx="1276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9254863" y="4971536"/>
            <a:ext cx="55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dirty="0"/>
          </a:p>
        </p:txBody>
      </p:sp>
      <p:sp>
        <p:nvSpPr>
          <p:cNvPr id="41" name="燕尾形 40"/>
          <p:cNvSpPr/>
          <p:nvPr/>
        </p:nvSpPr>
        <p:spPr>
          <a:xfrm>
            <a:off x="6745111" y="2032001"/>
            <a:ext cx="484632" cy="484632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2" name="燕尾形 41"/>
          <p:cNvSpPr/>
          <p:nvPr/>
        </p:nvSpPr>
        <p:spPr>
          <a:xfrm>
            <a:off x="3468511" y="2043290"/>
            <a:ext cx="484632" cy="484632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3" name="燕尾形 42"/>
          <p:cNvSpPr/>
          <p:nvPr/>
        </p:nvSpPr>
        <p:spPr>
          <a:xfrm>
            <a:off x="10354733" y="2029179"/>
            <a:ext cx="484632" cy="484632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接口说明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文件接口如下：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210610" y="2675074"/>
            <a:ext cx="2884869" cy="1459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名称、类型、大小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06577" y="2518107"/>
            <a:ext cx="1146468" cy="3139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221581" y="3499330"/>
            <a:ext cx="3235283" cy="1459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读取文件数据到内存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17548" y="3342363"/>
            <a:ext cx="1793504" cy="3139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FileReader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753077" y="4136534"/>
            <a:ext cx="3235283" cy="1459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实现文件实体的拖放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049044" y="3979567"/>
            <a:ext cx="2043316" cy="3139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DataTransfer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获取文件属性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接口获取文件的相关属性：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7736" y="2497112"/>
            <a:ext cx="5955989" cy="43927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832" y="3464062"/>
            <a:ext cx="5563672" cy="15896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116" y="3805628"/>
            <a:ext cx="3057143" cy="1980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文件中的事件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FileReader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接口提供了一个异步的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，通过这个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线程中异步访问文件系统中的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事件列表：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7700" y="3114070"/>
            <a:ext cx="7235333" cy="2707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文件中的方法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提供了常用事件外，还拥有许多常用的方法，用于读取文件或响应事件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，常用的接口方法如下。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0164" y="3152718"/>
            <a:ext cx="6877768" cy="22156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预览图片内容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readAsDataURL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方法预览图片：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5200" y="2440575"/>
            <a:ext cx="5458935" cy="67186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784" y="3444266"/>
            <a:ext cx="4990476" cy="16952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531" y="3859626"/>
            <a:ext cx="3009524" cy="2028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读取文本文件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readAsText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方法读取文本文件内容：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215" y="2445479"/>
            <a:ext cx="7041005" cy="51929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91" y="3370699"/>
            <a:ext cx="4571429" cy="9142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131" y="4690912"/>
            <a:ext cx="2933333" cy="11142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拖动上传图片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DataTransfer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对象拖放上传图片文件：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2492" y="2364772"/>
            <a:ext cx="3850269" cy="80587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28" y="3626044"/>
            <a:ext cx="4468969" cy="198831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943" y="4272791"/>
            <a:ext cx="3732940" cy="18268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802" y="2439684"/>
            <a:ext cx="3104762" cy="12190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11" name="右箭头 10"/>
          <p:cNvSpPr/>
          <p:nvPr/>
        </p:nvSpPr>
        <p:spPr>
          <a:xfrm rot="8647533">
            <a:off x="6030499" y="3454906"/>
            <a:ext cx="914400" cy="384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它是如何起步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内容占位符 5"/>
          <p:cNvGraphicFramePr>
            <a:graphicFrameLocks noGrp="1"/>
          </p:cNvGraphicFramePr>
          <p:nvPr>
            <p:ph idx="4294967295"/>
          </p:nvPr>
        </p:nvGraphicFramePr>
        <p:xfrm>
          <a:off x="540352" y="1532965"/>
          <a:ext cx="10969625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F1D347B-C654-4CF2-903F-D6E04C73CB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8F1D347B-C654-4CF2-903F-D6E04C73CB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257517D-1EC6-4C3D-BEE5-A0AE862EDE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>
                                            <p:graphicEl>
                                              <a:dgm id="{4257517D-1EC6-4C3D-BEE5-A0AE862EDE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7B5F838-EEF8-4183-9CC6-0142EAF746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>
                                            <p:graphicEl>
                                              <a:dgm id="{47B5F838-EEF8-4183-9CC6-0142EAF746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6108A8F-E31E-4D14-85E0-0D80B24514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>
                                            <p:graphicEl>
                                              <a:dgm id="{26108A8F-E31E-4D14-85E0-0D80B24514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78B1F86-5956-4D56-9E24-BC76F0CB80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graphicEl>
                                              <a:dgm id="{478B1F86-5956-4D56-9E24-BC76F0CB80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81ADD63-9F56-496F-9201-1979D0329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graphicEl>
                                              <a:dgm id="{781ADD63-9F56-496F-9201-1979D03298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D718BE9-27B9-43AC-A0E5-C86A60BF4D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>
                                            <p:graphicEl>
                                              <a:dgm id="{8D718BE9-27B9-43AC-A0E5-C86A60BF4D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1601B69-2A5B-42B6-BEA3-06CF4F26CB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>
                                            <p:graphicEl>
                                              <a:dgm id="{51601B69-2A5B-42B6-BEA3-06CF4F26CB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2DB21A2-0992-41C6-9988-B66175135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>
                                            <p:graphicEl>
                                              <a:dgm id="{F2DB21A2-0992-41C6-9988-B661751350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D6B8692-6A18-4B93-A3D3-8E60D7B18F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>
                                            <p:graphicEl>
                                              <a:dgm id="{FD6B8692-6A18-4B93-A3D3-8E60D7B18F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D659AAC-4B9A-42E0-87B1-D12C78CC18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">
                                            <p:graphicEl>
                                              <a:dgm id="{DD659AAC-4B9A-42E0-87B1-D12C78CC18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>
              <a:defRPr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它的规则与前景</a:t>
            </a:r>
            <a:endParaRPr lang="zh-CN" altLang="en-US" sz="3200" b="1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425222" y="2243664"/>
            <a:ext cx="4473222" cy="22436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减少对外部插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件的需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endParaRPr lang="en-US" altLang="zh-CN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更优秀的错误处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</a:t>
            </a:r>
            <a:endParaRPr lang="en-US" altLang="zh-CN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更多取代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脚本的标记</a:t>
            </a:r>
            <a:endParaRPr lang="en-US" altLang="zh-CN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 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独立于设备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Tx/>
              <a:buAutoNum type="arabicPeriod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AutoNum type="arabicPeriod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AutoNum type="arabicPeriod"/>
            </a:pPr>
            <a:endParaRPr kumimoji="1"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2822227" y="1989664"/>
            <a:ext cx="1608666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规则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434666" y="2974624"/>
            <a:ext cx="4501445" cy="224649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被广泛运用于商业应用</a:t>
            </a:r>
            <a:endParaRPr lang="en-US" altLang="zh-CN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被普及于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大平台</a:t>
            </a:r>
            <a:endParaRPr lang="en-US" altLang="zh-CN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游戏层出不穷</a:t>
            </a:r>
            <a:endParaRPr lang="en-US" altLang="zh-CN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浏览器支持力度巨大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AutoNum type="arabicPeriod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AutoNum type="arabicPeriod"/>
            </a:pPr>
            <a:endParaRPr kumimoji="1"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7744180" y="2720624"/>
            <a:ext cx="1608666" cy="461665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前景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8632</Words>
  <Application>WPS 演示</Application>
  <PresentationFormat>自定义</PresentationFormat>
  <Paragraphs>903</Paragraphs>
  <Slides>76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4" baseType="lpstr">
      <vt:lpstr>Arial</vt:lpstr>
      <vt:lpstr>宋体</vt:lpstr>
      <vt:lpstr>Wingdings</vt:lpstr>
      <vt:lpstr>微软雅黑</vt:lpstr>
      <vt:lpstr>Calibri Light</vt:lpstr>
      <vt:lpstr>Calibri</vt:lpstr>
      <vt:lpstr>Courier New</vt:lpstr>
      <vt:lpstr>Office 主题</vt:lpstr>
      <vt:lpstr>企业级强化课程</vt:lpstr>
      <vt:lpstr>个人介绍</vt:lpstr>
      <vt:lpstr>个人作品</vt:lpstr>
      <vt:lpstr>内容介绍</vt:lpstr>
      <vt:lpstr>内容介绍</vt:lpstr>
      <vt:lpstr>HTML5基础知识</vt:lpstr>
      <vt:lpstr>HTML5概念</vt:lpstr>
      <vt:lpstr>它是如何起步的</vt:lpstr>
      <vt:lpstr>它的规则与前景</vt:lpstr>
      <vt:lpstr>它是下一代Web开发方向</vt:lpstr>
      <vt:lpstr>新增元素类型与属性 </vt:lpstr>
      <vt:lpstr>新增元素类型与属性 </vt:lpstr>
      <vt:lpstr>PowerPoint 演示文稿</vt:lpstr>
      <vt:lpstr>响应式设计</vt:lpstr>
      <vt:lpstr>响应样式的兼容性与优劣比较</vt:lpstr>
      <vt:lpstr>响应式设计的原理</vt:lpstr>
      <vt:lpstr>实现方式</vt:lpstr>
      <vt:lpstr>实现方式</vt:lpstr>
      <vt:lpstr>实现方式</vt:lpstr>
      <vt:lpstr>CSS3常用属性</vt:lpstr>
      <vt:lpstr>CSS3圆角阴影</vt:lpstr>
      <vt:lpstr>CSS3中元素的圆角边框</vt:lpstr>
      <vt:lpstr>CSS3块元素阴影</vt:lpstr>
      <vt:lpstr>CSS3文本阴影</vt:lpstr>
      <vt:lpstr>CSS3图片遮罩</vt:lpstr>
      <vt:lpstr>CSS3中的3D效果</vt:lpstr>
      <vt:lpstr>CSS3的样式转换属性</vt:lpstr>
      <vt:lpstr>CSS3转换属性对应的方法</vt:lpstr>
      <vt:lpstr>CSS3中3D应用场景的创建</vt:lpstr>
      <vt:lpstr>CSS3的过渡动画属性</vt:lpstr>
      <vt:lpstr>CSS3过渡动画属性具体值</vt:lpstr>
      <vt:lpstr>CSS3过渡动画属性具体值</vt:lpstr>
      <vt:lpstr>SASS工具使用</vt:lpstr>
      <vt:lpstr>SASS的基础知识</vt:lpstr>
      <vt:lpstr>SASS的安装与应用</vt:lpstr>
      <vt:lpstr>SASS的安装与应用</vt:lpstr>
      <vt:lpstr>SASS的编译与监测</vt:lpstr>
      <vt:lpstr>SASS的使用语法</vt:lpstr>
      <vt:lpstr>SASS的使用语法</vt:lpstr>
      <vt:lpstr>SASS的使用语法</vt:lpstr>
      <vt:lpstr>SASS的使用语法</vt:lpstr>
      <vt:lpstr>SASS的使用语法</vt:lpstr>
      <vt:lpstr>SASS的使用语法</vt:lpstr>
      <vt:lpstr>SASS的使用语法</vt:lpstr>
      <vt:lpstr>SASS的使用语法</vt:lpstr>
      <vt:lpstr>数据存储API</vt:lpstr>
      <vt:lpstr>API说明</vt:lpstr>
      <vt:lpstr>不同存储对象</vt:lpstr>
      <vt:lpstr>数组与对象存储方式</vt:lpstr>
      <vt:lpstr>更新API请求的缓存数据</vt:lpstr>
      <vt:lpstr>HTML5离线API</vt:lpstr>
      <vt:lpstr>HTML5离线API</vt:lpstr>
      <vt:lpstr>HTML5离线API</vt:lpstr>
      <vt:lpstr>HTML5离线API</vt:lpstr>
      <vt:lpstr>HTML5离线API</vt:lpstr>
      <vt:lpstr>HTML5离线API</vt:lpstr>
      <vt:lpstr>HTML5离线API</vt:lpstr>
      <vt:lpstr>地理定位API</vt:lpstr>
      <vt:lpstr>API文档说明</vt:lpstr>
      <vt:lpstr>获取坐标信息</vt:lpstr>
      <vt:lpstr>定位时的地图</vt:lpstr>
      <vt:lpstr>获取个人和商家信息</vt:lpstr>
      <vt:lpstr>重力感应API</vt:lpstr>
      <vt:lpstr>API文档说明</vt:lpstr>
      <vt:lpstr>应用场景</vt:lpstr>
      <vt:lpstr>重力示意图</vt:lpstr>
      <vt:lpstr>案例说明</vt:lpstr>
      <vt:lpstr>HTML5 文件API</vt:lpstr>
      <vt:lpstr>API文档说明</vt:lpstr>
      <vt:lpstr>接口说明</vt:lpstr>
      <vt:lpstr>获取文件属性</vt:lpstr>
      <vt:lpstr>文件中的事件</vt:lpstr>
      <vt:lpstr>文件中的方法</vt:lpstr>
      <vt:lpstr>预览图片内容</vt:lpstr>
      <vt:lpstr>读取文本文件</vt:lpstr>
      <vt:lpstr>拖动上传图片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guorong tao</dc:creator>
  <cp:lastModifiedBy>Administrator</cp:lastModifiedBy>
  <cp:revision>206</cp:revision>
  <dcterms:created xsi:type="dcterms:W3CDTF">2016-01-26T08:42:00Z</dcterms:created>
  <dcterms:modified xsi:type="dcterms:W3CDTF">2017-04-18T01:53:32Z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2052-10.1.0.6390</vt:lpwstr>
  </property>
</Properties>
</file>