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283" r:id="rId4"/>
    <p:sldId id="280" r:id="rId5"/>
    <p:sldId id="284" r:id="rId6"/>
    <p:sldId id="285" r:id="rId7"/>
    <p:sldId id="296" r:id="rId8"/>
    <p:sldId id="289" r:id="rId9"/>
    <p:sldId id="282" r:id="rId10"/>
    <p:sldId id="290" r:id="rId11"/>
    <p:sldId id="292" r:id="rId12"/>
    <p:sldId id="291" r:id="rId13"/>
    <p:sldId id="293" r:id="rId14"/>
    <p:sldId id="286" r:id="rId15"/>
    <p:sldId id="299" r:id="rId16"/>
    <p:sldId id="29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75" autoAdjust="0"/>
  </p:normalViewPr>
  <p:slideViewPr>
    <p:cSldViewPr snapToGrid="0">
      <p:cViewPr varScale="1">
        <p:scale>
          <a:sx n="63" d="100"/>
          <a:sy n="63" d="100"/>
        </p:scale>
        <p:origin x="224" y="60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1B763-F57B-4EE3-A7BE-A14C9486EEA7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1948-28D9-44E5-9BEE-95D3FEEE73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9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1948-28D9-44E5-9BEE-95D3FEEE73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35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51948-28D9-44E5-9BEE-95D3FEEE73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2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9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5932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6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5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8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C780-305B-4047-8E71-137415D1F110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40A9-935B-4A41-A166-715D7EBEA1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lloweb.up.railway.app/" TargetMode="External"/><Relationship Id="rId2" Type="http://schemas.openxmlformats.org/officeDocument/2006/relationships/hyperlink" Target="https://github.com/ShyShyFaceElephant/OthelloWe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pplied-data-science/alphago-zero-explained-in-one-diagram-365f5abf67e0" TargetMode="External"/><Relationship Id="rId2" Type="http://schemas.openxmlformats.org/officeDocument/2006/relationships/hyperlink" Target="https://royhung.com/revers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helloweb.up.railwa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/>
              <a:t>Othello</a:t>
            </a:r>
            <a:r>
              <a:rPr lang="zh-TW" altLang="en-US" sz="6600" b="1" dirty="0" smtClean="0"/>
              <a:t> </a:t>
            </a:r>
            <a:r>
              <a:rPr lang="en-US" altLang="zh-TW" sz="6600" b="1" dirty="0" smtClean="0"/>
              <a:t>Web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顏</a:t>
            </a:r>
            <a:r>
              <a:rPr lang="zh-TW" altLang="en-US" dirty="0"/>
              <a:t>少</a:t>
            </a:r>
            <a:r>
              <a:rPr lang="zh-TW" altLang="en-US" dirty="0" smtClean="0"/>
              <a:t>于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選修課小專題</a:t>
            </a:r>
            <a:r>
              <a:rPr lang="en-US" altLang="zh-TW" dirty="0"/>
              <a:t>2023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938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選擇</a:t>
            </a:r>
            <a:r>
              <a:rPr lang="en-US" altLang="zh-TW" sz="6600" dirty="0" smtClean="0"/>
              <a:t> selection</a:t>
            </a:r>
            <a:endParaRPr lang="zh-TW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56148" y="3773909"/>
                <a:ext cx="7126452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UCB(</a:t>
                </a:r>
                <a:r>
                  <a:rPr lang="zh-TW" altLang="en-US" sz="2000" b="1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節點</a:t>
                </a:r>
                <a:r>
                  <a:rPr lang="en-US" altLang="zh-TW" sz="2400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</a:t>
                </a:r>
                <a:r>
                  <a:rPr lang="zh-TW" altLang="en-US" sz="2400" b="1" dirty="0" smtClean="0">
                    <a:solidFill>
                      <a:schemeClr val="bg1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勝率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TW" sz="24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TW" sz="24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sz="240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zh-TW" altLang="en-US" sz="2400" b="1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父節點模擬次數</m:t>
                            </m:r>
                          </m:num>
                          <m:den>
                            <m:r>
                              <a:rPr lang="zh-TW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模擬</m:t>
                            </m:r>
                            <m:r>
                              <a:rPr lang="zh-TW" altLang="en-US" sz="2400" b="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次數</m:t>
                            </m:r>
                          </m:den>
                        </m:f>
                      </m:e>
                    </m:rad>
                  </m:oMath>
                </a14:m>
                <a:endPara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48" y="3773909"/>
                <a:ext cx="7126452" cy="1183529"/>
              </a:xfrm>
              <a:prstGeom prst="rect">
                <a:avLst/>
              </a:prstGeom>
              <a:blipFill>
                <a:blip r:embed="rId2"/>
                <a:stretch>
                  <a:fillRect l="-12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7418327" y="1055350"/>
            <a:ext cx="4141045" cy="4966974"/>
            <a:chOff x="7418327" y="1055350"/>
            <a:chExt cx="4141045" cy="4966974"/>
          </a:xfrm>
        </p:grpSpPr>
        <p:sp>
          <p:nvSpPr>
            <p:cNvPr id="11" name="橢圓 10"/>
            <p:cNvSpPr/>
            <p:nvPr/>
          </p:nvSpPr>
          <p:spPr>
            <a:xfrm>
              <a:off x="9190823" y="1055350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8722790" y="2599152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8168110" y="358899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0373796" y="3565235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1218792" y="4588703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>
              <a:stCxn id="11" idx="4"/>
              <a:endCxn id="12" idx="7"/>
            </p:cNvCxnSpPr>
            <p:nvPr/>
          </p:nvCxnSpPr>
          <p:spPr>
            <a:xfrm flipH="1">
              <a:off x="9002691" y="1773991"/>
              <a:ext cx="547453" cy="87318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4"/>
              <a:endCxn id="37" idx="1"/>
            </p:cNvCxnSpPr>
            <p:nvPr/>
          </p:nvCxnSpPr>
          <p:spPr>
            <a:xfrm>
              <a:off x="9550144" y="1773991"/>
              <a:ext cx="692287" cy="9335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4"/>
              <a:endCxn id="15" idx="0"/>
            </p:cNvCxnSpPr>
            <p:nvPr/>
          </p:nvCxnSpPr>
          <p:spPr>
            <a:xfrm flipH="1">
              <a:off x="8527431" y="2927076"/>
              <a:ext cx="359321" cy="6619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37" idx="4"/>
              <a:endCxn id="17" idx="0"/>
            </p:cNvCxnSpPr>
            <p:nvPr/>
          </p:nvCxnSpPr>
          <p:spPr>
            <a:xfrm>
              <a:off x="10358370" y="2987409"/>
              <a:ext cx="374747" cy="57782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0"/>
              <a:endCxn id="17" idx="5"/>
            </p:cNvCxnSpPr>
            <p:nvPr/>
          </p:nvCxnSpPr>
          <p:spPr>
            <a:xfrm flipH="1" flipV="1">
              <a:off x="10987195" y="4178633"/>
              <a:ext cx="395559" cy="4100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0194408" y="2659485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61" idx="0"/>
              <a:endCxn id="15" idx="4"/>
            </p:cNvCxnSpPr>
            <p:nvPr/>
          </p:nvCxnSpPr>
          <p:spPr>
            <a:xfrm flipV="1">
              <a:off x="8522397" y="4307639"/>
              <a:ext cx="5034" cy="26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橢圓 60"/>
            <p:cNvSpPr/>
            <p:nvPr/>
          </p:nvSpPr>
          <p:spPr>
            <a:xfrm>
              <a:off x="8358435" y="456835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>
              <a:stCxn id="65" idx="0"/>
              <a:endCxn id="15" idx="3"/>
            </p:cNvCxnSpPr>
            <p:nvPr/>
          </p:nvCxnSpPr>
          <p:spPr>
            <a:xfrm flipV="1">
              <a:off x="8031861" y="4202396"/>
              <a:ext cx="241492" cy="37464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7867899" y="4577044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8168110" y="5279616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>
              <a:stCxn id="61" idx="4"/>
              <a:endCxn id="74" idx="0"/>
            </p:cNvCxnSpPr>
            <p:nvPr/>
          </p:nvCxnSpPr>
          <p:spPr>
            <a:xfrm>
              <a:off x="8522397" y="4896280"/>
              <a:ext cx="5034" cy="3833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12" idx="4"/>
              <a:endCxn id="109" idx="0"/>
            </p:cNvCxnSpPr>
            <p:nvPr/>
          </p:nvCxnSpPr>
          <p:spPr>
            <a:xfrm>
              <a:off x="8886752" y="2927076"/>
              <a:ext cx="381676" cy="67323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9" name="橢圓 108"/>
            <p:cNvSpPr/>
            <p:nvPr/>
          </p:nvSpPr>
          <p:spPr>
            <a:xfrm>
              <a:off x="8909107" y="360030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直線接點 109"/>
            <p:cNvCxnSpPr>
              <a:stCxn id="111" idx="0"/>
              <a:endCxn id="109" idx="4"/>
            </p:cNvCxnSpPr>
            <p:nvPr/>
          </p:nvCxnSpPr>
          <p:spPr>
            <a:xfrm flipV="1">
              <a:off x="9267711" y="4318948"/>
              <a:ext cx="717" cy="24940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橢圓 110"/>
            <p:cNvSpPr/>
            <p:nvPr/>
          </p:nvSpPr>
          <p:spPr>
            <a:xfrm>
              <a:off x="9103749" y="456835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8909107" y="528699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>
              <a:stCxn id="111" idx="4"/>
              <a:endCxn id="114" idx="0"/>
            </p:cNvCxnSpPr>
            <p:nvPr/>
          </p:nvCxnSpPr>
          <p:spPr>
            <a:xfrm>
              <a:off x="9267711" y="4896280"/>
              <a:ext cx="717" cy="39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151" idx="0"/>
              <a:endCxn id="109" idx="5"/>
            </p:cNvCxnSpPr>
            <p:nvPr/>
          </p:nvCxnSpPr>
          <p:spPr>
            <a:xfrm flipH="1" flipV="1">
              <a:off x="9522506" y="4213705"/>
              <a:ext cx="349395" cy="3699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1" name="橢圓 150"/>
            <p:cNvSpPr/>
            <p:nvPr/>
          </p:nvSpPr>
          <p:spPr>
            <a:xfrm>
              <a:off x="9707939" y="4583620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2" name="圖片 161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7662216" y="4616379"/>
              <a:ext cx="569314" cy="484111"/>
            </a:xfrm>
            <a:prstGeom prst="rect">
              <a:avLst/>
            </a:prstGeom>
          </p:spPr>
        </p:pic>
        <p:pic>
          <p:nvPicPr>
            <p:cNvPr id="163" name="圖片 162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8261625" y="5421952"/>
              <a:ext cx="569314" cy="484111"/>
            </a:xfrm>
            <a:prstGeom prst="rect">
              <a:avLst/>
            </a:prstGeom>
          </p:spPr>
        </p:pic>
        <p:pic>
          <p:nvPicPr>
            <p:cNvPr id="164" name="圖片 163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8980267" y="5420949"/>
              <a:ext cx="569314" cy="484111"/>
            </a:xfrm>
            <a:prstGeom prst="rect">
              <a:avLst/>
            </a:prstGeom>
          </p:spPr>
        </p:pic>
        <p:pic>
          <p:nvPicPr>
            <p:cNvPr id="165" name="圖片 164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9544503" y="4608914"/>
              <a:ext cx="569314" cy="484111"/>
            </a:xfrm>
            <a:prstGeom prst="rect">
              <a:avLst/>
            </a:prstGeom>
          </p:spPr>
        </p:pic>
        <p:sp>
          <p:nvSpPr>
            <p:cNvPr id="195" name="橢圓 194"/>
            <p:cNvSpPr/>
            <p:nvPr/>
          </p:nvSpPr>
          <p:spPr>
            <a:xfrm>
              <a:off x="10569155" y="461642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6" name="直線接點 195"/>
            <p:cNvCxnSpPr>
              <a:stCxn id="195" idx="0"/>
              <a:endCxn id="17" idx="4"/>
            </p:cNvCxnSpPr>
            <p:nvPr/>
          </p:nvCxnSpPr>
          <p:spPr>
            <a:xfrm flipV="1">
              <a:off x="10733117" y="4283876"/>
              <a:ext cx="0" cy="3325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>
              <a:stCxn id="37" idx="4"/>
              <a:endCxn id="212" idx="0"/>
            </p:cNvCxnSpPr>
            <p:nvPr/>
          </p:nvCxnSpPr>
          <p:spPr>
            <a:xfrm flipH="1">
              <a:off x="10009425" y="2987409"/>
              <a:ext cx="348945" cy="60899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橢圓 211"/>
            <p:cNvSpPr/>
            <p:nvPr/>
          </p:nvSpPr>
          <p:spPr>
            <a:xfrm>
              <a:off x="9650104" y="3596399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7418327" y="5303683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0" name="直線接點 239"/>
            <p:cNvCxnSpPr>
              <a:stCxn id="61" idx="4"/>
              <a:endCxn id="239" idx="0"/>
            </p:cNvCxnSpPr>
            <p:nvPr/>
          </p:nvCxnSpPr>
          <p:spPr>
            <a:xfrm flipH="1">
              <a:off x="7777648" y="4896280"/>
              <a:ext cx="744749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3" name="橢圓 242"/>
            <p:cNvSpPr/>
            <p:nvPr/>
          </p:nvSpPr>
          <p:spPr>
            <a:xfrm>
              <a:off x="9656064" y="5303683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4" name="直線接點 243"/>
            <p:cNvCxnSpPr>
              <a:stCxn id="111" idx="4"/>
              <a:endCxn id="243" idx="0"/>
            </p:cNvCxnSpPr>
            <p:nvPr/>
          </p:nvCxnSpPr>
          <p:spPr>
            <a:xfrm>
              <a:off x="9267711" y="4896280"/>
              <a:ext cx="747674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47" name="圖片 246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7420254" y="5420949"/>
              <a:ext cx="569314" cy="484111"/>
            </a:xfrm>
            <a:prstGeom prst="rect">
              <a:avLst/>
            </a:prstGeom>
          </p:spPr>
        </p:pic>
        <p:pic>
          <p:nvPicPr>
            <p:cNvPr id="248" name="圖片 247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9707939" y="5468298"/>
              <a:ext cx="569314" cy="484111"/>
            </a:xfrm>
            <a:prstGeom prst="rect">
              <a:avLst/>
            </a:prstGeom>
          </p:spPr>
        </p:pic>
        <p:pic>
          <p:nvPicPr>
            <p:cNvPr id="249" name="圖片 248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10327765" y="4654957"/>
              <a:ext cx="569314" cy="484111"/>
            </a:xfrm>
            <a:prstGeom prst="rect">
              <a:avLst/>
            </a:prstGeom>
          </p:spPr>
        </p:pic>
        <p:pic>
          <p:nvPicPr>
            <p:cNvPr id="250" name="圖片 249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10990058" y="4669488"/>
              <a:ext cx="569314" cy="484111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856148" y="3184754"/>
            <a:ext cx="4503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UCB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公式不斷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選擇新節點</a:t>
            </a:r>
            <a:endParaRPr lang="en-US" altLang="zh-TW" sz="2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8624268" y="1809208"/>
            <a:ext cx="640656" cy="785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766689" y="2972658"/>
            <a:ext cx="369285" cy="656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>
            <a:off x="9383650" y="4213705"/>
            <a:ext cx="1257" cy="4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9430416" y="4952619"/>
            <a:ext cx="1257" cy="4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844507" y="4252103"/>
            <a:ext cx="45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874177" y="4902985"/>
            <a:ext cx="4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498816" y="3174084"/>
            <a:ext cx="63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471761" y="1859022"/>
            <a:ext cx="4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1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1" grpId="0"/>
      <p:bldP spid="82" grpId="0"/>
      <p:bldP spid="83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模擬</a:t>
            </a:r>
            <a:r>
              <a:rPr lang="en-US" altLang="zh-TW" sz="6600" dirty="0" smtClean="0"/>
              <a:t> rollout</a:t>
            </a:r>
            <a:endParaRPr lang="zh-TW" altLang="en-US" sz="6600" dirty="0"/>
          </a:p>
        </p:txBody>
      </p:sp>
      <p:sp>
        <p:nvSpPr>
          <p:cNvPr id="3" name="矩形 2"/>
          <p:cNvSpPr/>
          <p:nvPr/>
        </p:nvSpPr>
        <p:spPr>
          <a:xfrm>
            <a:off x="872284" y="3300329"/>
            <a:ext cx="557075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隨機落子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直到遊戲結束，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回傳勝利與否，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更新節點變數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8100143" y="2226474"/>
            <a:ext cx="680766" cy="3342640"/>
          </a:xfrm>
          <a:custGeom>
            <a:avLst/>
            <a:gdLst>
              <a:gd name="connsiteX0" fmla="*/ 325166 w 680766"/>
              <a:gd name="connsiteY0" fmla="*/ 0 h 3799840"/>
              <a:gd name="connsiteX1" fmla="*/ 274366 w 680766"/>
              <a:gd name="connsiteY1" fmla="*/ 50800 h 3799840"/>
              <a:gd name="connsiteX2" fmla="*/ 243886 w 680766"/>
              <a:gd name="connsiteY2" fmla="*/ 71120 h 3799840"/>
              <a:gd name="connsiteX3" fmla="*/ 213406 w 680766"/>
              <a:gd name="connsiteY3" fmla="*/ 101600 h 3799840"/>
              <a:gd name="connsiteX4" fmla="*/ 152446 w 680766"/>
              <a:gd name="connsiteY4" fmla="*/ 142240 h 3799840"/>
              <a:gd name="connsiteX5" fmla="*/ 121966 w 680766"/>
              <a:gd name="connsiteY5" fmla="*/ 162560 h 3799840"/>
              <a:gd name="connsiteX6" fmla="*/ 61006 w 680766"/>
              <a:gd name="connsiteY6" fmla="*/ 233680 h 3799840"/>
              <a:gd name="connsiteX7" fmla="*/ 20366 w 680766"/>
              <a:gd name="connsiteY7" fmla="*/ 243840 h 3799840"/>
              <a:gd name="connsiteX8" fmla="*/ 20366 w 680766"/>
              <a:gd name="connsiteY8" fmla="*/ 314960 h 3799840"/>
              <a:gd name="connsiteX9" fmla="*/ 50846 w 680766"/>
              <a:gd name="connsiteY9" fmla="*/ 325120 h 3799840"/>
              <a:gd name="connsiteX10" fmla="*/ 81326 w 680766"/>
              <a:gd name="connsiteY10" fmla="*/ 345440 h 3799840"/>
              <a:gd name="connsiteX11" fmla="*/ 162606 w 680766"/>
              <a:gd name="connsiteY11" fmla="*/ 365760 h 3799840"/>
              <a:gd name="connsiteX12" fmla="*/ 274366 w 680766"/>
              <a:gd name="connsiteY12" fmla="*/ 386080 h 3799840"/>
              <a:gd name="connsiteX13" fmla="*/ 365806 w 680766"/>
              <a:gd name="connsiteY13" fmla="*/ 416560 h 3799840"/>
              <a:gd name="connsiteX14" fmla="*/ 447086 w 680766"/>
              <a:gd name="connsiteY14" fmla="*/ 457200 h 3799840"/>
              <a:gd name="connsiteX15" fmla="*/ 457246 w 680766"/>
              <a:gd name="connsiteY15" fmla="*/ 528320 h 3799840"/>
              <a:gd name="connsiteX16" fmla="*/ 447086 w 680766"/>
              <a:gd name="connsiteY16" fmla="*/ 558800 h 3799840"/>
              <a:gd name="connsiteX17" fmla="*/ 416606 w 680766"/>
              <a:gd name="connsiteY17" fmla="*/ 568960 h 3799840"/>
              <a:gd name="connsiteX18" fmla="*/ 365806 w 680766"/>
              <a:gd name="connsiteY18" fmla="*/ 589280 h 3799840"/>
              <a:gd name="connsiteX19" fmla="*/ 304846 w 680766"/>
              <a:gd name="connsiteY19" fmla="*/ 629920 h 3799840"/>
              <a:gd name="connsiteX20" fmla="*/ 284526 w 680766"/>
              <a:gd name="connsiteY20" fmla="*/ 660400 h 3799840"/>
              <a:gd name="connsiteX21" fmla="*/ 213406 w 680766"/>
              <a:gd name="connsiteY21" fmla="*/ 701040 h 3799840"/>
              <a:gd name="connsiteX22" fmla="*/ 152446 w 680766"/>
              <a:gd name="connsiteY22" fmla="*/ 751840 h 3799840"/>
              <a:gd name="connsiteX23" fmla="*/ 111806 w 680766"/>
              <a:gd name="connsiteY23" fmla="*/ 772160 h 3799840"/>
              <a:gd name="connsiteX24" fmla="*/ 50846 w 680766"/>
              <a:gd name="connsiteY24" fmla="*/ 792480 h 3799840"/>
              <a:gd name="connsiteX25" fmla="*/ 46 w 680766"/>
              <a:gd name="connsiteY25" fmla="*/ 853440 h 3799840"/>
              <a:gd name="connsiteX26" fmla="*/ 71166 w 680766"/>
              <a:gd name="connsiteY26" fmla="*/ 924560 h 3799840"/>
              <a:gd name="connsiteX27" fmla="*/ 132126 w 680766"/>
              <a:gd name="connsiteY27" fmla="*/ 985520 h 3799840"/>
              <a:gd name="connsiteX28" fmla="*/ 172766 w 680766"/>
              <a:gd name="connsiteY28" fmla="*/ 1016000 h 3799840"/>
              <a:gd name="connsiteX29" fmla="*/ 203246 w 680766"/>
              <a:gd name="connsiteY29" fmla="*/ 1046480 h 3799840"/>
              <a:gd name="connsiteX30" fmla="*/ 264206 w 680766"/>
              <a:gd name="connsiteY30" fmla="*/ 1087120 h 3799840"/>
              <a:gd name="connsiteX31" fmla="*/ 172766 w 680766"/>
              <a:gd name="connsiteY31" fmla="*/ 1117600 h 3799840"/>
              <a:gd name="connsiteX32" fmla="*/ 132126 w 680766"/>
              <a:gd name="connsiteY32" fmla="*/ 1158240 h 3799840"/>
              <a:gd name="connsiteX33" fmla="*/ 50846 w 680766"/>
              <a:gd name="connsiteY33" fmla="*/ 1290320 h 3799840"/>
              <a:gd name="connsiteX34" fmla="*/ 40686 w 680766"/>
              <a:gd name="connsiteY34" fmla="*/ 1330960 h 3799840"/>
              <a:gd name="connsiteX35" fmla="*/ 50846 w 680766"/>
              <a:gd name="connsiteY35" fmla="*/ 1422400 h 3799840"/>
              <a:gd name="connsiteX36" fmla="*/ 142286 w 680766"/>
              <a:gd name="connsiteY36" fmla="*/ 1452880 h 3799840"/>
              <a:gd name="connsiteX37" fmla="*/ 233726 w 680766"/>
              <a:gd name="connsiteY37" fmla="*/ 1503680 h 3799840"/>
              <a:gd name="connsiteX38" fmla="*/ 294686 w 680766"/>
              <a:gd name="connsiteY38" fmla="*/ 1564640 h 3799840"/>
              <a:gd name="connsiteX39" fmla="*/ 304846 w 680766"/>
              <a:gd name="connsiteY39" fmla="*/ 1635760 h 3799840"/>
              <a:gd name="connsiteX40" fmla="*/ 284526 w 680766"/>
              <a:gd name="connsiteY40" fmla="*/ 1788160 h 3799840"/>
              <a:gd name="connsiteX41" fmla="*/ 294686 w 680766"/>
              <a:gd name="connsiteY41" fmla="*/ 1828800 h 3799840"/>
              <a:gd name="connsiteX42" fmla="*/ 335326 w 680766"/>
              <a:gd name="connsiteY42" fmla="*/ 1859280 h 3799840"/>
              <a:gd name="connsiteX43" fmla="*/ 396286 w 680766"/>
              <a:gd name="connsiteY43" fmla="*/ 1920240 h 3799840"/>
              <a:gd name="connsiteX44" fmla="*/ 426766 w 680766"/>
              <a:gd name="connsiteY44" fmla="*/ 1950720 h 3799840"/>
              <a:gd name="connsiteX45" fmla="*/ 436926 w 680766"/>
              <a:gd name="connsiteY45" fmla="*/ 1981200 h 3799840"/>
              <a:gd name="connsiteX46" fmla="*/ 457246 w 680766"/>
              <a:gd name="connsiteY46" fmla="*/ 2011680 h 3799840"/>
              <a:gd name="connsiteX47" fmla="*/ 447086 w 680766"/>
              <a:gd name="connsiteY47" fmla="*/ 2123440 h 3799840"/>
              <a:gd name="connsiteX48" fmla="*/ 406446 w 680766"/>
              <a:gd name="connsiteY48" fmla="*/ 2184400 h 3799840"/>
              <a:gd name="connsiteX49" fmla="*/ 345486 w 680766"/>
              <a:gd name="connsiteY49" fmla="*/ 2225040 h 3799840"/>
              <a:gd name="connsiteX50" fmla="*/ 335326 w 680766"/>
              <a:gd name="connsiteY50" fmla="*/ 2255520 h 3799840"/>
              <a:gd name="connsiteX51" fmla="*/ 386126 w 680766"/>
              <a:gd name="connsiteY51" fmla="*/ 2316480 h 3799840"/>
              <a:gd name="connsiteX52" fmla="*/ 396286 w 680766"/>
              <a:gd name="connsiteY52" fmla="*/ 2346960 h 3799840"/>
              <a:gd name="connsiteX53" fmla="*/ 457246 w 680766"/>
              <a:gd name="connsiteY53" fmla="*/ 2418080 h 3799840"/>
              <a:gd name="connsiteX54" fmla="*/ 457246 w 680766"/>
              <a:gd name="connsiteY54" fmla="*/ 2489200 h 3799840"/>
              <a:gd name="connsiteX55" fmla="*/ 416606 w 680766"/>
              <a:gd name="connsiteY55" fmla="*/ 2509520 h 3799840"/>
              <a:gd name="connsiteX56" fmla="*/ 375966 w 680766"/>
              <a:gd name="connsiteY56" fmla="*/ 2540000 h 3799840"/>
              <a:gd name="connsiteX57" fmla="*/ 294686 w 680766"/>
              <a:gd name="connsiteY57" fmla="*/ 2580640 h 3799840"/>
              <a:gd name="connsiteX58" fmla="*/ 264206 w 680766"/>
              <a:gd name="connsiteY58" fmla="*/ 2600960 h 3799840"/>
              <a:gd name="connsiteX59" fmla="*/ 213406 w 680766"/>
              <a:gd name="connsiteY59" fmla="*/ 2611120 h 3799840"/>
              <a:gd name="connsiteX60" fmla="*/ 315006 w 680766"/>
              <a:gd name="connsiteY60" fmla="*/ 2702560 h 3799840"/>
              <a:gd name="connsiteX61" fmla="*/ 375966 w 680766"/>
              <a:gd name="connsiteY61" fmla="*/ 2743200 h 3799840"/>
              <a:gd name="connsiteX62" fmla="*/ 396286 w 680766"/>
              <a:gd name="connsiteY62" fmla="*/ 2773680 h 3799840"/>
              <a:gd name="connsiteX63" fmla="*/ 304846 w 680766"/>
              <a:gd name="connsiteY63" fmla="*/ 2844800 h 3799840"/>
              <a:gd name="connsiteX64" fmla="*/ 274366 w 680766"/>
              <a:gd name="connsiteY64" fmla="*/ 2854960 h 3799840"/>
              <a:gd name="connsiteX65" fmla="*/ 233726 w 680766"/>
              <a:gd name="connsiteY65" fmla="*/ 2865120 h 3799840"/>
              <a:gd name="connsiteX66" fmla="*/ 152446 w 680766"/>
              <a:gd name="connsiteY66" fmla="*/ 2956560 h 3799840"/>
              <a:gd name="connsiteX67" fmla="*/ 132126 w 680766"/>
              <a:gd name="connsiteY67" fmla="*/ 2997200 h 3799840"/>
              <a:gd name="connsiteX68" fmla="*/ 142286 w 680766"/>
              <a:gd name="connsiteY68" fmla="*/ 3037840 h 3799840"/>
              <a:gd name="connsiteX69" fmla="*/ 193086 w 680766"/>
              <a:gd name="connsiteY69" fmla="*/ 3058160 h 3799840"/>
              <a:gd name="connsiteX70" fmla="*/ 274366 w 680766"/>
              <a:gd name="connsiteY70" fmla="*/ 3078480 h 3799840"/>
              <a:gd name="connsiteX71" fmla="*/ 304846 w 680766"/>
              <a:gd name="connsiteY71" fmla="*/ 3088640 h 3799840"/>
              <a:gd name="connsiteX72" fmla="*/ 396286 w 680766"/>
              <a:gd name="connsiteY72" fmla="*/ 3108960 h 3799840"/>
              <a:gd name="connsiteX73" fmla="*/ 467406 w 680766"/>
              <a:gd name="connsiteY73" fmla="*/ 3129280 h 3799840"/>
              <a:gd name="connsiteX74" fmla="*/ 457246 w 680766"/>
              <a:gd name="connsiteY74" fmla="*/ 3159760 h 3799840"/>
              <a:gd name="connsiteX75" fmla="*/ 406446 w 680766"/>
              <a:gd name="connsiteY75" fmla="*/ 3210560 h 3799840"/>
              <a:gd name="connsiteX76" fmla="*/ 355646 w 680766"/>
              <a:gd name="connsiteY76" fmla="*/ 3291840 h 3799840"/>
              <a:gd name="connsiteX77" fmla="*/ 345486 w 680766"/>
              <a:gd name="connsiteY77" fmla="*/ 3332480 h 3799840"/>
              <a:gd name="connsiteX78" fmla="*/ 396286 w 680766"/>
              <a:gd name="connsiteY78" fmla="*/ 3373120 h 3799840"/>
              <a:gd name="connsiteX79" fmla="*/ 467406 w 680766"/>
              <a:gd name="connsiteY79" fmla="*/ 3393440 h 3799840"/>
              <a:gd name="connsiteX80" fmla="*/ 497886 w 680766"/>
              <a:gd name="connsiteY80" fmla="*/ 3413760 h 3799840"/>
              <a:gd name="connsiteX81" fmla="*/ 569006 w 680766"/>
              <a:gd name="connsiteY81" fmla="*/ 3434080 h 3799840"/>
              <a:gd name="connsiteX82" fmla="*/ 670606 w 680766"/>
              <a:gd name="connsiteY82" fmla="*/ 3495040 h 3799840"/>
              <a:gd name="connsiteX83" fmla="*/ 680766 w 680766"/>
              <a:gd name="connsiteY83" fmla="*/ 3525520 h 3799840"/>
              <a:gd name="connsiteX84" fmla="*/ 670606 w 680766"/>
              <a:gd name="connsiteY84" fmla="*/ 3556000 h 3799840"/>
              <a:gd name="connsiteX85" fmla="*/ 589326 w 680766"/>
              <a:gd name="connsiteY85" fmla="*/ 3647440 h 3799840"/>
              <a:gd name="connsiteX86" fmla="*/ 558846 w 680766"/>
              <a:gd name="connsiteY86" fmla="*/ 3677920 h 3799840"/>
              <a:gd name="connsiteX87" fmla="*/ 538526 w 680766"/>
              <a:gd name="connsiteY87" fmla="*/ 3708400 h 3799840"/>
              <a:gd name="connsiteX88" fmla="*/ 477566 w 680766"/>
              <a:gd name="connsiteY88" fmla="*/ 3749040 h 3799840"/>
              <a:gd name="connsiteX89" fmla="*/ 447086 w 680766"/>
              <a:gd name="connsiteY89" fmla="*/ 3769360 h 3799840"/>
              <a:gd name="connsiteX90" fmla="*/ 416606 w 680766"/>
              <a:gd name="connsiteY90" fmla="*/ 3789680 h 3799840"/>
              <a:gd name="connsiteX91" fmla="*/ 386126 w 680766"/>
              <a:gd name="connsiteY91" fmla="*/ 3799840 h 379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80766" h="3799840">
                <a:moveTo>
                  <a:pt x="325166" y="0"/>
                </a:moveTo>
                <a:cubicBezTo>
                  <a:pt x="308233" y="16933"/>
                  <a:pt x="292388" y="35031"/>
                  <a:pt x="274366" y="50800"/>
                </a:cubicBezTo>
                <a:cubicBezTo>
                  <a:pt x="265176" y="58841"/>
                  <a:pt x="253267" y="63303"/>
                  <a:pt x="243886" y="71120"/>
                </a:cubicBezTo>
                <a:cubicBezTo>
                  <a:pt x="232848" y="80318"/>
                  <a:pt x="224748" y="92779"/>
                  <a:pt x="213406" y="101600"/>
                </a:cubicBezTo>
                <a:cubicBezTo>
                  <a:pt x="194129" y="116593"/>
                  <a:pt x="172766" y="128693"/>
                  <a:pt x="152446" y="142240"/>
                </a:cubicBezTo>
                <a:lnTo>
                  <a:pt x="121966" y="162560"/>
                </a:lnTo>
                <a:cubicBezTo>
                  <a:pt x="104479" y="188791"/>
                  <a:pt x="89163" y="216082"/>
                  <a:pt x="61006" y="233680"/>
                </a:cubicBezTo>
                <a:cubicBezTo>
                  <a:pt x="49165" y="241081"/>
                  <a:pt x="33913" y="240453"/>
                  <a:pt x="20366" y="243840"/>
                </a:cubicBezTo>
                <a:cubicBezTo>
                  <a:pt x="12121" y="268574"/>
                  <a:pt x="-646" y="288695"/>
                  <a:pt x="20366" y="314960"/>
                </a:cubicBezTo>
                <a:cubicBezTo>
                  <a:pt x="27056" y="323323"/>
                  <a:pt x="41267" y="320331"/>
                  <a:pt x="50846" y="325120"/>
                </a:cubicBezTo>
                <a:cubicBezTo>
                  <a:pt x="61768" y="330581"/>
                  <a:pt x="70404" y="339979"/>
                  <a:pt x="81326" y="345440"/>
                </a:cubicBezTo>
                <a:cubicBezTo>
                  <a:pt x="101469" y="355512"/>
                  <a:pt x="144388" y="362448"/>
                  <a:pt x="162606" y="365760"/>
                </a:cubicBezTo>
                <a:cubicBezTo>
                  <a:pt x="305594" y="391758"/>
                  <a:pt x="148882" y="360983"/>
                  <a:pt x="274366" y="386080"/>
                </a:cubicBezTo>
                <a:cubicBezTo>
                  <a:pt x="359242" y="428518"/>
                  <a:pt x="267329" y="387017"/>
                  <a:pt x="365806" y="416560"/>
                </a:cubicBezTo>
                <a:cubicBezTo>
                  <a:pt x="410997" y="430117"/>
                  <a:pt x="412778" y="434328"/>
                  <a:pt x="447086" y="457200"/>
                </a:cubicBezTo>
                <a:cubicBezTo>
                  <a:pt x="474004" y="497577"/>
                  <a:pt x="471680" y="477802"/>
                  <a:pt x="457246" y="528320"/>
                </a:cubicBezTo>
                <a:cubicBezTo>
                  <a:pt x="454304" y="538618"/>
                  <a:pt x="454659" y="551227"/>
                  <a:pt x="447086" y="558800"/>
                </a:cubicBezTo>
                <a:cubicBezTo>
                  <a:pt x="439513" y="566373"/>
                  <a:pt x="426634" y="565200"/>
                  <a:pt x="416606" y="568960"/>
                </a:cubicBezTo>
                <a:cubicBezTo>
                  <a:pt x="399529" y="575364"/>
                  <a:pt x="381817" y="580547"/>
                  <a:pt x="365806" y="589280"/>
                </a:cubicBezTo>
                <a:cubicBezTo>
                  <a:pt x="344366" y="600974"/>
                  <a:pt x="325166" y="616373"/>
                  <a:pt x="304846" y="629920"/>
                </a:cubicBezTo>
                <a:cubicBezTo>
                  <a:pt x="298073" y="640080"/>
                  <a:pt x="293160" y="651766"/>
                  <a:pt x="284526" y="660400"/>
                </a:cubicBezTo>
                <a:cubicBezTo>
                  <a:pt x="268024" y="676902"/>
                  <a:pt x="232000" y="690415"/>
                  <a:pt x="213406" y="701040"/>
                </a:cubicBezTo>
                <a:cubicBezTo>
                  <a:pt x="132779" y="747112"/>
                  <a:pt x="236500" y="691801"/>
                  <a:pt x="152446" y="751840"/>
                </a:cubicBezTo>
                <a:cubicBezTo>
                  <a:pt x="140121" y="760643"/>
                  <a:pt x="125868" y="766535"/>
                  <a:pt x="111806" y="772160"/>
                </a:cubicBezTo>
                <a:cubicBezTo>
                  <a:pt x="91919" y="780115"/>
                  <a:pt x="50846" y="792480"/>
                  <a:pt x="50846" y="792480"/>
                </a:cubicBezTo>
                <a:cubicBezTo>
                  <a:pt x="47101" y="796225"/>
                  <a:pt x="-1722" y="841063"/>
                  <a:pt x="46" y="853440"/>
                </a:cubicBezTo>
                <a:cubicBezTo>
                  <a:pt x="4265" y="882976"/>
                  <a:pt x="53400" y="908570"/>
                  <a:pt x="71166" y="924560"/>
                </a:cubicBezTo>
                <a:cubicBezTo>
                  <a:pt x="92526" y="943784"/>
                  <a:pt x="109137" y="968278"/>
                  <a:pt x="132126" y="985520"/>
                </a:cubicBezTo>
                <a:cubicBezTo>
                  <a:pt x="145673" y="995680"/>
                  <a:pt x="159909" y="1004980"/>
                  <a:pt x="172766" y="1016000"/>
                </a:cubicBezTo>
                <a:cubicBezTo>
                  <a:pt x="183675" y="1025351"/>
                  <a:pt x="191904" y="1037659"/>
                  <a:pt x="203246" y="1046480"/>
                </a:cubicBezTo>
                <a:cubicBezTo>
                  <a:pt x="222523" y="1061473"/>
                  <a:pt x="264206" y="1087120"/>
                  <a:pt x="264206" y="1087120"/>
                </a:cubicBezTo>
                <a:cubicBezTo>
                  <a:pt x="233726" y="1097280"/>
                  <a:pt x="195484" y="1094882"/>
                  <a:pt x="172766" y="1117600"/>
                </a:cubicBezTo>
                <a:cubicBezTo>
                  <a:pt x="159219" y="1131147"/>
                  <a:pt x="143807" y="1143055"/>
                  <a:pt x="132126" y="1158240"/>
                </a:cubicBezTo>
                <a:cubicBezTo>
                  <a:pt x="116218" y="1178920"/>
                  <a:pt x="65448" y="1251381"/>
                  <a:pt x="50846" y="1290320"/>
                </a:cubicBezTo>
                <a:cubicBezTo>
                  <a:pt x="45943" y="1303395"/>
                  <a:pt x="44073" y="1317413"/>
                  <a:pt x="40686" y="1330960"/>
                </a:cubicBezTo>
                <a:cubicBezTo>
                  <a:pt x="44073" y="1361440"/>
                  <a:pt x="38156" y="1394481"/>
                  <a:pt x="50846" y="1422400"/>
                </a:cubicBezTo>
                <a:cubicBezTo>
                  <a:pt x="59259" y="1440908"/>
                  <a:pt x="130990" y="1450621"/>
                  <a:pt x="142286" y="1452880"/>
                </a:cubicBezTo>
                <a:cubicBezTo>
                  <a:pt x="161666" y="1462570"/>
                  <a:pt x="212562" y="1484867"/>
                  <a:pt x="233726" y="1503680"/>
                </a:cubicBezTo>
                <a:cubicBezTo>
                  <a:pt x="255204" y="1522772"/>
                  <a:pt x="294686" y="1564640"/>
                  <a:pt x="294686" y="1564640"/>
                </a:cubicBezTo>
                <a:cubicBezTo>
                  <a:pt x="298073" y="1588347"/>
                  <a:pt x="304846" y="1611813"/>
                  <a:pt x="304846" y="1635760"/>
                </a:cubicBezTo>
                <a:cubicBezTo>
                  <a:pt x="304846" y="1735204"/>
                  <a:pt x="304680" y="1727697"/>
                  <a:pt x="284526" y="1788160"/>
                </a:cubicBezTo>
                <a:cubicBezTo>
                  <a:pt x="287913" y="1801707"/>
                  <a:pt x="286570" y="1817437"/>
                  <a:pt x="294686" y="1828800"/>
                </a:cubicBezTo>
                <a:cubicBezTo>
                  <a:pt x="304528" y="1842579"/>
                  <a:pt x="322740" y="1847952"/>
                  <a:pt x="335326" y="1859280"/>
                </a:cubicBezTo>
                <a:cubicBezTo>
                  <a:pt x="356686" y="1878504"/>
                  <a:pt x="375966" y="1899920"/>
                  <a:pt x="396286" y="1920240"/>
                </a:cubicBezTo>
                <a:lnTo>
                  <a:pt x="426766" y="1950720"/>
                </a:lnTo>
                <a:cubicBezTo>
                  <a:pt x="430153" y="1960880"/>
                  <a:pt x="432137" y="1971621"/>
                  <a:pt x="436926" y="1981200"/>
                </a:cubicBezTo>
                <a:cubicBezTo>
                  <a:pt x="442387" y="1992122"/>
                  <a:pt x="456376" y="1999500"/>
                  <a:pt x="457246" y="2011680"/>
                </a:cubicBezTo>
                <a:cubicBezTo>
                  <a:pt x="459911" y="2048992"/>
                  <a:pt x="457641" y="2087553"/>
                  <a:pt x="447086" y="2123440"/>
                </a:cubicBezTo>
                <a:cubicBezTo>
                  <a:pt x="440195" y="2146869"/>
                  <a:pt x="426766" y="2170853"/>
                  <a:pt x="406446" y="2184400"/>
                </a:cubicBezTo>
                <a:lnTo>
                  <a:pt x="345486" y="2225040"/>
                </a:lnTo>
                <a:cubicBezTo>
                  <a:pt x="342099" y="2235200"/>
                  <a:pt x="333565" y="2244956"/>
                  <a:pt x="335326" y="2255520"/>
                </a:cubicBezTo>
                <a:cubicBezTo>
                  <a:pt x="338155" y="2272494"/>
                  <a:pt x="376972" y="2307326"/>
                  <a:pt x="386126" y="2316480"/>
                </a:cubicBezTo>
                <a:cubicBezTo>
                  <a:pt x="389513" y="2326640"/>
                  <a:pt x="390973" y="2337661"/>
                  <a:pt x="396286" y="2346960"/>
                </a:cubicBezTo>
                <a:cubicBezTo>
                  <a:pt x="413664" y="2377372"/>
                  <a:pt x="433225" y="2394059"/>
                  <a:pt x="457246" y="2418080"/>
                </a:cubicBezTo>
                <a:cubicBezTo>
                  <a:pt x="465299" y="2442238"/>
                  <a:pt x="478508" y="2463685"/>
                  <a:pt x="457246" y="2489200"/>
                </a:cubicBezTo>
                <a:cubicBezTo>
                  <a:pt x="447550" y="2500835"/>
                  <a:pt x="429449" y="2501493"/>
                  <a:pt x="416606" y="2509520"/>
                </a:cubicBezTo>
                <a:cubicBezTo>
                  <a:pt x="402247" y="2518495"/>
                  <a:pt x="390593" y="2531468"/>
                  <a:pt x="375966" y="2540000"/>
                </a:cubicBezTo>
                <a:cubicBezTo>
                  <a:pt x="349801" y="2555263"/>
                  <a:pt x="319890" y="2563837"/>
                  <a:pt x="294686" y="2580640"/>
                </a:cubicBezTo>
                <a:cubicBezTo>
                  <a:pt x="284526" y="2587413"/>
                  <a:pt x="275639" y="2596673"/>
                  <a:pt x="264206" y="2600960"/>
                </a:cubicBezTo>
                <a:cubicBezTo>
                  <a:pt x="248037" y="2607023"/>
                  <a:pt x="230339" y="2607733"/>
                  <a:pt x="213406" y="2611120"/>
                </a:cubicBezTo>
                <a:cubicBezTo>
                  <a:pt x="250318" y="2703399"/>
                  <a:pt x="208542" y="2631584"/>
                  <a:pt x="315006" y="2702560"/>
                </a:cubicBezTo>
                <a:lnTo>
                  <a:pt x="375966" y="2743200"/>
                </a:lnTo>
                <a:cubicBezTo>
                  <a:pt x="382739" y="2753360"/>
                  <a:pt x="397634" y="2761544"/>
                  <a:pt x="396286" y="2773680"/>
                </a:cubicBezTo>
                <a:cubicBezTo>
                  <a:pt x="387665" y="2851268"/>
                  <a:pt x="360041" y="2832535"/>
                  <a:pt x="304846" y="2844800"/>
                </a:cubicBezTo>
                <a:cubicBezTo>
                  <a:pt x="294391" y="2847123"/>
                  <a:pt x="284664" y="2852018"/>
                  <a:pt x="274366" y="2854960"/>
                </a:cubicBezTo>
                <a:cubicBezTo>
                  <a:pt x="260940" y="2858796"/>
                  <a:pt x="247273" y="2861733"/>
                  <a:pt x="233726" y="2865120"/>
                </a:cubicBezTo>
                <a:cubicBezTo>
                  <a:pt x="200990" y="2897856"/>
                  <a:pt x="178750" y="2917104"/>
                  <a:pt x="152446" y="2956560"/>
                </a:cubicBezTo>
                <a:cubicBezTo>
                  <a:pt x="144045" y="2969162"/>
                  <a:pt x="138899" y="2983653"/>
                  <a:pt x="132126" y="2997200"/>
                </a:cubicBezTo>
                <a:cubicBezTo>
                  <a:pt x="135513" y="3010747"/>
                  <a:pt x="132412" y="3027966"/>
                  <a:pt x="142286" y="3037840"/>
                </a:cubicBezTo>
                <a:cubicBezTo>
                  <a:pt x="155182" y="3050736"/>
                  <a:pt x="176009" y="3051756"/>
                  <a:pt x="193086" y="3058160"/>
                </a:cubicBezTo>
                <a:cubicBezTo>
                  <a:pt x="239535" y="3075578"/>
                  <a:pt x="213732" y="3063321"/>
                  <a:pt x="274366" y="3078480"/>
                </a:cubicBezTo>
                <a:cubicBezTo>
                  <a:pt x="284756" y="3081077"/>
                  <a:pt x="294456" y="3086043"/>
                  <a:pt x="304846" y="3088640"/>
                </a:cubicBezTo>
                <a:cubicBezTo>
                  <a:pt x="388650" y="3109591"/>
                  <a:pt x="323277" y="3088100"/>
                  <a:pt x="396286" y="3108960"/>
                </a:cubicBezTo>
                <a:cubicBezTo>
                  <a:pt x="498316" y="3138111"/>
                  <a:pt x="340359" y="3097518"/>
                  <a:pt x="467406" y="3129280"/>
                </a:cubicBezTo>
                <a:cubicBezTo>
                  <a:pt x="464019" y="3139440"/>
                  <a:pt x="463936" y="3151397"/>
                  <a:pt x="457246" y="3159760"/>
                </a:cubicBezTo>
                <a:cubicBezTo>
                  <a:pt x="413219" y="3214793"/>
                  <a:pt x="436926" y="3141980"/>
                  <a:pt x="406446" y="3210560"/>
                </a:cubicBezTo>
                <a:cubicBezTo>
                  <a:pt x="370810" y="3290740"/>
                  <a:pt x="410478" y="3255285"/>
                  <a:pt x="355646" y="3291840"/>
                </a:cubicBezTo>
                <a:cubicBezTo>
                  <a:pt x="352259" y="3305387"/>
                  <a:pt x="343511" y="3318657"/>
                  <a:pt x="345486" y="3332480"/>
                </a:cubicBezTo>
                <a:cubicBezTo>
                  <a:pt x="349895" y="3363344"/>
                  <a:pt x="373387" y="3366577"/>
                  <a:pt x="396286" y="3373120"/>
                </a:cubicBezTo>
                <a:cubicBezTo>
                  <a:pt x="411477" y="3377460"/>
                  <a:pt x="451166" y="3385320"/>
                  <a:pt x="467406" y="3393440"/>
                </a:cubicBezTo>
                <a:cubicBezTo>
                  <a:pt x="478328" y="3398901"/>
                  <a:pt x="486964" y="3408299"/>
                  <a:pt x="497886" y="3413760"/>
                </a:cubicBezTo>
                <a:cubicBezTo>
                  <a:pt x="512462" y="3421048"/>
                  <a:pt x="555985" y="3430825"/>
                  <a:pt x="569006" y="3434080"/>
                </a:cubicBezTo>
                <a:cubicBezTo>
                  <a:pt x="642568" y="3483121"/>
                  <a:pt x="608123" y="3463798"/>
                  <a:pt x="670606" y="3495040"/>
                </a:cubicBezTo>
                <a:cubicBezTo>
                  <a:pt x="673993" y="3505200"/>
                  <a:pt x="680766" y="3514810"/>
                  <a:pt x="680766" y="3525520"/>
                </a:cubicBezTo>
                <a:cubicBezTo>
                  <a:pt x="680766" y="3536230"/>
                  <a:pt x="675807" y="3546638"/>
                  <a:pt x="670606" y="3556000"/>
                </a:cubicBezTo>
                <a:cubicBezTo>
                  <a:pt x="626630" y="3635156"/>
                  <a:pt x="645303" y="3599459"/>
                  <a:pt x="589326" y="3647440"/>
                </a:cubicBezTo>
                <a:cubicBezTo>
                  <a:pt x="578417" y="3656791"/>
                  <a:pt x="568044" y="3666882"/>
                  <a:pt x="558846" y="3677920"/>
                </a:cubicBezTo>
                <a:cubicBezTo>
                  <a:pt x="551029" y="3687301"/>
                  <a:pt x="547716" y="3700359"/>
                  <a:pt x="538526" y="3708400"/>
                </a:cubicBezTo>
                <a:cubicBezTo>
                  <a:pt x="520147" y="3724482"/>
                  <a:pt x="497886" y="3735493"/>
                  <a:pt x="477566" y="3749040"/>
                </a:cubicBezTo>
                <a:lnTo>
                  <a:pt x="447086" y="3769360"/>
                </a:lnTo>
                <a:cubicBezTo>
                  <a:pt x="436926" y="3776133"/>
                  <a:pt x="428190" y="3785819"/>
                  <a:pt x="416606" y="3789680"/>
                </a:cubicBezTo>
                <a:lnTo>
                  <a:pt x="386126" y="379984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7482535" y="5500031"/>
            <a:ext cx="2117105" cy="9144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790249" y="-223072"/>
            <a:ext cx="2458227" cy="2863836"/>
            <a:chOff x="6790249" y="-223072"/>
            <a:chExt cx="2458227" cy="2863836"/>
          </a:xfrm>
        </p:grpSpPr>
        <p:sp>
          <p:nvSpPr>
            <p:cNvPr id="55" name="橢圓 54"/>
            <p:cNvSpPr/>
            <p:nvPr/>
          </p:nvSpPr>
          <p:spPr>
            <a:xfrm>
              <a:off x="7482535" y="874825"/>
              <a:ext cx="1765941" cy="17659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 rotWithShape="1">
            <a:blip r:embed="rId3">
              <a:extLst/>
            </a:blip>
            <a:srcRect l="10936" t="21322" r="16172" b="16694"/>
            <a:stretch/>
          </p:blipFill>
          <p:spPr>
            <a:xfrm>
              <a:off x="7736905" y="1268812"/>
              <a:ext cx="1257202" cy="1069050"/>
            </a:xfrm>
            <a:prstGeom prst="rect">
              <a:avLst/>
            </a:prstGeom>
          </p:spPr>
        </p:pic>
        <p:cxnSp>
          <p:nvCxnSpPr>
            <p:cNvPr id="60" name="直線接點 59"/>
            <p:cNvCxnSpPr>
              <a:endCxn id="55" idx="0"/>
            </p:cNvCxnSpPr>
            <p:nvPr/>
          </p:nvCxnSpPr>
          <p:spPr>
            <a:xfrm>
              <a:off x="6790249" y="-223072"/>
              <a:ext cx="1575257" cy="109789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8612555" y="37472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隨機落子</a:t>
            </a:r>
            <a:endParaRPr lang="en-US" altLang="zh-TW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72284" y="1429166"/>
            <a:ext cx="3009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若此節點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被模擬過則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81441" y="4226323"/>
            <a:ext cx="2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模擬次數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勝利次數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、失敗次數、新步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57" grpId="0" animBg="1"/>
      <p:bldP spid="5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4" y="1895379"/>
            <a:ext cx="6044304" cy="1039190"/>
          </a:xfrm>
        </p:spPr>
        <p:txBody>
          <a:bodyPr>
            <a:normAutofit fontScale="90000"/>
          </a:bodyPr>
          <a:lstStyle/>
          <a:p>
            <a:r>
              <a:rPr lang="zh-TW" altLang="en-US" sz="6600" dirty="0" smtClean="0"/>
              <a:t>擴展</a:t>
            </a:r>
            <a:r>
              <a:rPr lang="en-US" altLang="zh-TW" sz="6600" dirty="0" smtClean="0"/>
              <a:t> expansion</a:t>
            </a:r>
            <a:endParaRPr lang="zh-TW" altLang="en-US" sz="6600" dirty="0"/>
          </a:p>
        </p:txBody>
      </p:sp>
      <p:sp>
        <p:nvSpPr>
          <p:cNvPr id="239" name="橢圓 238"/>
          <p:cNvSpPr/>
          <p:nvPr/>
        </p:nvSpPr>
        <p:spPr>
          <a:xfrm>
            <a:off x="7324879" y="2110940"/>
            <a:ext cx="1747520" cy="1747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72284" y="2984699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所有可能新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此節點則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不再是葉節點</a:t>
            </a:r>
          </a:p>
        </p:txBody>
      </p:sp>
      <p:sp>
        <p:nvSpPr>
          <p:cNvPr id="54" name="矩形 53"/>
          <p:cNvSpPr/>
          <p:nvPr/>
        </p:nvSpPr>
        <p:spPr>
          <a:xfrm>
            <a:off x="872284" y="1445139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若此節點被模擬過則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直線接點 57"/>
          <p:cNvCxnSpPr>
            <a:stCxn id="112" idx="0"/>
            <a:endCxn id="239" idx="4"/>
          </p:cNvCxnSpPr>
          <p:nvPr/>
        </p:nvCxnSpPr>
        <p:spPr>
          <a:xfrm flipV="1">
            <a:off x="5041331" y="3858458"/>
            <a:ext cx="3157308" cy="96543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7972355" y="4835305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107" idx="0"/>
            <a:endCxn id="239" idx="4"/>
          </p:cNvCxnSpPr>
          <p:nvPr/>
        </p:nvCxnSpPr>
        <p:spPr>
          <a:xfrm flipV="1">
            <a:off x="4458629" y="3858458"/>
            <a:ext cx="3740010" cy="95675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7481819" y="4843993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>
            <a:stCxn id="103" idx="0"/>
            <a:endCxn id="239" idx="4"/>
          </p:cNvCxnSpPr>
          <p:nvPr/>
        </p:nvCxnSpPr>
        <p:spPr>
          <a:xfrm flipV="1">
            <a:off x="5502489" y="3858458"/>
            <a:ext cx="2696150" cy="992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102" idx="0"/>
            <a:endCxn id="239" idx="4"/>
          </p:cNvCxnSpPr>
          <p:nvPr/>
        </p:nvCxnSpPr>
        <p:spPr>
          <a:xfrm flipV="1">
            <a:off x="5993025" y="3858458"/>
            <a:ext cx="2205614" cy="9839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11324583" y="480718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5829063" y="484237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/>
          <p:cNvSpPr/>
          <p:nvPr/>
        </p:nvSpPr>
        <p:spPr>
          <a:xfrm>
            <a:off x="5338527" y="485105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/>
          <p:cNvSpPr/>
          <p:nvPr/>
        </p:nvSpPr>
        <p:spPr>
          <a:xfrm>
            <a:off x="6411765" y="485105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6945200" y="483802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/>
          <p:cNvSpPr/>
          <p:nvPr/>
        </p:nvSpPr>
        <p:spPr>
          <a:xfrm>
            <a:off x="4294667" y="4815208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4877369" y="482389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/>
          <p:cNvCxnSpPr>
            <a:stCxn id="104" idx="0"/>
            <a:endCxn id="239" idx="4"/>
          </p:cNvCxnSpPr>
          <p:nvPr/>
        </p:nvCxnSpPr>
        <p:spPr>
          <a:xfrm flipV="1">
            <a:off x="6575727" y="3858458"/>
            <a:ext cx="1622912" cy="992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stCxn id="105" idx="0"/>
            <a:endCxn id="239" idx="4"/>
          </p:cNvCxnSpPr>
          <p:nvPr/>
        </p:nvCxnSpPr>
        <p:spPr>
          <a:xfrm flipV="1">
            <a:off x="7109162" y="3858458"/>
            <a:ext cx="1089477" cy="97956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stCxn id="62" idx="0"/>
            <a:endCxn id="239" idx="4"/>
          </p:cNvCxnSpPr>
          <p:nvPr/>
        </p:nvCxnSpPr>
        <p:spPr>
          <a:xfrm flipV="1">
            <a:off x="7645781" y="3858458"/>
            <a:ext cx="552858" cy="98553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59" idx="0"/>
            <a:endCxn id="239" idx="4"/>
          </p:cNvCxnSpPr>
          <p:nvPr/>
        </p:nvCxnSpPr>
        <p:spPr>
          <a:xfrm flipV="1">
            <a:off x="8136317" y="3858458"/>
            <a:ext cx="62322" cy="97684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101" idx="0"/>
            <a:endCxn id="239" idx="4"/>
          </p:cNvCxnSpPr>
          <p:nvPr/>
        </p:nvCxnSpPr>
        <p:spPr>
          <a:xfrm flipH="1" flipV="1">
            <a:off x="8198639" y="3858458"/>
            <a:ext cx="3289906" cy="94872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13435" y="4695470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·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155" name="圖片 154"/>
          <p:cNvPicPr>
            <a:picLocks noChangeAspect="1"/>
          </p:cNvPicPr>
          <p:nvPr/>
        </p:nvPicPr>
        <p:blipFill rotWithShape="1">
          <a:blip r:embed="rId2">
            <a:extLst/>
          </a:blip>
          <a:srcRect l="10936" t="21322" r="16172" b="16694"/>
          <a:stretch/>
        </p:blipFill>
        <p:spPr>
          <a:xfrm>
            <a:off x="7595627" y="2500304"/>
            <a:ext cx="1257202" cy="1069050"/>
          </a:xfrm>
          <a:prstGeom prst="rect">
            <a:avLst/>
          </a:prstGeom>
        </p:spPr>
      </p:pic>
      <p:cxnSp>
        <p:nvCxnSpPr>
          <p:cNvPr id="157" name="直線接點 156"/>
          <p:cNvCxnSpPr>
            <a:endCxn id="239" idx="0"/>
          </p:cNvCxnSpPr>
          <p:nvPr/>
        </p:nvCxnSpPr>
        <p:spPr>
          <a:xfrm>
            <a:off x="6623382" y="982632"/>
            <a:ext cx="1575257" cy="112830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074108" y="4873650"/>
            <a:ext cx="7696204" cy="501518"/>
            <a:chOff x="4072616" y="4803862"/>
            <a:chExt cx="7696204" cy="501518"/>
          </a:xfrm>
        </p:grpSpPr>
        <p:pic>
          <p:nvPicPr>
            <p:cNvPr id="158" name="圖片 157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4072616" y="4862695"/>
              <a:ext cx="520597" cy="442685"/>
            </a:xfrm>
            <a:prstGeom prst="rect">
              <a:avLst/>
            </a:prstGeom>
          </p:spPr>
        </p:pic>
        <p:pic>
          <p:nvPicPr>
            <p:cNvPr id="159" name="圖片 158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4662791" y="4862695"/>
              <a:ext cx="520597" cy="442685"/>
            </a:xfrm>
            <a:prstGeom prst="rect">
              <a:avLst/>
            </a:prstGeom>
          </p:spPr>
        </p:pic>
        <p:pic>
          <p:nvPicPr>
            <p:cNvPr id="161" name="圖片 160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5171108" y="4842370"/>
              <a:ext cx="520597" cy="442685"/>
            </a:xfrm>
            <a:prstGeom prst="rect">
              <a:avLst/>
            </a:prstGeom>
          </p:spPr>
        </p:pic>
        <p:pic>
          <p:nvPicPr>
            <p:cNvPr id="166" name="圖片 165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5761283" y="4842370"/>
              <a:ext cx="520597" cy="442685"/>
            </a:xfrm>
            <a:prstGeom prst="rect">
              <a:avLst/>
            </a:prstGeom>
          </p:spPr>
        </p:pic>
        <p:pic>
          <p:nvPicPr>
            <p:cNvPr id="167" name="圖片 166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6258467" y="4852893"/>
              <a:ext cx="520597" cy="442685"/>
            </a:xfrm>
            <a:prstGeom prst="rect">
              <a:avLst/>
            </a:prstGeom>
          </p:spPr>
        </p:pic>
        <p:pic>
          <p:nvPicPr>
            <p:cNvPr id="168" name="圖片 167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6848642" y="4852893"/>
              <a:ext cx="520597" cy="442685"/>
            </a:xfrm>
            <a:prstGeom prst="rect">
              <a:avLst/>
            </a:prstGeom>
          </p:spPr>
        </p:pic>
        <p:pic>
          <p:nvPicPr>
            <p:cNvPr id="172" name="圖片 171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7373122" y="4852713"/>
              <a:ext cx="520597" cy="442685"/>
            </a:xfrm>
            <a:prstGeom prst="rect">
              <a:avLst/>
            </a:prstGeom>
          </p:spPr>
        </p:pic>
        <p:pic>
          <p:nvPicPr>
            <p:cNvPr id="174" name="圖片 173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7963297" y="4852713"/>
              <a:ext cx="520597" cy="442685"/>
            </a:xfrm>
            <a:prstGeom prst="rect">
              <a:avLst/>
            </a:prstGeom>
          </p:spPr>
        </p:pic>
        <p:pic>
          <p:nvPicPr>
            <p:cNvPr id="176" name="圖片 175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l="10936" t="21322" r="16172" b="16694"/>
            <a:stretch/>
          </p:blipFill>
          <p:spPr>
            <a:xfrm>
              <a:off x="11248223" y="4803862"/>
              <a:ext cx="520597" cy="442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4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9" grpId="0" animBg="1"/>
      <p:bldP spid="3" grpId="0"/>
      <p:bldP spid="59" grpId="0" animBg="1"/>
      <p:bldP spid="62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12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2283" y="1895379"/>
            <a:ext cx="7721863" cy="103919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更新</a:t>
            </a:r>
            <a:r>
              <a:rPr lang="zh-TW" altLang="en-US" sz="6600" dirty="0" smtClean="0"/>
              <a:t> </a:t>
            </a:r>
            <a:r>
              <a:rPr lang="en-US" altLang="zh-TW" sz="4400" dirty="0" smtClean="0"/>
              <a:t>back propagation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856148" y="318475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從葉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節點往根節點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更新變數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8454190" y="1898786"/>
            <a:ext cx="438626" cy="5611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8456495" y="3062093"/>
            <a:ext cx="412010" cy="63149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9083333" y="4232130"/>
            <a:ext cx="3427" cy="40477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726786" y="3137251"/>
            <a:ext cx="8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340437" y="4347656"/>
            <a:ext cx="68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666979" y="2142177"/>
            <a:ext cx="8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7103367" y="1085830"/>
            <a:ext cx="4141045" cy="5055580"/>
            <a:chOff x="7103367" y="1085830"/>
            <a:chExt cx="4141045" cy="5055580"/>
          </a:xfrm>
        </p:grpSpPr>
        <p:grpSp>
          <p:nvGrpSpPr>
            <p:cNvPr id="5" name="群組 4"/>
            <p:cNvGrpSpPr/>
            <p:nvPr/>
          </p:nvGrpSpPr>
          <p:grpSpPr>
            <a:xfrm>
              <a:off x="7103367" y="1085830"/>
              <a:ext cx="4141045" cy="4966974"/>
              <a:chOff x="7103367" y="1085830"/>
              <a:chExt cx="4141045" cy="4966974"/>
            </a:xfrm>
          </p:grpSpPr>
          <p:cxnSp>
            <p:nvCxnSpPr>
              <p:cNvPr id="108" name="直線接點 107"/>
              <p:cNvCxnSpPr>
                <a:stCxn id="135" idx="4"/>
                <a:endCxn id="157" idx="0"/>
              </p:cNvCxnSpPr>
              <p:nvPr/>
            </p:nvCxnSpPr>
            <p:spPr>
              <a:xfrm>
                <a:off x="8952751" y="4926760"/>
                <a:ext cx="747674" cy="407403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2" name="橢圓 111"/>
              <p:cNvSpPr/>
              <p:nvPr/>
            </p:nvSpPr>
            <p:spPr>
              <a:xfrm>
                <a:off x="8875863" y="1085830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8407830" y="2629632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7853150" y="3619478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橢圓 116"/>
              <p:cNvSpPr/>
              <p:nvPr/>
            </p:nvSpPr>
            <p:spPr>
              <a:xfrm>
                <a:off x="10058836" y="3595715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10903832" y="4619183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9" name="直線接點 118"/>
              <p:cNvCxnSpPr>
                <a:stCxn id="112" idx="4"/>
                <a:endCxn id="113" idx="7"/>
              </p:cNvCxnSpPr>
              <p:nvPr/>
            </p:nvCxnSpPr>
            <p:spPr>
              <a:xfrm flipH="1">
                <a:off x="8687731" y="1804471"/>
                <a:ext cx="547453" cy="873184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/>
              <p:cNvCxnSpPr>
                <a:stCxn id="112" idx="4"/>
                <a:endCxn id="124" idx="1"/>
              </p:cNvCxnSpPr>
              <p:nvPr/>
            </p:nvCxnSpPr>
            <p:spPr>
              <a:xfrm>
                <a:off x="9235184" y="1804471"/>
                <a:ext cx="692287" cy="9335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/>
              <p:cNvCxnSpPr>
                <a:stCxn id="113" idx="4"/>
                <a:endCxn id="116" idx="0"/>
              </p:cNvCxnSpPr>
              <p:nvPr/>
            </p:nvCxnSpPr>
            <p:spPr>
              <a:xfrm flipH="1">
                <a:off x="8212471" y="2957556"/>
                <a:ext cx="359321" cy="661922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>
                <a:stCxn id="124" idx="4"/>
                <a:endCxn id="117" idx="0"/>
              </p:cNvCxnSpPr>
              <p:nvPr/>
            </p:nvCxnSpPr>
            <p:spPr>
              <a:xfrm>
                <a:off x="10043410" y="3017889"/>
                <a:ext cx="374747" cy="57782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>
                <a:stCxn id="118" idx="0"/>
                <a:endCxn id="117" idx="5"/>
              </p:cNvCxnSpPr>
              <p:nvPr/>
            </p:nvCxnSpPr>
            <p:spPr>
              <a:xfrm flipH="1" flipV="1">
                <a:off x="10672235" y="4209113"/>
                <a:ext cx="395559" cy="41007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4" name="橢圓 123"/>
              <p:cNvSpPr/>
              <p:nvPr/>
            </p:nvSpPr>
            <p:spPr>
              <a:xfrm>
                <a:off x="9879448" y="2689965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5" name="直線接點 124"/>
              <p:cNvCxnSpPr>
                <a:stCxn id="126" idx="0"/>
                <a:endCxn id="116" idx="4"/>
              </p:cNvCxnSpPr>
              <p:nvPr/>
            </p:nvCxnSpPr>
            <p:spPr>
              <a:xfrm flipV="1">
                <a:off x="8207437" y="4338119"/>
                <a:ext cx="5034" cy="2607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6" name="橢圓 125"/>
              <p:cNvSpPr/>
              <p:nvPr/>
            </p:nvSpPr>
            <p:spPr>
              <a:xfrm>
                <a:off x="8043475" y="4598836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7" name="直線接點 126"/>
              <p:cNvCxnSpPr>
                <a:stCxn id="128" idx="0"/>
                <a:endCxn id="116" idx="3"/>
              </p:cNvCxnSpPr>
              <p:nvPr/>
            </p:nvCxnSpPr>
            <p:spPr>
              <a:xfrm flipV="1">
                <a:off x="7716901" y="4232876"/>
                <a:ext cx="241492" cy="374648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8" name="橢圓 127"/>
              <p:cNvSpPr/>
              <p:nvPr/>
            </p:nvSpPr>
            <p:spPr>
              <a:xfrm>
                <a:off x="7552939" y="4607524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7853150" y="5310096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>
                <a:stCxn id="126" idx="4"/>
                <a:endCxn id="129" idx="0"/>
              </p:cNvCxnSpPr>
              <p:nvPr/>
            </p:nvCxnSpPr>
            <p:spPr>
              <a:xfrm>
                <a:off x="8207437" y="4926760"/>
                <a:ext cx="5034" cy="383336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>
                <a:stCxn id="113" idx="4"/>
                <a:endCxn id="133" idx="0"/>
              </p:cNvCxnSpPr>
              <p:nvPr/>
            </p:nvCxnSpPr>
            <p:spPr>
              <a:xfrm>
                <a:off x="8571792" y="2957556"/>
                <a:ext cx="381676" cy="67323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3" name="橢圓 132"/>
              <p:cNvSpPr/>
              <p:nvPr/>
            </p:nvSpPr>
            <p:spPr>
              <a:xfrm>
                <a:off x="8594147" y="3630787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/>
              <p:cNvCxnSpPr>
                <a:stCxn id="135" idx="0"/>
                <a:endCxn id="133" idx="4"/>
              </p:cNvCxnSpPr>
              <p:nvPr/>
            </p:nvCxnSpPr>
            <p:spPr>
              <a:xfrm flipV="1">
                <a:off x="8952751" y="4349428"/>
                <a:ext cx="717" cy="249408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5" name="橢圓 134"/>
              <p:cNvSpPr/>
              <p:nvPr/>
            </p:nvSpPr>
            <p:spPr>
              <a:xfrm>
                <a:off x="8788789" y="4598836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/>
              <p:nvPr/>
            </p:nvSpPr>
            <p:spPr>
              <a:xfrm>
                <a:off x="8594147" y="5317477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7" name="直線接點 136"/>
              <p:cNvCxnSpPr>
                <a:stCxn id="135" idx="4"/>
                <a:endCxn id="136" idx="0"/>
              </p:cNvCxnSpPr>
              <p:nvPr/>
            </p:nvCxnSpPr>
            <p:spPr>
              <a:xfrm>
                <a:off x="8952751" y="4926760"/>
                <a:ext cx="717" cy="390717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>
                <a:stCxn id="140" idx="0"/>
                <a:endCxn id="133" idx="5"/>
              </p:cNvCxnSpPr>
              <p:nvPr/>
            </p:nvCxnSpPr>
            <p:spPr>
              <a:xfrm flipH="1" flipV="1">
                <a:off x="9207546" y="4244185"/>
                <a:ext cx="349395" cy="369915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0" name="橢圓 139"/>
              <p:cNvSpPr/>
              <p:nvPr/>
            </p:nvSpPr>
            <p:spPr>
              <a:xfrm>
                <a:off x="9392979" y="4614100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43" name="圖片 142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7347256" y="464685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4" name="圖片 143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7946665" y="5452432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5" name="圖片 144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8665307" y="545142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46" name="圖片 145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9229543" y="4639394"/>
                <a:ext cx="569314" cy="484111"/>
              </a:xfrm>
              <a:prstGeom prst="rect">
                <a:avLst/>
              </a:prstGeom>
            </p:spPr>
          </p:pic>
          <p:sp>
            <p:nvSpPr>
              <p:cNvPr id="147" name="橢圓 146"/>
              <p:cNvSpPr/>
              <p:nvPr/>
            </p:nvSpPr>
            <p:spPr>
              <a:xfrm>
                <a:off x="10254195" y="4646907"/>
                <a:ext cx="327924" cy="32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9" name="直線接點 148"/>
              <p:cNvCxnSpPr>
                <a:stCxn id="147" idx="0"/>
                <a:endCxn id="117" idx="4"/>
              </p:cNvCxnSpPr>
              <p:nvPr/>
            </p:nvCxnSpPr>
            <p:spPr>
              <a:xfrm flipV="1">
                <a:off x="10418157" y="4314356"/>
                <a:ext cx="0" cy="332551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24" idx="4"/>
                <a:endCxn id="153" idx="0"/>
              </p:cNvCxnSpPr>
              <p:nvPr/>
            </p:nvCxnSpPr>
            <p:spPr>
              <a:xfrm flipH="1">
                <a:off x="9694465" y="3017889"/>
                <a:ext cx="348945" cy="608990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3" name="橢圓 152"/>
              <p:cNvSpPr/>
              <p:nvPr/>
            </p:nvSpPr>
            <p:spPr>
              <a:xfrm>
                <a:off x="9335144" y="3626879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/>
              <p:nvPr/>
            </p:nvSpPr>
            <p:spPr>
              <a:xfrm>
                <a:off x="7103367" y="5334163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5" name="直線接點 154"/>
              <p:cNvCxnSpPr>
                <a:stCxn id="126" idx="4"/>
                <a:endCxn id="154" idx="0"/>
              </p:cNvCxnSpPr>
              <p:nvPr/>
            </p:nvCxnSpPr>
            <p:spPr>
              <a:xfrm flipH="1">
                <a:off x="7462688" y="4926760"/>
                <a:ext cx="744749" cy="407403"/>
              </a:xfrm>
              <a:prstGeom prst="line">
                <a:avLst/>
              </a:prstGeom>
              <a:ln w="2857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7" name="橢圓 156"/>
              <p:cNvSpPr/>
              <p:nvPr/>
            </p:nvSpPr>
            <p:spPr>
              <a:xfrm>
                <a:off x="9341104" y="5334163"/>
                <a:ext cx="718642" cy="7186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8" name="圖片 157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7105294" y="5451429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59" name="圖片 158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9392979" y="5498778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61" name="圖片 160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10012805" y="4685437"/>
                <a:ext cx="569314" cy="484111"/>
              </a:xfrm>
              <a:prstGeom prst="rect">
                <a:avLst/>
              </a:prstGeom>
            </p:spPr>
          </p:pic>
          <p:pic>
            <p:nvPicPr>
              <p:cNvPr id="166" name="圖片 165"/>
              <p:cNvPicPr>
                <a:picLocks noChangeAspect="1"/>
              </p:cNvPicPr>
              <p:nvPr/>
            </p:nvPicPr>
            <p:blipFill rotWithShape="1">
              <a:blip r:embed="rId2">
                <a:extLst/>
              </a:blip>
              <a:srcRect l="10936" t="21322" r="16172" b="16694"/>
              <a:stretch/>
            </p:blipFill>
            <p:spPr>
              <a:xfrm>
                <a:off x="10675098" y="4699968"/>
                <a:ext cx="569314" cy="484111"/>
              </a:xfrm>
              <a:prstGeom prst="rect">
                <a:avLst/>
              </a:prstGeom>
            </p:spPr>
          </p:pic>
        </p:grpSp>
        <p:sp>
          <p:nvSpPr>
            <p:cNvPr id="6" name="橢圓 5"/>
            <p:cNvSpPr/>
            <p:nvPr/>
          </p:nvSpPr>
          <p:spPr>
            <a:xfrm>
              <a:off x="8500020" y="5227010"/>
              <a:ext cx="914400" cy="914400"/>
            </a:xfrm>
            <a:prstGeom prst="ellipse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 flipV="1">
            <a:off x="9098279" y="4965117"/>
            <a:ext cx="15079" cy="52734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8350316" y="5000130"/>
            <a:ext cx="666392" cy="37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3583709" y="3760745"/>
            <a:ext cx="201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模擬次數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勝利次數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、失敗次數、新步</a:t>
            </a:r>
            <a:endParaRPr lang="zh-TW" altLang="en-US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83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60" grpId="0"/>
      <p:bldP spid="62" grpId="0"/>
      <p:bldP spid="61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3" y="1579946"/>
            <a:ext cx="11160065" cy="527805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76644" y="4038665"/>
            <a:ext cx="10060593" cy="165608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467272" y="4200249"/>
            <a:ext cx="271928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核心流程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294006"/>
            <a:ext cx="5958840" cy="1047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MCTS</a:t>
            </a:r>
            <a:r>
              <a:rPr lang="zh-TW" altLang="en-US" dirty="0" smtClean="0"/>
              <a:t>模塊</a:t>
            </a:r>
            <a:endParaRPr lang="zh-TW" altLang="en-US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665766" y="2042455"/>
            <a:ext cx="3905971" cy="911747"/>
            <a:chOff x="2822351" y="2997200"/>
            <a:chExt cx="6353998" cy="1676400"/>
          </a:xfrm>
        </p:grpSpPr>
        <p:sp>
          <p:nvSpPr>
            <p:cNvPr id="55" name="矩形 54"/>
            <p:cNvSpPr/>
            <p:nvPr/>
          </p:nvSpPr>
          <p:spPr>
            <a:xfrm>
              <a:off x="2822351" y="2997200"/>
              <a:ext cx="1434690" cy="955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  <a:endPara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04080" y="2997200"/>
              <a:ext cx="2631440" cy="955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模擬</a:t>
              </a:r>
              <a:r>
                <a:rPr lang="en-US" altLang="zh-TW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2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擴展</a:t>
              </a:r>
              <a:endPara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782560" y="2997200"/>
              <a:ext cx="1393789" cy="955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</a:t>
              </a:r>
            </a:p>
          </p:txBody>
        </p:sp>
        <p:cxnSp>
          <p:nvCxnSpPr>
            <p:cNvPr id="58" name="直線單箭頭接點 57"/>
            <p:cNvCxnSpPr/>
            <p:nvPr/>
          </p:nvCxnSpPr>
          <p:spPr>
            <a:xfrm>
              <a:off x="4257040" y="3474720"/>
              <a:ext cx="478788" cy="90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7324092" y="3473816"/>
              <a:ext cx="478788" cy="90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7" idx="2"/>
            </p:cNvCxnSpPr>
            <p:nvPr/>
          </p:nvCxnSpPr>
          <p:spPr>
            <a:xfrm rot="5400000">
              <a:off x="5489409" y="1683552"/>
              <a:ext cx="721357" cy="5258735"/>
            </a:xfrm>
            <a:prstGeom prst="bentConnector2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3262648" y="3952241"/>
              <a:ext cx="25400" cy="721359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向右箭號 64"/>
          <p:cNvSpPr/>
          <p:nvPr/>
        </p:nvSpPr>
        <p:spPr>
          <a:xfrm>
            <a:off x="4345353" y="2018317"/>
            <a:ext cx="1094746" cy="86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剪去單一角落矩形 68"/>
          <p:cNvSpPr/>
          <p:nvPr/>
        </p:nvSpPr>
        <p:spPr>
          <a:xfrm>
            <a:off x="5440099" y="1416288"/>
            <a:ext cx="4342299" cy="1854265"/>
          </a:xfrm>
          <a:prstGeom prst="snip1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70" name="剪去單一角落矩形 69"/>
          <p:cNvSpPr/>
          <p:nvPr/>
        </p:nvSpPr>
        <p:spPr>
          <a:xfrm>
            <a:off x="10532549" y="1902909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向右箭號 67"/>
          <p:cNvSpPr/>
          <p:nvPr/>
        </p:nvSpPr>
        <p:spPr>
          <a:xfrm>
            <a:off x="9782398" y="2018316"/>
            <a:ext cx="865736" cy="86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新步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79206" y="1566281"/>
            <a:ext cx="1425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8" name="肘形接點 77"/>
          <p:cNvCxnSpPr/>
          <p:nvPr/>
        </p:nvCxnSpPr>
        <p:spPr>
          <a:xfrm rot="10800000" flipV="1">
            <a:off x="4830001" y="971316"/>
            <a:ext cx="5187052" cy="1287488"/>
          </a:xfrm>
          <a:prstGeom prst="bentConnector3">
            <a:avLst>
              <a:gd name="adj1" fmla="val 100339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9988790" y="971314"/>
            <a:ext cx="622875" cy="106277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009049" y="2585236"/>
            <a:ext cx="1165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65" grpId="0" animBg="1"/>
      <p:bldP spid="69" grpId="0" animBg="1"/>
      <p:bldP spid="70" grpId="0" animBg="1"/>
      <p:bldP spid="68" grpId="0" animBg="1"/>
      <p:bldP spid="72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詳細程式碼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69517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GitHub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://github.com/ShyShyFaceElephant/OthelloWeb</a:t>
            </a:r>
            <a:r>
              <a:rPr lang="en-US" altLang="zh-TW" sz="2400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專題網站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>
                <a:hlinkClick r:id="rId3"/>
              </a:rPr>
              <a:t>https://othelloweb.up.railway.app</a:t>
            </a:r>
            <a:r>
              <a:rPr lang="en-US" altLang="zh-TW" sz="2400" dirty="0" smtClean="0">
                <a:hlinkClick r:id="rId3"/>
              </a:rPr>
              <a:t>/</a:t>
            </a:r>
            <a:r>
              <a:rPr lang="en-US" altLang="zh-TW" sz="2400" dirty="0" smtClean="0"/>
              <a:t>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390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703"/>
            <a:ext cx="10515600" cy="4695178"/>
          </a:xfrm>
        </p:spPr>
        <p:txBody>
          <a:bodyPr>
            <a:normAutofit/>
          </a:bodyPr>
          <a:lstStyle/>
          <a:p>
            <a:r>
              <a:rPr lang="en-US" altLang="zh-TW" dirty="0"/>
              <a:t>Roy </a:t>
            </a:r>
            <a:r>
              <a:rPr lang="en-US" altLang="zh-TW" dirty="0" smtClean="0"/>
              <a:t>Hung (2019). </a:t>
            </a:r>
            <a:r>
              <a:rPr lang="en-US" altLang="zh-TW" i="1" dirty="0" smtClean="0"/>
              <a:t>A </a:t>
            </a:r>
            <a:r>
              <a:rPr lang="en-US" altLang="zh-TW" i="1" dirty="0" err="1"/>
              <a:t>Reversi</a:t>
            </a:r>
            <a:r>
              <a:rPr lang="en-US" altLang="zh-TW" i="1" dirty="0"/>
              <a:t> Playing Agent and the Monte Carlo Tree Search </a:t>
            </a:r>
            <a:r>
              <a:rPr lang="en-US" altLang="zh-TW" i="1" dirty="0" smtClean="0"/>
              <a:t>Algorithm 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royhung.com/reversi</a:t>
            </a:r>
            <a:r>
              <a:rPr lang="en-US" altLang="zh-TW" sz="2400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/>
              <a:t>David </a:t>
            </a:r>
            <a:r>
              <a:rPr lang="en-US" altLang="zh-TW" dirty="0" smtClean="0"/>
              <a:t>Foster</a:t>
            </a:r>
            <a:r>
              <a:rPr lang="en-US" altLang="zh-TW" dirty="0"/>
              <a:t> </a:t>
            </a:r>
            <a:r>
              <a:rPr lang="en-US" altLang="zh-TW" dirty="0" smtClean="0"/>
              <a:t>(2017).</a:t>
            </a:r>
            <a:r>
              <a:rPr lang="en-US" altLang="zh-TW" dirty="0"/>
              <a:t> </a:t>
            </a:r>
            <a:r>
              <a:rPr lang="en-US" altLang="zh-TW" i="1" dirty="0" err="1"/>
              <a:t>AlphaGo</a:t>
            </a:r>
            <a:r>
              <a:rPr lang="en-US" altLang="zh-TW" i="1" dirty="0"/>
              <a:t> Zero Explained In One </a:t>
            </a:r>
            <a:r>
              <a:rPr lang="en-US" altLang="zh-TW" i="1" dirty="0" smtClean="0"/>
              <a:t>Diagram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sz="2400" dirty="0" smtClean="0"/>
              <a:t>[</a:t>
            </a: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medium.com/applied-data-science/alphago-zero-explained-in-one-diagram-365f5abf67e0</a:t>
            </a:r>
            <a:r>
              <a:rPr lang="en-US" altLang="zh-TW" sz="2400" dirty="0" smtClean="0"/>
              <a:t> 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633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595"/>
            <a:ext cx="12192627" cy="52453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功能展示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780280" y="5342903"/>
            <a:ext cx="7039941" cy="5355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hlinkClick r:id="rId3"/>
              </a:rPr>
              <a:t> </a:t>
            </a: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://othelloweb.up.railway.app/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1114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6" name="Picture 2" descr="https://othelloweb.up.railway.app/image/struc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2" r="48"/>
          <a:stretch/>
        </p:blipFill>
        <p:spPr bwMode="auto">
          <a:xfrm>
            <a:off x="7355840" y="2267916"/>
            <a:ext cx="39979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othelloweb.up.railway.app/image/structur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26"/>
          <a:stretch/>
        </p:blipFill>
        <p:spPr bwMode="auto">
          <a:xfrm>
            <a:off x="838200" y="2267916"/>
            <a:ext cx="653796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36359"/>
          <a:stretch/>
        </p:blipFill>
        <p:spPr>
          <a:xfrm>
            <a:off x="6247743" y="5029016"/>
            <a:ext cx="5106057" cy="11325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14925" y="1701616"/>
            <a:ext cx="2279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內容為主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3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15" y="1951812"/>
            <a:ext cx="4070178" cy="36213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4855" y="1321185"/>
            <a:ext cx="4771336" cy="46163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程式運作</a:t>
            </a:r>
            <a:r>
              <a:rPr lang="zh-TW" altLang="en-US" dirty="0" smtClean="0"/>
              <a:t>流程</a:t>
            </a:r>
            <a:r>
              <a:rPr lang="en-US" altLang="zh-TW" dirty="0"/>
              <a:t>(</a:t>
            </a:r>
            <a:r>
              <a:rPr lang="zh-TW" altLang="en-US" dirty="0" smtClean="0"/>
              <a:t>棋局更新處理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923797" y="3846907"/>
            <a:ext cx="478788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104862" y="3836295"/>
            <a:ext cx="478788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922761" y="1414476"/>
            <a:ext cx="2786378" cy="4327450"/>
            <a:chOff x="558800" y="1484070"/>
            <a:chExt cx="2786378" cy="4327450"/>
          </a:xfrm>
        </p:grpSpPr>
        <p:sp>
          <p:nvSpPr>
            <p:cNvPr id="15" name="矩形 14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7726182" y="1372953"/>
            <a:ext cx="2786378" cy="4327450"/>
            <a:chOff x="8010662" y="1372953"/>
            <a:chExt cx="2786378" cy="4327450"/>
          </a:xfrm>
        </p:grpSpPr>
        <p:sp>
          <p:nvSpPr>
            <p:cNvPr id="25" name="矩形 24"/>
            <p:cNvSpPr/>
            <p:nvPr/>
          </p:nvSpPr>
          <p:spPr>
            <a:xfrm>
              <a:off x="8010662" y="1372953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224760" y="1620307"/>
              <a:ext cx="24976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24760" y="201079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29, 43, 45]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0" t="13955" r="32591" b="22076"/>
            <a:stretch/>
          </p:blipFill>
          <p:spPr>
            <a:xfrm>
              <a:off x="8313406" y="3287149"/>
              <a:ext cx="2286730" cy="2286000"/>
            </a:xfrm>
            <a:prstGeom prst="rect">
              <a:avLst/>
            </a:prstGeom>
          </p:spPr>
        </p:pic>
      </p:grpSp>
      <p:sp>
        <p:nvSpPr>
          <p:cNvPr id="5" name="剪去單一角落矩形 4"/>
          <p:cNvSpPr/>
          <p:nvPr/>
        </p:nvSpPr>
        <p:spPr>
          <a:xfrm>
            <a:off x="5527040" y="2880232"/>
            <a:ext cx="1457942" cy="18796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b="1" dirty="0" smtClean="0"/>
              <a:t>Main.exe</a:t>
            </a:r>
            <a:endParaRPr lang="zh-TW" altLang="en-US" sz="4000" b="1" dirty="0"/>
          </a:p>
        </p:txBody>
      </p:sp>
      <p:sp>
        <p:nvSpPr>
          <p:cNvPr id="19" name="矩形 18"/>
          <p:cNvSpPr/>
          <p:nvPr/>
        </p:nvSpPr>
        <p:spPr>
          <a:xfrm>
            <a:off x="2149853" y="5345597"/>
            <a:ext cx="2786378" cy="56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=37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3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程式運作</a:t>
            </a:r>
            <a:r>
              <a:rPr lang="zh-TW" altLang="en-US" dirty="0" smtClean="0"/>
              <a:t>流程</a:t>
            </a:r>
            <a:r>
              <a:rPr lang="en-US" altLang="zh-TW" dirty="0"/>
              <a:t>(</a:t>
            </a:r>
            <a:r>
              <a:rPr lang="zh-TW" altLang="en-US" dirty="0" smtClean="0"/>
              <a:t>棋局更新處理</a:t>
            </a:r>
            <a:r>
              <a:rPr lang="en-US" altLang="zh-TW" dirty="0" smtClean="0">
                <a:solidFill>
                  <a:srgbClr val="FFFF00"/>
                </a:solidFill>
              </a:rPr>
              <a:t>+MCTS</a:t>
            </a:r>
            <a:r>
              <a:rPr lang="zh-TW" altLang="en-US" dirty="0" smtClean="0">
                <a:solidFill>
                  <a:srgbClr val="FFFF00"/>
                </a:solidFill>
              </a:rPr>
              <a:t>算法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783071" y="3090571"/>
            <a:ext cx="657820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1922761" y="1414476"/>
            <a:ext cx="2786378" cy="4327450"/>
            <a:chOff x="558800" y="1484070"/>
            <a:chExt cx="2786378" cy="4327450"/>
          </a:xfrm>
        </p:grpSpPr>
        <p:sp>
          <p:nvSpPr>
            <p:cNvPr id="15" name="矩形 14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7726182" y="1372953"/>
            <a:ext cx="2786378" cy="4327450"/>
            <a:chOff x="8010662" y="1372953"/>
            <a:chExt cx="2786378" cy="4327450"/>
          </a:xfrm>
        </p:grpSpPr>
        <p:sp>
          <p:nvSpPr>
            <p:cNvPr id="25" name="矩形 24"/>
            <p:cNvSpPr/>
            <p:nvPr/>
          </p:nvSpPr>
          <p:spPr>
            <a:xfrm>
              <a:off x="8010662" y="1372953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224760" y="1620307"/>
              <a:ext cx="24976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224760" y="201079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29, 43, 45]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0" t="13955" r="32591" b="22076"/>
            <a:stretch/>
          </p:blipFill>
          <p:spPr>
            <a:xfrm>
              <a:off x="8313406" y="3287149"/>
              <a:ext cx="2286730" cy="2286000"/>
            </a:xfrm>
            <a:prstGeom prst="rect">
              <a:avLst/>
            </a:prstGeom>
          </p:spPr>
        </p:pic>
      </p:grpSp>
      <p:sp>
        <p:nvSpPr>
          <p:cNvPr id="5" name="剪去單一角落矩形 4"/>
          <p:cNvSpPr/>
          <p:nvPr/>
        </p:nvSpPr>
        <p:spPr>
          <a:xfrm>
            <a:off x="5090160" y="1740245"/>
            <a:ext cx="2286000" cy="3624235"/>
          </a:xfrm>
          <a:prstGeom prst="snip1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2149853" y="5345597"/>
            <a:ext cx="2786378" cy="567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=-1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577807" y="5120640"/>
            <a:ext cx="923073" cy="9550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023029" y="6039496"/>
            <a:ext cx="295570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交給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  <a:r>
              <a:rPr lang="zh-TW" altLang="en-US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算法決定新步</a:t>
            </a:r>
            <a:endParaRPr lang="zh-TW" altLang="en-US" sz="2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剪去單一角落矩形 19"/>
          <p:cNvSpPr/>
          <p:nvPr/>
        </p:nvSpPr>
        <p:spPr>
          <a:xfrm>
            <a:off x="5576179" y="2561229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MCTS</a:t>
            </a:r>
          </a:p>
          <a:p>
            <a:pPr algn="ctr"/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剪去單一角落矩形 20"/>
          <p:cNvSpPr/>
          <p:nvPr/>
        </p:nvSpPr>
        <p:spPr>
          <a:xfrm>
            <a:off x="5584671" y="3822041"/>
            <a:ext cx="1357902" cy="1094412"/>
          </a:xfrm>
          <a:prstGeom prst="snip1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模塊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15534" y="4401810"/>
            <a:ext cx="657820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234912" y="3539670"/>
            <a:ext cx="8408" cy="572982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21716" y="1892619"/>
            <a:ext cx="1991889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ain.exe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2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270980" y="1514550"/>
            <a:ext cx="2786378" cy="4327450"/>
            <a:chOff x="558800" y="1484070"/>
            <a:chExt cx="2786378" cy="4327450"/>
          </a:xfrm>
        </p:grpSpPr>
        <p:sp>
          <p:nvSpPr>
            <p:cNvPr id="41" name="矩形 40"/>
            <p:cNvSpPr/>
            <p:nvPr/>
          </p:nvSpPr>
          <p:spPr>
            <a:xfrm>
              <a:off x="558800" y="1484070"/>
              <a:ext cx="2786378" cy="43274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2" name="圖片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17" t="13926" r="32584" b="22074"/>
            <a:stretch/>
          </p:blipFill>
          <p:spPr>
            <a:xfrm>
              <a:off x="844485" y="3432203"/>
              <a:ext cx="2252989" cy="2252989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772898" y="1731424"/>
              <a:ext cx="1991889" cy="4614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棋局</a:t>
              </a:r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State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72898" y="2127377"/>
              <a:ext cx="2324576" cy="1540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下棋方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合法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19, 26, 37, 44]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棋子數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=[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白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2, </a:t>
              </a:r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2]</a:t>
              </a:r>
            </a:p>
            <a:p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棋盤</a:t>
              </a:r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294006"/>
            <a:ext cx="5958840" cy="1047114"/>
          </a:xfrm>
        </p:spPr>
        <p:txBody>
          <a:bodyPr/>
          <a:lstStyle/>
          <a:p>
            <a:r>
              <a:rPr lang="zh-TW" altLang="en-US" dirty="0" smtClean="0"/>
              <a:t>棋局模塊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42" y="0"/>
            <a:ext cx="6490184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84134" y="873760"/>
            <a:ext cx="5912092" cy="194056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084134" y="2915920"/>
            <a:ext cx="5912092" cy="286512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468442" y="3089434"/>
            <a:ext cx="2344904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棋局更新函式</a:t>
            </a:r>
            <a:endParaRPr lang="zh-TW" altLang="en-US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8842" y="1144191"/>
            <a:ext cx="1733762" cy="46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棋局變數</a:t>
            </a:r>
            <a:endParaRPr lang="zh-TW" altLang="en-US" sz="28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3493"/>
          <a:stretch/>
        </p:blipFill>
        <p:spPr>
          <a:xfrm>
            <a:off x="535430" y="1406855"/>
            <a:ext cx="4970612" cy="45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蒙特卡洛樹</a:t>
            </a:r>
            <a:r>
              <a:rPr lang="zh-TW" altLang="en-US" dirty="0" smtClean="0">
                <a:solidFill>
                  <a:schemeClr val="bg1"/>
                </a:solidFill>
              </a:rPr>
              <a:t>搜索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Monte Carlo tree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1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蒙特卡洛</a:t>
            </a:r>
            <a:r>
              <a:rPr lang="zh-TW" altLang="en-US" dirty="0" smtClean="0"/>
              <a:t>樹搜索</a:t>
            </a:r>
            <a:r>
              <a:rPr lang="en-US" altLang="zh-TW" dirty="0" smtClean="0"/>
              <a:t>(MCTS)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95556" y="1718726"/>
            <a:ext cx="5980990" cy="1039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800" dirty="0" smtClean="0"/>
              <a:t>步驟一</a:t>
            </a:r>
            <a:r>
              <a:rPr lang="en-US" altLang="zh-TW" sz="2800" dirty="0" smtClean="0"/>
              <a:t> </a:t>
            </a:r>
            <a:r>
              <a:rPr lang="zh-TW" altLang="en-US" sz="2800" dirty="0" smtClean="0">
                <a:solidFill>
                  <a:srgbClr val="00B050"/>
                </a:solidFill>
              </a:rPr>
              <a:t> </a:t>
            </a:r>
            <a:r>
              <a:rPr lang="zh-TW" altLang="en-US" sz="2800" dirty="0" smtClean="0">
                <a:solidFill>
                  <a:srgbClr val="92D050"/>
                </a:solidFill>
              </a:rPr>
              <a:t>根據演算法建構棋局樹</a:t>
            </a:r>
            <a:r>
              <a:rPr lang="zh-TW" altLang="en-US" sz="4000" dirty="0" smtClean="0">
                <a:solidFill>
                  <a:srgbClr val="92D050"/>
                </a:solidFill>
              </a:rPr>
              <a:t> </a:t>
            </a:r>
            <a:endParaRPr lang="zh-TW" altLang="en-US" sz="4000" dirty="0">
              <a:solidFill>
                <a:srgbClr val="92D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3571" y="2773751"/>
            <a:ext cx="1526557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57658" y="2773751"/>
            <a:ext cx="1986826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擴展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2014" y="2773751"/>
            <a:ext cx="1526557" cy="95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2920128" y="3251271"/>
            <a:ext cx="361501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235855" y="3250367"/>
            <a:ext cx="361501" cy="9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2137671" y="3728791"/>
            <a:ext cx="4207621" cy="721361"/>
            <a:chOff x="2137671" y="3728791"/>
            <a:chExt cx="4207621" cy="721361"/>
          </a:xfrm>
        </p:grpSpPr>
        <p:cxnSp>
          <p:nvCxnSpPr>
            <p:cNvPr id="11" name="肘形接點 10"/>
            <p:cNvCxnSpPr>
              <a:stCxn id="8" idx="2"/>
            </p:cNvCxnSpPr>
            <p:nvPr/>
          </p:nvCxnSpPr>
          <p:spPr>
            <a:xfrm rot="5400000">
              <a:off x="3880802" y="1985661"/>
              <a:ext cx="721360" cy="4207621"/>
            </a:xfrm>
            <a:prstGeom prst="bentConnector2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2156850" y="3728791"/>
              <a:ext cx="19178" cy="72136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標題 1"/>
          <p:cNvSpPr txBox="1">
            <a:spLocks/>
          </p:cNvSpPr>
          <p:nvPr/>
        </p:nvSpPr>
        <p:spPr>
          <a:xfrm>
            <a:off x="1413251" y="4552801"/>
            <a:ext cx="4176141" cy="1039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步驟二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選擇最佳</a:t>
            </a:r>
            <a:r>
              <a:rPr lang="zh-TW" altLang="en-US" dirty="0" smtClean="0">
                <a:solidFill>
                  <a:srgbClr val="FF0000"/>
                </a:solidFill>
              </a:rPr>
              <a:t>落子位置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190823" y="1055350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722790" y="2599152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8168110" y="3588998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10373796" y="3565235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1218792" y="4588703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2" idx="4"/>
            <a:endCxn id="44" idx="7"/>
          </p:cNvCxnSpPr>
          <p:nvPr/>
        </p:nvCxnSpPr>
        <p:spPr>
          <a:xfrm flipH="1">
            <a:off x="9002691" y="1773991"/>
            <a:ext cx="547453" cy="87318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2" idx="4"/>
            <a:endCxn id="53" idx="1"/>
          </p:cNvCxnSpPr>
          <p:nvPr/>
        </p:nvCxnSpPr>
        <p:spPr>
          <a:xfrm>
            <a:off x="9550144" y="1773991"/>
            <a:ext cx="692287" cy="9335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4" idx="4"/>
            <a:endCxn id="45" idx="0"/>
          </p:cNvCxnSpPr>
          <p:nvPr/>
        </p:nvCxnSpPr>
        <p:spPr>
          <a:xfrm flipH="1">
            <a:off x="8527431" y="2927076"/>
            <a:ext cx="359321" cy="66192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53" idx="4"/>
            <a:endCxn id="46" idx="0"/>
          </p:cNvCxnSpPr>
          <p:nvPr/>
        </p:nvCxnSpPr>
        <p:spPr>
          <a:xfrm>
            <a:off x="10358370" y="2987409"/>
            <a:ext cx="374747" cy="57782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7" idx="0"/>
            <a:endCxn id="46" idx="5"/>
          </p:cNvCxnSpPr>
          <p:nvPr/>
        </p:nvCxnSpPr>
        <p:spPr>
          <a:xfrm flipH="1" flipV="1">
            <a:off x="10987195" y="4178633"/>
            <a:ext cx="395559" cy="41007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10194408" y="2659485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5" idx="0"/>
            <a:endCxn id="45" idx="4"/>
          </p:cNvCxnSpPr>
          <p:nvPr/>
        </p:nvCxnSpPr>
        <p:spPr>
          <a:xfrm flipV="1">
            <a:off x="8522397" y="4307639"/>
            <a:ext cx="5034" cy="2607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358435" y="456835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>
            <a:stCxn id="57" idx="0"/>
            <a:endCxn id="45" idx="3"/>
          </p:cNvCxnSpPr>
          <p:nvPr/>
        </p:nvCxnSpPr>
        <p:spPr>
          <a:xfrm flipV="1">
            <a:off x="8031861" y="4202396"/>
            <a:ext cx="241492" cy="37464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7867899" y="4577044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168110" y="5279616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5" idx="4"/>
            <a:endCxn id="58" idx="0"/>
          </p:cNvCxnSpPr>
          <p:nvPr/>
        </p:nvCxnSpPr>
        <p:spPr>
          <a:xfrm>
            <a:off x="8522397" y="4896280"/>
            <a:ext cx="5034" cy="383336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4" idx="4"/>
            <a:endCxn id="62" idx="0"/>
          </p:cNvCxnSpPr>
          <p:nvPr/>
        </p:nvCxnSpPr>
        <p:spPr>
          <a:xfrm>
            <a:off x="8886752" y="2927076"/>
            <a:ext cx="381676" cy="67323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8909107" y="3600307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64" idx="0"/>
            <a:endCxn id="62" idx="4"/>
          </p:cNvCxnSpPr>
          <p:nvPr/>
        </p:nvCxnSpPr>
        <p:spPr>
          <a:xfrm flipV="1">
            <a:off x="9267711" y="4318948"/>
            <a:ext cx="717" cy="24940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9103749" y="4568356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909107" y="5286997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接點 65"/>
          <p:cNvCxnSpPr>
            <a:stCxn id="64" idx="4"/>
            <a:endCxn id="65" idx="0"/>
          </p:cNvCxnSpPr>
          <p:nvPr/>
        </p:nvCxnSpPr>
        <p:spPr>
          <a:xfrm>
            <a:off x="9267711" y="4896280"/>
            <a:ext cx="717" cy="39071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69" idx="0"/>
            <a:endCxn id="62" idx="5"/>
          </p:cNvCxnSpPr>
          <p:nvPr/>
        </p:nvCxnSpPr>
        <p:spPr>
          <a:xfrm flipH="1" flipV="1">
            <a:off x="9522506" y="4213705"/>
            <a:ext cx="349395" cy="36991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9707939" y="4583620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0569155" y="4616427"/>
            <a:ext cx="327924" cy="3279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/>
          <p:cNvCxnSpPr>
            <a:stCxn id="80" idx="0"/>
            <a:endCxn id="46" idx="4"/>
          </p:cNvCxnSpPr>
          <p:nvPr/>
        </p:nvCxnSpPr>
        <p:spPr>
          <a:xfrm flipV="1">
            <a:off x="10733117" y="4283876"/>
            <a:ext cx="0" cy="33255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53" idx="4"/>
            <a:endCxn id="83" idx="0"/>
          </p:cNvCxnSpPr>
          <p:nvPr/>
        </p:nvCxnSpPr>
        <p:spPr>
          <a:xfrm flipH="1">
            <a:off x="10009425" y="2987409"/>
            <a:ext cx="348945" cy="60899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9650104" y="3596399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7418327" y="5303683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>
            <a:stCxn id="55" idx="4"/>
            <a:endCxn id="84" idx="0"/>
          </p:cNvCxnSpPr>
          <p:nvPr/>
        </p:nvCxnSpPr>
        <p:spPr>
          <a:xfrm flipH="1">
            <a:off x="7777648" y="4896280"/>
            <a:ext cx="744749" cy="4074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9656064" y="5303683"/>
            <a:ext cx="718642" cy="718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64" idx="4"/>
            <a:endCxn id="86" idx="0"/>
          </p:cNvCxnSpPr>
          <p:nvPr/>
        </p:nvCxnSpPr>
        <p:spPr>
          <a:xfrm>
            <a:off x="9267711" y="4896280"/>
            <a:ext cx="747674" cy="40740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3" idx="4"/>
            <a:endCxn id="13" idx="3"/>
          </p:cNvCxnSpPr>
          <p:nvPr/>
        </p:nvCxnSpPr>
        <p:spPr>
          <a:xfrm rot="5400000">
            <a:off x="7063535" y="1728057"/>
            <a:ext cx="1870196" cy="481848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10051195" y="2488842"/>
            <a:ext cx="713358" cy="71335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標題 1"/>
          <p:cNvSpPr txBox="1">
            <a:spLocks/>
          </p:cNvSpPr>
          <p:nvPr/>
        </p:nvSpPr>
        <p:spPr>
          <a:xfrm>
            <a:off x="3393247" y="3924555"/>
            <a:ext cx="1723027" cy="535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重複</a:t>
            </a:r>
            <a:r>
              <a:rPr lang="en-US" altLang="zh-TW" sz="2400" dirty="0" smtClean="0">
                <a:solidFill>
                  <a:schemeClr val="bg1"/>
                </a:solidFill>
              </a:rPr>
              <a:t>200</a:t>
            </a:r>
            <a:r>
              <a:rPr lang="zh-TW" altLang="en-US" sz="2400" dirty="0" smtClean="0">
                <a:solidFill>
                  <a:schemeClr val="bg1"/>
                </a:solidFill>
              </a:rPr>
              <a:t>次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3" grpId="0"/>
      <p:bldP spid="42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5" grpId="0" animBg="1"/>
      <p:bldP spid="57" grpId="0" animBg="1"/>
      <p:bldP spid="58" grpId="0" animBg="1"/>
      <p:bldP spid="62" grpId="0" animBg="1"/>
      <p:bldP spid="64" grpId="0" animBg="1"/>
      <p:bldP spid="65" grpId="0" animBg="1"/>
      <p:bldP spid="69" grpId="0" animBg="1"/>
      <p:bldP spid="80" grpId="0" animBg="1"/>
      <p:bldP spid="83" grpId="0" animBg="1"/>
      <p:bldP spid="84" grpId="0" animBg="1"/>
      <p:bldP spid="86" grpId="0" animBg="1"/>
      <p:bldP spid="3" grpId="0" animBg="1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9980"/>
          <a:stretch/>
        </p:blipFill>
        <p:spPr>
          <a:xfrm>
            <a:off x="8149646" y="1781369"/>
            <a:ext cx="3785976" cy="3541032"/>
          </a:xfrm>
          <a:prstGeom prst="rect">
            <a:avLst/>
          </a:prstGeom>
        </p:spPr>
      </p:pic>
      <p:cxnSp>
        <p:nvCxnSpPr>
          <p:cNvPr id="71" name="直線接點 70"/>
          <p:cNvCxnSpPr>
            <a:stCxn id="74" idx="0"/>
            <a:endCxn id="46" idx="0"/>
          </p:cNvCxnSpPr>
          <p:nvPr/>
        </p:nvCxnSpPr>
        <p:spPr>
          <a:xfrm flipH="1">
            <a:off x="2650079" y="1177933"/>
            <a:ext cx="3252430" cy="19901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74" idx="4"/>
            <a:endCxn id="46" idx="4"/>
          </p:cNvCxnSpPr>
          <p:nvPr/>
        </p:nvCxnSpPr>
        <p:spPr>
          <a:xfrm flipH="1" flipV="1">
            <a:off x="2650079" y="3407278"/>
            <a:ext cx="3252430" cy="251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棋局樹節點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05709" y="1998098"/>
            <a:ext cx="3011109" cy="3622746"/>
            <a:chOff x="1177559" y="1347491"/>
            <a:chExt cx="4128389" cy="4966974"/>
          </a:xfrm>
        </p:grpSpPr>
        <p:sp>
          <p:nvSpPr>
            <p:cNvPr id="36" name="橢圓 35"/>
            <p:cNvSpPr/>
            <p:nvPr/>
          </p:nvSpPr>
          <p:spPr>
            <a:xfrm>
              <a:off x="2950055" y="1347491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482022" y="2891293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1927342" y="3881139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133028" y="3857376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978024" y="4880844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6" idx="4"/>
              <a:endCxn id="37" idx="7"/>
            </p:cNvCxnSpPr>
            <p:nvPr/>
          </p:nvCxnSpPr>
          <p:spPr>
            <a:xfrm flipH="1">
              <a:off x="2761923" y="2066132"/>
              <a:ext cx="547453" cy="873184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6" idx="4"/>
              <a:endCxn id="46" idx="1"/>
            </p:cNvCxnSpPr>
            <p:nvPr/>
          </p:nvCxnSpPr>
          <p:spPr>
            <a:xfrm>
              <a:off x="3309376" y="2066132"/>
              <a:ext cx="692287" cy="9335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7" idx="4"/>
              <a:endCxn id="38" idx="0"/>
            </p:cNvCxnSpPr>
            <p:nvPr/>
          </p:nvCxnSpPr>
          <p:spPr>
            <a:xfrm flipH="1">
              <a:off x="2286663" y="3219217"/>
              <a:ext cx="359321" cy="6619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6" idx="4"/>
              <a:endCxn id="39" idx="0"/>
            </p:cNvCxnSpPr>
            <p:nvPr/>
          </p:nvCxnSpPr>
          <p:spPr>
            <a:xfrm>
              <a:off x="4117602" y="3279550"/>
              <a:ext cx="374747" cy="57782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40" idx="0"/>
              <a:endCxn id="39" idx="5"/>
            </p:cNvCxnSpPr>
            <p:nvPr/>
          </p:nvCxnSpPr>
          <p:spPr>
            <a:xfrm flipH="1" flipV="1">
              <a:off x="4746427" y="4470774"/>
              <a:ext cx="395559" cy="41007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953640" y="2951626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>
              <a:stCxn id="48" idx="0"/>
              <a:endCxn id="38" idx="4"/>
            </p:cNvCxnSpPr>
            <p:nvPr/>
          </p:nvCxnSpPr>
          <p:spPr>
            <a:xfrm flipV="1">
              <a:off x="2281629" y="4599780"/>
              <a:ext cx="5034" cy="26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2117667" y="486049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6" idx="0"/>
              <a:endCxn id="38" idx="3"/>
            </p:cNvCxnSpPr>
            <p:nvPr/>
          </p:nvCxnSpPr>
          <p:spPr>
            <a:xfrm flipV="1">
              <a:off x="1791093" y="4494537"/>
              <a:ext cx="241492" cy="37464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6" name="橢圓 75"/>
            <p:cNvSpPr/>
            <p:nvPr/>
          </p:nvSpPr>
          <p:spPr>
            <a:xfrm>
              <a:off x="1627131" y="4869185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927342" y="5571757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/>
            <p:cNvCxnSpPr>
              <a:stCxn id="48" idx="4"/>
              <a:endCxn id="77" idx="0"/>
            </p:cNvCxnSpPr>
            <p:nvPr/>
          </p:nvCxnSpPr>
          <p:spPr>
            <a:xfrm>
              <a:off x="2281629" y="5188421"/>
              <a:ext cx="5034" cy="3833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37" idx="4"/>
              <a:endCxn id="80" idx="0"/>
            </p:cNvCxnSpPr>
            <p:nvPr/>
          </p:nvCxnSpPr>
          <p:spPr>
            <a:xfrm>
              <a:off x="2645984" y="3219217"/>
              <a:ext cx="381676" cy="67323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2668339" y="389244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>
              <a:stCxn id="82" idx="0"/>
              <a:endCxn id="80" idx="4"/>
            </p:cNvCxnSpPr>
            <p:nvPr/>
          </p:nvCxnSpPr>
          <p:spPr>
            <a:xfrm flipV="1">
              <a:off x="3026943" y="4611089"/>
              <a:ext cx="717" cy="249408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橢圓 81"/>
            <p:cNvSpPr/>
            <p:nvPr/>
          </p:nvSpPr>
          <p:spPr>
            <a:xfrm>
              <a:off x="2862981" y="4860497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2668339" y="5579138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/>
            <p:cNvCxnSpPr>
              <a:stCxn id="82" idx="4"/>
              <a:endCxn id="83" idx="0"/>
            </p:cNvCxnSpPr>
            <p:nvPr/>
          </p:nvCxnSpPr>
          <p:spPr>
            <a:xfrm>
              <a:off x="3026943" y="5188421"/>
              <a:ext cx="717" cy="390717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>
              <a:stCxn id="88" idx="0"/>
              <a:endCxn id="80" idx="5"/>
            </p:cNvCxnSpPr>
            <p:nvPr/>
          </p:nvCxnSpPr>
          <p:spPr>
            <a:xfrm flipH="1" flipV="1">
              <a:off x="3281738" y="4505846"/>
              <a:ext cx="349395" cy="36991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>
              <a:off x="3467171" y="4875761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4328387" y="4908568"/>
              <a:ext cx="327924" cy="32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>
              <a:stCxn id="89" idx="0"/>
              <a:endCxn id="39" idx="4"/>
            </p:cNvCxnSpPr>
            <p:nvPr/>
          </p:nvCxnSpPr>
          <p:spPr>
            <a:xfrm flipV="1">
              <a:off x="4492349" y="4576017"/>
              <a:ext cx="0" cy="332551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46" idx="4"/>
              <a:endCxn id="95" idx="0"/>
            </p:cNvCxnSpPr>
            <p:nvPr/>
          </p:nvCxnSpPr>
          <p:spPr>
            <a:xfrm flipH="1">
              <a:off x="3768657" y="3279550"/>
              <a:ext cx="348945" cy="60899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5" name="橢圓 94"/>
            <p:cNvSpPr/>
            <p:nvPr/>
          </p:nvSpPr>
          <p:spPr>
            <a:xfrm>
              <a:off x="3409336" y="3888540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>
              <a:off x="1177559" y="5595824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" name="直線接點 96"/>
            <p:cNvCxnSpPr>
              <a:stCxn id="48" idx="4"/>
              <a:endCxn id="96" idx="0"/>
            </p:cNvCxnSpPr>
            <p:nvPr/>
          </p:nvCxnSpPr>
          <p:spPr>
            <a:xfrm flipH="1">
              <a:off x="1536880" y="5188421"/>
              <a:ext cx="744749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" name="橢圓 97"/>
            <p:cNvSpPr/>
            <p:nvPr/>
          </p:nvSpPr>
          <p:spPr>
            <a:xfrm>
              <a:off x="3415296" y="5595824"/>
              <a:ext cx="718642" cy="718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>
              <a:stCxn id="82" idx="4"/>
              <a:endCxn id="98" idx="0"/>
            </p:cNvCxnSpPr>
            <p:nvPr/>
          </p:nvCxnSpPr>
          <p:spPr>
            <a:xfrm>
              <a:off x="3026943" y="5188421"/>
              <a:ext cx="747674" cy="407403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3553772" y="983988"/>
            <a:ext cx="4697474" cy="5066058"/>
            <a:chOff x="5676684" y="574573"/>
            <a:chExt cx="5496233" cy="5739892"/>
          </a:xfrm>
        </p:grpSpPr>
        <p:sp>
          <p:nvSpPr>
            <p:cNvPr id="74" name="橢圓 73"/>
            <p:cNvSpPr/>
            <p:nvPr/>
          </p:nvSpPr>
          <p:spPr>
            <a:xfrm>
              <a:off x="5676684" y="794315"/>
              <a:ext cx="5496233" cy="537942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9689723" y="2543106"/>
              <a:ext cx="1218097" cy="205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模擬次數</a:t>
              </a:r>
              <a:endPara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勝利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次數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失敗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次數</a:t>
              </a:r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新步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5" name="圖片 84"/>
            <p:cNvPicPr>
              <a:picLocks noChangeAspect="1"/>
            </p:cNvPicPr>
            <p:nvPr/>
          </p:nvPicPr>
          <p:blipFill rotWithShape="1">
            <a:blip r:embed="rId3"/>
            <a:srcRect l="3892" t="2165" r="4961" b="3071"/>
            <a:stretch/>
          </p:blipFill>
          <p:spPr>
            <a:xfrm>
              <a:off x="6898369" y="1478013"/>
              <a:ext cx="2535787" cy="3949177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7694830" y="574573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父節點指標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694829" y="5909292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6062460" y="5576269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327198" y="5625588"/>
              <a:ext cx="1459941" cy="405173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子節點指標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9143024" y="2408154"/>
            <a:ext cx="2792597" cy="194472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361680" y="2840686"/>
            <a:ext cx="781344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512</Words>
  <Application>Microsoft Office PowerPoint</Application>
  <PresentationFormat>寬螢幕</PresentationFormat>
  <Paragraphs>122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Office 佈景主題</vt:lpstr>
      <vt:lpstr>Othello Web</vt:lpstr>
      <vt:lpstr>功能展示</vt:lpstr>
      <vt:lpstr>專案架構</vt:lpstr>
      <vt:lpstr>程式運作流程(棋局更新處理)</vt:lpstr>
      <vt:lpstr>程式運作流程(棋局更新處理+MCTS算法)</vt:lpstr>
      <vt:lpstr>棋局模塊</vt:lpstr>
      <vt:lpstr>蒙特卡洛樹搜索</vt:lpstr>
      <vt:lpstr>蒙特卡洛樹搜索(MCTS)</vt:lpstr>
      <vt:lpstr>棋局樹節點</vt:lpstr>
      <vt:lpstr>選擇 selection</vt:lpstr>
      <vt:lpstr>模擬 rollout</vt:lpstr>
      <vt:lpstr>擴展 expansion</vt:lpstr>
      <vt:lpstr>更新 back propagation</vt:lpstr>
      <vt:lpstr>PowerPoint 簡報</vt:lpstr>
      <vt:lpstr>詳細程式碼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SHAO</dc:creator>
  <cp:lastModifiedBy>SHAO</cp:lastModifiedBy>
  <cp:revision>79</cp:revision>
  <dcterms:created xsi:type="dcterms:W3CDTF">2023-10-27T05:18:47Z</dcterms:created>
  <dcterms:modified xsi:type="dcterms:W3CDTF">2023-12-05T16:53:26Z</dcterms:modified>
</cp:coreProperties>
</file>