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77255" autoAdjust="0"/>
  </p:normalViewPr>
  <p:slideViewPr>
    <p:cSldViewPr>
      <p:cViewPr varScale="1">
        <p:scale>
          <a:sx n="68" d="100"/>
          <a:sy n="68" d="100"/>
        </p:scale>
        <p:origin x="-564" y="-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E5589-FD02-435A-BA81-D5B6A736B5F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737FD-26CF-460B-8489-0710FDC58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737FD-26CF-460B-8489-0710FDC583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737FD-26CF-460B-8489-0710FDC583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737FD-26CF-460B-8489-0710FDC583D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7575" y="1702288"/>
            <a:ext cx="2879090" cy="3870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9905" y="390905"/>
            <a:ext cx="10770234" cy="930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575" y="1702288"/>
            <a:ext cx="10267950" cy="426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143000"/>
            <a:ext cx="12192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smtClean="0">
                <a:latin typeface="Times New Roman" pitchFamily="18" charset="0"/>
                <a:cs typeface="Times New Roman" pitchFamily="18" charset="0"/>
              </a:rPr>
              <a:t>FITFUSION</a:t>
            </a:r>
            <a:r>
              <a:rPr lang="en-IN" spc="-10" dirty="0" smtClean="0">
                <a:latin typeface="Times New Roman" pitchFamily="18" charset="0"/>
                <a:cs typeface="Times New Roman" pitchFamily="18" charset="0"/>
              </a:rPr>
              <a:t>: FITNESS </a:t>
            </a:r>
            <a:r>
              <a:rPr lang="en-IN" spc="-10" dirty="0" smtClean="0">
                <a:latin typeface="Times New Roman" pitchFamily="18" charset="0"/>
                <a:cs typeface="Times New Roman" pitchFamily="18" charset="0"/>
              </a:rPr>
              <a:t>TRACKING </a:t>
            </a:r>
            <a:r>
              <a:rPr lang="en-IN" spc="-10" dirty="0" smtClean="0">
                <a:latin typeface="Times New Roman" pitchFamily="18" charset="0"/>
                <a:cs typeface="Times New Roman" pitchFamily="18" charset="0"/>
              </a:rPr>
              <a:t>SYSTEM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0" y="2286000"/>
            <a:ext cx="5486400" cy="3391313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5080" algn="l">
              <a:lnSpc>
                <a:spcPct val="100000"/>
              </a:lnSpc>
              <a:spcBef>
                <a:spcPts val="525"/>
              </a:spcBef>
            </a:pPr>
            <a:r>
              <a:rPr lang="en-IN" sz="2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spc="-35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2800" spc="-35" dirty="0" smtClean="0">
                <a:latin typeface="Times New Roman" pitchFamily="18" charset="0"/>
                <a:cs typeface="Times New Roman" pitchFamily="18" charset="0"/>
              </a:rPr>
              <a:t>Submitted </a:t>
            </a:r>
            <a:r>
              <a:rPr lang="en-IN" sz="2800" spc="-35" dirty="0" smtClean="0">
                <a:latin typeface="Times New Roman" pitchFamily="18" charset="0"/>
                <a:cs typeface="Times New Roman" pitchFamily="18" charset="0"/>
              </a:rPr>
              <a:t>By: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234950" indent="-233045" algn="ctr">
              <a:lnSpc>
                <a:spcPct val="100000"/>
              </a:lnSpc>
              <a:spcBef>
                <a:spcPts val="425"/>
              </a:spcBef>
              <a:buSzPct val="95833"/>
              <a:buAutoNum type="arabicPeriod"/>
              <a:tabLst>
                <a:tab pos="234950" algn="l"/>
              </a:tabLst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mtClean="0">
                <a:latin typeface="Times New Roman" pitchFamily="18" charset="0"/>
                <a:cs typeface="Times New Roman" pitchFamily="18" charset="0"/>
              </a:rPr>
              <a:t>KK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smtClean="0">
                <a:latin typeface="Times New Roman" pitchFamily="18" charset="0"/>
                <a:cs typeface="Times New Roman" pitchFamily="18" charset="0"/>
              </a:rPr>
              <a:t>Shyaam</a:t>
            </a:r>
            <a:r>
              <a:rPr lang="en-IN" sz="2800" spc="-10" dirty="0" smtClean="0">
                <a:latin typeface="Times New Roman" pitchFamily="18" charset="0"/>
                <a:cs typeface="Times New Roman" pitchFamily="18" charset="0"/>
              </a:rPr>
              <a:t>(230701313</a:t>
            </a:r>
            <a:r>
              <a:rPr lang="en-IN" sz="2800" spc="-1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34950" indent="-233045" algn="ctr">
              <a:lnSpc>
                <a:spcPct val="100000"/>
              </a:lnSpc>
              <a:spcBef>
                <a:spcPts val="425"/>
              </a:spcBef>
              <a:buSzPct val="95833"/>
              <a:buAutoNum type="arabicPeriod"/>
              <a:tabLst>
                <a:tab pos="234950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Sri</a:t>
            </a:r>
            <a:r>
              <a:rPr lang="en-US" sz="2800" spc="-10" dirty="0" err="1" smtClean="0">
                <a:latin typeface="Times New Roman" pitchFamily="18" charset="0"/>
                <a:cs typeface="Times New Roman" pitchFamily="18" charset="0"/>
              </a:rPr>
              <a:t>Vignesh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230701339)</a:t>
            </a:r>
            <a:endParaRPr lang="en-IN" sz="2800" spc="-10" dirty="0">
              <a:latin typeface="Times New Roman" pitchFamily="18" charset="0"/>
              <a:cs typeface="Times New Roman" pitchFamily="18" charset="0"/>
            </a:endParaRPr>
          </a:p>
          <a:p>
            <a:pPr marL="234950" indent="-233045" algn="ctr">
              <a:spcBef>
                <a:spcPts val="425"/>
              </a:spcBef>
              <a:buSzPct val="95833"/>
              <a:buFontTx/>
              <a:buAutoNum type="arabicPeriod"/>
              <a:tabLst>
                <a:tab pos="234950" algn="l"/>
              </a:tabLst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spc="-10" dirty="0" err="1" smtClean="0">
                <a:latin typeface="Times New Roman" pitchFamily="18" charset="0"/>
                <a:cs typeface="Times New Roman" pitchFamily="18" charset="0"/>
              </a:rPr>
              <a:t>Yashwanth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230701387</a:t>
            </a:r>
            <a:r>
              <a:rPr lang="en-US" sz="2800" dirty="0" smtClean="0"/>
              <a:t> )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002665" indent="-233679" algn="l">
              <a:lnSpc>
                <a:spcPct val="100000"/>
              </a:lnSpc>
              <a:spcBef>
                <a:spcPts val="425"/>
              </a:spcBef>
              <a:buSzPct val="95833"/>
              <a:tabLst>
                <a:tab pos="1002665" algn="l"/>
              </a:tabLst>
            </a:pPr>
            <a:r>
              <a:rPr sz="280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10" smtClean="0">
                <a:latin typeface="Times New Roman" pitchFamily="18" charset="0"/>
                <a:cs typeface="Times New Roman" pitchFamily="18" charset="0"/>
              </a:rPr>
              <a:t> Subamalai</a:t>
            </a:r>
            <a:r>
              <a:rPr lang="en-IN" sz="28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8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1002665" indent="-233679" algn="l">
              <a:lnSpc>
                <a:spcPct val="100000"/>
              </a:lnSpc>
              <a:spcBef>
                <a:spcPts val="425"/>
              </a:spcBef>
              <a:buSzPct val="95833"/>
              <a:tabLst>
                <a:tab pos="1002665" algn="l"/>
              </a:tabLst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Asst.professor</a:t>
            </a:r>
            <a:r>
              <a:rPr lang="en-US" sz="2800" dirty="0" smtClean="0"/>
              <a:t> </a:t>
            </a:r>
          </a:p>
          <a:p>
            <a:pPr marL="1002665" indent="-233679" algn="l">
              <a:lnSpc>
                <a:spcPct val="100000"/>
              </a:lnSpc>
              <a:spcBef>
                <a:spcPts val="425"/>
              </a:spcBef>
              <a:buSzPct val="95833"/>
              <a:tabLst>
                <a:tab pos="1002665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CSE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0"/>
            <a:ext cx="11734800" cy="6898042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40665" indent="-227965" algn="just">
              <a:lnSpc>
                <a:spcPct val="100000"/>
              </a:lnSpc>
              <a:spcBef>
                <a:spcPts val="919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mtClean="0">
                <a:latin typeface="Times New Roman" pitchFamily="18" charset="0"/>
                <a:cs typeface="Times New Roman" pitchFamily="18" charset="0"/>
              </a:rPr>
              <a:t>Based</a:t>
            </a:r>
            <a:r>
              <a:rPr sz="2200" spc="13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2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2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input,</a:t>
            </a:r>
            <a:r>
              <a:rPr sz="22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2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app</a:t>
            </a:r>
            <a:r>
              <a:rPr sz="22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generates</a:t>
            </a:r>
            <a:r>
              <a:rPr sz="2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personalized</a:t>
            </a:r>
            <a:r>
              <a:rPr sz="2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recommendations</a:t>
            </a:r>
            <a:r>
              <a:rPr sz="22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20" dirty="0">
                <a:latin typeface="Times New Roman" pitchFamily="18" charset="0"/>
                <a:cs typeface="Times New Roman" pitchFamily="18" charset="0"/>
              </a:rPr>
              <a:t>for: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984250" lvl="1" indent="-285115" algn="just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984250" algn="l"/>
              </a:tabLst>
            </a:pPr>
            <a:r>
              <a:rPr sz="2200" dirty="0">
                <a:latin typeface="Times New Roman" pitchFamily="18" charset="0"/>
                <a:cs typeface="Times New Roman" pitchFamily="18" charset="0"/>
              </a:rPr>
              <a:t>Diet</a:t>
            </a:r>
            <a:r>
              <a:rPr sz="22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Plans: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1442085" lvl="2" indent="-285750" algn="just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1442085" algn="l"/>
              </a:tabLst>
            </a:pPr>
            <a:r>
              <a:rPr sz="2200" dirty="0">
                <a:latin typeface="Times New Roman" pitchFamily="18" charset="0"/>
                <a:cs typeface="Times New Roman" pitchFamily="18" charset="0"/>
              </a:rPr>
              <a:t>Includes</a:t>
            </a:r>
            <a:r>
              <a:rPr sz="2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2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General</a:t>
            </a:r>
            <a:r>
              <a:rPr sz="220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Plan</a:t>
            </a:r>
            <a:r>
              <a:rPr sz="22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2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2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Customized</a:t>
            </a:r>
            <a:r>
              <a:rPr sz="220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Diet.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1442085" lvl="2" indent="-285750" algn="just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1442085" algn="l"/>
              </a:tabLst>
            </a:pPr>
            <a:r>
              <a:rPr sz="2200" dirty="0">
                <a:latin typeface="Times New Roman" pitchFamily="18" charset="0"/>
                <a:cs typeface="Times New Roman" pitchFamily="18" charset="0"/>
              </a:rPr>
              <a:t>Customized</a:t>
            </a:r>
            <a:r>
              <a:rPr sz="22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Diet</a:t>
            </a:r>
            <a:r>
              <a:rPr sz="22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2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tailored</a:t>
            </a:r>
            <a:r>
              <a:rPr sz="22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goals</a:t>
            </a:r>
            <a:r>
              <a:rPr sz="220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like</a:t>
            </a:r>
            <a:r>
              <a:rPr sz="22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Weight</a:t>
            </a:r>
            <a:r>
              <a:rPr sz="220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Loss,</a:t>
            </a:r>
            <a:r>
              <a:rPr sz="22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Muscle</a:t>
            </a:r>
            <a:r>
              <a:rPr sz="22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Gain,</a:t>
            </a:r>
            <a:r>
              <a:rPr sz="220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20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Weight</a:t>
            </a:r>
            <a:r>
              <a:rPr sz="220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Gain.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984250" lvl="1" indent="-285115" algn="just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984250" algn="l"/>
              </a:tabLst>
            </a:pPr>
            <a:r>
              <a:rPr sz="2200" dirty="0">
                <a:latin typeface="Times New Roman" pitchFamily="18" charset="0"/>
                <a:cs typeface="Times New Roman" pitchFamily="18" charset="0"/>
              </a:rPr>
              <a:t>Workout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Plans: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1442085" lvl="2" indent="-285750" algn="just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1442085" algn="l"/>
              </a:tabLst>
            </a:pPr>
            <a:r>
              <a:rPr sz="2200" dirty="0">
                <a:latin typeface="Times New Roman" pitchFamily="18" charset="0"/>
                <a:cs typeface="Times New Roman" pitchFamily="18" charset="0"/>
              </a:rPr>
              <a:t>Categorized</a:t>
            </a:r>
            <a:r>
              <a:rPr sz="22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2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fitness</a:t>
            </a:r>
            <a:r>
              <a:rPr sz="22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level:</a:t>
            </a:r>
            <a:r>
              <a:rPr sz="22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Beginner,</a:t>
            </a:r>
            <a:r>
              <a:rPr sz="22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Intermediate,</a:t>
            </a:r>
            <a:r>
              <a:rPr sz="22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20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Advanced.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240665" indent="-227965" algn="just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2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Physiotherapy</a:t>
            </a:r>
            <a:r>
              <a:rPr sz="22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Consultant</a:t>
            </a:r>
            <a:r>
              <a:rPr sz="22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2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sz="2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2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assist</a:t>
            </a:r>
            <a:r>
              <a:rPr sz="22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users</a:t>
            </a:r>
            <a:r>
              <a:rPr sz="22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who</a:t>
            </a:r>
            <a:r>
              <a:rPr sz="22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need</a:t>
            </a:r>
            <a:r>
              <a:rPr sz="22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professional</a:t>
            </a:r>
            <a:r>
              <a:rPr sz="22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20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medical</a:t>
            </a:r>
            <a:r>
              <a:rPr sz="22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guidance.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240665" indent="-227965" algn="just">
              <a:lnSpc>
                <a:spcPct val="100000"/>
              </a:lnSpc>
              <a:spcBef>
                <a:spcPts val="919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sz="2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users</a:t>
            </a:r>
            <a:r>
              <a:rPr sz="22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20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access</a:t>
            </a:r>
            <a:r>
              <a:rPr sz="22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20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Free</a:t>
            </a:r>
            <a:r>
              <a:rPr sz="22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Plan</a:t>
            </a:r>
            <a:r>
              <a:rPr sz="2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2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up</a:t>
            </a:r>
            <a:r>
              <a:rPr sz="22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2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sz="22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days.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240665" indent="-227965" algn="just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Times New Roman" pitchFamily="18" charset="0"/>
                <a:cs typeface="Times New Roman" pitchFamily="18" charset="0"/>
              </a:rPr>
              <a:t>After</a:t>
            </a:r>
            <a:r>
              <a:rPr sz="2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free</a:t>
            </a:r>
            <a:r>
              <a:rPr sz="220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period,</a:t>
            </a:r>
            <a:r>
              <a:rPr sz="220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users</a:t>
            </a:r>
            <a:r>
              <a:rPr sz="22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2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choose</a:t>
            </a:r>
            <a:r>
              <a:rPr sz="220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20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Premium</a:t>
            </a:r>
            <a:r>
              <a:rPr sz="2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Subscription</a:t>
            </a:r>
            <a:r>
              <a:rPr sz="2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Plan</a:t>
            </a:r>
            <a:r>
              <a:rPr sz="22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2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options</a:t>
            </a:r>
            <a:r>
              <a:rPr sz="220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20" dirty="0">
                <a:latin typeface="Times New Roman" pitchFamily="18" charset="0"/>
                <a:cs typeface="Times New Roman" pitchFamily="18" charset="0"/>
              </a:rPr>
              <a:t>for: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984250" lvl="1" indent="-285115" algn="just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984250" algn="l"/>
              </a:tabLst>
            </a:pPr>
            <a:r>
              <a:rPr sz="2200" spc="-10" dirty="0">
                <a:latin typeface="Times New Roman" pitchFamily="18" charset="0"/>
                <a:cs typeface="Times New Roman" pitchFamily="18" charset="0"/>
              </a:rPr>
              <a:t>Monthly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984250" lvl="1" indent="-285115" algn="just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984250" algn="l"/>
              </a:tabLst>
            </a:pPr>
            <a:r>
              <a:rPr sz="2200" spc="-10" dirty="0">
                <a:latin typeface="Times New Roman" pitchFamily="18" charset="0"/>
                <a:cs typeface="Times New Roman" pitchFamily="18" charset="0"/>
              </a:rPr>
              <a:t>Quarterly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984250" lvl="1" indent="-285115" algn="just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984250" algn="l"/>
              </a:tabLst>
            </a:pPr>
            <a:r>
              <a:rPr sz="2200" dirty="0">
                <a:latin typeface="Times New Roman" pitchFamily="18" charset="0"/>
                <a:cs typeface="Times New Roman" pitchFamily="18" charset="0"/>
              </a:rPr>
              <a:t>Yearly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billing.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240665" indent="-227965" algn="just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Times New Roman" pitchFamily="18" charset="0"/>
                <a:cs typeface="Times New Roman" pitchFamily="18" charset="0"/>
              </a:rPr>
              <a:t>Payments</a:t>
            </a:r>
            <a:r>
              <a:rPr sz="220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processed</a:t>
            </a:r>
            <a:r>
              <a:rPr sz="22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through</a:t>
            </a:r>
            <a:r>
              <a:rPr sz="22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2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secure</a:t>
            </a:r>
            <a:r>
              <a:rPr sz="2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Payment</a:t>
            </a:r>
            <a:r>
              <a:rPr sz="220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Gateway,</a:t>
            </a:r>
            <a:r>
              <a:rPr sz="220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2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20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option</a:t>
            </a:r>
            <a:r>
              <a:rPr sz="22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cancel</a:t>
            </a:r>
            <a:r>
              <a:rPr sz="22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220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needed.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240665" indent="-227965" algn="just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Times New Roman" pitchFamily="18" charset="0"/>
                <a:cs typeface="Times New Roman" pitchFamily="18" charset="0"/>
              </a:rPr>
              <a:t>Upon</a:t>
            </a:r>
            <a:r>
              <a:rPr sz="22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successful</a:t>
            </a:r>
            <a:r>
              <a:rPr sz="2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payment,</a:t>
            </a:r>
            <a:r>
              <a:rPr sz="22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users</a:t>
            </a:r>
            <a:r>
              <a:rPr sz="22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gain</a:t>
            </a:r>
            <a:r>
              <a:rPr sz="22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Membership,</a:t>
            </a:r>
            <a:r>
              <a:rPr sz="22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2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their</a:t>
            </a:r>
            <a:r>
              <a:rPr sz="2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sz="22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2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stored</a:t>
            </a:r>
            <a:r>
              <a:rPr sz="22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2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2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FitFusion</a:t>
            </a:r>
            <a:r>
              <a:rPr sz="2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Member</a:t>
            </a:r>
            <a:r>
              <a:rPr sz="220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Holder</a:t>
            </a:r>
            <a:r>
              <a:rPr sz="220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Details</a:t>
            </a:r>
            <a:r>
              <a:rPr sz="2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database.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240665" indent="-227965" algn="just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z="22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sz="22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ensures</a:t>
            </a:r>
            <a:r>
              <a:rPr sz="22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20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customized,</a:t>
            </a:r>
            <a:r>
              <a:rPr sz="22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flexible,</a:t>
            </a:r>
            <a:r>
              <a:rPr sz="22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20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professional</a:t>
            </a:r>
            <a:r>
              <a:rPr sz="22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fitness</a:t>
            </a:r>
            <a:r>
              <a:rPr sz="2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experience</a:t>
            </a:r>
            <a:r>
              <a:rPr sz="2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tailored</a:t>
            </a:r>
            <a:r>
              <a:rPr sz="22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2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22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user’s</a:t>
            </a:r>
            <a:r>
              <a:rPr sz="22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needs.</a:t>
            </a:r>
            <a:endParaRPr sz="2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905" y="390905"/>
            <a:ext cx="10770234" cy="478593"/>
          </a:xfrm>
          <a:prstGeom prst="rect">
            <a:avLst/>
          </a:prstGeom>
        </p:spPr>
        <p:txBody>
          <a:bodyPr vert="horz" wrap="square" lIns="0" tIns="54864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30"/>
              </a:spcBef>
            </a:pPr>
            <a:r>
              <a:rPr sz="2750" b="1" spc="-10" dirty="0">
                <a:latin typeface="Times New Roman" pitchFamily="18" charset="0"/>
                <a:cs typeface="Times New Roman" pitchFamily="18" charset="0"/>
              </a:rPr>
              <a:t>Proposed</a:t>
            </a:r>
            <a:r>
              <a:rPr sz="2750" b="1"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b="1" dirty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sz="275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b="1" spc="-10" dirty="0">
                <a:latin typeface="Times New Roman" pitchFamily="18" charset="0"/>
                <a:cs typeface="Times New Roman" pitchFamily="18" charset="0"/>
              </a:rPr>
              <a:t>(Implementation</a:t>
            </a:r>
            <a:r>
              <a:rPr sz="275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b="1" spc="-10" dirty="0">
                <a:latin typeface="Times New Roman" pitchFamily="18" charset="0"/>
                <a:cs typeface="Times New Roman" pitchFamily="18" charset="0"/>
              </a:rPr>
              <a:t>/Prototype</a:t>
            </a:r>
            <a:r>
              <a:rPr sz="275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b="1" spc="-10" dirty="0">
                <a:latin typeface="Times New Roman" pitchFamily="18" charset="0"/>
                <a:cs typeface="Times New Roman" pitchFamily="18" charset="0"/>
              </a:rPr>
              <a:t>Developed)</a:t>
            </a:r>
            <a:endParaRPr sz="275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352550"/>
            <a:ext cx="5029200" cy="24574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3092" y="4022407"/>
            <a:ext cx="10935335" cy="2465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 pitchFamily="18" charset="0"/>
                <a:cs typeface="Times New Roman" pitchFamily="18" charset="0"/>
              </a:rPr>
              <a:t>FitFusion</a:t>
            </a:r>
            <a:r>
              <a:rPr sz="20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Homepage</a:t>
            </a:r>
            <a:r>
              <a:rPr sz="20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5" dirty="0">
                <a:latin typeface="Times New Roman" pitchFamily="18" charset="0"/>
                <a:cs typeface="Times New Roman" pitchFamily="18" charset="0"/>
              </a:rPr>
              <a:t>UI:</a:t>
            </a:r>
            <a:endParaRPr sz="2000" b="1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navigation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bar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top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quick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access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main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00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Home,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Fitness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Plan,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Workouts,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Diet,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and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Exercises,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along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Login,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Admin,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Subscribe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options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user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roles.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Three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prominent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call-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to-action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 marR="5080" algn="just">
              <a:lnSpc>
                <a:spcPct val="99100"/>
              </a:lnSpc>
              <a:spcBef>
                <a:spcPts val="40"/>
              </a:spcBef>
            </a:pPr>
            <a:r>
              <a:rPr sz="2000" spc="-20" dirty="0">
                <a:latin typeface="Times New Roman" pitchFamily="18" charset="0"/>
                <a:cs typeface="Times New Roman" pitchFamily="18" charset="0"/>
              </a:rPr>
              <a:t>buttons—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Get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Plan,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Explore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Workouts,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and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Subscribe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Now—encourage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user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interaction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guide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them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toward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app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functionalities.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visual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person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lifting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barbell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background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emphasizes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strength,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dedication,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progress,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aligning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well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app’s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mission.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125" y="390525"/>
            <a:ext cx="6419850" cy="29527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97865" y="3463226"/>
            <a:ext cx="11036935" cy="2221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FitFusion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AI</a:t>
            </a:r>
            <a:r>
              <a:rPr sz="1800" b="1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Assistant</a:t>
            </a:r>
            <a:r>
              <a:rPr sz="18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Chat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sz="1800" b="1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Overview</a:t>
            </a:r>
            <a:endParaRPr sz="1800" b="1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lang="en-IN" spc="-1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1800" spc="-10" smtClean="0">
                <a:latin typeface="Times New Roman" pitchFamily="18" charset="0"/>
                <a:cs typeface="Times New Roman" pitchFamily="18" charset="0"/>
              </a:rPr>
              <a:t>built-</a:t>
            </a:r>
            <a:r>
              <a:rPr sz="180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1800" spc="-4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intelligent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 chatbot designed</a:t>
            </a:r>
            <a:r>
              <a:rPr sz="18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guide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users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1800" spc="3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smtClean="0">
                <a:latin typeface="Times New Roman" pitchFamily="18" charset="0"/>
                <a:cs typeface="Times New Roman" pitchFamily="18" charset="0"/>
              </a:rPr>
              <a:t>real-time.</a:t>
            </a:r>
            <a:r>
              <a:rPr sz="180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800" spc="-3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assistant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welcomes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users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friendly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message,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encouraging</a:t>
            </a:r>
            <a:r>
              <a:rPr sz="1800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them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ask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about</a:t>
            </a:r>
            <a:r>
              <a:rPr sz="1800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workouts,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nutrition,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managing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common</a:t>
            </a:r>
            <a:r>
              <a:rPr sz="1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issues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1800" spc="-25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mtClean="0">
                <a:latin typeface="Times New Roman" pitchFamily="18" charset="0"/>
                <a:cs typeface="Times New Roman" pitchFamily="18" charset="0"/>
              </a:rPr>
              <a:t>muscle</a:t>
            </a:r>
            <a:r>
              <a:rPr sz="1800" spc="-6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>
                <a:latin typeface="Times New Roman" pitchFamily="18" charset="0"/>
                <a:cs typeface="Times New Roman" pitchFamily="18" charset="0"/>
              </a:rPr>
              <a:t>cramps</a:t>
            </a:r>
            <a:r>
              <a:rPr sz="1800" smtClean="0">
                <a:latin typeface="Times New Roman" pitchFamily="18" charset="0"/>
                <a:cs typeface="Times New Roman" pitchFamily="18" charset="0"/>
              </a:rPr>
              <a:t>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ts val="210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assistant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explains</a:t>
            </a:r>
            <a:r>
              <a:rPr sz="180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muscle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cramps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often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caused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dehydration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electrolyte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imbalances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suggests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practical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remedies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z="1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stretching,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gentle</a:t>
            </a:r>
            <a:r>
              <a:rPr sz="18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massage,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applying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heat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ice,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staying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hydrated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 with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added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28575" algn="just">
              <a:lnSpc>
                <a:spcPct val="10080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electrolytes</a:t>
            </a:r>
            <a:r>
              <a:rPr sz="1800">
                <a:latin typeface="Times New Roman" pitchFamily="18" charset="0"/>
                <a:cs typeface="Times New Roman" pitchFamily="18" charset="0"/>
              </a:rPr>
              <a:t>.</a:t>
            </a:r>
            <a:r>
              <a:rPr sz="1800" spc="-65">
                <a:latin typeface="Times New Roman" pitchFamily="18" charset="0"/>
                <a:cs typeface="Times New Roman" pitchFamily="18" charset="0"/>
              </a:rPr>
              <a:t> 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70485" algn="just">
              <a:lnSpc>
                <a:spcPts val="2100"/>
              </a:lnSpc>
              <a:spcBef>
                <a:spcPts val="140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8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intuitive</a:t>
            </a:r>
            <a:r>
              <a:rPr sz="18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chat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layout,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scrollable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history</a:t>
            </a:r>
            <a:r>
              <a:rPr sz="1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message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area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send</a:t>
            </a:r>
            <a:r>
              <a:rPr sz="18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button,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reflects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user-friendly,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modern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1800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integrates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seamlessly</a:t>
            </a:r>
            <a:r>
              <a:rPr sz="18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app’s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overall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design.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925" y="361950"/>
            <a:ext cx="6581775" cy="3352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8807" y="3851973"/>
            <a:ext cx="11214100" cy="263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 pitchFamily="18" charset="0"/>
                <a:cs typeface="Times New Roman" pitchFamily="18" charset="0"/>
              </a:rPr>
              <a:t>FitFusion</a:t>
            </a:r>
            <a:r>
              <a:rPr sz="2000" b="1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Subscription</a:t>
            </a:r>
            <a:r>
              <a:rPr sz="20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Plans</a:t>
            </a:r>
            <a:r>
              <a:rPr sz="2000" b="1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Overview: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Choose from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three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flexible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plans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tailored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fitness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level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goals: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98450" marR="5080" indent="-286385" algn="just">
              <a:lnSpc>
                <a:spcPct val="100800"/>
              </a:lnSpc>
              <a:buFont typeface="Arial MT"/>
              <a:buChar char="•"/>
              <a:tabLst>
                <a:tab pos="2984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Basic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(₹4.99/mo):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Ideal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beginners.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Includes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basic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workouts,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general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meal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suggestions,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exercise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library,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fitness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tips,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limited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videos.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98450" marR="316230" indent="-286385" algn="just">
              <a:lnSpc>
                <a:spcPts val="2100"/>
              </a:lnSpc>
              <a:spcBef>
                <a:spcPts val="140"/>
              </a:spcBef>
              <a:buFont typeface="Arial MT"/>
              <a:buChar char="•"/>
              <a:tabLst>
                <a:tab pos="2984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Premium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(₹9.99/mo):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Most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popular.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Adds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personalized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workout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meal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plans,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full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video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library,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progress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tracking,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nutrition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calculator,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email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support,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coaching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call/month.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98450" marR="85725" indent="-286385" algn="just">
              <a:lnSpc>
                <a:spcPts val="2180"/>
              </a:lnSpc>
              <a:spcBef>
                <a:spcPts val="15"/>
              </a:spcBef>
              <a:buFont typeface="Arial MT"/>
              <a:buChar char="•"/>
              <a:tabLst>
                <a:tab pos="2984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Ultimate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(₹19.99/mo):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serious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users.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Includes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Premium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plus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1-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on-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coaching,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performance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analytics,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supplement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advice,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trainer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chat,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weekly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consultations,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custom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training.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ts val="2100"/>
              </a:lnSpc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Plans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adapt based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weight,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age,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height,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goals.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Monthly,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Quarterly,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or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Yearly.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" y="485775"/>
            <a:ext cx="7477125" cy="35433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75627" y="4298378"/>
            <a:ext cx="638619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Personalized</a:t>
            </a: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Workout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Plan</a:t>
            </a:r>
            <a:r>
              <a:rPr sz="20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FitFusion</a:t>
            </a:r>
            <a:endParaRPr sz="2000" b="1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000" spc="-20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customized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fitness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routine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designed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muscle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building</a:t>
            </a:r>
            <a:r>
              <a:rPr sz="2000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with: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84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days/week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frequency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84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30–40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min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sessions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optimized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beginners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845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Focus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muscle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tailored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body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profile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10770234" cy="930529"/>
          </a:xfrm>
          <a:prstGeom prst="rect">
            <a:avLst/>
          </a:prstGeom>
        </p:spPr>
        <p:txBody>
          <a:bodyPr vert="horz" wrap="square" lIns="0" tIns="245999" rIns="0" bIns="0" rtlCol="0">
            <a:spAutoFit/>
          </a:bodyPr>
          <a:lstStyle/>
          <a:p>
            <a:pPr marL="419734">
              <a:lnSpc>
                <a:spcPct val="100000"/>
              </a:lnSpc>
              <a:spcBef>
                <a:spcPts val="130"/>
              </a:spcBef>
            </a:pPr>
            <a:r>
              <a:rPr b="1" spc="-65" dirty="0">
                <a:latin typeface="Times New Roman" pitchFamily="18" charset="0"/>
                <a:cs typeface="Times New Roman" pitchFamily="18" charset="0"/>
              </a:rPr>
              <a:t>Target</a:t>
            </a:r>
            <a:r>
              <a:rPr b="1" spc="-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Audience</a:t>
            </a:r>
            <a:r>
              <a:rPr b="1"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Benefitted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4400" y="990600"/>
            <a:ext cx="10267950" cy="62780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1300" algn="l"/>
              </a:tabLst>
            </a:pPr>
            <a:r>
              <a:rPr b="1" dirty="0">
                <a:latin typeface="Times New Roman" pitchFamily="18" charset="0"/>
                <a:cs typeface="Times New Roman" pitchFamily="18" charset="0"/>
              </a:rPr>
              <a:t>1.Fitness</a:t>
            </a:r>
            <a:r>
              <a:rPr b="1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Enthusiasts</a:t>
            </a:r>
          </a:p>
          <a:p>
            <a:pPr marL="240029" marR="57785" indent="-227965" algn="just">
              <a:lnSpc>
                <a:spcPts val="3000"/>
              </a:lnSpc>
              <a:spcBef>
                <a:spcPts val="1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People</a:t>
            </a:r>
            <a:r>
              <a:rPr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already</a:t>
            </a:r>
            <a:r>
              <a:rPr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engaged</a:t>
            </a:r>
            <a:r>
              <a:rPr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fitness</a:t>
            </a:r>
            <a:r>
              <a:rPr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routines</a:t>
            </a:r>
            <a:r>
              <a:rPr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who</a:t>
            </a:r>
            <a:r>
              <a:rPr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want</a:t>
            </a:r>
            <a:r>
              <a:rPr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advanced 	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tracking,</a:t>
            </a:r>
            <a:r>
              <a:rPr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personalized</a:t>
            </a:r>
            <a:r>
              <a:rPr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plans,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detailed</a:t>
            </a:r>
            <a:r>
              <a:rPr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insights</a:t>
            </a:r>
            <a:r>
              <a:rPr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their</a:t>
            </a:r>
            <a:r>
              <a:rPr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progress.</a:t>
            </a:r>
          </a:p>
          <a:p>
            <a:pPr marL="240665" indent="-227965" algn="just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0665" algn="l"/>
              </a:tabLst>
            </a:pPr>
            <a:r>
              <a:rPr b="1" dirty="0">
                <a:latin typeface="Times New Roman" pitchFamily="18" charset="0"/>
                <a:cs typeface="Times New Roman" pitchFamily="18" charset="0"/>
              </a:rPr>
              <a:t>2.Beginners</a:t>
            </a:r>
            <a:r>
              <a:rPr b="1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b="1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Casual</a:t>
            </a:r>
            <a:r>
              <a:rPr b="1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Users</a:t>
            </a:r>
          </a:p>
          <a:p>
            <a:pPr marL="240029" marR="5080" indent="-227965" algn="just">
              <a:lnSpc>
                <a:spcPts val="3000"/>
              </a:lnSpc>
              <a:spcBef>
                <a:spcPts val="1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Those</a:t>
            </a:r>
            <a:r>
              <a:rPr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just</a:t>
            </a:r>
            <a:r>
              <a:rPr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starting</a:t>
            </a:r>
            <a:r>
              <a:rPr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their</a:t>
            </a:r>
            <a:r>
              <a:rPr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fitness</a:t>
            </a:r>
            <a:r>
              <a:rPr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journey,</a:t>
            </a:r>
            <a:r>
              <a:rPr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needing</a:t>
            </a:r>
            <a:r>
              <a:rPr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easy-to-follow</a:t>
            </a:r>
            <a:r>
              <a:rPr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plans, 	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reminders,</a:t>
            </a:r>
            <a:r>
              <a:rPr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guided</a:t>
            </a:r>
            <a:r>
              <a:rPr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tutorials.</a:t>
            </a:r>
          </a:p>
          <a:p>
            <a:pPr marL="240665" indent="-227965" algn="just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0665" algn="l"/>
              </a:tabLst>
            </a:pPr>
            <a:r>
              <a:rPr b="1" dirty="0">
                <a:latin typeface="Times New Roman" pitchFamily="18" charset="0"/>
                <a:cs typeface="Times New Roman" pitchFamily="18" charset="0"/>
              </a:rPr>
              <a:t>3.Community-Oriented</a:t>
            </a:r>
            <a:r>
              <a:rPr b="1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Users</a:t>
            </a:r>
          </a:p>
          <a:p>
            <a:pPr marL="240029" marR="1016000" indent="-227965" algn="just">
              <a:lnSpc>
                <a:spcPts val="308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>
                <a:latin typeface="Times New Roman" pitchFamily="18" charset="0"/>
                <a:cs typeface="Times New Roman" pitchFamily="18" charset="0"/>
              </a:rPr>
              <a:t>Fitness</a:t>
            </a:r>
            <a:r>
              <a:rPr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enthusiasts</a:t>
            </a:r>
            <a:r>
              <a:rPr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who</a:t>
            </a:r>
            <a:r>
              <a:rPr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enjoy</a:t>
            </a:r>
            <a:r>
              <a:rPr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connecting</a:t>
            </a:r>
            <a:r>
              <a:rPr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friends,</a:t>
            </a:r>
            <a:r>
              <a:rPr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sharing 	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progress,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participating</a:t>
            </a:r>
            <a:r>
              <a:rPr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>
                <a:latin typeface="Times New Roman" pitchFamily="18" charset="0"/>
                <a:cs typeface="Times New Roman" pitchFamily="18" charset="0"/>
              </a:rPr>
              <a:t>group</a:t>
            </a:r>
            <a:r>
              <a:rPr spc="65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smtClean="0">
                <a:latin typeface="Times New Roman" pitchFamily="18" charset="0"/>
                <a:cs typeface="Times New Roman" pitchFamily="18" charset="0"/>
              </a:rPr>
              <a:t>challenges</a:t>
            </a:r>
            <a:endParaRPr lang="en-IN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240029" marR="1016000" indent="-227965" algn="just">
              <a:lnSpc>
                <a:spcPts val="308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4.Holistic Wellness Seekers</a:t>
            </a:r>
          </a:p>
          <a:p>
            <a:pPr marL="240029" marR="1016000" indent="-227965" algn="just">
              <a:lnSpc>
                <a:spcPts val="308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Those focusing not just on physical fitness but also on mental well-being, mindfulness, and sustainability.</a:t>
            </a:r>
          </a:p>
          <a:p>
            <a:pPr marL="240029" marR="1016000" indent="-227965" algn="just">
              <a:lnSpc>
                <a:spcPts val="308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endParaRPr spc="-1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5999" rIns="0" bIns="0" rtlCol="0">
            <a:spAutoFit/>
          </a:bodyPr>
          <a:lstStyle/>
          <a:p>
            <a:pPr marL="419734">
              <a:lnSpc>
                <a:spcPct val="100000"/>
              </a:lnSpc>
              <a:spcBef>
                <a:spcPts val="130"/>
              </a:spcBef>
            </a:pPr>
            <a:r>
              <a:rPr b="1" spc="-3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7575" y="1702288"/>
            <a:ext cx="10267950" cy="4336956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 algn="just">
              <a:lnSpc>
                <a:spcPct val="91900"/>
              </a:lnSpc>
              <a:spcBef>
                <a:spcPts val="395"/>
              </a:spcBef>
            </a:pPr>
            <a:r>
              <a:rPr dirty="0">
                <a:latin typeface="Times New Roman" pitchFamily="18" charset="0"/>
                <a:cs typeface="Times New Roman" pitchFamily="18" charset="0"/>
              </a:rPr>
              <a:t>FitFusion</a:t>
            </a:r>
            <a:r>
              <a:rPr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redefines</a:t>
            </a:r>
            <a:r>
              <a:rPr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personalized</a:t>
            </a:r>
            <a:r>
              <a:rPr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fitness</a:t>
            </a:r>
            <a:r>
              <a:rPr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combining</a:t>
            </a:r>
            <a:r>
              <a:rPr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modern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technology</a:t>
            </a:r>
            <a:r>
              <a:rPr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user</a:t>
            </a:r>
            <a:r>
              <a:rPr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centered</a:t>
            </a:r>
            <a:r>
              <a:rPr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approach.</a:t>
            </a:r>
            <a:r>
              <a:rPr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leveraging</a:t>
            </a:r>
            <a:r>
              <a:rPr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Stanford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Thinking</a:t>
            </a:r>
            <a:r>
              <a:rPr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model,</a:t>
            </a:r>
            <a:r>
              <a:rPr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we’ve</a:t>
            </a:r>
            <a:r>
              <a:rPr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developed</a:t>
            </a:r>
            <a:r>
              <a:rPr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platform</a:t>
            </a:r>
            <a:r>
              <a:rPr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addresses</a:t>
            </a:r>
            <a:r>
              <a:rPr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needs</a:t>
            </a:r>
            <a:r>
              <a:rPr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fitness</a:t>
            </a:r>
            <a:r>
              <a:rPr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beginners,</a:t>
            </a:r>
            <a:r>
              <a:rPr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enthusiasts,</a:t>
            </a:r>
            <a:r>
              <a:rPr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professionals</a:t>
            </a:r>
            <a:r>
              <a:rPr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alike.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Through</a:t>
            </a:r>
            <a:r>
              <a:rPr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like</a:t>
            </a:r>
            <a:r>
              <a:rPr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AI-driven</a:t>
            </a:r>
            <a:r>
              <a:rPr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workout</a:t>
            </a:r>
            <a:r>
              <a:rPr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diet</a:t>
            </a:r>
            <a:r>
              <a:rPr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plans,</a:t>
            </a:r>
            <a:r>
              <a:rPr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adaptive</a:t>
            </a:r>
            <a:r>
              <a:rPr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micro-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workouts,</a:t>
            </a:r>
            <a:r>
              <a:rPr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smart</a:t>
            </a:r>
            <a:r>
              <a:rPr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meal</a:t>
            </a:r>
            <a:r>
              <a:rPr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suggestions,</a:t>
            </a:r>
            <a:r>
              <a:rPr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FitFusion</a:t>
            </a:r>
            <a:r>
              <a:rPr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offers</a:t>
            </a:r>
            <a:r>
              <a:rPr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holistic</a:t>
            </a:r>
            <a:r>
              <a:rPr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flexible</a:t>
            </a:r>
            <a:r>
              <a:rPr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achieving</a:t>
            </a:r>
            <a:r>
              <a:rPr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health</a:t>
            </a:r>
            <a:r>
              <a:rPr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goals.</a:t>
            </a:r>
            <a:r>
              <a:rPr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backend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dependencies</a:t>
            </a:r>
            <a:r>
              <a:rPr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feature</a:t>
            </a:r>
            <a:r>
              <a:rPr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complexity</a:t>
            </a:r>
            <a:r>
              <a:rPr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present</a:t>
            </a:r>
            <a:r>
              <a:rPr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challenges,</a:t>
            </a:r>
            <a:r>
              <a:rPr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our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thoughtful</a:t>
            </a:r>
            <a:r>
              <a:rPr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iterative</a:t>
            </a:r>
            <a:r>
              <a:rPr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testing</a:t>
            </a:r>
            <a:r>
              <a:rPr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help</a:t>
            </a:r>
            <a:r>
              <a:rPr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mitigate</a:t>
            </a:r>
            <a:r>
              <a:rPr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these</a:t>
            </a:r>
            <a:r>
              <a:rPr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risks.</a:t>
            </a:r>
          </a:p>
          <a:p>
            <a:pPr marL="12700" algn="just">
              <a:lnSpc>
                <a:spcPts val="2895"/>
              </a:lnSpc>
            </a:pPr>
            <a:r>
              <a:rPr dirty="0">
                <a:latin typeface="Times New Roman" pitchFamily="18" charset="0"/>
                <a:cs typeface="Times New Roman" pitchFamily="18" charset="0"/>
              </a:rPr>
              <a:t>Overall,</a:t>
            </a:r>
            <a:r>
              <a:rPr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FitFusion</a:t>
            </a:r>
            <a:r>
              <a:rPr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stands</a:t>
            </a:r>
            <a:r>
              <a:rPr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scalable</a:t>
            </a:r>
            <a:r>
              <a:rPr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innovative</a:t>
            </a:r>
            <a:r>
              <a:rPr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fitness</a:t>
            </a:r>
            <a:r>
              <a:rPr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marL="12700" algn="just">
              <a:lnSpc>
                <a:spcPts val="3190"/>
              </a:lnSpc>
            </a:pPr>
            <a:r>
              <a:rPr dirty="0">
                <a:latin typeface="Times New Roman" pitchFamily="18" charset="0"/>
                <a:cs typeface="Times New Roman" pitchFamily="18" charset="0"/>
              </a:rPr>
              <a:t>tailored</a:t>
            </a:r>
            <a:r>
              <a:rPr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today’s</a:t>
            </a:r>
            <a:r>
              <a:rPr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dynamic</a:t>
            </a:r>
            <a:r>
              <a:rPr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user</a:t>
            </a:r>
            <a:r>
              <a:rPr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expectations.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904" y="430530"/>
            <a:ext cx="505269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1.INTRODUCTION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447800"/>
            <a:ext cx="10666095" cy="442658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0029" marR="160655" indent="-227329" algn="just">
              <a:lnSpc>
                <a:spcPct val="91900"/>
              </a:lnSpc>
              <a:spcBef>
                <a:spcPts val="395"/>
              </a:spcBef>
              <a:tabLst>
                <a:tab pos="241300" algn="l"/>
              </a:tabLst>
            </a:pPr>
            <a:r>
              <a:rPr lang="en-IN" sz="2750" dirty="0" smtClean="0">
                <a:latin typeface="Times New Roman" pitchFamily="18" charset="0"/>
                <a:cs typeface="Times New Roman" pitchFamily="18" charset="0"/>
              </a:rPr>
              <a:t>   	</a:t>
            </a:r>
            <a:r>
              <a:rPr sz="275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</a:t>
            </a:r>
            <a:r>
              <a:rPr sz="2750" spc="11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order</a:t>
            </a:r>
            <a:r>
              <a:rPr sz="275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75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make</a:t>
            </a:r>
            <a:r>
              <a:rPr sz="275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these</a:t>
            </a:r>
            <a:r>
              <a:rPr sz="275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digital</a:t>
            </a:r>
            <a:r>
              <a:rPr sz="275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experiences</a:t>
            </a:r>
            <a:r>
              <a:rPr sz="275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truly</a:t>
            </a:r>
            <a:r>
              <a:rPr sz="275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reflect</a:t>
            </a:r>
            <a:r>
              <a:rPr sz="275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varied</a:t>
            </a:r>
            <a:r>
              <a:rPr sz="275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20" dirty="0">
                <a:latin typeface="Times New Roman" pitchFamily="18" charset="0"/>
                <a:cs typeface="Times New Roman" pitchFamily="18" charset="0"/>
              </a:rPr>
              <a:t>user 	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expectations, the</a:t>
            </a:r>
            <a:r>
              <a:rPr sz="275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275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75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sz="275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thinking</a:t>
            </a:r>
            <a:r>
              <a:rPr sz="275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75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emerged</a:t>
            </a:r>
            <a:r>
              <a:rPr sz="275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75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5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latin typeface="Times New Roman" pitchFamily="18" charset="0"/>
                <a:cs typeface="Times New Roman" pitchFamily="18" charset="0"/>
              </a:rPr>
              <a:t>strong 	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weapon</a:t>
            </a:r>
            <a:r>
              <a:rPr sz="275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75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contemporary</a:t>
            </a:r>
            <a:r>
              <a:rPr sz="275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app</a:t>
            </a:r>
            <a:r>
              <a:rPr sz="275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development.this</a:t>
            </a:r>
            <a:r>
              <a:rPr sz="275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275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latin typeface="Times New Roman" pitchFamily="18" charset="0"/>
                <a:cs typeface="Times New Roman" pitchFamily="18" charset="0"/>
              </a:rPr>
              <a:t>report 	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documents</a:t>
            </a:r>
            <a:r>
              <a:rPr sz="275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75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creation</a:t>
            </a:r>
            <a:r>
              <a:rPr sz="275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75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>
                <a:latin typeface="Times New Roman" pitchFamily="18" charset="0"/>
                <a:cs typeface="Times New Roman" pitchFamily="18" charset="0"/>
              </a:rPr>
              <a:t>fit</a:t>
            </a:r>
            <a:r>
              <a:rPr sz="2750" spc="7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mtClean="0">
                <a:latin typeface="Times New Roman" pitchFamily="18" charset="0"/>
                <a:cs typeface="Times New Roman" pitchFamily="18" charset="0"/>
              </a:rPr>
              <a:t>fusion</a:t>
            </a:r>
            <a:r>
              <a:rPr lang="en-IN" sz="275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mtClean="0">
                <a:latin typeface="Times New Roman" pitchFamily="18" charset="0"/>
                <a:cs typeface="Times New Roman" pitchFamily="18" charset="0"/>
              </a:rPr>
              <a:t>—</a:t>
            </a:r>
            <a:r>
              <a:rPr sz="2750" spc="9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75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interactive,</a:t>
            </a:r>
            <a:r>
              <a:rPr sz="275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user-</a:t>
            </a:r>
            <a:r>
              <a:rPr sz="2750" spc="-10" dirty="0">
                <a:latin typeface="Times New Roman" pitchFamily="18" charset="0"/>
                <a:cs typeface="Times New Roman" pitchFamily="18" charset="0"/>
              </a:rPr>
              <a:t>focused 	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fitness</a:t>
            </a:r>
            <a:r>
              <a:rPr sz="275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app</a:t>
            </a:r>
            <a:r>
              <a:rPr sz="275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designed</a:t>
            </a:r>
            <a:r>
              <a:rPr sz="275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75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provide</a:t>
            </a:r>
            <a:r>
              <a:rPr sz="275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personalized</a:t>
            </a:r>
            <a:r>
              <a:rPr sz="275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workout</a:t>
            </a:r>
            <a:r>
              <a:rPr sz="275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routines</a:t>
            </a:r>
            <a:r>
              <a:rPr sz="275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5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20" dirty="0">
                <a:latin typeface="Times New Roman" pitchFamily="18" charset="0"/>
                <a:cs typeface="Times New Roman" pitchFamily="18" charset="0"/>
              </a:rPr>
              <a:t>diet 	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plans</a:t>
            </a:r>
            <a:r>
              <a:rPr sz="275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based</a:t>
            </a:r>
            <a:r>
              <a:rPr sz="275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75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users’</a:t>
            </a:r>
            <a:r>
              <a:rPr sz="275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height,</a:t>
            </a:r>
            <a:r>
              <a:rPr sz="275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weight,</a:t>
            </a:r>
            <a:r>
              <a:rPr sz="275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age,</a:t>
            </a:r>
            <a:r>
              <a:rPr sz="275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5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>
                <a:latin typeface="Times New Roman" pitchFamily="18" charset="0"/>
                <a:cs typeface="Times New Roman" pitchFamily="18" charset="0"/>
              </a:rPr>
              <a:t>fitness</a:t>
            </a:r>
            <a:r>
              <a:rPr sz="2750" spc="4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smtClean="0">
                <a:latin typeface="Times New Roman" pitchFamily="18" charset="0"/>
                <a:cs typeface="Times New Roman" pitchFamily="18" charset="0"/>
              </a:rPr>
              <a:t>objectives</a:t>
            </a:r>
            <a:r>
              <a:rPr lang="en-IN" sz="2750" spc="-1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75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750" spc="6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traditional</a:t>
            </a:r>
            <a:r>
              <a:rPr sz="275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approaches</a:t>
            </a:r>
            <a:r>
              <a:rPr sz="275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75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fitness</a:t>
            </a:r>
            <a:r>
              <a:rPr sz="275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5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diet</a:t>
            </a:r>
            <a:r>
              <a:rPr sz="275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planning</a:t>
            </a:r>
            <a:r>
              <a:rPr sz="275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75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undergoing</a:t>
            </a:r>
            <a:r>
              <a:rPr sz="275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5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significant</a:t>
            </a:r>
            <a:r>
              <a:rPr sz="275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transformation</a:t>
            </a:r>
            <a:r>
              <a:rPr sz="275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through</a:t>
            </a:r>
            <a:r>
              <a:rPr sz="275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technology.</a:t>
            </a:r>
            <a:r>
              <a:rPr sz="275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sz="275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once</a:t>
            </a:r>
            <a:r>
              <a:rPr sz="275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latin typeface="Times New Roman" pitchFamily="18" charset="0"/>
                <a:cs typeface="Times New Roman" pitchFamily="18" charset="0"/>
              </a:rPr>
              <a:t>individuals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relied</a:t>
            </a:r>
            <a:r>
              <a:rPr sz="275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75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personal</a:t>
            </a:r>
            <a:r>
              <a:rPr sz="275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trainers</a:t>
            </a:r>
            <a:r>
              <a:rPr sz="275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5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paper-based</a:t>
            </a:r>
            <a:r>
              <a:rPr sz="275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methods,</a:t>
            </a:r>
            <a:r>
              <a:rPr sz="275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digital</a:t>
            </a:r>
            <a:r>
              <a:rPr sz="275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latin typeface="Times New Roman" pitchFamily="18" charset="0"/>
                <a:cs typeface="Times New Roman" pitchFamily="18" charset="0"/>
              </a:rPr>
              <a:t>platforms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now</a:t>
            </a:r>
            <a:r>
              <a:rPr sz="275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offer</a:t>
            </a:r>
            <a:r>
              <a:rPr sz="275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customized</a:t>
            </a:r>
            <a:r>
              <a:rPr sz="275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fitness</a:t>
            </a:r>
            <a:r>
              <a:rPr sz="275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routines</a:t>
            </a:r>
            <a:r>
              <a:rPr sz="275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5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dietary</a:t>
            </a:r>
            <a:r>
              <a:rPr sz="275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guidance</a:t>
            </a:r>
            <a:r>
              <a:rPr sz="275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tailored</a:t>
            </a:r>
            <a:r>
              <a:rPr sz="275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2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275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user's</a:t>
            </a:r>
            <a:r>
              <a:rPr sz="275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sz="275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>
                <a:latin typeface="Times New Roman" pitchFamily="18" charset="0"/>
                <a:cs typeface="Times New Roman" pitchFamily="18" charset="0"/>
              </a:rPr>
              <a:t>needs</a:t>
            </a:r>
            <a:r>
              <a:rPr sz="2750" spc="-1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75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sz="275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4886" rIns="0" bIns="0" rtlCol="0">
            <a:spAutoFit/>
          </a:bodyPr>
          <a:lstStyle/>
          <a:p>
            <a:pPr marL="419734">
              <a:lnSpc>
                <a:spcPct val="100000"/>
              </a:lnSpc>
              <a:spcBef>
                <a:spcPts val="130"/>
              </a:spcBef>
            </a:pPr>
            <a:r>
              <a:rPr b="1" dirty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b="1" spc="-22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905000"/>
            <a:ext cx="10995978" cy="3350661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marR="5080" indent="-228600" algn="just">
              <a:lnSpc>
                <a:spcPct val="91800"/>
              </a:lnSpc>
              <a:spcBef>
                <a:spcPts val="400"/>
              </a:spcBef>
              <a:tabLst>
                <a:tab pos="241300" algn="l"/>
              </a:tabLst>
            </a:pPr>
            <a:r>
              <a:rPr lang="en-IN" sz="275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Many fitness enthusiasts struggle to track their workout progress effectively. Existing tools either lack personalization or overwhelm users with complex data, leading to inconsistent progress and diminished motivation.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40029" marR="9525" indent="-227329" algn="just">
              <a:lnSpc>
                <a:spcPct val="91800"/>
              </a:lnSpc>
              <a:spcBef>
                <a:spcPts val="1025"/>
              </a:spcBef>
              <a:tabLst>
                <a:tab pos="241300" algn="l"/>
              </a:tabLst>
            </a:pPr>
            <a:r>
              <a:rPr lang="en-IN" sz="275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Fitness platforms frequently fail to sustain user engagement over time, resulting in high dropout rates and unmet fitness goals. There’s a need for dynamic, interactive features to keep users motivated and accountable</a:t>
            </a:r>
            <a:endParaRPr sz="275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904" y="390905"/>
            <a:ext cx="1152969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130"/>
              </a:spcBef>
            </a:pPr>
            <a:r>
              <a:rPr b="1" spc="-50" dirty="0">
                <a:latin typeface="Times New Roman" pitchFamily="18" charset="0"/>
                <a:cs typeface="Times New Roman" pitchFamily="18" charset="0"/>
              </a:rPr>
              <a:t>STANFORD</a:t>
            </a:r>
            <a:r>
              <a:rPr b="1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b="1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THINKING</a:t>
            </a:r>
            <a:r>
              <a:rPr b="1" spc="-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295400"/>
            <a:ext cx="6477000" cy="4847929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0029" marR="5080" indent="-227965" algn="just">
              <a:lnSpc>
                <a:spcPts val="3080"/>
              </a:lnSpc>
              <a:spcBef>
                <a:spcPts val="409"/>
              </a:spcBef>
              <a:tabLst>
                <a:tab pos="241300" algn="l"/>
              </a:tabLst>
            </a:pPr>
            <a:r>
              <a:rPr sz="2000" smtClean="0">
                <a:latin typeface="Times New Roman" pitchFamily="18" charset="0"/>
                <a:cs typeface="Times New Roman" pitchFamily="18" charset="0"/>
              </a:rPr>
              <a:t>1.Empathize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mtClean="0">
                <a:latin typeface="Times New Roman" pitchFamily="18" charset="0"/>
                <a:cs typeface="Times New Roman" pitchFamily="18" charset="0"/>
              </a:rPr>
              <a:t>gain</a:t>
            </a:r>
            <a:r>
              <a:rPr sz="2000" spc="3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deep</a:t>
            </a:r>
            <a:r>
              <a:rPr sz="20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understanding</a:t>
            </a:r>
            <a:r>
              <a:rPr sz="20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4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IN" sz="20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mtClean="0">
                <a:latin typeface="Times New Roman" pitchFamily="18" charset="0"/>
                <a:cs typeface="Times New Roman" pitchFamily="18" charset="0"/>
              </a:rPr>
              <a:t>health</a:t>
            </a:r>
            <a:r>
              <a:rPr sz="2000" spc="4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issues,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>
                <a:latin typeface="Times New Roman" pitchFamily="18" charset="0"/>
                <a:cs typeface="Times New Roman" pitchFamily="18" charset="0"/>
              </a:rPr>
              <a:t>fitness </a:t>
            </a:r>
            <a:r>
              <a:rPr sz="2000" smtClean="0">
                <a:latin typeface="Times New Roman" pitchFamily="18" charset="0"/>
                <a:cs typeface="Times New Roman" pitchFamily="18" charset="0"/>
              </a:rPr>
              <a:t>objectives,and</a:t>
            </a:r>
            <a:r>
              <a:rPr sz="2000" spc="114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lifestyle</a:t>
            </a:r>
            <a:r>
              <a:rPr sz="200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obstacles</a:t>
            </a:r>
            <a:r>
              <a:rPr sz="200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7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smtClean="0">
                <a:latin typeface="Times New Roman" pitchFamily="18" charset="0"/>
                <a:cs typeface="Times New Roman" pitchFamily="18" charset="0"/>
              </a:rPr>
              <a:t>usrs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0029" marR="545465" indent="-227965" algn="just">
              <a:lnSpc>
                <a:spcPts val="3080"/>
              </a:lnSpc>
              <a:spcBef>
                <a:spcPts val="900"/>
              </a:spcBef>
              <a:tabLst>
                <a:tab pos="241300" algn="l"/>
              </a:tabLst>
            </a:pPr>
            <a:r>
              <a:rPr sz="2000" smtClean="0">
                <a:latin typeface="Times New Roman" pitchFamily="18" charset="0"/>
                <a:cs typeface="Times New Roman" pitchFamily="18" charset="0"/>
              </a:rPr>
              <a:t>2.Define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spc="8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mtClean="0">
                <a:latin typeface="Times New Roman" pitchFamily="18" charset="0"/>
                <a:cs typeface="Times New Roman" pitchFamily="18" charset="0"/>
              </a:rPr>
              <a:t>ummarize</a:t>
            </a:r>
            <a:r>
              <a:rPr sz="2000" spc="3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empathy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insights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sz="20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practical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sz="2000" spc="-10" smtClean="0"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1300" marR="606425" indent="-229235" algn="just">
              <a:lnSpc>
                <a:spcPts val="3080"/>
              </a:lnSpc>
              <a:spcBef>
                <a:spcPts val="900"/>
              </a:spcBef>
              <a:tabLst>
                <a:tab pos="241300" algn="l"/>
              </a:tabLst>
            </a:pPr>
            <a:r>
              <a:rPr sz="2000" smtClean="0">
                <a:latin typeface="Times New Roman" pitchFamily="18" charset="0"/>
                <a:cs typeface="Times New Roman" pitchFamily="18" charset="0"/>
              </a:rPr>
              <a:t>3.Ideate</a:t>
            </a:r>
            <a:r>
              <a:rPr sz="2000" spc="1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mtClean="0">
                <a:latin typeface="Times New Roman" pitchFamily="18" charset="0"/>
                <a:cs typeface="Times New Roman" pitchFamily="18" charset="0"/>
              </a:rPr>
              <a:t>produce</a:t>
            </a:r>
            <a:r>
              <a:rPr sz="2000" spc="1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broad</a:t>
            </a:r>
            <a:r>
              <a:rPr sz="20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innovative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solutions</a:t>
            </a:r>
            <a:r>
              <a:rPr sz="20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address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fitness</a:t>
            </a:r>
            <a:r>
              <a:rPr sz="200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nutrition</a:t>
            </a:r>
            <a:r>
              <a:rPr sz="20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issues.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1300" marR="312420" indent="-229235" algn="just">
              <a:lnSpc>
                <a:spcPts val="3080"/>
              </a:lnSpc>
              <a:spcBef>
                <a:spcPts val="900"/>
              </a:spcBef>
              <a:tabLst>
                <a:tab pos="241300" algn="l"/>
              </a:tabLst>
            </a:pPr>
            <a:r>
              <a:rPr sz="2000" smtClean="0">
                <a:latin typeface="Times New Roman" pitchFamily="18" charset="0"/>
                <a:cs typeface="Times New Roman" pitchFamily="18" charset="0"/>
              </a:rPr>
              <a:t>4.Prototype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0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mtClean="0">
                <a:latin typeface="Times New Roman" pitchFamily="18" charset="0"/>
                <a:cs typeface="Times New Roman" pitchFamily="18" charset="0"/>
              </a:rPr>
              <a:t>create</a:t>
            </a:r>
            <a:r>
              <a:rPr sz="2000" spc="5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low-fidelity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models</a:t>
            </a:r>
            <a:r>
              <a:rPr sz="200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(wireframes,</a:t>
            </a:r>
            <a:r>
              <a:rPr sz="200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clickable</a:t>
            </a:r>
            <a:r>
              <a:rPr sz="200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app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demos)</a:t>
            </a:r>
            <a:r>
              <a:rPr sz="200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conceptualize</a:t>
            </a:r>
            <a:r>
              <a:rPr sz="20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how</a:t>
            </a:r>
            <a:r>
              <a:rPr sz="20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users</a:t>
            </a:r>
            <a:r>
              <a:rPr sz="200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would</a:t>
            </a:r>
            <a:r>
              <a:rPr sz="20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interact</a:t>
            </a:r>
            <a:r>
              <a:rPr sz="200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00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fit</a:t>
            </a:r>
            <a:r>
              <a:rPr sz="200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fusion.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241300" marR="501650" indent="-229235" algn="just">
              <a:lnSpc>
                <a:spcPts val="3080"/>
              </a:lnSpc>
              <a:spcBef>
                <a:spcPts val="900"/>
              </a:spcBef>
              <a:tabLst>
                <a:tab pos="241300" algn="l"/>
              </a:tabLst>
            </a:pPr>
            <a:r>
              <a:rPr sz="2000" spc="-60" smtClean="0">
                <a:latin typeface="Times New Roman" pitchFamily="18" charset="0"/>
                <a:cs typeface="Times New Roman" pitchFamily="18" charset="0"/>
              </a:rPr>
              <a:t>5.Test</a:t>
            </a:r>
            <a:r>
              <a:rPr sz="2000" spc="3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000" spc="6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mtClean="0">
                <a:latin typeface="Times New Roman" pitchFamily="18" charset="0"/>
                <a:cs typeface="Times New Roman" pitchFamily="18" charset="0"/>
              </a:rPr>
              <a:t>test</a:t>
            </a:r>
            <a:r>
              <a:rPr sz="2000" spc="3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prototype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actual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users,</a:t>
            </a:r>
            <a:r>
              <a:rPr sz="20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collect</a:t>
            </a:r>
            <a:r>
              <a:rPr sz="20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feedback,</a:t>
            </a:r>
            <a:r>
              <a:rPr sz="20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iterate.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hatGPT Image May 29, 2025, 11_09_00 P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4200" y="1447800"/>
            <a:ext cx="51054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10770234" cy="753924"/>
          </a:xfrm>
          <a:prstGeom prst="rect">
            <a:avLst/>
          </a:prstGeom>
        </p:spPr>
        <p:txBody>
          <a:bodyPr vert="horz" wrap="square" lIns="0" tIns="76073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130"/>
              </a:spcBef>
            </a:pPr>
            <a:r>
              <a:rPr b="1" spc="-10" dirty="0"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b="1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b="1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b="1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685800"/>
            <a:ext cx="10190480" cy="6392776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0665" indent="-227965" algn="just">
              <a:lnSpc>
                <a:spcPct val="100000"/>
              </a:lnSpc>
              <a:spcBef>
                <a:spcPts val="470"/>
              </a:spcBef>
              <a:tabLst>
                <a:tab pos="240665" algn="l"/>
              </a:tabLst>
            </a:pPr>
            <a:r>
              <a:rPr sz="275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sz="2750" b="1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b="1" dirty="0">
                <a:latin typeface="Times New Roman" pitchFamily="18" charset="0"/>
                <a:cs typeface="Times New Roman" pitchFamily="18" charset="0"/>
              </a:rPr>
              <a:t>AI-Driven</a:t>
            </a:r>
            <a:r>
              <a:rPr sz="2750" b="1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b="1" dirty="0">
                <a:latin typeface="Times New Roman" pitchFamily="18" charset="0"/>
                <a:cs typeface="Times New Roman" pitchFamily="18" charset="0"/>
              </a:rPr>
              <a:t>Personalized</a:t>
            </a:r>
            <a:r>
              <a:rPr sz="275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b="1" spc="-10" dirty="0">
                <a:latin typeface="Times New Roman" pitchFamily="18" charset="0"/>
                <a:cs typeface="Times New Roman" pitchFamily="18" charset="0"/>
              </a:rPr>
              <a:t>Plans</a:t>
            </a:r>
            <a:endParaRPr sz="2750" b="1">
              <a:latin typeface="Times New Roman" pitchFamily="18" charset="0"/>
              <a:cs typeface="Times New Roman" pitchFamily="18" charset="0"/>
            </a:endParaRPr>
          </a:p>
          <a:p>
            <a:pPr marL="241300" marR="5080" indent="-228600" algn="just">
              <a:lnSpc>
                <a:spcPts val="2700"/>
              </a:lnSpc>
              <a:spcBef>
                <a:spcPts val="969"/>
              </a:spcBef>
              <a:tabLst>
                <a:tab pos="241300" algn="l"/>
              </a:tabLst>
            </a:pPr>
            <a:r>
              <a:rPr sz="2750" dirty="0">
                <a:latin typeface="Times New Roman" pitchFamily="18" charset="0"/>
                <a:cs typeface="Times New Roman" pitchFamily="18" charset="0"/>
              </a:rPr>
              <a:t>Uses</a:t>
            </a:r>
            <a:r>
              <a:rPr sz="275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machine</a:t>
            </a:r>
            <a:r>
              <a:rPr sz="275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sz="275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75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dynamically</a:t>
            </a:r>
            <a:r>
              <a:rPr sz="275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adjust</a:t>
            </a:r>
            <a:r>
              <a:rPr sz="275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workouts</a:t>
            </a:r>
            <a:r>
              <a:rPr sz="275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5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diet</a:t>
            </a:r>
            <a:r>
              <a:rPr sz="275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latin typeface="Times New Roman" pitchFamily="18" charset="0"/>
                <a:cs typeface="Times New Roman" pitchFamily="18" charset="0"/>
              </a:rPr>
              <a:t>plans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based</a:t>
            </a:r>
            <a:r>
              <a:rPr sz="275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75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user</a:t>
            </a:r>
            <a:r>
              <a:rPr sz="275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progress,</a:t>
            </a:r>
            <a:r>
              <a:rPr sz="275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preferences,</a:t>
            </a:r>
            <a:r>
              <a:rPr sz="275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5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even</a:t>
            </a:r>
            <a:r>
              <a:rPr sz="275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latin typeface="Times New Roman" pitchFamily="18" charset="0"/>
                <a:cs typeface="Times New Roman" pitchFamily="18" charset="0"/>
              </a:rPr>
              <a:t>mood.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40029" marR="467359" indent="-227329" algn="just">
              <a:lnSpc>
                <a:spcPts val="2700"/>
              </a:lnSpc>
              <a:spcBef>
                <a:spcPts val="985"/>
              </a:spcBef>
              <a:tabLst>
                <a:tab pos="241300" algn="l"/>
              </a:tabLst>
            </a:pPr>
            <a:r>
              <a:rPr sz="2750" dirty="0">
                <a:latin typeface="Times New Roman" pitchFamily="18" charset="0"/>
                <a:cs typeface="Times New Roman" pitchFamily="18" charset="0"/>
              </a:rPr>
              <a:t>Integrates</a:t>
            </a:r>
            <a:r>
              <a:rPr sz="275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real-time</a:t>
            </a:r>
            <a:r>
              <a:rPr sz="275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feedback</a:t>
            </a:r>
            <a:r>
              <a:rPr sz="275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sz="275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wearable</a:t>
            </a:r>
            <a:r>
              <a:rPr sz="275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devices</a:t>
            </a:r>
            <a:r>
              <a:rPr sz="275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75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latin typeface="Times New Roman" pitchFamily="18" charset="0"/>
                <a:cs typeface="Times New Roman" pitchFamily="18" charset="0"/>
              </a:rPr>
              <a:t>customize 	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workout</a:t>
            </a:r>
            <a:r>
              <a:rPr sz="275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difficulty</a:t>
            </a:r>
            <a:r>
              <a:rPr sz="275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5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nutrition</a:t>
            </a:r>
            <a:r>
              <a:rPr sz="275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latin typeface="Times New Roman" pitchFamily="18" charset="0"/>
                <a:cs typeface="Times New Roman" pitchFamily="18" charset="0"/>
              </a:rPr>
              <a:t>advice.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40665" indent="-227965" algn="just">
              <a:lnSpc>
                <a:spcPct val="100000"/>
              </a:lnSpc>
              <a:spcBef>
                <a:spcPts val="395"/>
              </a:spcBef>
              <a:tabLst>
                <a:tab pos="240665" algn="l"/>
              </a:tabLst>
            </a:pPr>
            <a:r>
              <a:rPr sz="2750" b="1" dirty="0">
                <a:latin typeface="Times New Roman" pitchFamily="18" charset="0"/>
                <a:cs typeface="Times New Roman" pitchFamily="18" charset="0"/>
              </a:rPr>
              <a:t>2.Smart</a:t>
            </a:r>
            <a:r>
              <a:rPr sz="2750" b="1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b="1" dirty="0">
                <a:latin typeface="Times New Roman" pitchFamily="18" charset="0"/>
                <a:cs typeface="Times New Roman" pitchFamily="18" charset="0"/>
              </a:rPr>
              <a:t>Meal</a:t>
            </a:r>
            <a:r>
              <a:rPr sz="2750" b="1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b="1" spc="-10" dirty="0">
                <a:latin typeface="Times New Roman" pitchFamily="18" charset="0"/>
                <a:cs typeface="Times New Roman" pitchFamily="18" charset="0"/>
              </a:rPr>
              <a:t>Planning</a:t>
            </a:r>
            <a:endParaRPr sz="2750" b="1">
              <a:latin typeface="Times New Roman" pitchFamily="18" charset="0"/>
              <a:cs typeface="Times New Roman" pitchFamily="18" charset="0"/>
            </a:endParaRPr>
          </a:p>
          <a:p>
            <a:pPr marL="241300" marR="622935" indent="-228600" algn="just">
              <a:lnSpc>
                <a:spcPts val="2700"/>
              </a:lnSpc>
              <a:spcBef>
                <a:spcPts val="969"/>
              </a:spcBef>
              <a:tabLst>
                <a:tab pos="241300" algn="l"/>
              </a:tabLst>
            </a:pPr>
            <a:r>
              <a:rPr sz="2750" dirty="0"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sz="275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AI-generated</a:t>
            </a:r>
            <a:r>
              <a:rPr sz="275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personalized</a:t>
            </a:r>
            <a:r>
              <a:rPr sz="275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meal</a:t>
            </a:r>
            <a:r>
              <a:rPr sz="275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plans,</a:t>
            </a:r>
            <a:r>
              <a:rPr sz="275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including</a:t>
            </a:r>
            <a:r>
              <a:rPr sz="275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latin typeface="Times New Roman" pitchFamily="18" charset="0"/>
                <a:cs typeface="Times New Roman" pitchFamily="18" charset="0"/>
              </a:rPr>
              <a:t>recipes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based</a:t>
            </a:r>
            <a:r>
              <a:rPr sz="275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75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sz="275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ingredients</a:t>
            </a:r>
            <a:r>
              <a:rPr sz="275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275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latin typeface="Times New Roman" pitchFamily="18" charset="0"/>
                <a:cs typeface="Times New Roman" pitchFamily="18" charset="0"/>
              </a:rPr>
              <a:t>home.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40029" indent="-227329" algn="just">
              <a:lnSpc>
                <a:spcPct val="100000"/>
              </a:lnSpc>
              <a:spcBef>
                <a:spcPts val="395"/>
              </a:spcBef>
              <a:tabLst>
                <a:tab pos="240029" algn="l"/>
              </a:tabLst>
            </a:pPr>
            <a:r>
              <a:rPr sz="2750" b="1" dirty="0">
                <a:latin typeface="Times New Roman" pitchFamily="18" charset="0"/>
                <a:cs typeface="Times New Roman" pitchFamily="18" charset="0"/>
              </a:rPr>
              <a:t>3.Adaptive</a:t>
            </a:r>
            <a:r>
              <a:rPr sz="2750" b="1" spc="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b="1" dirty="0">
                <a:latin typeface="Times New Roman" pitchFamily="18" charset="0"/>
                <a:cs typeface="Times New Roman" pitchFamily="18" charset="0"/>
              </a:rPr>
              <a:t>Micro-</a:t>
            </a:r>
            <a:r>
              <a:rPr sz="2750" b="1" spc="-10" dirty="0">
                <a:latin typeface="Times New Roman" pitchFamily="18" charset="0"/>
                <a:cs typeface="Times New Roman" pitchFamily="18" charset="0"/>
              </a:rPr>
              <a:t>Workouts</a:t>
            </a:r>
            <a:endParaRPr sz="2750" b="1">
              <a:latin typeface="Times New Roman" pitchFamily="18" charset="0"/>
              <a:cs typeface="Times New Roman" pitchFamily="18" charset="0"/>
            </a:endParaRPr>
          </a:p>
          <a:p>
            <a:pPr marL="240029" indent="-227329" algn="just">
              <a:lnSpc>
                <a:spcPts val="3000"/>
              </a:lnSpc>
              <a:spcBef>
                <a:spcPts val="380"/>
              </a:spcBef>
              <a:tabLst>
                <a:tab pos="240029" algn="l"/>
              </a:tabLst>
            </a:pPr>
            <a:r>
              <a:rPr sz="2750" dirty="0">
                <a:latin typeface="Times New Roman" pitchFamily="18" charset="0"/>
                <a:cs typeface="Times New Roman" pitchFamily="18" charset="0"/>
              </a:rPr>
              <a:t>Suggests</a:t>
            </a:r>
            <a:r>
              <a:rPr sz="275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short,</a:t>
            </a:r>
            <a:r>
              <a:rPr sz="275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adaptive</a:t>
            </a:r>
            <a:r>
              <a:rPr sz="275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workouts</a:t>
            </a:r>
            <a:r>
              <a:rPr sz="275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based</a:t>
            </a:r>
            <a:r>
              <a:rPr sz="275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75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75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user’s</a:t>
            </a:r>
            <a:r>
              <a:rPr sz="275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free</a:t>
            </a:r>
            <a:r>
              <a:rPr sz="275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sz="275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25" dirty="0">
                <a:latin typeface="Times New Roman" pitchFamily="18" charset="0"/>
                <a:cs typeface="Times New Roman" pitchFamily="18" charset="0"/>
              </a:rPr>
              <a:t>and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41300" algn="just">
              <a:lnSpc>
                <a:spcPts val="3000"/>
              </a:lnSpc>
            </a:pPr>
            <a:r>
              <a:rPr sz="2750" dirty="0">
                <a:latin typeface="Times New Roman" pitchFamily="18" charset="0"/>
                <a:cs typeface="Times New Roman" pitchFamily="18" charset="0"/>
              </a:rPr>
              <a:t>energy</a:t>
            </a:r>
            <a:r>
              <a:rPr sz="275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>
                <a:latin typeface="Times New Roman" pitchFamily="18" charset="0"/>
                <a:cs typeface="Times New Roman" pitchFamily="18" charset="0"/>
              </a:rPr>
              <a:t>level</a:t>
            </a:r>
            <a:r>
              <a:rPr sz="2750" spc="-1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750" spc="-1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750" b="1" dirty="0" smtClean="0">
                <a:latin typeface="Times New Roman" pitchFamily="18" charset="0"/>
                <a:cs typeface="Times New Roman" pitchFamily="18" charset="0"/>
              </a:rPr>
              <a:t>4.Mental Fitness &amp; Motivation Tools</a:t>
            </a:r>
          </a:p>
          <a:p>
            <a:pPr algn="just"/>
            <a:r>
              <a:rPr lang="en-US" sz="2750" dirty="0" smtClean="0">
                <a:latin typeface="Times New Roman" pitchFamily="18" charset="0"/>
                <a:cs typeface="Times New Roman" pitchFamily="18" charset="0"/>
              </a:rPr>
              <a:t>Provides mindfulness and mental fitness modules (e.g., guided meditation, affirmations).</a:t>
            </a:r>
          </a:p>
          <a:p>
            <a:pPr marL="241300">
              <a:lnSpc>
                <a:spcPts val="3000"/>
              </a:lnSpc>
            </a:pP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770234" cy="930529"/>
          </a:xfrm>
          <a:prstGeom prst="rect">
            <a:avLst/>
          </a:prstGeom>
        </p:spPr>
        <p:txBody>
          <a:bodyPr vert="horz" wrap="square" lIns="0" tIns="234886" rIns="0" bIns="0" rtlCol="0">
            <a:spAutoFit/>
          </a:bodyPr>
          <a:lstStyle/>
          <a:p>
            <a:pPr marL="419734">
              <a:lnSpc>
                <a:spcPct val="100000"/>
              </a:lnSpc>
              <a:spcBef>
                <a:spcPts val="130"/>
              </a:spcBef>
            </a:pPr>
            <a:r>
              <a:rPr b="1" smtClean="0">
                <a:latin typeface="Times New Roman" pitchFamily="18" charset="0"/>
                <a:cs typeface="Times New Roman" pitchFamily="18" charset="0"/>
              </a:rPr>
              <a:t>Pain</a:t>
            </a:r>
            <a:r>
              <a:rPr b="1" spc="-14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points</a:t>
            </a:r>
            <a:r>
              <a:rPr b="1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Identified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914400"/>
            <a:ext cx="10674985" cy="55303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0029" indent="-227329" algn="just">
              <a:lnSpc>
                <a:spcPct val="100000"/>
              </a:lnSpc>
              <a:spcBef>
                <a:spcPts val="475"/>
              </a:spcBef>
              <a:tabLst>
                <a:tab pos="240029" algn="l"/>
              </a:tabLst>
            </a:pPr>
            <a:r>
              <a:rPr lang="en-IN" sz="2750" b="1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sz="2750" b="1" smtClean="0">
                <a:latin typeface="Times New Roman" pitchFamily="18" charset="0"/>
                <a:cs typeface="Times New Roman" pitchFamily="18" charset="0"/>
              </a:rPr>
              <a:t>Supabase</a:t>
            </a:r>
            <a:r>
              <a:rPr sz="2750" b="1" spc="8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b="1" dirty="0">
                <a:latin typeface="Times New Roman" pitchFamily="18" charset="0"/>
                <a:cs typeface="Times New Roman" pitchFamily="18" charset="0"/>
              </a:rPr>
              <a:t>Dependency</a:t>
            </a:r>
            <a:r>
              <a:rPr sz="2750" b="1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50" b="1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b="1" dirty="0">
                <a:latin typeface="Times New Roman" pitchFamily="18" charset="0"/>
                <a:cs typeface="Times New Roman" pitchFamily="18" charset="0"/>
              </a:rPr>
              <a:t>Backend</a:t>
            </a:r>
            <a:r>
              <a:rPr sz="2750" b="1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b="1" spc="-10" dirty="0">
                <a:latin typeface="Times New Roman" pitchFamily="18" charset="0"/>
                <a:cs typeface="Times New Roman" pitchFamily="18" charset="0"/>
              </a:rPr>
              <a:t>Limitations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40029" marR="11430" indent="-227329" algn="just">
              <a:lnSpc>
                <a:spcPct val="81900"/>
              </a:lnSpc>
              <a:spcBef>
                <a:spcPts val="975"/>
              </a:spcBef>
              <a:tabLst>
                <a:tab pos="241300" algn="l"/>
              </a:tabLst>
            </a:pPr>
            <a:r>
              <a:rPr lang="en-IN" sz="275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sz="2750" smtClean="0">
                <a:latin typeface="Times New Roman" pitchFamily="18" charset="0"/>
                <a:cs typeface="Times New Roman" pitchFamily="18" charset="0"/>
              </a:rPr>
              <a:t>Single</a:t>
            </a:r>
            <a:r>
              <a:rPr sz="2750" spc="2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Point</a:t>
            </a:r>
            <a:r>
              <a:rPr sz="275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75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Failure:</a:t>
            </a:r>
            <a:r>
              <a:rPr sz="275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Heavy</a:t>
            </a:r>
            <a:r>
              <a:rPr sz="275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reliance</a:t>
            </a:r>
            <a:r>
              <a:rPr sz="275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75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Supabase</a:t>
            </a:r>
            <a:r>
              <a:rPr sz="275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75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backend</a:t>
            </a:r>
            <a:r>
              <a:rPr sz="275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latin typeface="Times New Roman" pitchFamily="18" charset="0"/>
                <a:cs typeface="Times New Roman" pitchFamily="18" charset="0"/>
              </a:rPr>
              <a:t>services </a:t>
            </a:r>
            <a:r>
              <a:rPr sz="2750" spc="-1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750" spc="-1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75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750" spc="9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Supabase</a:t>
            </a:r>
            <a:r>
              <a:rPr sz="275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faces</a:t>
            </a:r>
            <a:r>
              <a:rPr sz="275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issues</a:t>
            </a:r>
            <a:r>
              <a:rPr sz="275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75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75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20" dirty="0">
                <a:latin typeface="Times New Roman" pitchFamily="18" charset="0"/>
                <a:cs typeface="Times New Roman" pitchFamily="18" charset="0"/>
              </a:rPr>
              <a:t>plan 	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hits</a:t>
            </a:r>
            <a:r>
              <a:rPr sz="275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limits,</a:t>
            </a:r>
            <a:r>
              <a:rPr sz="275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core</a:t>
            </a:r>
            <a:r>
              <a:rPr sz="275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app</a:t>
            </a:r>
            <a:r>
              <a:rPr sz="275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functionalities</a:t>
            </a:r>
            <a:r>
              <a:rPr sz="275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could</a:t>
            </a:r>
            <a:r>
              <a:rPr sz="275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latin typeface="Times New Roman" pitchFamily="18" charset="0"/>
                <a:cs typeface="Times New Roman" pitchFamily="18" charset="0"/>
              </a:rPr>
              <a:t>break.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40029" indent="-227329" algn="just">
              <a:lnSpc>
                <a:spcPct val="100000"/>
              </a:lnSpc>
              <a:spcBef>
                <a:spcPts val="380"/>
              </a:spcBef>
              <a:tabLst>
                <a:tab pos="240029" algn="l"/>
              </a:tabLst>
            </a:pPr>
            <a:r>
              <a:rPr lang="en-IN" sz="2750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sz="2750" b="1" smtClean="0">
                <a:latin typeface="Times New Roman" pitchFamily="18" charset="0"/>
                <a:cs typeface="Times New Roman" pitchFamily="18" charset="0"/>
              </a:rPr>
              <a:t>Scalability</a:t>
            </a:r>
            <a:r>
              <a:rPr sz="2750" b="1" spc="15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b="1" spc="-10" dirty="0">
                <a:latin typeface="Times New Roman" pitchFamily="18" charset="0"/>
                <a:cs typeface="Times New Roman" pitchFamily="18" charset="0"/>
              </a:rPr>
              <a:t>Challenges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40029" marR="5080" indent="-227329" algn="just">
              <a:lnSpc>
                <a:spcPts val="2700"/>
              </a:lnSpc>
              <a:spcBef>
                <a:spcPts val="969"/>
              </a:spcBef>
              <a:tabLst>
                <a:tab pos="241300" algn="l"/>
              </a:tabLst>
            </a:pPr>
            <a:r>
              <a:rPr lang="en-IN" sz="275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sz="2750" smtClean="0">
                <a:latin typeface="Times New Roman" pitchFamily="18" charset="0"/>
                <a:cs typeface="Times New Roman" pitchFamily="18" charset="0"/>
              </a:rPr>
              <a:t>Real-Time</a:t>
            </a:r>
            <a:r>
              <a:rPr sz="2750" spc="5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75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Load:</a:t>
            </a:r>
            <a:r>
              <a:rPr sz="275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Handling</a:t>
            </a:r>
            <a:r>
              <a:rPr sz="275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sz="275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simultaneous</a:t>
            </a:r>
            <a:r>
              <a:rPr sz="275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users</a:t>
            </a:r>
            <a:r>
              <a:rPr sz="275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5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latin typeface="Times New Roman" pitchFamily="18" charset="0"/>
                <a:cs typeface="Times New Roman" pitchFamily="18" charset="0"/>
              </a:rPr>
              <a:t>syncing 	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real-time</a:t>
            </a:r>
            <a:r>
              <a:rPr sz="275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750" spc="4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mtClean="0">
                <a:latin typeface="Times New Roman" pitchFamily="18" charset="0"/>
                <a:cs typeface="Times New Roman" pitchFamily="18" charset="0"/>
              </a:rPr>
              <a:t>could</a:t>
            </a:r>
            <a:r>
              <a:rPr sz="2750" spc="6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25" dirty="0">
                <a:latin typeface="Times New Roman" pitchFamily="18" charset="0"/>
                <a:cs typeface="Times New Roman" pitchFamily="18" charset="0"/>
              </a:rPr>
              <a:t>be 	</a:t>
            </a:r>
            <a:r>
              <a:rPr sz="2750" spc="-10" dirty="0">
                <a:latin typeface="Times New Roman" pitchFamily="18" charset="0"/>
                <a:cs typeface="Times New Roman" pitchFamily="18" charset="0"/>
              </a:rPr>
              <a:t>challenging.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40029" indent="-227329" algn="just">
              <a:lnSpc>
                <a:spcPct val="100000"/>
              </a:lnSpc>
              <a:spcBef>
                <a:spcPts val="395"/>
              </a:spcBef>
              <a:tabLst>
                <a:tab pos="240029" algn="l"/>
              </a:tabLst>
            </a:pPr>
            <a:r>
              <a:rPr lang="en-IN" sz="2750" b="1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sz="2750" b="1" smtClean="0">
                <a:latin typeface="Times New Roman" pitchFamily="18" charset="0"/>
                <a:cs typeface="Times New Roman" pitchFamily="18" charset="0"/>
              </a:rPr>
              <a:t>Feature</a:t>
            </a:r>
            <a:r>
              <a:rPr sz="2750" b="1" spc="7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b="1" dirty="0">
                <a:latin typeface="Times New Roman" pitchFamily="18" charset="0"/>
                <a:cs typeface="Times New Roman" pitchFamily="18" charset="0"/>
              </a:rPr>
              <a:t>Complexity</a:t>
            </a:r>
            <a:r>
              <a:rPr sz="2750" b="1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b="1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2750" b="1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b="1" spc="-10" dirty="0">
                <a:latin typeface="Times New Roman" pitchFamily="18" charset="0"/>
                <a:cs typeface="Times New Roman" pitchFamily="18" charset="0"/>
              </a:rPr>
              <a:t>Overload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40029" marR="593090" indent="-227329" algn="just">
              <a:lnSpc>
                <a:spcPct val="81900"/>
              </a:lnSpc>
              <a:spcBef>
                <a:spcPts val="980"/>
              </a:spcBef>
              <a:tabLst>
                <a:tab pos="241300" algn="l"/>
              </a:tabLst>
            </a:pPr>
            <a:r>
              <a:rPr lang="en-IN" sz="275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75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750" spc="7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275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includes</a:t>
            </a:r>
            <a:r>
              <a:rPr sz="275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many</a:t>
            </a:r>
            <a:r>
              <a:rPr sz="275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>
                <a:latin typeface="Times New Roman" pitchFamily="18" charset="0"/>
                <a:cs typeface="Times New Roman" pitchFamily="18" charset="0"/>
              </a:rPr>
              <a:t>advanced</a:t>
            </a:r>
            <a:r>
              <a:rPr sz="2750" spc="5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mtClean="0">
                <a:latin typeface="Times New Roman" pitchFamily="18" charset="0"/>
                <a:cs typeface="Times New Roman" pitchFamily="18" charset="0"/>
              </a:rPr>
              <a:t>features.If</a:t>
            </a:r>
            <a:r>
              <a:rPr sz="2750" spc="5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sz="275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streamlined</a:t>
            </a:r>
            <a:r>
              <a:rPr sz="275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properly,</a:t>
            </a:r>
            <a:r>
              <a:rPr sz="275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75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25" dirty="0">
                <a:latin typeface="Times New Roman" pitchFamily="18" charset="0"/>
                <a:cs typeface="Times New Roman" pitchFamily="18" charset="0"/>
              </a:rPr>
              <a:t>may 	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overwhelm</a:t>
            </a:r>
            <a:r>
              <a:rPr sz="275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users,</a:t>
            </a:r>
            <a:r>
              <a:rPr sz="275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latin typeface="Times New Roman" pitchFamily="18" charset="0"/>
                <a:cs typeface="Times New Roman" pitchFamily="18" charset="0"/>
              </a:rPr>
              <a:t>especially</a:t>
            </a:r>
            <a:r>
              <a:rPr sz="275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>
                <a:latin typeface="Times New Roman" pitchFamily="18" charset="0"/>
                <a:cs typeface="Times New Roman" pitchFamily="18" charset="0"/>
              </a:rPr>
              <a:t>beginners</a:t>
            </a:r>
            <a:r>
              <a:rPr sz="2750" spc="-1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750" spc="-1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750" b="1" dirty="0" smtClean="0">
                <a:latin typeface="Times New Roman" pitchFamily="18" charset="0"/>
                <a:cs typeface="Times New Roman" pitchFamily="18" charset="0"/>
              </a:rPr>
              <a:t>4.UI/UX Optimization</a:t>
            </a:r>
          </a:p>
          <a:p>
            <a:pPr algn="just"/>
            <a:r>
              <a:rPr lang="en-US" sz="2750" dirty="0" smtClean="0">
                <a:latin typeface="Times New Roman" pitchFamily="18" charset="0"/>
                <a:cs typeface="Times New Roman" pitchFamily="18" charset="0"/>
              </a:rPr>
              <a:t>   Ensuring the app looks great and functions well across all devices (desktop, tablet, mobile) can be tricky.</a:t>
            </a:r>
            <a:endParaRPr sz="275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0"/>
            <a:ext cx="6705600" cy="914288"/>
          </a:xfrm>
          <a:prstGeom prst="rect">
            <a:avLst/>
          </a:prstGeom>
        </p:spPr>
        <p:txBody>
          <a:bodyPr vert="horz" wrap="square" lIns="0" tIns="234886" rIns="0" bIns="0" rtlCol="0">
            <a:spAutoFit/>
          </a:bodyPr>
          <a:lstStyle/>
          <a:p>
            <a:pPr marL="419734">
              <a:lnSpc>
                <a:spcPct val="100000"/>
              </a:lnSpc>
              <a:spcBef>
                <a:spcPts val="130"/>
              </a:spcBef>
            </a:pPr>
            <a:r>
              <a:rPr lang="en-IN" b="1" spc="-20" dirty="0" smtClean="0">
                <a:latin typeface="Times New Roman" pitchFamily="18" charset="0"/>
                <a:cs typeface="Times New Roman" pitchFamily="18" charset="0"/>
              </a:rPr>
              <a:t>Technologies Used</a:t>
            </a:r>
            <a:endParaRPr b="1" spc="-2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ChatGPT Image May 29, 2025, 11_41_19 PM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28800" y="914400"/>
            <a:ext cx="8610600" cy="5740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11453495" cy="914288"/>
          </a:xfrm>
          <a:prstGeom prst="rect">
            <a:avLst/>
          </a:prstGeom>
        </p:spPr>
        <p:txBody>
          <a:bodyPr vert="horz" wrap="square" lIns="0" tIns="234886" rIns="0" bIns="0" rtlCol="0">
            <a:spAutoFit/>
          </a:bodyPr>
          <a:lstStyle/>
          <a:p>
            <a:pPr marL="1160780">
              <a:lnSpc>
                <a:spcPct val="100000"/>
              </a:lnSpc>
              <a:spcBef>
                <a:spcPts val="130"/>
              </a:spcBef>
            </a:pPr>
            <a:r>
              <a:rPr b="1" spc="-10" dirty="0">
                <a:latin typeface="Times New Roman" pitchFamily="18" charset="0"/>
                <a:cs typeface="Times New Roman" pitchFamily="18" charset="0"/>
              </a:rPr>
              <a:t>Comparative</a:t>
            </a:r>
            <a:r>
              <a:rPr b="1"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Analysis</a:t>
            </a:r>
            <a:r>
              <a:rPr b="1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b="1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Existing</a:t>
            </a:r>
            <a:r>
              <a:rPr b="1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system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30299" y="1564005"/>
          <a:ext cx="9279890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5470"/>
                <a:gridCol w="6154420"/>
              </a:tblGrid>
              <a:tr h="36576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DISADVANTAGES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CHANGES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MADE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RECTIFY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DISADVANTAGES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1463040">
                <a:tc>
                  <a:txBody>
                    <a:bodyPr/>
                    <a:lstStyle/>
                    <a:p>
                      <a:pPr marL="92710" marR="196850">
                        <a:lnSpc>
                          <a:spcPct val="100800"/>
                        </a:lnSpc>
                        <a:spcBef>
                          <a:spcPts val="21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Time-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Consuming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Collecting,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analyzing,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comparing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multiple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systems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take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significant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resources.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4615" marR="112395">
                        <a:lnSpc>
                          <a:spcPct val="100800"/>
                        </a:lnSpc>
                        <a:spcBef>
                          <a:spcPts val="215"/>
                        </a:spcBef>
                      </a:pPr>
                      <a:r>
                        <a:rPr sz="1800" spc="-3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avoid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wasting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time,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limited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my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analysis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most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relevant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popular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fitness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apps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similar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goals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mine.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4615" marR="1056005">
                        <a:lnSpc>
                          <a:spcPct val="1008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helped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focus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only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systems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could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offer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meaningful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insights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my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project.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1463040">
                <a:tc>
                  <a:txBody>
                    <a:bodyPr/>
                    <a:lstStyle/>
                    <a:p>
                      <a:pPr marL="92710" marR="234315">
                        <a:lnSpc>
                          <a:spcPct val="100800"/>
                        </a:lnSpc>
                        <a:spcBef>
                          <a:spcPts val="229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Subjectivity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analysis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may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biased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depending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criteria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chosen or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evaluator's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preferences.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4615" marR="103505">
                        <a:lnSpc>
                          <a:spcPct val="1008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addressed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bias by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setting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clear,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objective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criteria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comparison.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These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included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personalization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features,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UI/UX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quality,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variety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plans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offered, and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engagement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tools.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made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comparison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structured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opinion- based.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1463040">
                <a:tc>
                  <a:txBody>
                    <a:bodyPr/>
                    <a:lstStyle/>
                    <a:p>
                      <a:pPr marL="92710" marR="137160">
                        <a:lnSpc>
                          <a:spcPct val="1008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Incomplete</a:t>
                      </a:r>
                      <a:r>
                        <a:rPr sz="18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Some systems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may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have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proprietary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features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undocumented limitations,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making comparisons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inaccurate.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4615" marR="88900">
                        <a:lnSpc>
                          <a:spcPct val="1008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Since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app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features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documented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publicly,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personally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tested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several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fitness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apps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also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referred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reviews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feedback.</a:t>
                      </a:r>
                      <a:r>
                        <a:rPr sz="18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allowed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uncover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practical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limitations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hidden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strengths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wouldn’t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found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through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surface-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level research.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963399" cy="925510"/>
          </a:xfrm>
          <a:prstGeom prst="rect">
            <a:avLst/>
          </a:prstGeom>
        </p:spPr>
        <p:txBody>
          <a:bodyPr vert="horz" wrap="square" lIns="0" tIns="245999" rIns="0" bIns="0" rtlCol="0">
            <a:spAutoFit/>
          </a:bodyPr>
          <a:lstStyle/>
          <a:p>
            <a:pPr marL="419734">
              <a:lnSpc>
                <a:spcPct val="100000"/>
              </a:lnSpc>
              <a:spcBef>
                <a:spcPts val="130"/>
              </a:spcBef>
            </a:pPr>
            <a:r>
              <a:rPr b="1" dirty="0">
                <a:latin typeface="Times New Roman" pitchFamily="18" charset="0"/>
                <a:cs typeface="Times New Roman" pitchFamily="18" charset="0"/>
              </a:rPr>
              <a:t>Proposed</a:t>
            </a:r>
            <a:r>
              <a:rPr b="1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b="1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(Design</a:t>
            </a:r>
            <a:r>
              <a:rPr b="1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Thinking</a:t>
            </a:r>
            <a:r>
              <a:rPr b="1" spc="-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Approach)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990600"/>
            <a:ext cx="7924800" cy="5638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29600" y="1066800"/>
            <a:ext cx="3962400" cy="5286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r>
              <a:rPr lang="en-US" sz="2000" b="1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b="1" spc="1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en-US" sz="2000" b="1" spc="1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DIAGRAM: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40665" indent="-227965" algn="just">
              <a:lnSpc>
                <a:spcPct val="100000"/>
              </a:lnSpc>
              <a:spcBef>
                <a:spcPts val="919"/>
              </a:spcBef>
              <a:buFont typeface="Arial MT"/>
              <a:buChar char="•"/>
              <a:tabLst>
                <a:tab pos="240665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interacts</a:t>
            </a:r>
            <a:r>
              <a:rPr lang="en-US" spc="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pc="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pc="1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spc="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browser,</a:t>
            </a:r>
            <a:r>
              <a:rPr lang="en-US" spc="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entering</a:t>
            </a:r>
            <a:r>
              <a:rPr lang="en-US" spc="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basic</a:t>
            </a:r>
            <a:r>
              <a:rPr lang="en-US" spc="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health</a:t>
            </a:r>
            <a:r>
              <a:rPr lang="en-US" spc="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pc="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spc="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pc="1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weight</a:t>
            </a:r>
            <a:r>
              <a:rPr lang="en-US" spc="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pc="11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height.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40665" indent="-227965" algn="just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240665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automatically</a:t>
            </a:r>
            <a:r>
              <a:rPr lang="en-US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calculates</a:t>
            </a:r>
            <a:r>
              <a:rPr lang="en-US" spc="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BMI</a:t>
            </a:r>
            <a:r>
              <a:rPr lang="en-US" spc="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pc="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stores</a:t>
            </a:r>
            <a:r>
              <a:rPr lang="en-US" spc="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spc="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inputs</a:t>
            </a:r>
            <a:r>
              <a:rPr lang="en-US" spc="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under</a:t>
            </a:r>
            <a:r>
              <a:rPr lang="en-US" spc="1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Fitness</a:t>
            </a:r>
            <a:r>
              <a:rPr lang="en-US" spc="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</a:t>
            </a:r>
            <a:r>
              <a:rPr lang="en-US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0" dirty="0" smtClean="0">
                <a:latin typeface="Times New Roman" pitchFamily="18" charset="0"/>
                <a:cs typeface="Times New Roman" pitchFamily="18" charset="0"/>
              </a:rPr>
              <a:t>Details.</a:t>
            </a:r>
          </a:p>
          <a:p>
            <a:pPr marL="240665" indent="-227965" algn="just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240665" algn="l"/>
              </a:tabLst>
            </a:pPr>
            <a:r>
              <a:rPr lang="en-US" dirty="0" smtClean="0"/>
              <a:t>This information is further processed to create personalized workout and diet plans, incorporating real-time data</a:t>
            </a:r>
          </a:p>
          <a:p>
            <a:pPr marL="240665" indent="-227965" algn="just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240665" algn="l"/>
              </a:tabLst>
            </a:pPr>
            <a:r>
              <a:rPr lang="en-US" dirty="0"/>
              <a:t>T</a:t>
            </a:r>
            <a:r>
              <a:rPr lang="en-US" dirty="0" smtClean="0"/>
              <a:t>he system leverages </a:t>
            </a:r>
            <a:r>
              <a:rPr lang="en-US" dirty="0" err="1" smtClean="0"/>
              <a:t>Supabase</a:t>
            </a:r>
            <a:r>
              <a:rPr lang="en-US" dirty="0" smtClean="0"/>
              <a:t> for secure backend storage and rapid data retrieval to support user experiences.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1115</Words>
  <Application>Microsoft Office PowerPoint</Application>
  <PresentationFormat>Custom</PresentationFormat>
  <Paragraphs>109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FITFUSION: FITNESS TRACKING SYSTEM</vt:lpstr>
      <vt:lpstr>1.INTRODUCTION</vt:lpstr>
      <vt:lpstr>Problem Statement</vt:lpstr>
      <vt:lpstr>STANFORD DESIGN THINKING MODEL</vt:lpstr>
      <vt:lpstr>Features of the Project</vt:lpstr>
      <vt:lpstr>Pain points Identified</vt:lpstr>
      <vt:lpstr>Technologies Used</vt:lpstr>
      <vt:lpstr>Comparative Analysis of Existing system</vt:lpstr>
      <vt:lpstr>Proposed Method (Design Thinking Approach)</vt:lpstr>
      <vt:lpstr>Slide 10</vt:lpstr>
      <vt:lpstr>Proposed Method (Implementation /Prototype Developed)</vt:lpstr>
      <vt:lpstr>Slide 12</vt:lpstr>
      <vt:lpstr>Slide 13</vt:lpstr>
      <vt:lpstr>Slide 14</vt:lpstr>
      <vt:lpstr>Target Audience Benefitted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FITFUSION:FITNESS TRACKING        SYSTEM</dc:title>
  <dc:creator>C.Srinivasan</dc:creator>
  <cp:lastModifiedBy>C.Srinivasan</cp:lastModifiedBy>
  <cp:revision>2</cp:revision>
  <dcterms:created xsi:type="dcterms:W3CDTF">2025-05-29T16:33:11Z</dcterms:created>
  <dcterms:modified xsi:type="dcterms:W3CDTF">2025-05-30T03:16:22Z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2025-05-29T00:00:00Z</vt:filetime>
  </property>
  <property fmtid="{D5CDD505-2E9C-101B-9397-08002B2CF9AE}" pid="3" name="LastSaved">
    <vt:filetime>2025-05-29T00:00:00Z</vt:filetime>
  </property>
</Properties>
</file>