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Poppins Bold" charset="1" panose="00000800000000000000"/>
      <p:regular r:id="rId11"/>
    </p:embeddedFont>
    <p:embeddedFont>
      <p:font typeface="Canva Sans Bold" charset="1" panose="020B0803030501040103"/>
      <p:regular r:id="rId12"/>
    </p:embeddedFont>
    <p:embeddedFont>
      <p:font typeface="Canva Sans" charset="1" panose="020B0503030501040103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485968" y="1347181"/>
            <a:ext cx="5745412" cy="7592637"/>
          </a:xfrm>
          <a:custGeom>
            <a:avLst/>
            <a:gdLst/>
            <a:ahLst/>
            <a:cxnLst/>
            <a:rect r="r" b="b" t="t" l="l"/>
            <a:pathLst>
              <a:path h="7592637" w="5745412">
                <a:moveTo>
                  <a:pt x="0" y="0"/>
                </a:moveTo>
                <a:lnTo>
                  <a:pt x="5745413" y="0"/>
                </a:lnTo>
                <a:lnTo>
                  <a:pt x="5745413" y="7592638"/>
                </a:lnTo>
                <a:lnTo>
                  <a:pt x="0" y="75926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798719" y="-287305"/>
            <a:ext cx="2978563" cy="1634486"/>
          </a:xfrm>
          <a:custGeom>
            <a:avLst/>
            <a:gdLst/>
            <a:ahLst/>
            <a:cxnLst/>
            <a:rect r="r" b="b" t="t" l="l"/>
            <a:pathLst>
              <a:path h="1634486" w="2978563">
                <a:moveTo>
                  <a:pt x="0" y="0"/>
                </a:moveTo>
                <a:lnTo>
                  <a:pt x="2978562" y="0"/>
                </a:lnTo>
                <a:lnTo>
                  <a:pt x="2978562" y="1634486"/>
                </a:lnTo>
                <a:lnTo>
                  <a:pt x="0" y="16344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2226205" y="-166620"/>
            <a:ext cx="3086100" cy="10620241"/>
            <a:chOff x="0" y="0"/>
            <a:chExt cx="812800" cy="27971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2797101"/>
            </a:xfrm>
            <a:custGeom>
              <a:avLst/>
              <a:gdLst/>
              <a:ahLst/>
              <a:cxnLst/>
              <a:rect r="r" b="b" t="t" l="l"/>
              <a:pathLst>
                <a:path h="279710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97101"/>
                  </a:lnTo>
                  <a:lnTo>
                    <a:pt x="0" y="279710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9525"/>
              <a:ext cx="812800" cy="2787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24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2069832" y="529938"/>
            <a:ext cx="3875335" cy="2611007"/>
          </a:xfrm>
          <a:custGeom>
            <a:avLst/>
            <a:gdLst/>
            <a:ahLst/>
            <a:cxnLst/>
            <a:rect r="r" b="b" t="t" l="l"/>
            <a:pathLst>
              <a:path h="2611007" w="3875335">
                <a:moveTo>
                  <a:pt x="0" y="0"/>
                </a:moveTo>
                <a:lnTo>
                  <a:pt x="3875335" y="0"/>
                </a:lnTo>
                <a:lnTo>
                  <a:pt x="3875335" y="2611007"/>
                </a:lnTo>
                <a:lnTo>
                  <a:pt x="0" y="261100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861565" y="4201437"/>
            <a:ext cx="8167204" cy="3518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88"/>
              </a:lnSpc>
            </a:pPr>
            <a:r>
              <a:rPr lang="en-US" sz="8642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Adidas</a:t>
            </a:r>
          </a:p>
          <a:p>
            <a:pPr algn="l">
              <a:lnSpc>
                <a:spcPts val="8988"/>
              </a:lnSpc>
            </a:pPr>
            <a:r>
              <a:rPr lang="en-US" sz="8642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Sales</a:t>
            </a:r>
          </a:p>
          <a:p>
            <a:pPr algn="l">
              <a:lnSpc>
                <a:spcPts val="8988"/>
              </a:lnSpc>
            </a:pPr>
            <a:r>
              <a:rPr lang="en-US" sz="8642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Analysis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8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1257" y="1607000"/>
            <a:ext cx="18288000" cy="5981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2"/>
              </a:lnSpc>
            </a:pPr>
            <a:r>
              <a:rPr lang="en-US" sz="340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BUSINESS REQUIREMENTS</a:t>
            </a:r>
          </a:p>
          <a:p>
            <a:pPr algn="l">
              <a:lnSpc>
                <a:spcPts val="4762"/>
              </a:lnSpc>
            </a:pPr>
            <a:r>
              <a:rPr lang="en-US" sz="340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Through this Power Bl-driven analysis, Adidas aims to empower its decision-makers with data-driven insights, fostering strategic growth and competitiveness in the dynamic sports and athletic industry.</a:t>
            </a:r>
          </a:p>
          <a:p>
            <a:pPr algn="l" marL="734516" indent="-367258" lvl="1">
              <a:lnSpc>
                <a:spcPts val="4762"/>
              </a:lnSpc>
              <a:buFont typeface="Arial"/>
              <a:buChar char="•"/>
            </a:pPr>
            <a:r>
              <a:rPr lang="en-US" sz="340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Enhanced understanding of sales dynamics and performance drivers.</a:t>
            </a:r>
          </a:p>
          <a:p>
            <a:pPr algn="l" marL="734516" indent="-367258" lvl="1">
              <a:lnSpc>
                <a:spcPts val="4762"/>
              </a:lnSpc>
              <a:buFont typeface="Arial"/>
              <a:buChar char="•"/>
            </a:pPr>
            <a:r>
              <a:rPr lang="en-US" sz="340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</a:t>
            </a:r>
            <a:r>
              <a:rPr lang="en-US" sz="340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dentification of geographical areas with high and low sales potential.</a:t>
            </a:r>
          </a:p>
          <a:p>
            <a:pPr algn="l" marL="734516" indent="-367258" lvl="1">
              <a:lnSpc>
                <a:spcPts val="4762"/>
              </a:lnSpc>
              <a:buFont typeface="Arial"/>
              <a:buChar char="•"/>
            </a:pPr>
            <a:r>
              <a:rPr lang="en-US" sz="340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Insights into product performance, aiding in inventory and marketing decisions.</a:t>
            </a:r>
          </a:p>
          <a:p>
            <a:pPr algn="l" marL="734516" indent="-367258" lvl="1">
              <a:lnSpc>
                <a:spcPts val="4762"/>
              </a:lnSpc>
              <a:buFont typeface="Arial"/>
              <a:buChar char="•"/>
            </a:pPr>
            <a:r>
              <a:rPr lang="en-US" sz="340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Informed pricing and margin strategies for improved profitability.</a:t>
            </a:r>
          </a:p>
          <a:p>
            <a:pPr algn="l" marL="734516" indent="-367258" lvl="1">
              <a:lnSpc>
                <a:spcPts val="4762"/>
              </a:lnSpc>
              <a:buFont typeface="Arial"/>
              <a:buChar char="•"/>
            </a:pPr>
            <a:r>
              <a:rPr lang="en-US" sz="340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Actionable recommendations for optimizing sales and profit across various dimensions.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8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62025"/>
            <a:ext cx="15959932" cy="7294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41"/>
              </a:lnSpc>
            </a:pPr>
            <a:r>
              <a:rPr lang="en-US" sz="345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KPI’s (Key Point Indicators)</a:t>
            </a:r>
          </a:p>
          <a:p>
            <a:pPr algn="l">
              <a:lnSpc>
                <a:spcPts val="4841"/>
              </a:lnSpc>
            </a:pPr>
            <a:r>
              <a:rPr lang="en-US" sz="345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1.Total Sales Analysis:</a:t>
            </a:r>
          </a:p>
          <a:p>
            <a:pPr algn="l">
              <a:lnSpc>
                <a:spcPts val="4841"/>
              </a:lnSpc>
            </a:pPr>
            <a:r>
              <a:rPr lang="en-US" sz="345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Understand the overall sales performance of Adidas over time.</a:t>
            </a:r>
          </a:p>
          <a:p>
            <a:pPr algn="l">
              <a:lnSpc>
                <a:spcPts val="4841"/>
              </a:lnSpc>
            </a:pPr>
            <a:r>
              <a:rPr lang="en-US" sz="345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2.Profitability Analysis:</a:t>
            </a:r>
          </a:p>
          <a:p>
            <a:pPr algn="l">
              <a:lnSpc>
                <a:spcPts val="4841"/>
              </a:lnSpc>
            </a:pPr>
            <a:r>
              <a:rPr lang="en-US" sz="345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Evaluate the total profit generated by Adidas across different dimensions.</a:t>
            </a:r>
          </a:p>
          <a:p>
            <a:pPr algn="l">
              <a:lnSpc>
                <a:spcPts val="4841"/>
              </a:lnSpc>
            </a:pPr>
            <a:r>
              <a:rPr lang="en-US" sz="345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3.Sales Volume Analysis:</a:t>
            </a:r>
          </a:p>
          <a:p>
            <a:pPr algn="l">
              <a:lnSpc>
                <a:spcPts val="4841"/>
              </a:lnSpc>
            </a:pPr>
            <a:r>
              <a:rPr lang="en-US" sz="345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Examine the total units sold to gain insights into product demand.</a:t>
            </a:r>
          </a:p>
          <a:p>
            <a:pPr algn="l">
              <a:lnSpc>
                <a:spcPts val="4841"/>
              </a:lnSpc>
            </a:pPr>
            <a:r>
              <a:rPr lang="en-US" sz="345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4.Pricing Strategy:</a:t>
            </a:r>
          </a:p>
          <a:p>
            <a:pPr algn="l">
              <a:lnSpc>
                <a:spcPts val="4841"/>
              </a:lnSpc>
            </a:pPr>
            <a:r>
              <a:rPr lang="en-US" sz="345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Determine the average price per unit to assess the pricing strategy.</a:t>
            </a:r>
          </a:p>
          <a:p>
            <a:pPr algn="l">
              <a:lnSpc>
                <a:spcPts val="4841"/>
              </a:lnSpc>
            </a:pPr>
            <a:r>
              <a:rPr lang="en-US" sz="345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5.Margin Analysis:</a:t>
            </a:r>
          </a:p>
          <a:p>
            <a:pPr algn="l">
              <a:lnSpc>
                <a:spcPts val="4841"/>
              </a:lnSpc>
            </a:pPr>
            <a:r>
              <a:rPr lang="en-US" sz="345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Evaluate the average margin to understand the overall profitability of sales.</a:t>
            </a:r>
          </a:p>
          <a:p>
            <a:pPr algn="l">
              <a:lnSpc>
                <a:spcPts val="4841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8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71364" y="541882"/>
            <a:ext cx="16945273" cy="7181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 STATEMENT</a:t>
            </a:r>
          </a:p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Charts Requirements</a:t>
            </a:r>
          </a:p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1.Total Sales by Month (Area Chart):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Visualize the monthly distribution of total sales to identify peak periods.</a:t>
            </a:r>
          </a:p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2.Total Sales by State (Filled Map):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Geographically represent total sales across different states using a filled map.</a:t>
            </a:r>
          </a:p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3.Total Sales by Region (Donut Chart):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 a donut chart to represent the contribution of different regions to total sales.</a:t>
            </a:r>
          </a:p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4.Total Sales by Product (Bar Chart):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Analyze the sales distribution among various Adidas products using a bar chart.</a:t>
            </a:r>
          </a:p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5.Total Sales by Retailer (Bar Chart):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Visualize the contribution of different retailers to total sales using a bar chart.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604157"/>
            <a:ext cx="18068266" cy="10029158"/>
          </a:xfrm>
          <a:custGeom>
            <a:avLst/>
            <a:gdLst/>
            <a:ahLst/>
            <a:cxnLst/>
            <a:rect r="r" b="b" t="t" l="l"/>
            <a:pathLst>
              <a:path h="10029158" w="18068266">
                <a:moveTo>
                  <a:pt x="0" y="0"/>
                </a:moveTo>
                <a:lnTo>
                  <a:pt x="18068266" y="0"/>
                </a:lnTo>
                <a:lnTo>
                  <a:pt x="18068266" y="10029158"/>
                </a:lnTo>
                <a:lnTo>
                  <a:pt x="0" y="100291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911" r="0" b="-17549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DAGU7wd9cPA</dc:identifier>
  <dcterms:modified xsi:type="dcterms:W3CDTF">2011-08-01T06:04:30Z</dcterms:modified>
  <cp:revision>1</cp:revision>
  <dc:title>Adidas Sales Analysis</dc:title>
</cp:coreProperties>
</file>