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4" r:id="rId5"/>
    <p:sldId id="261" r:id="rId6"/>
    <p:sldId id="269" r:id="rId7"/>
    <p:sldId id="265" r:id="rId8"/>
    <p:sldId id="262" r:id="rId9"/>
    <p:sldId id="263" r:id="rId10"/>
    <p:sldId id="271" r:id="rId11"/>
    <p:sldId id="267" r:id="rId12"/>
    <p:sldId id="259" r:id="rId13"/>
    <p:sldId id="272" r:id="rId14"/>
    <p:sldId id="273"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22E375-A889-4D57-8C93-C3134D5B09C4}" type="datetimeFigureOut">
              <a:rPr lang="en-US" smtClean="0"/>
              <a:pPr/>
              <a:t>4/29/2022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01D3F6-6879-406B-ADF2-9B0362C1B09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701D3F6-6879-406B-ADF2-9B0362C1B093}"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3567AB1-EC85-43D7-93E6-57C5DD2C14D5}"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3567AB1-EC85-43D7-93E6-57C5DD2C14D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3567AB1-EC85-43D7-93E6-57C5DD2C14D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3567AB1-EC85-43D7-93E6-57C5DD2C14D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3567AB1-EC85-43D7-93E6-57C5DD2C14D5}"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3567AB1-EC85-43D7-93E6-57C5DD2C14D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3567AB1-EC85-43D7-93E6-57C5DD2C14D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3567AB1-EC85-43D7-93E6-57C5DD2C14D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3567AB1-EC85-43D7-93E6-57C5DD2C14D5}"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3567AB1-EC85-43D7-93E6-57C5DD2C14D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8D6893C-AAE0-4B63-AA92-308FC922DEA4}" type="datetimeFigureOut">
              <a:rPr lang="en-US" smtClean="0"/>
              <a:pPr/>
              <a:t>4/29/2022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3567AB1-EC85-43D7-93E6-57C5DD2C14D5}"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8D6893C-AAE0-4B63-AA92-308FC922DEA4}" type="datetimeFigureOut">
              <a:rPr lang="en-US" smtClean="0"/>
              <a:pPr/>
              <a:t>4/29/2022</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3567AB1-EC85-43D7-93E6-57C5DD2C14D5}"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_smart_card_supply.jpg"/>
          <p:cNvPicPr>
            <a:picLocks noChangeAspect="1"/>
          </p:cNvPicPr>
          <p:nvPr/>
        </p:nvPicPr>
        <p:blipFill>
          <a:blip r:embed="rId2"/>
          <a:stretch>
            <a:fillRect/>
          </a:stretch>
        </p:blipFill>
        <p:spPr>
          <a:xfrm>
            <a:off x="2571736" y="2357430"/>
            <a:ext cx="4643470" cy="294518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p:cNvSpPr>
            <a:spLocks noGrp="1"/>
          </p:cNvSpPr>
          <p:nvPr>
            <p:ph type="ctrTitle"/>
          </p:nvPr>
        </p:nvSpPr>
        <p:spPr>
          <a:xfrm>
            <a:off x="1571604" y="857232"/>
            <a:ext cx="5843574" cy="1041373"/>
          </a:xfrm>
        </p:spPr>
        <p:txBody>
          <a:bodyPr>
            <a:normAutofit fontScale="90000"/>
          </a:bodyPr>
          <a:lstStyle/>
          <a:p>
            <a:r>
              <a:rPr lang="en-US" b="1" dirty="0" smtClean="0">
                <a:solidFill>
                  <a:srgbClr val="0070C0"/>
                </a:solidFill>
                <a:effectLst>
                  <a:outerShdw blurRad="38100" dist="38100" dir="2700000" algn="tl">
                    <a:srgbClr val="000000">
                      <a:alpha val="43137"/>
                    </a:srgbClr>
                  </a:outerShdw>
                </a:effectLst>
              </a:rPr>
              <a:t>      </a:t>
            </a:r>
            <a:r>
              <a:rPr lang="en-US" b="1" dirty="0" smtClean="0">
                <a:solidFill>
                  <a:srgbClr val="0070C0"/>
                </a:solidFill>
                <a:effectLst>
                  <a:outerShdw blurRad="38100" dist="38100" dir="2700000" algn="tl">
                    <a:srgbClr val="000000">
                      <a:alpha val="43137"/>
                    </a:srgbClr>
                  </a:outerShdw>
                </a:effectLst>
                <a:latin typeface="Papyrus" pitchFamily="66" charset="0"/>
              </a:rPr>
              <a:t>SMART CARDS</a:t>
            </a:r>
            <a:endParaRPr lang="en-IN" b="1" dirty="0">
              <a:solidFill>
                <a:srgbClr val="0070C0"/>
              </a:solidFill>
              <a:effectLst>
                <a:outerShdw blurRad="38100" dist="38100" dir="2700000" algn="tl">
                  <a:srgbClr val="000000">
                    <a:alpha val="43137"/>
                  </a:srgbClr>
                </a:outerShdw>
              </a:effectLst>
              <a:latin typeface="Papyru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sz="2600" dirty="0" smtClean="0"/>
              <a:t>1. Contact Smart Cards:  This is the most common smart cards in use. ATM cards, most credit cards, SIM cards etc fall into this category.</a:t>
            </a:r>
          </a:p>
          <a:p>
            <a:endParaRPr lang="en-US" sz="2600" dirty="0" smtClean="0"/>
          </a:p>
          <a:p>
            <a:r>
              <a:rPr lang="en-US" sz="2600" dirty="0" smtClean="0"/>
              <a:t>2. Contactless Smart Cards :  </a:t>
            </a:r>
          </a:p>
          <a:p>
            <a:pPr>
              <a:buNone/>
            </a:pPr>
            <a:r>
              <a:rPr lang="en-US" sz="2600" dirty="0" smtClean="0"/>
              <a:t>      =&gt;Visa Contactless (formerly </a:t>
            </a:r>
            <a:r>
              <a:rPr lang="en-US" sz="2600" dirty="0" err="1" smtClean="0"/>
              <a:t>payWave</a:t>
            </a:r>
            <a:r>
              <a:rPr lang="en-US" sz="2600" dirty="0" smtClean="0"/>
              <a:t>) – Visa.</a:t>
            </a:r>
          </a:p>
          <a:p>
            <a:pPr>
              <a:buNone/>
            </a:pPr>
            <a:r>
              <a:rPr lang="en-US" sz="2600" dirty="0" smtClean="0"/>
              <a:t>      =&gt;</a:t>
            </a:r>
            <a:r>
              <a:rPr lang="en-US" sz="2600" dirty="0" err="1" smtClean="0"/>
              <a:t>QuickPass</a:t>
            </a:r>
            <a:r>
              <a:rPr lang="en-US" sz="2600" dirty="0" smtClean="0"/>
              <a:t> – </a:t>
            </a:r>
            <a:r>
              <a:rPr lang="en-US" sz="2600" dirty="0" err="1" smtClean="0"/>
              <a:t>UnionPay</a:t>
            </a:r>
            <a:r>
              <a:rPr lang="en-US" sz="2600" dirty="0" smtClean="0"/>
              <a:t>.</a:t>
            </a:r>
          </a:p>
          <a:p>
            <a:pPr>
              <a:buNone/>
            </a:pPr>
            <a:r>
              <a:rPr lang="en-US" sz="2600" dirty="0" smtClean="0"/>
              <a:t>      =&gt;</a:t>
            </a:r>
            <a:r>
              <a:rPr lang="en-US" sz="2600" dirty="0" err="1" smtClean="0"/>
              <a:t>RuPay</a:t>
            </a:r>
            <a:r>
              <a:rPr lang="en-US" sz="2600" dirty="0" smtClean="0"/>
              <a:t> Contactless - </a:t>
            </a:r>
            <a:r>
              <a:rPr lang="en-US" sz="2600" dirty="0" err="1" smtClean="0"/>
              <a:t>RuPay</a:t>
            </a:r>
            <a:r>
              <a:rPr lang="en-US" sz="2600"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rPr>
              <a:t>Applications of Smart Cards</a:t>
            </a:r>
            <a:endParaRPr lang="en-IN" sz="3600" b="1" dirty="0">
              <a:effectLst/>
            </a:endParaRPr>
          </a:p>
        </p:txBody>
      </p:sp>
      <p:sp>
        <p:nvSpPr>
          <p:cNvPr id="3" name="Content Placeholder 2"/>
          <p:cNvSpPr>
            <a:spLocks noGrp="1"/>
          </p:cNvSpPr>
          <p:nvPr>
            <p:ph idx="1"/>
          </p:nvPr>
        </p:nvSpPr>
        <p:spPr>
          <a:xfrm>
            <a:off x="1071538" y="1447800"/>
            <a:ext cx="7862150" cy="4800600"/>
          </a:xfrm>
        </p:spPr>
        <p:txBody>
          <a:bodyPr>
            <a:normAutofit/>
          </a:bodyPr>
          <a:lstStyle/>
          <a:p>
            <a:r>
              <a:rPr lang="en-IN" sz="2400" dirty="0" smtClean="0">
                <a:latin typeface="+mj-lt"/>
              </a:rPr>
              <a:t>In Banks: They are used as credit/debit bank cards</a:t>
            </a:r>
          </a:p>
          <a:p>
            <a:endParaRPr lang="en-IN" sz="2400" dirty="0" smtClean="0">
              <a:latin typeface="+mj-lt"/>
            </a:endParaRPr>
          </a:p>
          <a:p>
            <a:r>
              <a:rPr lang="en-IN" sz="2400" dirty="0" smtClean="0">
                <a:latin typeface="+mj-lt"/>
              </a:rPr>
              <a:t>Medical applications: they can be used as Health insurance card or Medical File Access Card.</a:t>
            </a:r>
          </a:p>
          <a:p>
            <a:endParaRPr lang="en-IN" sz="2400" dirty="0" smtClean="0">
              <a:latin typeface="+mj-lt"/>
            </a:endParaRPr>
          </a:p>
          <a:p>
            <a:r>
              <a:rPr lang="en-IN" sz="2400" dirty="0" smtClean="0">
                <a:latin typeface="+mj-lt"/>
              </a:rPr>
              <a:t>In Transportation Services: for urban parking, Airline Application and Electronic Toll Collection.</a:t>
            </a:r>
          </a:p>
          <a:p>
            <a:pPr>
              <a:buNone/>
            </a:pPr>
            <a:endParaRPr lang="en-IN" sz="2400" dirty="0" smtClean="0">
              <a:latin typeface="+mj-lt"/>
            </a:endParaRPr>
          </a:p>
          <a:p>
            <a:r>
              <a:rPr lang="en-IN" sz="2400" dirty="0" smtClean="0">
                <a:latin typeface="+mj-lt"/>
              </a:rPr>
              <a:t>used as identification cards</a:t>
            </a:r>
            <a:endParaRPr lang="en-IN" sz="2400" dirty="0">
              <a:latin typeface="+mj-lt"/>
            </a:endParaRPr>
          </a:p>
        </p:txBody>
      </p:sp>
      <p:pic>
        <p:nvPicPr>
          <p:cNvPr id="5122" name="Picture 2" descr="C:\Users\user\Desktop\p_smart_card_supply.jpg"/>
          <p:cNvPicPr>
            <a:picLocks noChangeAspect="1" noChangeArrowheads="1"/>
          </p:cNvPicPr>
          <p:nvPr/>
        </p:nvPicPr>
        <p:blipFill>
          <a:blip r:embed="rId2"/>
          <a:srcRect/>
          <a:stretch>
            <a:fillRect/>
          </a:stretch>
        </p:blipFill>
        <p:spPr bwMode="auto">
          <a:xfrm>
            <a:off x="5857884" y="5271544"/>
            <a:ext cx="2638426" cy="140487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latin typeface="Arial" pitchFamily="34" charset="0"/>
                <a:cs typeface="Arial" pitchFamily="34" charset="0"/>
              </a:rPr>
              <a:t>Why Smart Cards</a:t>
            </a:r>
            <a:r>
              <a:rPr lang="en-IN" sz="3600" b="1" dirty="0">
                <a:effectLst/>
                <a:latin typeface="Arial" pitchFamily="34" charset="0"/>
                <a:cs typeface="Arial" pitchFamily="34" charset="0"/>
              </a:rPr>
              <a:t/>
            </a:r>
            <a:br>
              <a:rPr lang="en-IN" sz="3600" b="1" dirty="0">
                <a:effectLst/>
                <a:latin typeface="Arial" pitchFamily="34" charset="0"/>
                <a:cs typeface="Arial" pitchFamily="34" charset="0"/>
              </a:rPr>
            </a:br>
            <a:endParaRPr lang="en-IN" sz="3600" b="1" dirty="0">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IN" sz="2400" dirty="0" smtClean="0"/>
              <a:t>Increased security,</a:t>
            </a:r>
          </a:p>
          <a:p>
            <a:r>
              <a:rPr lang="en-IN" sz="2400" dirty="0" smtClean="0"/>
              <a:t>Potential user mobility,</a:t>
            </a:r>
          </a:p>
          <a:p>
            <a:r>
              <a:rPr lang="en-IN" sz="2400" dirty="0" smtClean="0"/>
              <a:t>Sequential access to one machine by</a:t>
            </a:r>
          </a:p>
          <a:p>
            <a:pPr>
              <a:buNone/>
            </a:pPr>
            <a:r>
              <a:rPr lang="en-IN" sz="2400" dirty="0" smtClean="0"/>
              <a:t>   multiple users.</a:t>
            </a:r>
            <a:r>
              <a:rPr lang="en-US" sz="2400" dirty="0" smtClean="0"/>
              <a:t>.</a:t>
            </a:r>
            <a:endParaRPr lang="en-IN" sz="2400" dirty="0"/>
          </a:p>
        </p:txBody>
      </p:sp>
      <p:pic>
        <p:nvPicPr>
          <p:cNvPr id="1026" name="Picture 2" descr="C:\Users\user\Desktop\SC_health.jpg"/>
          <p:cNvPicPr>
            <a:picLocks noChangeAspect="1" noChangeArrowheads="1"/>
          </p:cNvPicPr>
          <p:nvPr/>
        </p:nvPicPr>
        <p:blipFill>
          <a:blip r:embed="rId3"/>
          <a:srcRect/>
          <a:stretch>
            <a:fillRect/>
          </a:stretch>
        </p:blipFill>
        <p:spPr bwMode="auto">
          <a:xfrm>
            <a:off x="5929322" y="3500438"/>
            <a:ext cx="2498622" cy="3104724"/>
          </a:xfrm>
          <a:prstGeom prst="rect">
            <a:avLst/>
          </a:prstGeom>
          <a:noFill/>
        </p:spPr>
      </p:pic>
      <p:pic>
        <p:nvPicPr>
          <p:cNvPr id="4098" name="Picture 2" descr="C:\Users\user\Desktop\MBA 1 Sem\DP\Smart Card\157\smart-card-plastic-card-ic-card.jpg"/>
          <p:cNvPicPr>
            <a:picLocks noChangeAspect="1" noChangeArrowheads="1"/>
          </p:cNvPicPr>
          <p:nvPr/>
        </p:nvPicPr>
        <p:blipFill>
          <a:blip r:embed="rId4" cstate="print"/>
          <a:srcRect/>
          <a:stretch>
            <a:fillRect/>
          </a:stretch>
        </p:blipFill>
        <p:spPr bwMode="auto">
          <a:xfrm>
            <a:off x="1214414" y="4000504"/>
            <a:ext cx="2571768" cy="264317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Smart Cards:</a:t>
            </a:r>
            <a:endParaRPr lang="en-US" dirty="0"/>
          </a:p>
        </p:txBody>
      </p:sp>
      <p:sp>
        <p:nvSpPr>
          <p:cNvPr id="3" name="Content Placeholder 2"/>
          <p:cNvSpPr>
            <a:spLocks noGrp="1"/>
          </p:cNvSpPr>
          <p:nvPr>
            <p:ph idx="1"/>
          </p:nvPr>
        </p:nvSpPr>
        <p:spPr/>
        <p:txBody>
          <a:bodyPr/>
          <a:lstStyle/>
          <a:p>
            <a:r>
              <a:rPr lang="en-US" dirty="0" smtClean="0"/>
              <a:t>High levels of security.</a:t>
            </a:r>
          </a:p>
          <a:p>
            <a:r>
              <a:rPr lang="en-US" dirty="0" smtClean="0"/>
              <a:t>Larger memory.</a:t>
            </a:r>
          </a:p>
          <a:p>
            <a:r>
              <a:rPr lang="en-US" dirty="0" smtClean="0"/>
              <a:t>Prevents fraud</a:t>
            </a:r>
            <a:r>
              <a:rPr lang="en-US" dirty="0" smtClean="0"/>
              <a:t>.                       </a:t>
            </a:r>
            <a:endParaRPr lang="en-US" dirty="0" smtClean="0"/>
          </a:p>
          <a:p>
            <a:r>
              <a:rPr lang="en-US" dirty="0" smtClean="0"/>
              <a:t>Reliability.</a:t>
            </a:r>
          </a:p>
          <a:p>
            <a:r>
              <a:rPr lang="en-US" dirty="0" smtClean="0"/>
              <a:t>Information Security.</a:t>
            </a:r>
          </a:p>
          <a:p>
            <a:r>
              <a:rPr lang="en-US" dirty="0" smtClean="0"/>
              <a:t>Privacy.</a:t>
            </a:r>
          </a:p>
          <a:p>
            <a:r>
              <a:rPr lang="en-US" dirty="0" smtClean="0"/>
              <a:t>Ease of use.</a:t>
            </a:r>
          </a:p>
          <a:p>
            <a:r>
              <a:rPr lang="en-US" dirty="0" smtClean="0"/>
              <a:t>Reduced cost for operators and users.</a:t>
            </a:r>
          </a:p>
          <a:p>
            <a:endParaRPr lang="en-US" dirty="0"/>
          </a:p>
        </p:txBody>
      </p:sp>
      <p:pic>
        <p:nvPicPr>
          <p:cNvPr id="4" name="Picture 2" descr="C:\Users\user\Desktop\p_smart_card_supply.jpg"/>
          <p:cNvPicPr>
            <a:picLocks noChangeAspect="1" noChangeArrowheads="1"/>
          </p:cNvPicPr>
          <p:nvPr/>
        </p:nvPicPr>
        <p:blipFill>
          <a:blip r:embed="rId2"/>
          <a:srcRect/>
          <a:stretch>
            <a:fillRect/>
          </a:stretch>
        </p:blipFill>
        <p:spPr bwMode="auto">
          <a:xfrm>
            <a:off x="5857884" y="2928934"/>
            <a:ext cx="2638426" cy="1404876"/>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Smart Cards</a:t>
            </a:r>
            <a:endParaRPr lang="en-US" dirty="0"/>
          </a:p>
        </p:txBody>
      </p:sp>
      <p:sp>
        <p:nvSpPr>
          <p:cNvPr id="3" name="Content Placeholder 2"/>
          <p:cNvSpPr>
            <a:spLocks noGrp="1"/>
          </p:cNvSpPr>
          <p:nvPr>
            <p:ph idx="1"/>
          </p:nvPr>
        </p:nvSpPr>
        <p:spPr/>
        <p:txBody>
          <a:bodyPr/>
          <a:lstStyle/>
          <a:p>
            <a:r>
              <a:rPr lang="en-US" sz="2800" dirty="0" smtClean="0"/>
              <a:t>Smart cards are small and light-weighted. They are maybe lost or forgotten in case of any use. </a:t>
            </a:r>
            <a:endParaRPr lang="en-US" sz="2800" dirty="0" smtClean="0"/>
          </a:p>
          <a:p>
            <a:r>
              <a:rPr lang="en-US" sz="2800" dirty="0" smtClean="0"/>
              <a:t>The </a:t>
            </a:r>
            <a:r>
              <a:rPr lang="en-US" sz="2800" dirty="0" smtClean="0"/>
              <a:t>biggest problem facing smart cards is their level of security. </a:t>
            </a:r>
            <a:r>
              <a:rPr lang="en-US" sz="2800" dirty="0" smtClean="0"/>
              <a:t>For </a:t>
            </a:r>
            <a:r>
              <a:rPr lang="en-US" sz="2800" dirty="0" smtClean="0"/>
              <a:t>example, If you are using a payment card</a:t>
            </a:r>
            <a:r>
              <a:rPr lang="en-US" sz="2800" dirty="0" smtClean="0"/>
              <a:t>.</a:t>
            </a:r>
            <a:endParaRPr lang="en-US" sz="2800" dirty="0" smtClean="0"/>
          </a:p>
          <a:p>
            <a:r>
              <a:rPr lang="en-US" sz="2800" dirty="0" smtClean="0"/>
              <a:t>Lack of technology to support users.</a:t>
            </a:r>
          </a:p>
          <a:p>
            <a:r>
              <a:rPr lang="en-US" sz="2800" dirty="0" smtClean="0"/>
              <a:t>Fees applied with the use of a card.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926" y="2500306"/>
            <a:ext cx="4857784" cy="1143000"/>
          </a:xfrm>
        </p:spPr>
        <p:txBody>
          <a:bodyPr>
            <a:normAutofit/>
          </a:bodyPr>
          <a:lstStyle/>
          <a:p>
            <a:r>
              <a:rPr lang="en-US" sz="4800" dirty="0" smtClean="0">
                <a:solidFill>
                  <a:schemeClr val="accent3">
                    <a:lumMod val="75000"/>
                  </a:schemeClr>
                </a:solidFill>
                <a:latin typeface="Bleeding Cowboys" pitchFamily="2" charset="0"/>
              </a:rPr>
              <a:t>THANK YOU….</a:t>
            </a:r>
            <a:endParaRPr lang="en-IN" sz="4800" dirty="0">
              <a:solidFill>
                <a:schemeClr val="accent3">
                  <a:lumMod val="75000"/>
                </a:schemeClr>
              </a:solidFill>
              <a:latin typeface="Bleeding Cowboys"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effectLst/>
                <a:latin typeface="Arial" pitchFamily="34" charset="0"/>
                <a:cs typeface="Arial" pitchFamily="34" charset="0"/>
              </a:rPr>
              <a:t>What is a Smart Card?</a:t>
            </a:r>
            <a:endParaRPr lang="en-IN" sz="3600" b="1" dirty="0">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endParaRPr lang="en-US" dirty="0" smtClean="0"/>
          </a:p>
          <a:p>
            <a:r>
              <a:rPr lang="en-US" sz="2600" dirty="0" smtClean="0"/>
              <a:t>Plastic Card.</a:t>
            </a:r>
          </a:p>
          <a:p>
            <a:r>
              <a:rPr lang="en-US" sz="2600" dirty="0" smtClean="0"/>
              <a:t>Microchip loaded with data.</a:t>
            </a:r>
          </a:p>
          <a:p>
            <a:r>
              <a:rPr lang="en-US" sz="2600" dirty="0" smtClean="0"/>
              <a:t>Uses -  telephone calling, electronic card payment.</a:t>
            </a:r>
          </a:p>
          <a:p>
            <a:r>
              <a:rPr lang="en-US" sz="2600" dirty="0" smtClean="0"/>
              <a:t>Can be refreshed for further use.</a:t>
            </a:r>
          </a:p>
          <a:p>
            <a:r>
              <a:rPr lang="en-IN" sz="2600" dirty="0" smtClean="0"/>
              <a:t>Smart Cards can be used with a </a:t>
            </a:r>
            <a:r>
              <a:rPr lang="en-IN" sz="2600" i="1" dirty="0" smtClean="0"/>
              <a:t>Smart-</a:t>
            </a:r>
            <a:r>
              <a:rPr lang="en-IN" sz="2600" dirty="0" smtClean="0"/>
              <a:t>Card Reader attachment to a personal computer to authenticate a user.</a:t>
            </a:r>
            <a:endParaRPr lang="en-IN" sz="2600" dirty="0"/>
          </a:p>
          <a:p>
            <a:endParaRPr lang="en-IN" dirty="0"/>
          </a:p>
        </p:txBody>
      </p:sp>
      <p:pic>
        <p:nvPicPr>
          <p:cNvPr id="2051" name="Picture 3" descr="C:\Users\user\Desktop\MBA 1 Sem\DP\Smart Card\157\Smart_Card_Reader_-_Smart_Business_Consuslting.jpg"/>
          <p:cNvPicPr>
            <a:picLocks noChangeAspect="1" noChangeArrowheads="1"/>
          </p:cNvPicPr>
          <p:nvPr/>
        </p:nvPicPr>
        <p:blipFill>
          <a:blip r:embed="rId2" cstate="print"/>
          <a:srcRect/>
          <a:stretch>
            <a:fillRect/>
          </a:stretch>
        </p:blipFill>
        <p:spPr bwMode="auto">
          <a:xfrm>
            <a:off x="5885426" y="1142985"/>
            <a:ext cx="3258573" cy="178594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38" y="1571612"/>
            <a:ext cx="7862150" cy="5072098"/>
          </a:xfrm>
        </p:spPr>
        <p:txBody>
          <a:bodyPr>
            <a:normAutofit/>
          </a:bodyPr>
          <a:lstStyle/>
          <a:p>
            <a:r>
              <a:rPr lang="en-IN" sz="2400" dirty="0" smtClean="0"/>
              <a:t>Smart Card has its origin in 1970s by inventors from Germany, Japan and France.</a:t>
            </a:r>
          </a:p>
          <a:p>
            <a:r>
              <a:rPr lang="en-IN" sz="2400" dirty="0" smtClean="0"/>
              <a:t>Until mid 80s most of the work on Smart Cards was at the research and development level.</a:t>
            </a:r>
          </a:p>
          <a:p>
            <a:r>
              <a:rPr lang="en-IN" sz="2400" dirty="0" smtClean="0"/>
              <a:t>First mass use was for payment in French payphones.</a:t>
            </a:r>
          </a:p>
          <a:p>
            <a:r>
              <a:rPr lang="en-IN" sz="2400" dirty="0" smtClean="0"/>
              <a:t>The manufacturers of Smart Cards are </a:t>
            </a:r>
            <a:r>
              <a:rPr lang="en-IN" sz="2400" dirty="0" err="1" smtClean="0"/>
              <a:t>Gemplus</a:t>
            </a:r>
            <a:r>
              <a:rPr lang="en-IN" sz="2400" dirty="0" smtClean="0"/>
              <a:t>,   IBM, </a:t>
            </a:r>
            <a:r>
              <a:rPr lang="en-IN" sz="2400" dirty="0" err="1" smtClean="0"/>
              <a:t>Siemens,Telesec</a:t>
            </a:r>
            <a:r>
              <a:rPr lang="en-IN" sz="2400" dirty="0" smtClean="0"/>
              <a:t> and many more.</a:t>
            </a:r>
            <a:endParaRPr lang="en-IN" sz="2400" dirty="0"/>
          </a:p>
        </p:txBody>
      </p:sp>
      <p:sp>
        <p:nvSpPr>
          <p:cNvPr id="4" name="TextBox 3"/>
          <p:cNvSpPr txBox="1"/>
          <p:nvPr/>
        </p:nvSpPr>
        <p:spPr>
          <a:xfrm>
            <a:off x="1357290" y="428604"/>
            <a:ext cx="6929486" cy="646331"/>
          </a:xfrm>
          <a:prstGeom prst="rect">
            <a:avLst/>
          </a:prstGeom>
          <a:noFill/>
        </p:spPr>
        <p:txBody>
          <a:bodyPr wrap="square" rtlCol="0">
            <a:spAutoFit/>
          </a:bodyPr>
          <a:lstStyle/>
          <a:p>
            <a:r>
              <a:rPr lang="en-IN" sz="3600" b="1" dirty="0" smtClean="0">
                <a:latin typeface="Arial" pitchFamily="34" charset="0"/>
                <a:cs typeface="Arial" pitchFamily="34" charset="0"/>
              </a:rPr>
              <a:t>History of Smart Cards</a:t>
            </a:r>
            <a:endParaRPr lang="en-IN"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74638"/>
            <a:ext cx="8501122" cy="1143000"/>
          </a:xfrm>
        </p:spPr>
        <p:txBody>
          <a:bodyPr>
            <a:noAutofit/>
          </a:bodyPr>
          <a:lstStyle/>
          <a:p>
            <a:r>
              <a:rPr lang="en-US" sz="3600" b="1" dirty="0" smtClean="0">
                <a:effectLst/>
                <a:latin typeface="Arial" pitchFamily="34" charset="0"/>
                <a:cs typeface="Arial" pitchFamily="34" charset="0"/>
              </a:rPr>
              <a:t>Standard Dimension of a Smart Card</a:t>
            </a:r>
            <a:endParaRPr lang="en-IN" sz="3600" b="1" dirty="0">
              <a:effectLst/>
              <a:latin typeface="Arial" pitchFamily="34" charset="0"/>
              <a:cs typeface="Arial" pitchFamily="34" charset="0"/>
            </a:endParaRPr>
          </a:p>
        </p:txBody>
      </p:sp>
      <p:pic>
        <p:nvPicPr>
          <p:cNvPr id="1026" name="Picture 2" descr="C:\Users\user\Desktop\MBA 1 Sem\DP\Smart Card\157\c3.gif"/>
          <p:cNvPicPr>
            <a:picLocks noGrp="1" noChangeAspect="1" noChangeArrowheads="1"/>
          </p:cNvPicPr>
          <p:nvPr>
            <p:ph idx="1"/>
          </p:nvPr>
        </p:nvPicPr>
        <p:blipFill>
          <a:blip r:embed="rId2"/>
          <a:srcRect/>
          <a:stretch>
            <a:fillRect/>
          </a:stretch>
        </p:blipFill>
        <p:spPr bwMode="auto">
          <a:xfrm>
            <a:off x="2143108" y="2000240"/>
            <a:ext cx="4856787" cy="335758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428728" y="785794"/>
            <a:ext cx="6850538" cy="4286280"/>
          </a:xfrm>
          <a:prstGeom prst="rect">
            <a:avLst/>
          </a:prstGeom>
          <a:noFill/>
          <a:ln w="9525">
            <a:noFill/>
            <a:miter lim="800000"/>
            <a:headEnd/>
            <a:tailEnd/>
          </a:ln>
          <a:effectLst/>
        </p:spPr>
      </p:pic>
      <p:sp>
        <p:nvSpPr>
          <p:cNvPr id="3" name="TextBox 2"/>
          <p:cNvSpPr txBox="1"/>
          <p:nvPr/>
        </p:nvSpPr>
        <p:spPr>
          <a:xfrm>
            <a:off x="1142976" y="5429264"/>
            <a:ext cx="7358114" cy="677108"/>
          </a:xfrm>
          <a:prstGeom prst="rect">
            <a:avLst/>
          </a:prstGeom>
          <a:noFill/>
        </p:spPr>
        <p:txBody>
          <a:bodyPr wrap="square" rtlCol="0">
            <a:spAutoFit/>
          </a:bodyPr>
          <a:lstStyle/>
          <a:p>
            <a:r>
              <a:rPr lang="en-IN" sz="2000" dirty="0" smtClean="0"/>
              <a:t>The current world population of Smart Cards is nearly 3 billion</a:t>
            </a:r>
            <a:r>
              <a:rPr lang="en-IN" dirty="0" smtClean="0"/>
              <a:t>.</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Smart Card </a:t>
            </a:r>
            <a:r>
              <a:rPr lang="en-US" dirty="0" smtClean="0"/>
              <a:t>works ?</a:t>
            </a:r>
            <a:endParaRPr lang="en-US" dirty="0"/>
          </a:p>
        </p:txBody>
      </p:sp>
      <p:sp>
        <p:nvSpPr>
          <p:cNvPr id="3" name="Content Placeholder 2"/>
          <p:cNvSpPr>
            <a:spLocks noGrp="1"/>
          </p:cNvSpPr>
          <p:nvPr>
            <p:ph idx="1"/>
          </p:nvPr>
        </p:nvSpPr>
        <p:spPr/>
        <p:txBody>
          <a:bodyPr>
            <a:normAutofit/>
          </a:bodyPr>
          <a:lstStyle/>
          <a:p>
            <a:r>
              <a:rPr lang="en-US" sz="2400" dirty="0" smtClean="0"/>
              <a:t>A smart card does not work alone. It needs a smart card reader to function. The card contains an embedded memory chip contained in a contact pad. Once the contact pad is removed from the card, it is no longer </a:t>
            </a:r>
            <a:r>
              <a:rPr lang="en-US" sz="2400" dirty="0" smtClean="0"/>
              <a:t>smart.</a:t>
            </a:r>
          </a:p>
          <a:p>
            <a:endParaRPr lang="en-US" sz="2400" dirty="0" smtClean="0"/>
          </a:p>
          <a:p>
            <a:r>
              <a:rPr lang="en-US" sz="2400" dirty="0" smtClean="0"/>
              <a:t>In the card reader, the contact pad comes in contact with the reader and carries out the processing. Thus it helps you in transactions via POS (point of sale) or another medium to carry out transactions.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effectLst/>
              </a:rPr>
              <a:t>What is SMART about the</a:t>
            </a:r>
            <a:br>
              <a:rPr lang="en-IN" sz="3600" b="1" dirty="0" smtClean="0">
                <a:effectLst/>
              </a:rPr>
            </a:br>
            <a:r>
              <a:rPr lang="en-IN" sz="3600" b="1" dirty="0" smtClean="0">
                <a:effectLst/>
              </a:rPr>
              <a:t>Smart Card ??</a:t>
            </a:r>
            <a:endParaRPr lang="en-IN" sz="3600" b="1" dirty="0">
              <a:effectLst/>
            </a:endParaRPr>
          </a:p>
        </p:txBody>
      </p:sp>
      <p:sp>
        <p:nvSpPr>
          <p:cNvPr id="3" name="Content Placeholder 2"/>
          <p:cNvSpPr>
            <a:spLocks noGrp="1"/>
          </p:cNvSpPr>
          <p:nvPr>
            <p:ph idx="1"/>
          </p:nvPr>
        </p:nvSpPr>
        <p:spPr>
          <a:xfrm>
            <a:off x="1357290" y="1857364"/>
            <a:ext cx="7290646" cy="4391036"/>
          </a:xfrm>
        </p:spPr>
        <p:txBody>
          <a:bodyPr>
            <a:normAutofit lnSpcReduction="10000"/>
          </a:bodyPr>
          <a:lstStyle/>
          <a:p>
            <a:r>
              <a:rPr lang="en-IN" sz="2400" dirty="0" smtClean="0"/>
              <a:t>Smart Cards are capable of not just storing data but also have processing power.</a:t>
            </a:r>
          </a:p>
          <a:p>
            <a:endParaRPr lang="en-IN" sz="2400" dirty="0" smtClean="0"/>
          </a:p>
          <a:p>
            <a:r>
              <a:rPr lang="en-IN" sz="2400" dirty="0" smtClean="0"/>
              <a:t>They have larger storage capacity when compared to magnetic swipe cards.</a:t>
            </a:r>
          </a:p>
          <a:p>
            <a:endParaRPr lang="en-IN" sz="2400" dirty="0" smtClean="0"/>
          </a:p>
          <a:p>
            <a:r>
              <a:rPr lang="en-IN" sz="2400" dirty="0" smtClean="0"/>
              <a:t>The data stored can be protected against unauthorized access and tampering.</a:t>
            </a:r>
          </a:p>
          <a:p>
            <a:endParaRPr lang="en-IN" sz="2400" dirty="0" smtClean="0"/>
          </a:p>
          <a:p>
            <a:r>
              <a:rPr lang="en-IN" sz="2400" dirty="0" smtClean="0"/>
              <a:t>They are appropriate for secure and convenient data storage.</a:t>
            </a:r>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latin typeface="Arial" pitchFamily="34" charset="0"/>
                <a:cs typeface="Arial" pitchFamily="34" charset="0"/>
              </a:rPr>
              <a:t>Types of Smart Cards</a:t>
            </a:r>
            <a:endParaRPr lang="en-IN" sz="3600" b="1" dirty="0">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en-IN" sz="2400" dirty="0" smtClean="0"/>
              <a:t>	</a:t>
            </a:r>
          </a:p>
          <a:p>
            <a:pPr>
              <a:buNone/>
            </a:pPr>
            <a:r>
              <a:rPr lang="en-IN" sz="2400" dirty="0" smtClean="0"/>
              <a:t>	Based on the way the smart card interacts with the Reader, smart cards are of two types</a:t>
            </a:r>
          </a:p>
          <a:p>
            <a:pPr>
              <a:buNone/>
            </a:pPr>
            <a:endParaRPr lang="en-IN" sz="2400" dirty="0" smtClean="0"/>
          </a:p>
          <a:p>
            <a:pPr>
              <a:buFont typeface="Wingdings" pitchFamily="2" charset="2"/>
              <a:buChar char="v"/>
            </a:pPr>
            <a:r>
              <a:rPr lang="en-IN" sz="2400" i="1" dirty="0" smtClean="0"/>
              <a:t>Contact Smart Cards: These require insertion into the </a:t>
            </a:r>
            <a:r>
              <a:rPr lang="en-IN" sz="2400" dirty="0" smtClean="0"/>
              <a:t>Card reader.</a:t>
            </a:r>
          </a:p>
          <a:p>
            <a:pPr>
              <a:buNone/>
            </a:pPr>
            <a:endParaRPr lang="en-IN" sz="2400" dirty="0" smtClean="0"/>
          </a:p>
          <a:p>
            <a:pPr>
              <a:buFont typeface="Wingdings" pitchFamily="2" charset="2"/>
              <a:buChar char="v"/>
            </a:pPr>
            <a:r>
              <a:rPr lang="en-IN" sz="2400" i="1" dirty="0" smtClean="0"/>
              <a:t>Contact less Smart Cards: These require close proximity of the </a:t>
            </a:r>
            <a:r>
              <a:rPr lang="en-IN" sz="2400" dirty="0" smtClean="0"/>
              <a:t>reader.</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half" idx="1"/>
          </p:nvPr>
        </p:nvPicPr>
        <p:blipFill>
          <a:blip r:embed="rId2"/>
          <a:srcRect/>
          <a:stretch>
            <a:fillRect/>
          </a:stretch>
        </p:blipFill>
        <p:spPr bwMode="auto">
          <a:xfrm>
            <a:off x="5572132" y="1142984"/>
            <a:ext cx="2857520" cy="1571636"/>
          </a:xfrm>
          <a:prstGeom prst="rect">
            <a:avLst/>
          </a:prstGeom>
          <a:noFill/>
          <a:ln w="9525">
            <a:noFill/>
            <a:miter lim="800000"/>
            <a:headEnd/>
            <a:tailEnd/>
          </a:ln>
          <a:effectLst/>
        </p:spPr>
      </p:pic>
      <p:pic>
        <p:nvPicPr>
          <p:cNvPr id="3076" name="Picture 4"/>
          <p:cNvPicPr>
            <a:picLocks noGrp="1" noChangeAspect="1" noChangeArrowheads="1"/>
          </p:cNvPicPr>
          <p:nvPr>
            <p:ph sz="half" idx="2"/>
          </p:nvPr>
        </p:nvPicPr>
        <p:blipFill>
          <a:blip r:embed="rId3"/>
          <a:srcRect/>
          <a:stretch>
            <a:fillRect/>
          </a:stretch>
        </p:blipFill>
        <p:spPr bwMode="auto">
          <a:xfrm>
            <a:off x="1357290" y="1142984"/>
            <a:ext cx="2847974" cy="1643074"/>
          </a:xfrm>
          <a:prstGeom prst="rect">
            <a:avLst/>
          </a:prstGeom>
          <a:noFill/>
          <a:ln w="9525">
            <a:noFill/>
            <a:miter lim="800000"/>
            <a:headEnd/>
            <a:tailEnd/>
          </a:ln>
          <a:effectLst/>
        </p:spPr>
      </p:pic>
      <p:sp>
        <p:nvSpPr>
          <p:cNvPr id="12" name="TextBox 11"/>
          <p:cNvSpPr txBox="1"/>
          <p:nvPr/>
        </p:nvSpPr>
        <p:spPr>
          <a:xfrm>
            <a:off x="1000100" y="3214686"/>
            <a:ext cx="3929090" cy="2554545"/>
          </a:xfrm>
          <a:prstGeom prst="rect">
            <a:avLst/>
          </a:prstGeom>
          <a:noFill/>
        </p:spPr>
        <p:txBody>
          <a:bodyPr wrap="square" rtlCol="0">
            <a:spAutoFit/>
          </a:bodyPr>
          <a:lstStyle/>
          <a:p>
            <a:pPr>
              <a:buFont typeface="Wingdings" pitchFamily="2" charset="2"/>
              <a:buChar char="§"/>
            </a:pPr>
            <a:r>
              <a:rPr lang="en-IN" sz="2000" dirty="0" smtClean="0"/>
              <a:t>This card consists of an IC Chip </a:t>
            </a:r>
          </a:p>
          <a:p>
            <a:r>
              <a:rPr lang="en-IN" sz="2000" dirty="0" smtClean="0"/>
              <a:t>  and an antenna coil embedded </a:t>
            </a:r>
          </a:p>
          <a:p>
            <a:r>
              <a:rPr lang="en-IN" sz="2000" dirty="0" smtClean="0"/>
              <a:t>  into it.</a:t>
            </a:r>
          </a:p>
          <a:p>
            <a:endParaRPr lang="en-IN" sz="2000" dirty="0" smtClean="0"/>
          </a:p>
          <a:p>
            <a:pPr>
              <a:buFont typeface="Wingdings" pitchFamily="2" charset="2"/>
              <a:buChar char="§"/>
            </a:pPr>
            <a:r>
              <a:rPr lang="en-IN" sz="2000" dirty="0" smtClean="0"/>
              <a:t>These cards are mainly used </a:t>
            </a:r>
          </a:p>
          <a:p>
            <a:r>
              <a:rPr lang="en-IN" sz="2000" dirty="0" smtClean="0"/>
              <a:t>  when transactions must be </a:t>
            </a:r>
          </a:p>
          <a:p>
            <a:r>
              <a:rPr lang="en-IN" sz="2000" dirty="0" smtClean="0"/>
              <a:t>  processed quickly.</a:t>
            </a:r>
          </a:p>
          <a:p>
            <a:pPr>
              <a:buFont typeface="Wingdings" pitchFamily="2" charset="2"/>
              <a:buChar char="§"/>
            </a:pPr>
            <a:endParaRPr lang="en-IN" sz="2000" dirty="0"/>
          </a:p>
        </p:txBody>
      </p:sp>
      <p:sp>
        <p:nvSpPr>
          <p:cNvPr id="13" name="TextBox 12"/>
          <p:cNvSpPr txBox="1"/>
          <p:nvPr/>
        </p:nvSpPr>
        <p:spPr>
          <a:xfrm>
            <a:off x="5072066" y="3214686"/>
            <a:ext cx="4071934" cy="2554545"/>
          </a:xfrm>
          <a:prstGeom prst="rect">
            <a:avLst/>
          </a:prstGeom>
          <a:noFill/>
        </p:spPr>
        <p:txBody>
          <a:bodyPr wrap="square" rtlCol="0">
            <a:spAutoFit/>
          </a:bodyPr>
          <a:lstStyle/>
          <a:p>
            <a:pPr>
              <a:buFont typeface="Wingdings" pitchFamily="2" charset="2"/>
              <a:buChar char="§"/>
            </a:pPr>
            <a:r>
              <a:rPr lang="en-US" sz="2000" dirty="0" smtClean="0"/>
              <a:t>The contact smart card consists        </a:t>
            </a:r>
          </a:p>
          <a:p>
            <a:r>
              <a:rPr lang="en-US" sz="2000" dirty="0" smtClean="0"/>
              <a:t>  of small contact plate on the        </a:t>
            </a:r>
          </a:p>
          <a:p>
            <a:r>
              <a:rPr lang="en-US" sz="2000" dirty="0" smtClean="0"/>
              <a:t>  face, which is ½’’ in Diameter.</a:t>
            </a:r>
          </a:p>
          <a:p>
            <a:pPr>
              <a:buFont typeface="Wingdings" pitchFamily="2" charset="2"/>
              <a:buChar char="§"/>
            </a:pPr>
            <a:endParaRPr lang="en-US" sz="2000" dirty="0" smtClean="0"/>
          </a:p>
          <a:p>
            <a:pPr>
              <a:buFont typeface="Wingdings" pitchFamily="2" charset="2"/>
              <a:buChar char="§"/>
            </a:pPr>
            <a:r>
              <a:rPr lang="en-US" sz="2000" dirty="0" smtClean="0"/>
              <a:t>The transmission of data takes   </a:t>
            </a:r>
          </a:p>
          <a:p>
            <a:r>
              <a:rPr lang="en-US" sz="2000" dirty="0" smtClean="0"/>
              <a:t>  place when this contact plate </a:t>
            </a:r>
          </a:p>
          <a:p>
            <a:r>
              <a:rPr lang="en-US" sz="2000" dirty="0" smtClean="0"/>
              <a:t>  comes in contact with the </a:t>
            </a:r>
          </a:p>
          <a:p>
            <a:r>
              <a:rPr lang="en-US" sz="2000" dirty="0" smtClean="0"/>
              <a:t>  connector of the reader.</a:t>
            </a:r>
            <a:endParaRPr lang="en-IN"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398</TotalTime>
  <Words>593</Words>
  <Application>Microsoft Office PowerPoint</Application>
  <PresentationFormat>On-screen Show (4:3)</PresentationFormat>
  <Paragraphs>85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      SMART CARDS</vt:lpstr>
      <vt:lpstr>What is a Smart Card?</vt:lpstr>
      <vt:lpstr>Slide 3</vt:lpstr>
      <vt:lpstr>Standard Dimension of a Smart Card</vt:lpstr>
      <vt:lpstr>Slide 5</vt:lpstr>
      <vt:lpstr>How the Smart Card works ?</vt:lpstr>
      <vt:lpstr>What is SMART about the Smart Card ??</vt:lpstr>
      <vt:lpstr>Types of Smart Cards</vt:lpstr>
      <vt:lpstr>Slide 9</vt:lpstr>
      <vt:lpstr>Examples:</vt:lpstr>
      <vt:lpstr>Applications of Smart Cards</vt:lpstr>
      <vt:lpstr>Why Smart Cards </vt:lpstr>
      <vt:lpstr>Advantages of Smart Cards:</vt:lpstr>
      <vt:lpstr>Disadvantages Of Smart Cards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CARDS</dc:title>
  <dc:creator>Sumesh Kumar</dc:creator>
  <cp:lastModifiedBy>krutarth</cp:lastModifiedBy>
  <cp:revision>73</cp:revision>
  <dcterms:created xsi:type="dcterms:W3CDTF">2010-07-14T14:27:17Z</dcterms:created>
  <dcterms:modified xsi:type="dcterms:W3CDTF">2022-04-29T02:29:15Z</dcterms:modified>
</cp:coreProperties>
</file>