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1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C55C3-F416-4851-B80E-49B86E7B7907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72010C-727E-4974-B466-7099703337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011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839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33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45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115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0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90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B8122-C3ED-EB1B-3F9D-6C7303EC9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917B3A-BDA3-8FE9-4988-FE579CBCD4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6C4C1-80E3-248B-CE00-BEF66F0A3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60D1-E047-4042-896F-6D0423BE2C82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F013F-9870-1AD7-E3EA-F06224005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1AE13-5C92-243D-BD15-20F03728E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F1649-4E2E-4C54-944B-D0458BB651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91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8DEE9-1367-0C00-1520-45E677404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DEB1EE-ADDF-EEA2-D255-B0BB4DE1D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CA065-CACA-F311-0108-ACAF558E8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60D1-E047-4042-896F-6D0423BE2C82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A81A6-34D4-44C6-02BB-1E3A432D9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B5B7E-0151-7523-1480-0D8552088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F1649-4E2E-4C54-944B-D0458BB651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5827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3285BB-3C05-9DA6-85FC-16E91A0B2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519ECC-B99D-DD8B-C4B1-E8FD708BD0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D817B-409B-7962-3992-C6D0E2D6A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60D1-E047-4042-896F-6D0423BE2C82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B53CE-B4CB-042B-B761-25158FADE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D09FC-70C7-5EA5-D941-908F63686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F1649-4E2E-4C54-944B-D0458BB651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277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182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6641E-D416-FE16-EF26-7F5FE2966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646C0-CE0F-E5EA-1483-7C729A604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9ACAB-7A84-85BA-DB21-C21901079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60D1-E047-4042-896F-6D0423BE2C82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AFD4A-B25B-6E1B-15EF-4A4D787C0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7FE63-D7C1-9152-5B59-F43F7CD85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F1649-4E2E-4C54-944B-D0458BB651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801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1FDC1-F1DF-2D1E-EC1A-7B9FC4B4D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5F218-7B36-DEB2-E891-D01D08AD1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F89BA-327A-F399-0A70-CE96F6E4E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60D1-E047-4042-896F-6D0423BE2C82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A54A3-914C-39E0-E973-CBAAF4DC7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08A68-EE23-3093-1F75-CE0FE0841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F1649-4E2E-4C54-944B-D0458BB651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40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38066-0CB4-0901-237E-EE5B816CB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12DB7-81C7-4C16-FC0E-F566178062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CE0CFC-4C89-B2B9-59E0-E7C80EEB5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9EEB6-05DD-45C8-4633-FF2EFFCF2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60D1-E047-4042-896F-6D0423BE2C82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CA4550-86D7-AF3F-80D4-0C70BD24C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9FB643-2100-2F6F-A302-9131465F8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F1649-4E2E-4C54-944B-D0458BB651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0971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C3BC9-A139-3C4B-BC2D-B3979D3A6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7B866-3819-1C80-202F-3B53AAE75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BA1C96-6BB4-2A1F-0F13-3F95AA079D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DCE1BC-640F-9E15-870C-65353AA0C9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8B3732-4A29-0AB4-F866-68FF161A14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316422-B554-5C3F-7B50-79EC4DB43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60D1-E047-4042-896F-6D0423BE2C82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53725E-9B30-3A73-F049-392771AC2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2E2D8C-EFFF-049E-5570-11A88B745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F1649-4E2E-4C54-944B-D0458BB651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02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5E1D5-7261-0E78-6571-D1E486CEB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F9CAB1-5158-A05F-2D21-482A47814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60D1-E047-4042-896F-6D0423BE2C82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C6A851-FF4E-4FB3-2454-8B8D827F4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FBE135-FBC9-3896-ECC0-9839B84EF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F1649-4E2E-4C54-944B-D0458BB651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52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76CDB9-A2F3-6F99-A335-044372FA9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60D1-E047-4042-896F-6D0423BE2C82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538A28-CA14-95BD-BBA4-F6F17852C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3C6E41-3FF8-B24B-AE72-D98C714CE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F1649-4E2E-4C54-944B-D0458BB651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189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FFD4-9A38-E3A5-9A07-AB786D2B9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9BDFA-ED02-5EA2-4B42-FF85AC2F7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A39795-4420-4A82-3788-5B16F2294A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0C4B1-6477-89C6-AF6B-E70CEA293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60D1-E047-4042-896F-6D0423BE2C82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638DA9-E84D-B591-CED1-A1910BD9C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766DC8-1BDB-E8C3-B72D-F07C14CF7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F1649-4E2E-4C54-944B-D0458BB651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2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9D6F6-E1A7-B90C-31B1-34F912A3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0E7A67-C4A4-6579-B635-5AA6D68734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41E7A2-DCDA-06A6-92E4-BABF049DF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B0EB7-88BA-ABDE-0440-F2AD614A1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60D1-E047-4042-896F-6D0423BE2C82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D7F58-104B-B26A-45AD-023C0AAFB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29A40-5977-1533-F535-AE643CD0B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F1649-4E2E-4C54-944B-D0458BB651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175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AEB2D2-31A9-38B9-C139-9D42F921F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444F2-A6D2-64EA-E073-A978A47C5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0AF16-2FA8-D611-956F-368A75F560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A360D1-E047-4042-896F-6D0423BE2C82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79EA7-A2E1-29DE-470C-E1344BA976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64AAB-4CE8-BB05-9347-7603555C1B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2F1649-4E2E-4C54-944B-D0458BB651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639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08D4B-F8A8-461F-8B5F-2E479E11E5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B99C58-CE12-E8CE-8F0B-90C9EB151B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 descr="A blue background with a blue border&#10;&#10;Description automatically generated">
            <a:extLst>
              <a:ext uri="{FF2B5EF4-FFF2-40B4-BE49-F238E27FC236}">
                <a16:creationId xmlns:a16="http://schemas.microsoft.com/office/drawing/2014/main" id="{AFD6888A-ADC8-55AB-D2AC-F256A8327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3493D2-26F8-4ABF-D260-25C0D4CF84C8}"/>
              </a:ext>
            </a:extLst>
          </p:cNvPr>
          <p:cNvSpPr txBox="1"/>
          <p:nvPr/>
        </p:nvSpPr>
        <p:spPr>
          <a:xfrm>
            <a:off x="2595715" y="975342"/>
            <a:ext cx="66171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WEB SCRAPING TO AI : A DATA DRIVEN JOURNEY FROM EXTRACTION TO DEPLOYEMENT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BED827-4276-B0D7-DDF5-5CA6823BCF71}"/>
              </a:ext>
            </a:extLst>
          </p:cNvPr>
          <p:cNvSpPr txBox="1"/>
          <p:nvPr/>
        </p:nvSpPr>
        <p:spPr>
          <a:xfrm>
            <a:off x="4266158" y="2970333"/>
            <a:ext cx="757083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PROJECT : YOUR DOCTOR – </a:t>
            </a:r>
          </a:p>
          <a:p>
            <a:r>
              <a:rPr lang="en-IN" sz="2800" dirty="0"/>
              <a:t>A SYMPTOM BASED </a:t>
            </a:r>
          </a:p>
          <a:p>
            <a:r>
              <a:rPr lang="en-IN" sz="2800" dirty="0"/>
              <a:t>DISEASE PREDICTOR</a:t>
            </a:r>
          </a:p>
          <a:p>
            <a:r>
              <a:rPr lang="en-IN" dirty="0"/>
              <a:t>                       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5A4BB1-8856-4469-30E2-D666C9D67A74}"/>
              </a:ext>
            </a:extLst>
          </p:cNvPr>
          <p:cNvSpPr txBox="1"/>
          <p:nvPr/>
        </p:nvSpPr>
        <p:spPr>
          <a:xfrm>
            <a:off x="9299232" y="3473385"/>
            <a:ext cx="41688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TEAM  :  STRAW HATS</a:t>
            </a:r>
          </a:p>
          <a:p>
            <a:endParaRPr lang="en-IN" dirty="0"/>
          </a:p>
          <a:p>
            <a:r>
              <a:rPr lang="en-IN" dirty="0"/>
              <a:t>MEMBERS :</a:t>
            </a:r>
          </a:p>
          <a:p>
            <a:r>
              <a:rPr lang="en-IN" dirty="0"/>
              <a:t>P.PRABHAS REDDY</a:t>
            </a:r>
          </a:p>
          <a:p>
            <a:r>
              <a:rPr lang="en-IN" dirty="0"/>
              <a:t>D.SHYAM RAMAKRISHNA</a:t>
            </a:r>
          </a:p>
          <a:p>
            <a:r>
              <a:rPr lang="en-IN" dirty="0"/>
              <a:t>B.KRISHNA CHAITANYA</a:t>
            </a:r>
          </a:p>
          <a:p>
            <a:r>
              <a:rPr lang="en-IN" dirty="0"/>
              <a:t>D.GOWRI SHANKAR</a:t>
            </a:r>
          </a:p>
        </p:txBody>
      </p:sp>
      <p:pic>
        <p:nvPicPr>
          <p:cNvPr id="13" name="Picture 12" descr="A black rectangular frame with white specks&#10;&#10;Description automatically generated">
            <a:extLst>
              <a:ext uri="{FF2B5EF4-FFF2-40B4-BE49-F238E27FC236}">
                <a16:creationId xmlns:a16="http://schemas.microsoft.com/office/drawing/2014/main" id="{ED972F6E-3E2A-4213-0A9F-07E5D7ADE7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61" y="1941612"/>
            <a:ext cx="6325217" cy="39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073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0"/>
            <a:ext cx="4572000" cy="68580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9968" y="844749"/>
            <a:ext cx="4131965" cy="5168503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15950" y="624681"/>
            <a:ext cx="4692253" cy="54987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4330"/>
              </a:lnSpc>
            </a:pPr>
            <a:r>
              <a:rPr lang="en-US" sz="3464" b="1" dirty="0">
                <a:solidFill>
                  <a:srgbClr val="030303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Phase 1: Web Scraping</a:t>
            </a:r>
            <a:endParaRPr lang="en-US" sz="3464" dirty="0"/>
          </a:p>
        </p:txBody>
      </p:sp>
      <p:sp>
        <p:nvSpPr>
          <p:cNvPr id="7" name="Shape 3"/>
          <p:cNvSpPr/>
          <p:nvPr/>
        </p:nvSpPr>
        <p:spPr>
          <a:xfrm>
            <a:off x="870347" y="1438473"/>
            <a:ext cx="19050" cy="4794845"/>
          </a:xfrm>
          <a:prstGeom prst="roundRect">
            <a:avLst>
              <a:gd name="adj" fmla="val 138572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Shape 4"/>
          <p:cNvSpPr/>
          <p:nvPr/>
        </p:nvSpPr>
        <p:spPr>
          <a:xfrm>
            <a:off x="1058763" y="1824832"/>
            <a:ext cx="615950" cy="19050"/>
          </a:xfrm>
          <a:prstGeom prst="roundRect">
            <a:avLst>
              <a:gd name="adj" fmla="val 138572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9" name="Shape 5"/>
          <p:cNvSpPr/>
          <p:nvPr/>
        </p:nvSpPr>
        <p:spPr>
          <a:xfrm>
            <a:off x="681931" y="1636415"/>
            <a:ext cx="395883" cy="395883"/>
          </a:xfrm>
          <a:prstGeom prst="roundRect">
            <a:avLst>
              <a:gd name="adj" fmla="val 6668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0" name="Text 6"/>
          <p:cNvSpPr/>
          <p:nvPr/>
        </p:nvSpPr>
        <p:spPr>
          <a:xfrm>
            <a:off x="833933" y="1702296"/>
            <a:ext cx="91877" cy="2640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078"/>
              </a:lnSpc>
            </a:pPr>
            <a:r>
              <a:rPr lang="en-US" sz="2078" b="1" dirty="0">
                <a:solidFill>
                  <a:srgbClr val="464646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1</a:t>
            </a:r>
            <a:endParaRPr lang="en-US" sz="2078" dirty="0"/>
          </a:p>
        </p:txBody>
      </p:sp>
      <p:sp>
        <p:nvSpPr>
          <p:cNvPr id="11" name="Text 7"/>
          <p:cNvSpPr/>
          <p:nvPr/>
        </p:nvSpPr>
        <p:spPr>
          <a:xfrm>
            <a:off x="1847751" y="1614388"/>
            <a:ext cx="2457748" cy="2749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165"/>
              </a:lnSpc>
            </a:pPr>
            <a:r>
              <a:rPr lang="en-US" sz="1732" b="1" dirty="0">
                <a:solidFill>
                  <a:srgbClr val="464646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Data Source: Wikipedia</a:t>
            </a:r>
            <a:endParaRPr lang="en-US" sz="1732" dirty="0"/>
          </a:p>
        </p:txBody>
      </p:sp>
      <p:sp>
        <p:nvSpPr>
          <p:cNvPr id="12" name="Text 8"/>
          <p:cNvSpPr/>
          <p:nvPr/>
        </p:nvSpPr>
        <p:spPr>
          <a:xfrm>
            <a:off x="1847751" y="1994893"/>
            <a:ext cx="5156299" cy="56316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217"/>
              </a:lnSpc>
            </a:pPr>
            <a:r>
              <a:rPr lang="en-US" sz="1386" dirty="0">
                <a:solidFill>
                  <a:srgbClr val="46464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initial step involved extracting data from Wikipedia articles pertaining to diseases.</a:t>
            </a:r>
            <a:endParaRPr lang="en-US" sz="1386" dirty="0"/>
          </a:p>
        </p:txBody>
      </p:sp>
      <p:sp>
        <p:nvSpPr>
          <p:cNvPr id="13" name="Shape 9"/>
          <p:cNvSpPr/>
          <p:nvPr/>
        </p:nvSpPr>
        <p:spPr>
          <a:xfrm>
            <a:off x="1058763" y="3296245"/>
            <a:ext cx="615950" cy="19050"/>
          </a:xfrm>
          <a:prstGeom prst="roundRect">
            <a:avLst>
              <a:gd name="adj" fmla="val 138572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4" name="Shape 10"/>
          <p:cNvSpPr/>
          <p:nvPr/>
        </p:nvSpPr>
        <p:spPr>
          <a:xfrm>
            <a:off x="681931" y="3107829"/>
            <a:ext cx="395883" cy="395883"/>
          </a:xfrm>
          <a:prstGeom prst="roundRect">
            <a:avLst>
              <a:gd name="adj" fmla="val 6668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5" name="Text 11"/>
          <p:cNvSpPr/>
          <p:nvPr/>
        </p:nvSpPr>
        <p:spPr>
          <a:xfrm>
            <a:off x="803672" y="3173710"/>
            <a:ext cx="152301" cy="2640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078"/>
              </a:lnSpc>
            </a:pPr>
            <a:r>
              <a:rPr lang="en-US" sz="2078" b="1" dirty="0">
                <a:solidFill>
                  <a:srgbClr val="464646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2</a:t>
            </a:r>
            <a:endParaRPr lang="en-US" sz="2078" dirty="0"/>
          </a:p>
        </p:txBody>
      </p:sp>
      <p:sp>
        <p:nvSpPr>
          <p:cNvPr id="16" name="Text 12"/>
          <p:cNvSpPr/>
          <p:nvPr/>
        </p:nvSpPr>
        <p:spPr>
          <a:xfrm>
            <a:off x="1847751" y="3085803"/>
            <a:ext cx="3548261" cy="2749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165"/>
              </a:lnSpc>
            </a:pPr>
            <a:r>
              <a:rPr lang="en-US" sz="1732" b="1" dirty="0">
                <a:solidFill>
                  <a:srgbClr val="464646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Web Scraping Tool: BeautifulSoup</a:t>
            </a:r>
            <a:endParaRPr lang="en-US" sz="1732" dirty="0"/>
          </a:p>
        </p:txBody>
      </p:sp>
      <p:sp>
        <p:nvSpPr>
          <p:cNvPr id="17" name="Text 13"/>
          <p:cNvSpPr/>
          <p:nvPr/>
        </p:nvSpPr>
        <p:spPr>
          <a:xfrm>
            <a:off x="1847751" y="3466307"/>
            <a:ext cx="5156299" cy="56316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217"/>
              </a:lnSpc>
            </a:pPr>
            <a:r>
              <a:rPr lang="en-US" sz="1386" dirty="0">
                <a:solidFill>
                  <a:srgbClr val="46464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BeautifulSoup was employed to parse the HTML content of Wikipedia pages and extract relevant information.</a:t>
            </a:r>
            <a:endParaRPr lang="en-US" sz="1386" dirty="0"/>
          </a:p>
        </p:txBody>
      </p:sp>
      <p:sp>
        <p:nvSpPr>
          <p:cNvPr id="18" name="Shape 14"/>
          <p:cNvSpPr/>
          <p:nvPr/>
        </p:nvSpPr>
        <p:spPr>
          <a:xfrm>
            <a:off x="1058763" y="4767659"/>
            <a:ext cx="615950" cy="19050"/>
          </a:xfrm>
          <a:prstGeom prst="roundRect">
            <a:avLst>
              <a:gd name="adj" fmla="val 138572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9" name="Shape 15"/>
          <p:cNvSpPr/>
          <p:nvPr/>
        </p:nvSpPr>
        <p:spPr>
          <a:xfrm>
            <a:off x="681931" y="4579244"/>
            <a:ext cx="395883" cy="395883"/>
          </a:xfrm>
          <a:prstGeom prst="roundRect">
            <a:avLst>
              <a:gd name="adj" fmla="val 6668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0" name="Text 16"/>
          <p:cNvSpPr/>
          <p:nvPr/>
        </p:nvSpPr>
        <p:spPr>
          <a:xfrm>
            <a:off x="800794" y="4645125"/>
            <a:ext cx="158155" cy="2640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078"/>
              </a:lnSpc>
            </a:pPr>
            <a:r>
              <a:rPr lang="en-US" sz="2078" b="1" dirty="0">
                <a:solidFill>
                  <a:srgbClr val="464646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3</a:t>
            </a:r>
            <a:endParaRPr lang="en-US" sz="2078" dirty="0"/>
          </a:p>
        </p:txBody>
      </p:sp>
      <p:sp>
        <p:nvSpPr>
          <p:cNvPr id="21" name="Text 17"/>
          <p:cNvSpPr/>
          <p:nvPr/>
        </p:nvSpPr>
        <p:spPr>
          <a:xfrm>
            <a:off x="1847751" y="4557217"/>
            <a:ext cx="5156299" cy="5498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165"/>
              </a:lnSpc>
            </a:pPr>
            <a:r>
              <a:rPr lang="en-US" sz="1732" b="1" dirty="0">
                <a:solidFill>
                  <a:srgbClr val="464646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Data Collection: Symptoms, Causes, Risk Factors, Treatments</a:t>
            </a:r>
            <a:endParaRPr lang="en-US" sz="1732" dirty="0"/>
          </a:p>
        </p:txBody>
      </p:sp>
      <p:sp>
        <p:nvSpPr>
          <p:cNvPr id="22" name="Text 18"/>
          <p:cNvSpPr/>
          <p:nvPr/>
        </p:nvSpPr>
        <p:spPr>
          <a:xfrm>
            <a:off x="1847751" y="5212656"/>
            <a:ext cx="5156299" cy="8447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217"/>
              </a:lnSpc>
            </a:pPr>
            <a:r>
              <a:rPr lang="en-US" sz="1386" dirty="0">
                <a:solidFill>
                  <a:srgbClr val="46464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scraping process targeted specific sections within Wikipedia pages to gather data on disease symptoms, causes, risk factors, and treatment options.</a:t>
            </a:r>
            <a:endParaRPr lang="en-US" sz="1386" dirty="0"/>
          </a:p>
        </p:txBody>
      </p:sp>
    </p:spTree>
    <p:extLst>
      <p:ext uri="{BB962C8B-B14F-4D97-AF65-F5344CB8AC3E}">
        <p14:creationId xmlns:p14="http://schemas.microsoft.com/office/powerpoint/2010/main" val="2409763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492" y="1931392"/>
            <a:ext cx="4188917" cy="299511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5108377" y="1151236"/>
            <a:ext cx="4307781" cy="4789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3771"/>
              </a:lnSpc>
            </a:pPr>
            <a:r>
              <a:rPr lang="en-US" sz="3017" b="1" dirty="0">
                <a:solidFill>
                  <a:srgbClr val="030303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Phase 2: Model Training</a:t>
            </a:r>
            <a:endParaRPr lang="en-US" sz="3017" dirty="0"/>
          </a:p>
        </p:txBody>
      </p:sp>
      <p:sp>
        <p:nvSpPr>
          <p:cNvPr id="7" name="Shape 3"/>
          <p:cNvSpPr/>
          <p:nvPr/>
        </p:nvSpPr>
        <p:spPr>
          <a:xfrm>
            <a:off x="5108377" y="2032397"/>
            <a:ext cx="344785" cy="344785"/>
          </a:xfrm>
          <a:prstGeom prst="roundRect">
            <a:avLst>
              <a:gd name="adj" fmla="val 6668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Text 4"/>
          <p:cNvSpPr/>
          <p:nvPr/>
        </p:nvSpPr>
        <p:spPr>
          <a:xfrm>
            <a:off x="5240734" y="2089844"/>
            <a:ext cx="79970" cy="22989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1810"/>
              </a:lnSpc>
            </a:pPr>
            <a:r>
              <a:rPr lang="en-US" sz="1810" b="1" dirty="0">
                <a:solidFill>
                  <a:srgbClr val="464646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1</a:t>
            </a:r>
            <a:endParaRPr lang="en-US" sz="1810" dirty="0"/>
          </a:p>
        </p:txBody>
      </p:sp>
      <p:sp>
        <p:nvSpPr>
          <p:cNvPr id="9" name="Text 5"/>
          <p:cNvSpPr/>
          <p:nvPr/>
        </p:nvSpPr>
        <p:spPr>
          <a:xfrm>
            <a:off x="5606356" y="2032397"/>
            <a:ext cx="2699048" cy="7182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886"/>
              </a:lnSpc>
            </a:pPr>
            <a:r>
              <a:rPr lang="en-US" sz="1508" b="1" dirty="0">
                <a:solidFill>
                  <a:srgbClr val="464646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Deep Learning Algorithm: Artificial Neural Network (ANN)</a:t>
            </a:r>
            <a:endParaRPr lang="en-US" sz="1508" dirty="0"/>
          </a:p>
        </p:txBody>
      </p:sp>
      <p:sp>
        <p:nvSpPr>
          <p:cNvPr id="10" name="Text 6"/>
          <p:cNvSpPr/>
          <p:nvPr/>
        </p:nvSpPr>
        <p:spPr>
          <a:xfrm>
            <a:off x="5606356" y="2842519"/>
            <a:ext cx="2699048" cy="12263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931"/>
              </a:lnSpc>
            </a:pPr>
            <a:r>
              <a:rPr lang="en-US" sz="1207" dirty="0">
                <a:solidFill>
                  <a:srgbClr val="46464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extracted data was used to train an ANN model, which is a type of deep learning algorithm known for its ability to learn complex relationships within data.</a:t>
            </a:r>
            <a:endParaRPr lang="en-US" sz="1207" dirty="0"/>
          </a:p>
        </p:txBody>
      </p:sp>
      <p:sp>
        <p:nvSpPr>
          <p:cNvPr id="11" name="Shape 7"/>
          <p:cNvSpPr/>
          <p:nvPr/>
        </p:nvSpPr>
        <p:spPr>
          <a:xfrm>
            <a:off x="8458597" y="2032397"/>
            <a:ext cx="344785" cy="344785"/>
          </a:xfrm>
          <a:prstGeom prst="roundRect">
            <a:avLst>
              <a:gd name="adj" fmla="val 6668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Text 8"/>
          <p:cNvSpPr/>
          <p:nvPr/>
        </p:nvSpPr>
        <p:spPr>
          <a:xfrm>
            <a:off x="8564662" y="2089844"/>
            <a:ext cx="132656" cy="22989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1810"/>
              </a:lnSpc>
            </a:pPr>
            <a:r>
              <a:rPr lang="en-US" sz="1810" b="1" dirty="0">
                <a:solidFill>
                  <a:srgbClr val="464646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2</a:t>
            </a:r>
            <a:endParaRPr lang="en-US" sz="1810" dirty="0"/>
          </a:p>
        </p:txBody>
      </p:sp>
      <p:sp>
        <p:nvSpPr>
          <p:cNvPr id="13" name="Text 9"/>
          <p:cNvSpPr/>
          <p:nvPr/>
        </p:nvSpPr>
        <p:spPr>
          <a:xfrm>
            <a:off x="8956576" y="2032397"/>
            <a:ext cx="2699048" cy="7182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886"/>
              </a:lnSpc>
            </a:pPr>
            <a:r>
              <a:rPr lang="en-US" sz="1508" b="1" dirty="0">
                <a:solidFill>
                  <a:srgbClr val="464646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Model Training Process: Data Preprocessing, Feature Engineering, Model Selection</a:t>
            </a:r>
            <a:endParaRPr lang="en-US" sz="1508" dirty="0"/>
          </a:p>
        </p:txBody>
      </p:sp>
      <p:sp>
        <p:nvSpPr>
          <p:cNvPr id="14" name="Text 10"/>
          <p:cNvSpPr/>
          <p:nvPr/>
        </p:nvSpPr>
        <p:spPr>
          <a:xfrm>
            <a:off x="8956576" y="2842519"/>
            <a:ext cx="2699048" cy="12263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931"/>
              </a:lnSpc>
            </a:pPr>
            <a:r>
              <a:rPr lang="en-US" sz="1207" dirty="0">
                <a:solidFill>
                  <a:srgbClr val="46464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process involved cleaning the data, transforming it into suitable formats for the ANN, and selecting the optimal model architecture and hyperparameters.</a:t>
            </a:r>
            <a:endParaRPr lang="en-US" sz="1207" dirty="0"/>
          </a:p>
        </p:txBody>
      </p:sp>
      <p:sp>
        <p:nvSpPr>
          <p:cNvPr id="15" name="Shape 11"/>
          <p:cNvSpPr/>
          <p:nvPr/>
        </p:nvSpPr>
        <p:spPr>
          <a:xfrm>
            <a:off x="5108377" y="4394398"/>
            <a:ext cx="344785" cy="344785"/>
          </a:xfrm>
          <a:prstGeom prst="roundRect">
            <a:avLst>
              <a:gd name="adj" fmla="val 6668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6" name="Text 12"/>
          <p:cNvSpPr/>
          <p:nvPr/>
        </p:nvSpPr>
        <p:spPr>
          <a:xfrm>
            <a:off x="5211862" y="4451846"/>
            <a:ext cx="137716" cy="22989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1810"/>
              </a:lnSpc>
            </a:pPr>
            <a:r>
              <a:rPr lang="en-US" sz="1810" b="1" dirty="0">
                <a:solidFill>
                  <a:srgbClr val="464646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3</a:t>
            </a:r>
            <a:endParaRPr lang="en-US" sz="1810" dirty="0"/>
          </a:p>
        </p:txBody>
      </p:sp>
      <p:sp>
        <p:nvSpPr>
          <p:cNvPr id="17" name="Text 13"/>
          <p:cNvSpPr/>
          <p:nvPr/>
        </p:nvSpPr>
        <p:spPr>
          <a:xfrm>
            <a:off x="5606356" y="4394398"/>
            <a:ext cx="1934667" cy="2394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886"/>
              </a:lnSpc>
            </a:pPr>
            <a:r>
              <a:rPr lang="en-US" sz="1508" b="1" dirty="0">
                <a:solidFill>
                  <a:srgbClr val="464646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Performance Metrics</a:t>
            </a:r>
            <a:endParaRPr lang="en-US" sz="1508" dirty="0"/>
          </a:p>
        </p:txBody>
      </p:sp>
      <p:sp>
        <p:nvSpPr>
          <p:cNvPr id="18" name="Text 14"/>
          <p:cNvSpPr/>
          <p:nvPr/>
        </p:nvSpPr>
        <p:spPr>
          <a:xfrm>
            <a:off x="5606356" y="4725690"/>
            <a:ext cx="2699048" cy="9810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931"/>
              </a:lnSpc>
            </a:pPr>
            <a:r>
              <a:rPr lang="en-US" sz="1207" dirty="0">
                <a:solidFill>
                  <a:srgbClr val="46464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performance of the trained model was evaluated using key metrics, including training accuracy, testing accuracy, and loss value.</a:t>
            </a:r>
            <a:endParaRPr lang="en-US" sz="1207" dirty="0"/>
          </a:p>
        </p:txBody>
      </p:sp>
      <p:sp>
        <p:nvSpPr>
          <p:cNvPr id="19" name="Shape 15"/>
          <p:cNvSpPr/>
          <p:nvPr/>
        </p:nvSpPr>
        <p:spPr>
          <a:xfrm>
            <a:off x="8458597" y="4394398"/>
            <a:ext cx="344785" cy="344785"/>
          </a:xfrm>
          <a:prstGeom prst="roundRect">
            <a:avLst>
              <a:gd name="adj" fmla="val 6668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0" name="Text 16"/>
          <p:cNvSpPr/>
          <p:nvPr/>
        </p:nvSpPr>
        <p:spPr>
          <a:xfrm>
            <a:off x="8557618" y="4451846"/>
            <a:ext cx="146645" cy="22989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1810"/>
              </a:lnSpc>
            </a:pPr>
            <a:r>
              <a:rPr lang="en-US" sz="1810" b="1" dirty="0">
                <a:solidFill>
                  <a:srgbClr val="464646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4</a:t>
            </a:r>
            <a:endParaRPr lang="en-US" sz="1810" dirty="0"/>
          </a:p>
        </p:txBody>
      </p:sp>
      <p:sp>
        <p:nvSpPr>
          <p:cNvPr id="21" name="Text 17"/>
          <p:cNvSpPr/>
          <p:nvPr/>
        </p:nvSpPr>
        <p:spPr>
          <a:xfrm>
            <a:off x="8956576" y="4394398"/>
            <a:ext cx="1915716" cy="2394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886"/>
              </a:lnSpc>
            </a:pPr>
            <a:r>
              <a:rPr lang="en-US" sz="1508" b="1" dirty="0">
                <a:solidFill>
                  <a:srgbClr val="464646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Model Evaluation</a:t>
            </a:r>
            <a:endParaRPr lang="en-US" sz="1508" dirty="0"/>
          </a:p>
        </p:txBody>
      </p:sp>
      <p:sp>
        <p:nvSpPr>
          <p:cNvPr id="22" name="Text 18"/>
          <p:cNvSpPr/>
          <p:nvPr/>
        </p:nvSpPr>
        <p:spPr>
          <a:xfrm>
            <a:off x="8956576" y="4725690"/>
            <a:ext cx="2699048" cy="9810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931"/>
              </a:lnSpc>
            </a:pPr>
            <a:r>
              <a:rPr lang="en-US" sz="1207" dirty="0">
                <a:solidFill>
                  <a:srgbClr val="46464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model's performance was assessed on a separate dataset to evaluate its ability to generalize to unseen data.</a:t>
            </a:r>
            <a:endParaRPr lang="en-US" sz="1207" dirty="0"/>
          </a:p>
        </p:txBody>
      </p:sp>
    </p:spTree>
    <p:extLst>
      <p:ext uri="{BB962C8B-B14F-4D97-AF65-F5344CB8AC3E}">
        <p14:creationId xmlns:p14="http://schemas.microsoft.com/office/powerpoint/2010/main" val="342328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661492" y="1814216"/>
            <a:ext cx="5207694" cy="5906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4651"/>
              </a:lnSpc>
            </a:pPr>
            <a:r>
              <a:rPr lang="en-US" sz="3721" b="1" dirty="0">
                <a:solidFill>
                  <a:srgbClr val="030303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Phase 3: User Interface</a:t>
            </a:r>
            <a:endParaRPr lang="en-US" sz="3721" dirty="0"/>
          </a:p>
        </p:txBody>
      </p:sp>
      <p:sp>
        <p:nvSpPr>
          <p:cNvPr id="5" name="Text 3"/>
          <p:cNvSpPr/>
          <p:nvPr/>
        </p:nvSpPr>
        <p:spPr>
          <a:xfrm>
            <a:off x="661492" y="2877344"/>
            <a:ext cx="2362696" cy="29527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326"/>
              </a:lnSpc>
            </a:pPr>
            <a:r>
              <a:rPr lang="en-US" sz="1861" b="1" dirty="0">
                <a:solidFill>
                  <a:srgbClr val="030303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Streamlit</a:t>
            </a:r>
            <a:endParaRPr lang="en-US" sz="1861" dirty="0"/>
          </a:p>
        </p:txBody>
      </p:sp>
      <p:sp>
        <p:nvSpPr>
          <p:cNvPr id="6" name="Text 4"/>
          <p:cNvSpPr/>
          <p:nvPr/>
        </p:nvSpPr>
        <p:spPr>
          <a:xfrm>
            <a:off x="661492" y="3361631"/>
            <a:ext cx="3315097" cy="15120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82"/>
              </a:lnSpc>
            </a:pPr>
            <a:r>
              <a:rPr lang="en-US" sz="1488" dirty="0">
                <a:solidFill>
                  <a:srgbClr val="46464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Streamlit was chosen as the framework for building the user interface. It simplifies the process of creating interactive web applications.</a:t>
            </a:r>
            <a:endParaRPr lang="en-US" sz="1488" dirty="0"/>
          </a:p>
        </p:txBody>
      </p:sp>
      <p:sp>
        <p:nvSpPr>
          <p:cNvPr id="7" name="Text 5"/>
          <p:cNvSpPr/>
          <p:nvPr/>
        </p:nvSpPr>
        <p:spPr>
          <a:xfrm>
            <a:off x="4444107" y="2877344"/>
            <a:ext cx="2362696" cy="29527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326"/>
              </a:lnSpc>
            </a:pPr>
            <a:r>
              <a:rPr lang="en-US" sz="1861" b="1" dirty="0">
                <a:solidFill>
                  <a:srgbClr val="030303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User Interaction</a:t>
            </a:r>
            <a:endParaRPr lang="en-US" sz="1861" dirty="0"/>
          </a:p>
        </p:txBody>
      </p:sp>
      <p:sp>
        <p:nvSpPr>
          <p:cNvPr id="8" name="Text 6"/>
          <p:cNvSpPr/>
          <p:nvPr/>
        </p:nvSpPr>
        <p:spPr>
          <a:xfrm>
            <a:off x="4444107" y="3361631"/>
            <a:ext cx="3315097" cy="12096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82"/>
              </a:lnSpc>
            </a:pPr>
            <a:r>
              <a:rPr lang="en-US" sz="1488" dirty="0">
                <a:solidFill>
                  <a:srgbClr val="46464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user interface allows users to input their symptoms, which are then processed by the trained model.</a:t>
            </a:r>
            <a:endParaRPr lang="en-US" sz="1488" dirty="0"/>
          </a:p>
        </p:txBody>
      </p:sp>
      <p:sp>
        <p:nvSpPr>
          <p:cNvPr id="9" name="Text 7"/>
          <p:cNvSpPr/>
          <p:nvPr/>
        </p:nvSpPr>
        <p:spPr>
          <a:xfrm>
            <a:off x="8226723" y="2877344"/>
            <a:ext cx="2362696" cy="29527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326"/>
              </a:lnSpc>
            </a:pPr>
            <a:r>
              <a:rPr lang="en-US" sz="1861" b="1" dirty="0">
                <a:solidFill>
                  <a:srgbClr val="030303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Model Prediction</a:t>
            </a:r>
            <a:endParaRPr lang="en-US" sz="1861" dirty="0"/>
          </a:p>
        </p:txBody>
      </p:sp>
      <p:sp>
        <p:nvSpPr>
          <p:cNvPr id="10" name="Text 8"/>
          <p:cNvSpPr/>
          <p:nvPr/>
        </p:nvSpPr>
        <p:spPr>
          <a:xfrm>
            <a:off x="8226722" y="3361631"/>
            <a:ext cx="3315097" cy="15120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82"/>
              </a:lnSpc>
            </a:pPr>
            <a:r>
              <a:rPr lang="en-US" sz="1488" dirty="0">
                <a:solidFill>
                  <a:srgbClr val="46464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Based on the inputted symptoms, the model generates a prediction of the most likely disease, along with information about its causes, risk factors, and treatments.</a:t>
            </a:r>
            <a:endParaRPr lang="en-US" sz="1488" dirty="0"/>
          </a:p>
        </p:txBody>
      </p:sp>
    </p:spTree>
    <p:extLst>
      <p:ext uri="{BB962C8B-B14F-4D97-AF65-F5344CB8AC3E}">
        <p14:creationId xmlns:p14="http://schemas.microsoft.com/office/powerpoint/2010/main" val="1904398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40" y="2067620"/>
            <a:ext cx="4099421" cy="272276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5233492" y="632818"/>
            <a:ext cx="4795738" cy="5906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4651"/>
              </a:lnSpc>
            </a:pPr>
            <a:r>
              <a:rPr lang="en-US" sz="3721" b="1" dirty="0">
                <a:solidFill>
                  <a:srgbClr val="030303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Phase 4: Deployment</a:t>
            </a:r>
            <a:endParaRPr lang="en-US" sz="3721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3492" y="1506935"/>
            <a:ext cx="945058" cy="151209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462019" y="1695946"/>
            <a:ext cx="2362696" cy="29527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326"/>
              </a:lnSpc>
            </a:pPr>
            <a:r>
              <a:rPr lang="en-US" sz="1861" b="1" dirty="0">
                <a:solidFill>
                  <a:srgbClr val="464646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Streamlit</a:t>
            </a:r>
            <a:endParaRPr lang="en-US" sz="1861" dirty="0"/>
          </a:p>
        </p:txBody>
      </p:sp>
      <p:sp>
        <p:nvSpPr>
          <p:cNvPr id="9" name="Text 4"/>
          <p:cNvSpPr/>
          <p:nvPr/>
        </p:nvSpPr>
        <p:spPr>
          <a:xfrm>
            <a:off x="6462019" y="2104629"/>
            <a:ext cx="5068491" cy="6048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82"/>
              </a:lnSpc>
            </a:pPr>
            <a:r>
              <a:rPr lang="en-US" sz="1488" dirty="0">
                <a:solidFill>
                  <a:srgbClr val="46464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Streamlit application was deployed using Streamlit's deployment features.</a:t>
            </a:r>
            <a:endParaRPr lang="en-US" sz="1488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3492" y="3019028"/>
            <a:ext cx="945058" cy="1693962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462019" y="3208040"/>
            <a:ext cx="2362696" cy="29527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326"/>
              </a:lnSpc>
            </a:pPr>
            <a:r>
              <a:rPr lang="en-US" sz="1861" b="1" dirty="0">
                <a:solidFill>
                  <a:srgbClr val="464646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TensorFlow</a:t>
            </a:r>
            <a:endParaRPr lang="en-US" sz="1861" dirty="0"/>
          </a:p>
        </p:txBody>
      </p:sp>
      <p:sp>
        <p:nvSpPr>
          <p:cNvPr id="12" name="Text 6"/>
          <p:cNvSpPr/>
          <p:nvPr/>
        </p:nvSpPr>
        <p:spPr>
          <a:xfrm>
            <a:off x="6462019" y="3616722"/>
            <a:ext cx="5068491" cy="90725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82"/>
              </a:lnSpc>
            </a:pPr>
            <a:r>
              <a:rPr lang="en-US" sz="1488" dirty="0">
                <a:solidFill>
                  <a:srgbClr val="46464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TensorFlow was used as the backend framework for the model, enabling the model to be loaded and used within the Streamlit application.</a:t>
            </a:r>
            <a:endParaRPr lang="en-US" sz="1488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3492" y="4712991"/>
            <a:ext cx="945058" cy="1512094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6462019" y="4902002"/>
            <a:ext cx="2362696" cy="29527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326"/>
              </a:lnSpc>
            </a:pPr>
            <a:r>
              <a:rPr lang="en-US" sz="1861" b="1" dirty="0">
                <a:solidFill>
                  <a:srgbClr val="464646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Cloud Platform</a:t>
            </a:r>
            <a:endParaRPr lang="en-US" sz="1861" dirty="0"/>
          </a:p>
        </p:txBody>
      </p:sp>
      <p:sp>
        <p:nvSpPr>
          <p:cNvPr id="15" name="Text 8"/>
          <p:cNvSpPr/>
          <p:nvPr/>
        </p:nvSpPr>
        <p:spPr>
          <a:xfrm>
            <a:off x="6462019" y="5310684"/>
            <a:ext cx="5068491" cy="6048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82"/>
              </a:lnSpc>
            </a:pPr>
            <a:r>
              <a:rPr lang="en-US" sz="1488" dirty="0">
                <a:solidFill>
                  <a:srgbClr val="46464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application was hosted on a cloud platform to ensure accessibility and scalability.</a:t>
            </a:r>
            <a:endParaRPr lang="en-US" sz="1488" dirty="0"/>
          </a:p>
        </p:txBody>
      </p:sp>
    </p:spTree>
    <p:extLst>
      <p:ext uri="{BB962C8B-B14F-4D97-AF65-F5344CB8AC3E}">
        <p14:creationId xmlns:p14="http://schemas.microsoft.com/office/powerpoint/2010/main" val="3341975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40" y="1620044"/>
            <a:ext cx="4099421" cy="3617813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5233492" y="2172693"/>
            <a:ext cx="6292057" cy="5906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4651"/>
              </a:lnSpc>
            </a:pPr>
            <a:r>
              <a:rPr lang="en-US" sz="3721" b="1" dirty="0">
                <a:solidFill>
                  <a:srgbClr val="030303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Model Performance Metrics</a:t>
            </a:r>
            <a:endParaRPr lang="en-US" sz="3721" dirty="0"/>
          </a:p>
        </p:txBody>
      </p:sp>
      <p:sp>
        <p:nvSpPr>
          <p:cNvPr id="7" name="Shape 3"/>
          <p:cNvSpPr/>
          <p:nvPr/>
        </p:nvSpPr>
        <p:spPr>
          <a:xfrm>
            <a:off x="5233492" y="3046809"/>
            <a:ext cx="6297018" cy="1638498"/>
          </a:xfrm>
          <a:prstGeom prst="roundRect">
            <a:avLst>
              <a:gd name="adj" fmla="val 1730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Shape 4"/>
          <p:cNvSpPr/>
          <p:nvPr/>
        </p:nvSpPr>
        <p:spPr>
          <a:xfrm>
            <a:off x="5239842" y="3053159"/>
            <a:ext cx="6284318" cy="54193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9" name="Text 5"/>
          <p:cNvSpPr/>
          <p:nvPr/>
        </p:nvSpPr>
        <p:spPr>
          <a:xfrm>
            <a:off x="5428853" y="3172917"/>
            <a:ext cx="2760960" cy="3024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382"/>
              </a:lnSpc>
            </a:pPr>
            <a:r>
              <a:rPr lang="en-US" sz="1488" dirty="0">
                <a:solidFill>
                  <a:srgbClr val="46464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Training Accuracy</a:t>
            </a:r>
            <a:endParaRPr lang="en-US" sz="1488" dirty="0"/>
          </a:p>
        </p:txBody>
      </p:sp>
      <p:sp>
        <p:nvSpPr>
          <p:cNvPr id="10" name="Text 6"/>
          <p:cNvSpPr/>
          <p:nvPr/>
        </p:nvSpPr>
        <p:spPr>
          <a:xfrm>
            <a:off x="8574187" y="3172917"/>
            <a:ext cx="2760960" cy="3024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382"/>
              </a:lnSpc>
            </a:pPr>
            <a:r>
              <a:rPr lang="en-US" sz="1488">
                <a:solidFill>
                  <a:srgbClr val="46464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89.49%</a:t>
            </a:r>
            <a:endParaRPr lang="en-US" sz="1488" dirty="0"/>
          </a:p>
        </p:txBody>
      </p:sp>
      <p:sp>
        <p:nvSpPr>
          <p:cNvPr id="11" name="Shape 7"/>
          <p:cNvSpPr/>
          <p:nvPr/>
        </p:nvSpPr>
        <p:spPr>
          <a:xfrm>
            <a:off x="5239842" y="3595093"/>
            <a:ext cx="6284318" cy="54193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Text 8"/>
          <p:cNvSpPr/>
          <p:nvPr/>
        </p:nvSpPr>
        <p:spPr>
          <a:xfrm>
            <a:off x="5428853" y="3714850"/>
            <a:ext cx="2760960" cy="3024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382"/>
              </a:lnSpc>
            </a:pPr>
            <a:r>
              <a:rPr lang="en-US" sz="1488" dirty="0">
                <a:solidFill>
                  <a:srgbClr val="46464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Testing Accuracy</a:t>
            </a:r>
            <a:endParaRPr lang="en-US" sz="1488" dirty="0"/>
          </a:p>
        </p:txBody>
      </p:sp>
      <p:sp>
        <p:nvSpPr>
          <p:cNvPr id="13" name="Text 9"/>
          <p:cNvSpPr/>
          <p:nvPr/>
        </p:nvSpPr>
        <p:spPr>
          <a:xfrm>
            <a:off x="8574187" y="3714850"/>
            <a:ext cx="2760960" cy="3024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382"/>
              </a:lnSpc>
            </a:pPr>
            <a:r>
              <a:rPr lang="en-US" sz="1488" dirty="0">
                <a:solidFill>
                  <a:srgbClr val="46464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90.08%</a:t>
            </a:r>
            <a:endParaRPr lang="en-US" sz="1488" dirty="0"/>
          </a:p>
        </p:txBody>
      </p:sp>
      <p:sp>
        <p:nvSpPr>
          <p:cNvPr id="14" name="Shape 10"/>
          <p:cNvSpPr/>
          <p:nvPr/>
        </p:nvSpPr>
        <p:spPr>
          <a:xfrm>
            <a:off x="5239842" y="4137025"/>
            <a:ext cx="6284318" cy="54193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5" name="Text 11"/>
          <p:cNvSpPr/>
          <p:nvPr/>
        </p:nvSpPr>
        <p:spPr>
          <a:xfrm>
            <a:off x="5428853" y="4256782"/>
            <a:ext cx="2760960" cy="3024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382"/>
              </a:lnSpc>
            </a:pPr>
            <a:r>
              <a:rPr lang="en-US" sz="1488" dirty="0">
                <a:solidFill>
                  <a:srgbClr val="46464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Loss Value</a:t>
            </a:r>
            <a:endParaRPr lang="en-US" sz="1488" dirty="0"/>
          </a:p>
        </p:txBody>
      </p:sp>
      <p:sp>
        <p:nvSpPr>
          <p:cNvPr id="16" name="Text 12"/>
          <p:cNvSpPr/>
          <p:nvPr/>
        </p:nvSpPr>
        <p:spPr>
          <a:xfrm>
            <a:off x="8574187" y="4256782"/>
            <a:ext cx="2760960" cy="3024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382"/>
              </a:lnSpc>
            </a:pPr>
            <a:r>
              <a:rPr lang="en-US" sz="1488" dirty="0">
                <a:solidFill>
                  <a:srgbClr val="46464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0.23</a:t>
            </a:r>
            <a:endParaRPr lang="en-US" sz="1488" dirty="0"/>
          </a:p>
        </p:txBody>
      </p:sp>
    </p:spTree>
    <p:extLst>
      <p:ext uri="{BB962C8B-B14F-4D97-AF65-F5344CB8AC3E}">
        <p14:creationId xmlns:p14="http://schemas.microsoft.com/office/powerpoint/2010/main" val="664413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050" y="1924050"/>
            <a:ext cx="3009900" cy="300990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5121970" y="808831"/>
            <a:ext cx="3928864" cy="4911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3867"/>
              </a:lnSpc>
            </a:pPr>
            <a:r>
              <a:rPr lang="en-US" sz="3093" b="1" dirty="0">
                <a:solidFill>
                  <a:srgbClr val="030303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Technologies Used</a:t>
            </a:r>
            <a:endParaRPr lang="en-US" sz="3093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1969" y="1535608"/>
            <a:ext cx="392807" cy="392807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121969" y="2085479"/>
            <a:ext cx="1964432" cy="2455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933"/>
              </a:lnSpc>
            </a:pPr>
            <a:r>
              <a:rPr lang="en-US" sz="1547" b="1" dirty="0">
                <a:solidFill>
                  <a:srgbClr val="464646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Python</a:t>
            </a:r>
            <a:endParaRPr lang="en-US" sz="1547" dirty="0"/>
          </a:p>
        </p:txBody>
      </p:sp>
      <p:sp>
        <p:nvSpPr>
          <p:cNvPr id="9" name="Text 4"/>
          <p:cNvSpPr/>
          <p:nvPr/>
        </p:nvSpPr>
        <p:spPr>
          <a:xfrm>
            <a:off x="5121969" y="2425303"/>
            <a:ext cx="3142158" cy="125710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980"/>
              </a:lnSpc>
            </a:pPr>
            <a:r>
              <a:rPr lang="en-US" sz="1237" dirty="0">
                <a:solidFill>
                  <a:srgbClr val="46464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Python served as the primary programming language for this project, providing comprehensive libraries and frameworks for data manipulation, model training, and UI development.</a:t>
            </a:r>
            <a:endParaRPr lang="en-US" sz="1237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99772" y="1535608"/>
            <a:ext cx="392807" cy="392807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8499772" y="2085479"/>
            <a:ext cx="1964432" cy="2455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933"/>
              </a:lnSpc>
            </a:pPr>
            <a:r>
              <a:rPr lang="en-US" sz="1547" b="1" dirty="0">
                <a:solidFill>
                  <a:srgbClr val="464646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TensorFlow</a:t>
            </a:r>
            <a:endParaRPr lang="en-US" sz="1547" dirty="0"/>
          </a:p>
        </p:txBody>
      </p:sp>
      <p:sp>
        <p:nvSpPr>
          <p:cNvPr id="12" name="Text 6"/>
          <p:cNvSpPr/>
          <p:nvPr/>
        </p:nvSpPr>
        <p:spPr>
          <a:xfrm>
            <a:off x="8499773" y="2425303"/>
            <a:ext cx="3142258" cy="100568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980"/>
              </a:lnSpc>
            </a:pPr>
            <a:r>
              <a:rPr lang="en-US" sz="1237" dirty="0">
                <a:solidFill>
                  <a:srgbClr val="46464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TensorFlow, an open-source machine learning framework, facilitated the development and deployment of the ANN model.</a:t>
            </a:r>
            <a:endParaRPr lang="en-US" sz="1237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1969" y="4153793"/>
            <a:ext cx="392807" cy="392807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5121969" y="4703663"/>
            <a:ext cx="1964432" cy="2455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933"/>
              </a:lnSpc>
            </a:pPr>
            <a:r>
              <a:rPr lang="en-US" sz="1547" b="1" dirty="0">
                <a:solidFill>
                  <a:srgbClr val="464646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BeautifulSoup</a:t>
            </a:r>
            <a:endParaRPr lang="en-US" sz="1547" dirty="0"/>
          </a:p>
        </p:txBody>
      </p:sp>
      <p:sp>
        <p:nvSpPr>
          <p:cNvPr id="15" name="Text 8"/>
          <p:cNvSpPr/>
          <p:nvPr/>
        </p:nvSpPr>
        <p:spPr>
          <a:xfrm>
            <a:off x="5121969" y="5043488"/>
            <a:ext cx="3142158" cy="7542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980"/>
              </a:lnSpc>
            </a:pPr>
            <a:r>
              <a:rPr lang="en-US" sz="1237" dirty="0">
                <a:solidFill>
                  <a:srgbClr val="46464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BeautifulSoup, a web scraping library, enabled the extraction of data from Wikipedia pages.</a:t>
            </a:r>
            <a:endParaRPr lang="en-US" sz="1237" dirty="0"/>
          </a:p>
        </p:txBody>
      </p:sp>
      <p:pic>
        <p:nvPicPr>
          <p:cNvPr id="16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99772" y="4153793"/>
            <a:ext cx="392807" cy="392807"/>
          </a:xfrm>
          <a:prstGeom prst="rect">
            <a:avLst/>
          </a:prstGeom>
        </p:spPr>
      </p:pic>
      <p:sp>
        <p:nvSpPr>
          <p:cNvPr id="17" name="Text 9"/>
          <p:cNvSpPr/>
          <p:nvPr/>
        </p:nvSpPr>
        <p:spPr>
          <a:xfrm>
            <a:off x="8499772" y="4703663"/>
            <a:ext cx="1964432" cy="2455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933"/>
              </a:lnSpc>
            </a:pPr>
            <a:r>
              <a:rPr lang="en-US" sz="1547" b="1" dirty="0">
                <a:solidFill>
                  <a:srgbClr val="464646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Streamlit</a:t>
            </a:r>
            <a:endParaRPr lang="en-US" sz="1547" dirty="0"/>
          </a:p>
        </p:txBody>
      </p:sp>
      <p:sp>
        <p:nvSpPr>
          <p:cNvPr id="18" name="Text 10"/>
          <p:cNvSpPr/>
          <p:nvPr/>
        </p:nvSpPr>
        <p:spPr>
          <a:xfrm>
            <a:off x="8499773" y="5043487"/>
            <a:ext cx="3142258" cy="100568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980"/>
              </a:lnSpc>
            </a:pPr>
            <a:r>
              <a:rPr lang="en-US" sz="1237" dirty="0">
                <a:solidFill>
                  <a:srgbClr val="46464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Streamlit was used to create the interactive web application, providing a user-friendly interface for interacting with the model.</a:t>
            </a:r>
            <a:endParaRPr lang="en-US" sz="1237" dirty="0"/>
          </a:p>
        </p:txBody>
      </p:sp>
    </p:spTree>
    <p:extLst>
      <p:ext uri="{BB962C8B-B14F-4D97-AF65-F5344CB8AC3E}">
        <p14:creationId xmlns:p14="http://schemas.microsoft.com/office/powerpoint/2010/main" val="487339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40" y="1519337"/>
            <a:ext cx="4099421" cy="381932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5233492" y="2387105"/>
            <a:ext cx="4725492" cy="5906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4651"/>
              </a:lnSpc>
            </a:pPr>
            <a:r>
              <a:rPr lang="en-US" sz="3721" b="1" dirty="0">
                <a:solidFill>
                  <a:srgbClr val="030303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Conclusion</a:t>
            </a:r>
            <a:endParaRPr lang="en-US" sz="3721" dirty="0"/>
          </a:p>
        </p:txBody>
      </p:sp>
      <p:sp>
        <p:nvSpPr>
          <p:cNvPr id="7" name="Text 3"/>
          <p:cNvSpPr/>
          <p:nvPr/>
        </p:nvSpPr>
        <p:spPr>
          <a:xfrm>
            <a:off x="5233492" y="3261221"/>
            <a:ext cx="6297018" cy="12096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82"/>
              </a:lnSpc>
            </a:pPr>
            <a:r>
              <a:rPr lang="en-US" sz="1488" dirty="0">
                <a:solidFill>
                  <a:srgbClr val="46464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development of this disease prediction model demonstrates the potential of machine learning to assist in healthcare diagnosis. The model achieved promising accuracy and provides a foundation for further improvement.</a:t>
            </a:r>
            <a:endParaRPr lang="en-US" sz="1488" dirty="0"/>
          </a:p>
        </p:txBody>
      </p:sp>
    </p:spTree>
    <p:extLst>
      <p:ext uri="{BB962C8B-B14F-4D97-AF65-F5344CB8AC3E}">
        <p14:creationId xmlns:p14="http://schemas.microsoft.com/office/powerpoint/2010/main" val="4173160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538</Words>
  <Application>Microsoft Office PowerPoint</Application>
  <PresentationFormat>Widescreen</PresentationFormat>
  <Paragraphs>74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DM Sans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danthanala gowri shanakar</dc:creator>
  <cp:lastModifiedBy>danthanala gowri shanakar</cp:lastModifiedBy>
  <cp:revision>2</cp:revision>
  <dcterms:created xsi:type="dcterms:W3CDTF">2024-08-24T10:37:50Z</dcterms:created>
  <dcterms:modified xsi:type="dcterms:W3CDTF">2024-08-24T12:24:00Z</dcterms:modified>
</cp:coreProperties>
</file>