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xample.com/hyperparameter-tuning" TargetMode="External"/><Relationship Id="rId5"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image" Target="../media/image-10-3.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977747"/>
            <a:ext cx="7477601" cy="2874645"/>
          </a:xfrm>
          <a:prstGeom prst="rect">
            <a:avLst/>
          </a:prstGeom>
          <a:noFill/>
          <a:ln/>
        </p:spPr>
        <p:txBody>
          <a:bodyPr wrap="square" rtlCol="0" anchor="t"/>
          <a:lstStyle/>
          <a:p>
            <a:pPr indent="0" marL="0">
              <a:lnSpc>
                <a:spcPts val="7545"/>
              </a:lnSpc>
              <a:buNone/>
            </a:pPr>
            <a:r>
              <a:rPr lang="en-US" sz="6036" b="1" dirty="0">
                <a:solidFill>
                  <a:srgbClr val="484237"/>
                </a:solidFill>
                <a:latin typeface="Gelasio" pitchFamily="34" charset="0"/>
                <a:ea typeface="Gelasio" pitchFamily="34" charset="-122"/>
                <a:cs typeface="Gelasio" pitchFamily="34" charset="-120"/>
              </a:rPr>
              <a:t>Mobile Price Classification with Logistic Regression</a:t>
            </a:r>
            <a:endParaRPr lang="en-US" sz="6036" dirty="0"/>
          </a:p>
        </p:txBody>
      </p:sp>
      <p:sp>
        <p:nvSpPr>
          <p:cNvPr id="6" name="Text 3"/>
          <p:cNvSpPr/>
          <p:nvPr/>
        </p:nvSpPr>
        <p:spPr>
          <a:xfrm>
            <a:off x="833199" y="5185648"/>
            <a:ext cx="7477601"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Explore the power of logistic regression in classifying mobile phone prices. Uncover hidden patterns and make informed pricing decisions for your mobile business.</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70034" y="2308741"/>
            <a:ext cx="4930973" cy="3611999"/>
          </a:xfrm>
          <a:prstGeom prst="rect">
            <a:avLst/>
          </a:prstGeom>
        </p:spPr>
      </p:pic>
      <p:sp>
        <p:nvSpPr>
          <p:cNvPr id="6" name="Text 2"/>
          <p:cNvSpPr/>
          <p:nvPr/>
        </p:nvSpPr>
        <p:spPr>
          <a:xfrm>
            <a:off x="6319599" y="1174075"/>
            <a:ext cx="7477601"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Conclusion and Future Considerations</a:t>
            </a:r>
            <a:endParaRPr lang="en-US" sz="4374" dirty="0"/>
          </a:p>
        </p:txBody>
      </p:sp>
      <p:sp>
        <p:nvSpPr>
          <p:cNvPr id="7" name="Text 3"/>
          <p:cNvSpPr/>
          <p:nvPr/>
        </p:nvSpPr>
        <p:spPr>
          <a:xfrm>
            <a:off x="6319599" y="2896076"/>
            <a:ext cx="7477601" cy="1777008"/>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In this presentation, we have explored the power of </a:t>
            </a:r>
            <a:pPr indent="0" marL="0">
              <a:lnSpc>
                <a:spcPts val="2799"/>
              </a:lnSpc>
              <a:buNone/>
            </a:pPr>
            <a:r>
              <a:rPr lang="en-US" sz="1750" b="1" dirty="0">
                <a:solidFill>
                  <a:srgbClr val="746558"/>
                </a:solidFill>
                <a:latin typeface="Gelasio" pitchFamily="34" charset="0"/>
                <a:ea typeface="Gelasio" pitchFamily="34" charset="-122"/>
                <a:cs typeface="Gelasio" pitchFamily="34" charset="-120"/>
              </a:rPr>
              <a:t>logistic regression</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 in classifying mobile phone prices. By meticulously preprocessing the data, engineering informative features, and training a robust model, we have demonstrated the potential of this approach to unlock valuable insights in the mobile pricing landscape.</a:t>
            </a:r>
            <a:endParaRPr lang="en-US" sz="1750" dirty="0"/>
          </a:p>
        </p:txBody>
      </p:sp>
      <p:sp>
        <p:nvSpPr>
          <p:cNvPr id="8" name="Text 4"/>
          <p:cNvSpPr/>
          <p:nvPr/>
        </p:nvSpPr>
        <p:spPr>
          <a:xfrm>
            <a:off x="6319599" y="4922996"/>
            <a:ext cx="7477601"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As we look to the future, there are several exciting avenues to further enhance this model. </a:t>
            </a:r>
            <a:pPr indent="0" marL="0">
              <a:lnSpc>
                <a:spcPts val="2799"/>
              </a:lnSpc>
              <a:buNone/>
            </a:pPr>
            <a:r>
              <a:rPr lang="en-US" sz="1750" i="1" dirty="0">
                <a:solidFill>
                  <a:srgbClr val="746558"/>
                </a:solidFill>
                <a:latin typeface="Gelasio" pitchFamily="34" charset="0"/>
                <a:ea typeface="Gelasio" pitchFamily="34" charset="-122"/>
                <a:cs typeface="Gelasio" pitchFamily="34" charset="-120"/>
              </a:rPr>
              <a:t>Incorporating additional data sources</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 such as market trends and consumer preferences, could refine the predictions and unlock deeper understanding. </a:t>
            </a:r>
            <a:pPr indent="0" marL="0">
              <a:lnSpc>
                <a:spcPts val="2799"/>
              </a:lnSpc>
              <a:buNone/>
            </a:pPr>
            <a:r>
              <a:rPr lang="en-US" sz="1750" u="sng" dirty="0">
                <a:solidFill>
                  <a:srgbClr val="7F674D"/>
                </a:solidFill>
                <a:latin typeface="Gelasio" pitchFamily="34" charset="0"/>
                <a:ea typeface="Gelasio" pitchFamily="34" charset="-122"/>
                <a:cs typeface="Gelasio" pitchFamily="34" charset="-120"/>
                <a:hlinkClick r:id="rId3" invalidUrl="" action="" tgtFrame="" tooltip="" history="1" highlightClick="0" endSnd="0">
                  <a:extLst>
                    <a:ext uri="{A12FA001-AC4F-418D-AE19-62706E023703}">
                      <ahyp:hlinkClr xmlns:ahyp="http://schemas.microsoft.com/office/drawing/2018/hyperlinkcolor" val="tx"/>
                    </a:ext>
                  </a:extLst>
                </a:hlinkClick>
              </a:rPr>
              <a:t>Exploring advanced hyperparameter tuning</a:t>
            </a:r>
            <a:pPr indent="0" marL="0">
              <a:lnSpc>
                <a:spcPts val="2799"/>
              </a:lnSpc>
              <a:buNone/>
            </a:pPr>
            <a:r>
              <a:rPr lang="en-US" sz="1750" dirty="0">
                <a:solidFill>
                  <a:srgbClr val="746558"/>
                </a:solidFill>
                <a:latin typeface="Gelasio" pitchFamily="34" charset="0"/>
                <a:ea typeface="Gelasio" pitchFamily="34" charset="-122"/>
                <a:cs typeface="Gelasio" pitchFamily="34" charset="-120"/>
              </a:rPr>
              <a:t> techniques could also optimize the model's performance, ensuring it remains at the forefront of the industry.</a:t>
            </a:r>
            <a:endParaRPr lang="en-US" sz="1750" dirty="0"/>
          </a:p>
        </p:txBody>
      </p:sp>
      <p:pic>
        <p:nvPicPr>
          <p:cNvPr id="9" name="Image 2"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833199" y="1143476"/>
            <a:ext cx="8360807"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Introduction to Mobile Pricing</a:t>
            </a:r>
            <a:endParaRPr lang="en-US" sz="4374" dirty="0"/>
          </a:p>
        </p:txBody>
      </p:sp>
      <p:sp>
        <p:nvSpPr>
          <p:cNvPr id="6" name="Shape 3"/>
          <p:cNvSpPr/>
          <p:nvPr/>
        </p:nvSpPr>
        <p:spPr>
          <a:xfrm>
            <a:off x="833199" y="2171105"/>
            <a:ext cx="4542115" cy="2701766"/>
          </a:xfrm>
          <a:prstGeom prst="roundRect">
            <a:avLst>
              <a:gd name="adj" fmla="val 4935"/>
            </a:avLst>
          </a:prstGeom>
          <a:solidFill>
            <a:srgbClr val="EFE7D6"/>
          </a:solidFill>
          <a:ln/>
        </p:spPr>
      </p:sp>
      <p:sp>
        <p:nvSpPr>
          <p:cNvPr id="7" name="Text 4"/>
          <p:cNvSpPr/>
          <p:nvPr/>
        </p:nvSpPr>
        <p:spPr>
          <a:xfrm>
            <a:off x="1055370" y="2393275"/>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Market Dynamics</a:t>
            </a:r>
            <a:endParaRPr lang="en-US" sz="2187" dirty="0"/>
          </a:p>
        </p:txBody>
      </p:sp>
      <p:sp>
        <p:nvSpPr>
          <p:cNvPr id="8" name="Text 5"/>
          <p:cNvSpPr/>
          <p:nvPr/>
        </p:nvSpPr>
        <p:spPr>
          <a:xfrm>
            <a:off x="1055370" y="2873693"/>
            <a:ext cx="4097774" cy="1777008"/>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The mobile phone market is highly competitive, with numerous brands and models vying for consumer attention. Pricing strategies play a crucial role in a device's success.</a:t>
            </a:r>
            <a:endParaRPr lang="en-US" sz="1750" dirty="0"/>
          </a:p>
        </p:txBody>
      </p:sp>
      <p:sp>
        <p:nvSpPr>
          <p:cNvPr id="9" name="Shape 6"/>
          <p:cNvSpPr/>
          <p:nvPr/>
        </p:nvSpPr>
        <p:spPr>
          <a:xfrm>
            <a:off x="5597485" y="2171105"/>
            <a:ext cx="4542115" cy="2701766"/>
          </a:xfrm>
          <a:prstGeom prst="roundRect">
            <a:avLst>
              <a:gd name="adj" fmla="val 4935"/>
            </a:avLst>
          </a:prstGeom>
          <a:solidFill>
            <a:srgbClr val="EFE7D6"/>
          </a:solidFill>
          <a:ln/>
        </p:spPr>
      </p:sp>
      <p:sp>
        <p:nvSpPr>
          <p:cNvPr id="10" name="Text 7"/>
          <p:cNvSpPr/>
          <p:nvPr/>
        </p:nvSpPr>
        <p:spPr>
          <a:xfrm>
            <a:off x="5819656" y="2393275"/>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Value Proposition</a:t>
            </a:r>
            <a:endParaRPr lang="en-US" sz="2187" dirty="0"/>
          </a:p>
        </p:txBody>
      </p:sp>
      <p:sp>
        <p:nvSpPr>
          <p:cNvPr id="11" name="Text 8"/>
          <p:cNvSpPr/>
          <p:nvPr/>
        </p:nvSpPr>
        <p:spPr>
          <a:xfrm>
            <a:off x="5819656" y="2873693"/>
            <a:ext cx="4097774" cy="1777008"/>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Consumers consider various factors when selecting a mobile phone, including features, performance, and perceived value. Pricing must align with the phone's capabilities and target audience.</a:t>
            </a:r>
            <a:endParaRPr lang="en-US" sz="1750" dirty="0"/>
          </a:p>
        </p:txBody>
      </p:sp>
      <p:sp>
        <p:nvSpPr>
          <p:cNvPr id="12" name="Shape 9"/>
          <p:cNvSpPr/>
          <p:nvPr/>
        </p:nvSpPr>
        <p:spPr>
          <a:xfrm>
            <a:off x="833199" y="5095042"/>
            <a:ext cx="9306401" cy="1990963"/>
          </a:xfrm>
          <a:prstGeom prst="roundRect">
            <a:avLst>
              <a:gd name="adj" fmla="val 6696"/>
            </a:avLst>
          </a:prstGeom>
          <a:solidFill>
            <a:srgbClr val="EFE7D6"/>
          </a:solidFill>
          <a:ln/>
        </p:spPr>
      </p:sp>
      <p:sp>
        <p:nvSpPr>
          <p:cNvPr id="13" name="Text 10"/>
          <p:cNvSpPr/>
          <p:nvPr/>
        </p:nvSpPr>
        <p:spPr>
          <a:xfrm>
            <a:off x="1055370" y="5317212"/>
            <a:ext cx="2777490"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Segmentation</a:t>
            </a:r>
            <a:endParaRPr lang="en-US" sz="2187" dirty="0"/>
          </a:p>
        </p:txBody>
      </p:sp>
      <p:sp>
        <p:nvSpPr>
          <p:cNvPr id="14" name="Text 11"/>
          <p:cNvSpPr/>
          <p:nvPr/>
        </p:nvSpPr>
        <p:spPr>
          <a:xfrm>
            <a:off x="1055370" y="5797629"/>
            <a:ext cx="8862060" cy="1066205"/>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Mobile phone prices range from affordable entry-level devices to premium flagship models. Understanding market segmentation is key to developing effective pricing strategies.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037993" y="3487460"/>
            <a:ext cx="10554414"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Data Preprocessing and Feature Engineering</a:t>
            </a:r>
            <a:endParaRPr lang="en-US" sz="4374" dirty="0"/>
          </a:p>
        </p:txBody>
      </p:sp>
      <p:sp>
        <p:nvSpPr>
          <p:cNvPr id="6" name="Text 3"/>
          <p:cNvSpPr/>
          <p:nvPr/>
        </p:nvSpPr>
        <p:spPr>
          <a:xfrm>
            <a:off x="2393394" y="5209461"/>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746558"/>
                </a:solidFill>
                <a:latin typeface="Gelasio" pitchFamily="34" charset="0"/>
                <a:ea typeface="Gelasio" pitchFamily="34" charset="-122"/>
                <a:cs typeface="Gelasio" pitchFamily="34" charset="-120"/>
              </a:rPr>
              <a:t>Identify and handle </a:t>
            </a:r>
            <a:pPr algn="l" indent="0" marL="0">
              <a:lnSpc>
                <a:spcPts val="2799"/>
              </a:lnSpc>
              <a:buNone/>
            </a:pPr>
            <a:r>
              <a:rPr lang="en-US" sz="1750" b="1" dirty="0">
                <a:solidFill>
                  <a:srgbClr val="746558"/>
                </a:solidFill>
                <a:latin typeface="Gelasio" pitchFamily="34" charset="0"/>
                <a:ea typeface="Gelasio" pitchFamily="34" charset="-122"/>
                <a:cs typeface="Gelasio" pitchFamily="34" charset="-120"/>
              </a:rPr>
              <a:t>missing values</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in the dataset using appropriate techniques like imputation or dropping rows.</a:t>
            </a:r>
            <a:endParaRPr lang="en-US" sz="1750" dirty="0"/>
          </a:p>
        </p:txBody>
      </p:sp>
      <p:sp>
        <p:nvSpPr>
          <p:cNvPr id="7" name="Text 4"/>
          <p:cNvSpPr/>
          <p:nvPr/>
        </p:nvSpPr>
        <p:spPr>
          <a:xfrm>
            <a:off x="2393394" y="6009084"/>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dirty="0">
                <a:solidFill>
                  <a:srgbClr val="746558"/>
                </a:solidFill>
                <a:latin typeface="Gelasio" pitchFamily="34" charset="0"/>
                <a:ea typeface="Gelasio" pitchFamily="34" charset="-122"/>
                <a:cs typeface="Gelasio" pitchFamily="34" charset="-120"/>
              </a:rPr>
              <a:t>Encode </a:t>
            </a:r>
            <a:pPr algn="l" indent="0" marL="0">
              <a:lnSpc>
                <a:spcPts val="2799"/>
              </a:lnSpc>
              <a:buNone/>
            </a:pPr>
            <a:r>
              <a:rPr lang="en-US" sz="1750" b="1" dirty="0">
                <a:solidFill>
                  <a:srgbClr val="746558"/>
                </a:solidFill>
                <a:latin typeface="Gelasio" pitchFamily="34" charset="0"/>
                <a:ea typeface="Gelasio" pitchFamily="34" charset="-122"/>
                <a:cs typeface="Gelasio" pitchFamily="34" charset="-120"/>
              </a:rPr>
              <a:t>categorical variables</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using techniques like one-hot encoding or label encoding to prepare them for the machine learning model.</a:t>
            </a:r>
            <a:endParaRPr lang="en-US" sz="1750" dirty="0"/>
          </a:p>
        </p:txBody>
      </p:sp>
      <p:sp>
        <p:nvSpPr>
          <p:cNvPr id="8" name="Text 5"/>
          <p:cNvSpPr/>
          <p:nvPr/>
        </p:nvSpPr>
        <p:spPr>
          <a:xfrm>
            <a:off x="2393394" y="6808708"/>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746558"/>
                </a:solidFill>
                <a:latin typeface="Gelasio" pitchFamily="34" charset="0"/>
                <a:ea typeface="Gelasio" pitchFamily="34" charset="-122"/>
                <a:cs typeface="Gelasio" pitchFamily="34" charset="-120"/>
              </a:rPr>
              <a:t>Engineer </a:t>
            </a:r>
            <a:pPr algn="l" indent="0" marL="0">
              <a:lnSpc>
                <a:spcPts val="2799"/>
              </a:lnSpc>
              <a:buNone/>
            </a:pPr>
            <a:r>
              <a:rPr lang="en-US" sz="1750" b="1" dirty="0">
                <a:solidFill>
                  <a:srgbClr val="746558"/>
                </a:solidFill>
                <a:latin typeface="Gelasio" pitchFamily="34" charset="0"/>
                <a:ea typeface="Gelasio" pitchFamily="34" charset="-122"/>
                <a:cs typeface="Gelasio" pitchFamily="34" charset="-120"/>
              </a:rPr>
              <a:t>new features</a:t>
            </a:r>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 from the existing data that may provide additional insights and improve the model's predictive power.</a:t>
            </a:r>
            <a:endParaRPr lang="en-US" sz="175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7322820" y="0"/>
            <a:ext cx="7315200" cy="8229600"/>
          </a:xfrm>
          <a:prstGeom prst="rect">
            <a:avLst/>
          </a:prstGeom>
        </p:spPr>
      </p:pic>
      <p:pic>
        <p:nvPicPr>
          <p:cNvPr id="5" name="Image 1" descr="preencoded.png">    </p:cNvPr>
          <p:cNvPicPr>
            <a:picLocks noChangeAspect="1"/>
          </p:cNvPicPr>
          <p:nvPr/>
        </p:nvPicPr>
        <p:blipFill>
          <a:blip r:embed="rId2"/>
          <a:stretch>
            <a:fillRect/>
          </a:stretch>
        </p:blipFill>
        <p:spPr>
          <a:xfrm>
            <a:off x="7600474" y="2190988"/>
            <a:ext cx="6759773" cy="3847505"/>
          </a:xfrm>
          <a:prstGeom prst="rect">
            <a:avLst/>
          </a:prstGeom>
        </p:spPr>
      </p:pic>
      <p:sp>
        <p:nvSpPr>
          <p:cNvPr id="6" name="Text 2"/>
          <p:cNvSpPr/>
          <p:nvPr/>
        </p:nvSpPr>
        <p:spPr>
          <a:xfrm>
            <a:off x="833199" y="1884878"/>
            <a:ext cx="5648801" cy="1388745"/>
          </a:xfrm>
          <a:prstGeom prst="rect">
            <a:avLst/>
          </a:prstGeom>
          <a:noFill/>
          <a:ln/>
        </p:spPr>
        <p:txBody>
          <a:bodyPr wrap="squar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Exploratory Data Analysis (EDA)</a:t>
            </a:r>
            <a:endParaRPr lang="en-US" sz="4374" dirty="0"/>
          </a:p>
        </p:txBody>
      </p:sp>
      <p:sp>
        <p:nvSpPr>
          <p:cNvPr id="7" name="Text 3"/>
          <p:cNvSpPr/>
          <p:nvPr/>
        </p:nvSpPr>
        <p:spPr>
          <a:xfrm>
            <a:off x="833199" y="3606879"/>
            <a:ext cx="5648801" cy="2132409"/>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In this phase, we delve deep into the dataset, uncovering insights and patterns that will guide our model development. We analyze the distribution of product prices, identify key features influencing pricing, and explore relationships between variables to inform our feature engineering efforts.</a:t>
            </a:r>
            <a:endParaRPr lang="en-US" sz="1750" dirty="0"/>
          </a:p>
        </p:txBody>
      </p:sp>
      <p:sp>
        <p:nvSpPr>
          <p:cNvPr id="8" name="Text 4"/>
          <p:cNvSpPr/>
          <p:nvPr/>
        </p:nvSpPr>
        <p:spPr>
          <a:xfrm>
            <a:off x="833199" y="5989201"/>
            <a:ext cx="5648801" cy="355402"/>
          </a:xfrm>
          <a:prstGeom prst="rect">
            <a:avLst/>
          </a:prstGeom>
          <a:noFill/>
          <a:ln/>
        </p:spPr>
        <p:txBody>
          <a:bodyPr wrap="none" rtlCol="0" anchor="t"/>
          <a:lstStyle/>
          <a:p>
            <a:pPr indent="0" marL="0">
              <a:lnSpc>
                <a:spcPts val="2799"/>
              </a:lnSpc>
              <a:buNone/>
            </a:pPr>
            <a:endParaRPr lang="en-US" sz="1750" dirty="0"/>
          </a:p>
        </p:txBody>
      </p:sp>
      <p:pic>
        <p:nvPicPr>
          <p:cNvPr id="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654016"/>
            <a:ext cx="7196733"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Logistic Regression Model</a:t>
            </a:r>
            <a:endParaRPr lang="en-US" sz="4374" dirty="0"/>
          </a:p>
        </p:txBody>
      </p:sp>
      <p:sp>
        <p:nvSpPr>
          <p:cNvPr id="5" name="Text 3"/>
          <p:cNvSpPr/>
          <p:nvPr/>
        </p:nvSpPr>
        <p:spPr>
          <a:xfrm>
            <a:off x="2037993" y="2881551"/>
            <a:ext cx="5006221" cy="1777008"/>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Logistic regression is a powerful machine learning algorithm widely used for binary classification tasks. It models the probability of a binary outcome as a function of one or more predictor variables.</a:t>
            </a:r>
            <a:endParaRPr lang="en-US" sz="1750" dirty="0"/>
          </a:p>
        </p:txBody>
      </p:sp>
      <p:sp>
        <p:nvSpPr>
          <p:cNvPr id="6" name="Text 4"/>
          <p:cNvSpPr/>
          <p:nvPr/>
        </p:nvSpPr>
        <p:spPr>
          <a:xfrm>
            <a:off x="2037993" y="4858464"/>
            <a:ext cx="5006221"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The logistic regression model learns the relationship between the input features and the target variable, enabling accurate predictions of mobile phone price categories.</a:t>
            </a:r>
            <a:endParaRPr lang="en-US" sz="1750" dirty="0"/>
          </a:p>
        </p:txBody>
      </p:sp>
      <p:pic>
        <p:nvPicPr>
          <p:cNvPr id="7" name="Image 0" descr="preencoded.png">    </p:cNvPr>
          <p:cNvPicPr>
            <a:picLocks noChangeAspect="1"/>
          </p:cNvPicPr>
          <p:nvPr/>
        </p:nvPicPr>
        <p:blipFill>
          <a:blip r:embed="rId1"/>
          <a:stretch>
            <a:fillRect/>
          </a:stretch>
        </p:blipFill>
        <p:spPr>
          <a:xfrm>
            <a:off x="7593806" y="2931557"/>
            <a:ext cx="5006221" cy="3394115"/>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sp>
        <p:nvSpPr>
          <p:cNvPr id="6" name="Text 3"/>
          <p:cNvSpPr/>
          <p:nvPr/>
        </p:nvSpPr>
        <p:spPr>
          <a:xfrm>
            <a:off x="2037993" y="1576626"/>
            <a:ext cx="8510707"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Model Training and Evaluation</a:t>
            </a:r>
            <a:endParaRPr lang="en-US" sz="4374" dirty="0"/>
          </a:p>
        </p:txBody>
      </p:sp>
      <p:pic>
        <p:nvPicPr>
          <p:cNvPr id="7" name="Image 1" descr="preencoded.png">    </p:cNvPr>
          <p:cNvPicPr>
            <a:picLocks noChangeAspect="1"/>
          </p:cNvPicPr>
          <p:nvPr/>
        </p:nvPicPr>
        <p:blipFill>
          <a:blip r:embed="rId2"/>
          <a:stretch>
            <a:fillRect/>
          </a:stretch>
        </p:blipFill>
        <p:spPr>
          <a:xfrm>
            <a:off x="2037993" y="2604254"/>
            <a:ext cx="3518059" cy="888682"/>
          </a:xfrm>
          <a:prstGeom prst="rect">
            <a:avLst/>
          </a:prstGeom>
        </p:spPr>
      </p:pic>
      <p:sp>
        <p:nvSpPr>
          <p:cNvPr id="8" name="Text 4"/>
          <p:cNvSpPr/>
          <p:nvPr/>
        </p:nvSpPr>
        <p:spPr>
          <a:xfrm>
            <a:off x="2260163" y="3826193"/>
            <a:ext cx="2777490"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Splitting the Data</a:t>
            </a:r>
            <a:endParaRPr lang="en-US" sz="2187" dirty="0"/>
          </a:p>
        </p:txBody>
      </p:sp>
      <p:sp>
        <p:nvSpPr>
          <p:cNvPr id="9" name="Text 5"/>
          <p:cNvSpPr/>
          <p:nvPr/>
        </p:nvSpPr>
        <p:spPr>
          <a:xfrm>
            <a:off x="2260163" y="4306610"/>
            <a:ext cx="3073718" cy="1421606"/>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Divide the dataset into training and testing sets to evaluate the model's performance on unseen data.</a:t>
            </a:r>
            <a:endParaRPr lang="en-US" sz="1750" dirty="0"/>
          </a:p>
        </p:txBody>
      </p:sp>
      <p:pic>
        <p:nvPicPr>
          <p:cNvPr id="10" name="Image 2" descr="preencoded.png">    </p:cNvPr>
          <p:cNvPicPr>
            <a:picLocks noChangeAspect="1"/>
          </p:cNvPicPr>
          <p:nvPr/>
        </p:nvPicPr>
        <p:blipFill>
          <a:blip r:embed="rId3"/>
          <a:stretch>
            <a:fillRect/>
          </a:stretch>
        </p:blipFill>
        <p:spPr>
          <a:xfrm>
            <a:off x="5556052" y="2604254"/>
            <a:ext cx="3518178" cy="888682"/>
          </a:xfrm>
          <a:prstGeom prst="rect">
            <a:avLst/>
          </a:prstGeom>
        </p:spPr>
      </p:pic>
      <p:sp>
        <p:nvSpPr>
          <p:cNvPr id="11" name="Text 6"/>
          <p:cNvSpPr/>
          <p:nvPr/>
        </p:nvSpPr>
        <p:spPr>
          <a:xfrm>
            <a:off x="5778222" y="3826193"/>
            <a:ext cx="3073837"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Training the Logistic Regression Model</a:t>
            </a:r>
            <a:endParaRPr lang="en-US" sz="2187" dirty="0"/>
          </a:p>
        </p:txBody>
      </p:sp>
      <p:sp>
        <p:nvSpPr>
          <p:cNvPr id="12" name="Text 7"/>
          <p:cNvSpPr/>
          <p:nvPr/>
        </p:nvSpPr>
        <p:spPr>
          <a:xfrm>
            <a:off x="5778222" y="4653796"/>
            <a:ext cx="3073837" cy="1777008"/>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Fit the logistic regression model to the training data, allowing it to learn the patterns and relationships in the features.</a:t>
            </a:r>
            <a:endParaRPr lang="en-US" sz="1750" dirty="0"/>
          </a:p>
        </p:txBody>
      </p:sp>
      <p:pic>
        <p:nvPicPr>
          <p:cNvPr id="13" name="Image 3" descr="preencoded.png">    </p:cNvPr>
          <p:cNvPicPr>
            <a:picLocks noChangeAspect="1"/>
          </p:cNvPicPr>
          <p:nvPr/>
        </p:nvPicPr>
        <p:blipFill>
          <a:blip r:embed="rId4"/>
          <a:stretch>
            <a:fillRect/>
          </a:stretch>
        </p:blipFill>
        <p:spPr>
          <a:xfrm>
            <a:off x="9074229" y="2604254"/>
            <a:ext cx="3518178" cy="888682"/>
          </a:xfrm>
          <a:prstGeom prst="rect">
            <a:avLst/>
          </a:prstGeom>
        </p:spPr>
      </p:pic>
      <p:sp>
        <p:nvSpPr>
          <p:cNvPr id="14" name="Text 8"/>
          <p:cNvSpPr/>
          <p:nvPr/>
        </p:nvSpPr>
        <p:spPr>
          <a:xfrm>
            <a:off x="9296400" y="3826193"/>
            <a:ext cx="3073837"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Evaluating Model Performance</a:t>
            </a:r>
            <a:endParaRPr lang="en-US" sz="2187" dirty="0"/>
          </a:p>
        </p:txBody>
      </p:sp>
      <p:sp>
        <p:nvSpPr>
          <p:cNvPr id="15" name="Text 9"/>
          <p:cNvSpPr/>
          <p:nvPr/>
        </p:nvSpPr>
        <p:spPr>
          <a:xfrm>
            <a:off x="9296400" y="4653796"/>
            <a:ext cx="3073837" cy="1777008"/>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Assess the model's accuracy, precision, recall, and F1-score on the testing set to understand its predictive capabilities.</a:t>
            </a:r>
            <a:endParaRPr lang="en-US" sz="1750" dirty="0"/>
          </a:p>
        </p:txBody>
      </p:sp>
      <p:pic>
        <p:nvPicPr>
          <p:cNvPr id="16"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35236"/>
            <a:ext cx="6688812"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Hyperparameter Tuning</a:t>
            </a:r>
            <a:endParaRPr lang="en-US" sz="4374" dirty="0"/>
          </a:p>
        </p:txBody>
      </p:sp>
      <p:sp>
        <p:nvSpPr>
          <p:cNvPr id="5" name="Shape 3"/>
          <p:cNvSpPr/>
          <p:nvPr/>
        </p:nvSpPr>
        <p:spPr>
          <a:xfrm>
            <a:off x="2037993" y="2247543"/>
            <a:ext cx="499943" cy="499943"/>
          </a:xfrm>
          <a:prstGeom prst="roundRect">
            <a:avLst>
              <a:gd name="adj" fmla="val 26667"/>
            </a:avLst>
          </a:prstGeom>
          <a:solidFill>
            <a:srgbClr val="EFE7D6"/>
          </a:solidFill>
          <a:ln/>
        </p:spPr>
      </p:sp>
      <p:sp>
        <p:nvSpPr>
          <p:cNvPr id="6" name="Text 4"/>
          <p:cNvSpPr/>
          <p:nvPr/>
        </p:nvSpPr>
        <p:spPr>
          <a:xfrm>
            <a:off x="2209324" y="2289215"/>
            <a:ext cx="157282"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2323862"/>
            <a:ext cx="4444008" cy="694373"/>
          </a:xfrm>
          <a:prstGeom prst="rect">
            <a:avLst/>
          </a:prstGeom>
          <a:noFill/>
          <a:ln/>
        </p:spPr>
        <p:txBody>
          <a:bodyPr wrap="squar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Identifying Key Hyperparameters</a:t>
            </a:r>
            <a:endParaRPr lang="en-US" sz="2187" dirty="0"/>
          </a:p>
        </p:txBody>
      </p:sp>
      <p:sp>
        <p:nvSpPr>
          <p:cNvPr id="8" name="Text 6"/>
          <p:cNvSpPr/>
          <p:nvPr/>
        </p:nvSpPr>
        <p:spPr>
          <a:xfrm>
            <a:off x="2760107" y="3151465"/>
            <a:ext cx="4444008"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Determine the most influential hyperparameters for your logistic regression model, such as the regularization strength, learning rate, and number of iterations.</a:t>
            </a:r>
            <a:endParaRPr lang="en-US" sz="1750" dirty="0"/>
          </a:p>
        </p:txBody>
      </p:sp>
      <p:sp>
        <p:nvSpPr>
          <p:cNvPr id="9" name="Shape 7"/>
          <p:cNvSpPr/>
          <p:nvPr/>
        </p:nvSpPr>
        <p:spPr>
          <a:xfrm>
            <a:off x="7426285" y="2247543"/>
            <a:ext cx="499943" cy="499943"/>
          </a:xfrm>
          <a:prstGeom prst="roundRect">
            <a:avLst>
              <a:gd name="adj" fmla="val 26667"/>
            </a:avLst>
          </a:prstGeom>
          <a:solidFill>
            <a:srgbClr val="EFE7D6"/>
          </a:solidFill>
          <a:ln/>
        </p:spPr>
      </p:sp>
      <p:sp>
        <p:nvSpPr>
          <p:cNvPr id="10" name="Text 8"/>
          <p:cNvSpPr/>
          <p:nvPr/>
        </p:nvSpPr>
        <p:spPr>
          <a:xfrm>
            <a:off x="7575233" y="2289215"/>
            <a:ext cx="202049"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2323862"/>
            <a:ext cx="4000262"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Grid Search Cross-Validation</a:t>
            </a:r>
            <a:endParaRPr lang="en-US" sz="2187" dirty="0"/>
          </a:p>
        </p:txBody>
      </p:sp>
      <p:sp>
        <p:nvSpPr>
          <p:cNvPr id="12" name="Text 10"/>
          <p:cNvSpPr/>
          <p:nvPr/>
        </p:nvSpPr>
        <p:spPr>
          <a:xfrm>
            <a:off x="8148399" y="2804279"/>
            <a:ext cx="4444008"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Systematically evaluate different combinations of hyperparameter values using a grid search approach to find the optimal configuration.</a:t>
            </a:r>
            <a:endParaRPr lang="en-US" sz="1750" dirty="0"/>
          </a:p>
        </p:txBody>
      </p:sp>
      <p:sp>
        <p:nvSpPr>
          <p:cNvPr id="13" name="Shape 11"/>
          <p:cNvSpPr/>
          <p:nvPr/>
        </p:nvSpPr>
        <p:spPr>
          <a:xfrm>
            <a:off x="2037993" y="4968835"/>
            <a:ext cx="499943" cy="499943"/>
          </a:xfrm>
          <a:prstGeom prst="roundRect">
            <a:avLst>
              <a:gd name="adj" fmla="val 26667"/>
            </a:avLst>
          </a:prstGeom>
          <a:solidFill>
            <a:srgbClr val="EFE7D6"/>
          </a:solidFill>
          <a:ln/>
        </p:spPr>
      </p:sp>
      <p:sp>
        <p:nvSpPr>
          <p:cNvPr id="14" name="Text 12"/>
          <p:cNvSpPr/>
          <p:nvPr/>
        </p:nvSpPr>
        <p:spPr>
          <a:xfrm>
            <a:off x="2187535" y="5010507"/>
            <a:ext cx="200858"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2760107" y="5045154"/>
            <a:ext cx="4444008" cy="694373"/>
          </a:xfrm>
          <a:prstGeom prst="rect">
            <a:avLst/>
          </a:prstGeom>
          <a:noFill/>
          <a:ln/>
        </p:spPr>
        <p:txBody>
          <a:bodyPr wrap="squar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Randomized Search Optimization</a:t>
            </a:r>
            <a:endParaRPr lang="en-US" sz="2187" dirty="0"/>
          </a:p>
        </p:txBody>
      </p:sp>
      <p:sp>
        <p:nvSpPr>
          <p:cNvPr id="16" name="Text 14"/>
          <p:cNvSpPr/>
          <p:nvPr/>
        </p:nvSpPr>
        <p:spPr>
          <a:xfrm>
            <a:off x="2760107" y="5872758"/>
            <a:ext cx="4444008"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Explore the hyperparameter space more efficiently by randomly sampling combinations, which can be more effective than exhaustive grid search.</a:t>
            </a:r>
            <a:endParaRPr lang="en-US" sz="1750" dirty="0"/>
          </a:p>
        </p:txBody>
      </p:sp>
      <p:sp>
        <p:nvSpPr>
          <p:cNvPr id="17" name="Shape 15"/>
          <p:cNvSpPr/>
          <p:nvPr/>
        </p:nvSpPr>
        <p:spPr>
          <a:xfrm>
            <a:off x="7426285" y="4968835"/>
            <a:ext cx="499943" cy="499943"/>
          </a:xfrm>
          <a:prstGeom prst="roundRect">
            <a:avLst>
              <a:gd name="adj" fmla="val 26667"/>
            </a:avLst>
          </a:prstGeom>
          <a:solidFill>
            <a:srgbClr val="EFE7D6"/>
          </a:solidFill>
          <a:ln/>
        </p:spPr>
      </p:sp>
      <p:sp>
        <p:nvSpPr>
          <p:cNvPr id="18" name="Text 16"/>
          <p:cNvSpPr/>
          <p:nvPr/>
        </p:nvSpPr>
        <p:spPr>
          <a:xfrm>
            <a:off x="7572256" y="5010507"/>
            <a:ext cx="207883" cy="416481"/>
          </a:xfrm>
          <a:prstGeom prst="rect">
            <a:avLst/>
          </a:prstGeom>
          <a:noFill/>
          <a:ln/>
        </p:spPr>
        <p:txBody>
          <a:bodyPr wrap="none" rtlCol="0" anchor="t"/>
          <a:lstStyle/>
          <a:p>
            <a:pPr algn="ctr" indent="0" marL="0">
              <a:lnSpc>
                <a:spcPts val="3281"/>
              </a:lnSpc>
              <a:buNone/>
            </a:pPr>
            <a:r>
              <a:rPr lang="en-US" sz="2624" b="1" dirty="0">
                <a:solidFill>
                  <a:srgbClr val="484237"/>
                </a:solidFill>
                <a:latin typeface="Gelasio" pitchFamily="34" charset="0"/>
                <a:ea typeface="Gelasio" pitchFamily="34" charset="-122"/>
                <a:cs typeface="Gelasio" pitchFamily="34" charset="-120"/>
              </a:rPr>
              <a:t>4</a:t>
            </a:r>
            <a:endParaRPr lang="en-US" sz="2624" dirty="0"/>
          </a:p>
        </p:txBody>
      </p:sp>
      <p:sp>
        <p:nvSpPr>
          <p:cNvPr id="19" name="Text 17"/>
          <p:cNvSpPr/>
          <p:nvPr/>
        </p:nvSpPr>
        <p:spPr>
          <a:xfrm>
            <a:off x="8148399" y="5045154"/>
            <a:ext cx="3105507" cy="347186"/>
          </a:xfrm>
          <a:prstGeom prst="rect">
            <a:avLst/>
          </a:prstGeom>
          <a:noFill/>
          <a:ln/>
        </p:spPr>
        <p:txBody>
          <a:bodyPr wrap="none" rtlCol="0" anchor="t"/>
          <a:lstStyle/>
          <a:p>
            <a:pPr indent="0" marL="0">
              <a:lnSpc>
                <a:spcPts val="2734"/>
              </a:lnSpc>
              <a:buNone/>
            </a:pPr>
            <a:r>
              <a:rPr lang="en-US" sz="2187" b="1" dirty="0">
                <a:solidFill>
                  <a:srgbClr val="484237"/>
                </a:solidFill>
                <a:latin typeface="Gelasio" pitchFamily="34" charset="0"/>
                <a:ea typeface="Gelasio" pitchFamily="34" charset="-122"/>
                <a:cs typeface="Gelasio" pitchFamily="34" charset="-120"/>
              </a:rPr>
              <a:t>Bayesian Optimization</a:t>
            </a:r>
            <a:endParaRPr lang="en-US" sz="2187" dirty="0"/>
          </a:p>
        </p:txBody>
      </p:sp>
      <p:sp>
        <p:nvSpPr>
          <p:cNvPr id="20" name="Text 18"/>
          <p:cNvSpPr/>
          <p:nvPr/>
        </p:nvSpPr>
        <p:spPr>
          <a:xfrm>
            <a:off x="8148399" y="5525572"/>
            <a:ext cx="4444008" cy="1421606"/>
          </a:xfrm>
          <a:prstGeom prst="rect">
            <a:avLst/>
          </a:prstGeom>
          <a:noFill/>
          <a:ln/>
        </p:spPr>
        <p:txBody>
          <a:bodyPr wrap="square" rtlCol="0" anchor="t"/>
          <a:lstStyle/>
          <a:p>
            <a:pPr indent="0" marL="0">
              <a:lnSpc>
                <a:spcPts val="2799"/>
              </a:lnSpc>
              <a:buNone/>
            </a:pPr>
            <a:r>
              <a:rPr lang="en-US" sz="1750" dirty="0">
                <a:solidFill>
                  <a:srgbClr val="746558"/>
                </a:solidFill>
                <a:latin typeface="Gelasio" pitchFamily="34" charset="0"/>
                <a:ea typeface="Gelasio" pitchFamily="34" charset="-122"/>
                <a:cs typeface="Gelasio" pitchFamily="34" charset="-120"/>
              </a:rPr>
              <a:t>Use a more sophisticated approach like Bayesian optimization to intelligently guide the hyperparameter search and converge on the best settings.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321237"/>
            <a:ext cx="8435102" cy="694373"/>
          </a:xfrm>
          <a:prstGeom prst="rect">
            <a:avLst/>
          </a:prstGeom>
          <a:noFill/>
          <a:ln/>
        </p:spPr>
        <p:txBody>
          <a:bodyPr wrap="none" rtlCol="0" anchor="t"/>
          <a:lstStyle/>
          <a:p>
            <a:pPr indent="0" marL="0">
              <a:lnSpc>
                <a:spcPts val="5468"/>
              </a:lnSpc>
              <a:buNone/>
            </a:pPr>
            <a:r>
              <a:rPr lang="en-US" sz="4374" b="1" dirty="0">
                <a:solidFill>
                  <a:srgbClr val="484237"/>
                </a:solidFill>
                <a:latin typeface="Gelasio" pitchFamily="34" charset="0"/>
                <a:ea typeface="Gelasio" pitchFamily="34" charset="-122"/>
                <a:cs typeface="Gelasio" pitchFamily="34" charset="-120"/>
              </a:rPr>
              <a:t>Handling Imbalanced Datasets</a:t>
            </a:r>
            <a:endParaRPr lang="en-US" sz="4374" dirty="0"/>
          </a:p>
        </p:txBody>
      </p:sp>
      <p:pic>
        <p:nvPicPr>
          <p:cNvPr id="5" name="Image 0" descr="preencoded.png">    </p:cNvPr>
          <p:cNvPicPr>
            <a:picLocks noChangeAspect="1"/>
          </p:cNvPicPr>
          <p:nvPr/>
        </p:nvPicPr>
        <p:blipFill>
          <a:blip r:embed="rId1"/>
          <a:stretch>
            <a:fillRect/>
          </a:stretch>
        </p:blipFill>
        <p:spPr>
          <a:xfrm>
            <a:off x="2037993" y="2459950"/>
            <a:ext cx="555427" cy="555427"/>
          </a:xfrm>
          <a:prstGeom prst="rect">
            <a:avLst/>
          </a:prstGeom>
        </p:spPr>
      </p:pic>
      <p:sp>
        <p:nvSpPr>
          <p:cNvPr id="6" name="Text 3"/>
          <p:cNvSpPr/>
          <p:nvPr/>
        </p:nvSpPr>
        <p:spPr>
          <a:xfrm>
            <a:off x="2037993" y="3237548"/>
            <a:ext cx="2388632" cy="347186"/>
          </a:xfrm>
          <a:prstGeom prst="rect">
            <a:avLst/>
          </a:prstGeom>
          <a:noFill/>
          <a:ln/>
        </p:spPr>
        <p:txBody>
          <a:bodyPr wrap="non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Class Imbalance</a:t>
            </a:r>
            <a:endParaRPr lang="en-US" sz="2187" dirty="0"/>
          </a:p>
        </p:txBody>
      </p:sp>
      <p:sp>
        <p:nvSpPr>
          <p:cNvPr id="7" name="Text 4"/>
          <p:cNvSpPr/>
          <p:nvPr/>
        </p:nvSpPr>
        <p:spPr>
          <a:xfrm>
            <a:off x="2037993" y="3717965"/>
            <a:ext cx="2388632" cy="284321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Many real-world datasets have an unequal distribution of classes, leading to biased models. Addressing this is crucial for accurate predictions.</a:t>
            </a:r>
            <a:endParaRPr lang="en-US" sz="1750" dirty="0"/>
          </a:p>
        </p:txBody>
      </p:sp>
      <p:pic>
        <p:nvPicPr>
          <p:cNvPr id="8" name="Image 1" descr="preencoded.png">    </p:cNvPr>
          <p:cNvPicPr>
            <a:picLocks noChangeAspect="1"/>
          </p:cNvPicPr>
          <p:nvPr/>
        </p:nvPicPr>
        <p:blipFill>
          <a:blip r:embed="rId2"/>
          <a:stretch>
            <a:fillRect/>
          </a:stretch>
        </p:blipFill>
        <p:spPr>
          <a:xfrm>
            <a:off x="4759881" y="2459950"/>
            <a:ext cx="555427" cy="555427"/>
          </a:xfrm>
          <a:prstGeom prst="rect">
            <a:avLst/>
          </a:prstGeom>
        </p:spPr>
      </p:pic>
      <p:sp>
        <p:nvSpPr>
          <p:cNvPr id="9" name="Text 5"/>
          <p:cNvSpPr/>
          <p:nvPr/>
        </p:nvSpPr>
        <p:spPr>
          <a:xfrm>
            <a:off x="4759881" y="3237548"/>
            <a:ext cx="2388632"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Resampling Techniques</a:t>
            </a:r>
            <a:endParaRPr lang="en-US" sz="2187" dirty="0"/>
          </a:p>
        </p:txBody>
      </p:sp>
      <p:sp>
        <p:nvSpPr>
          <p:cNvPr id="10" name="Text 6"/>
          <p:cNvSpPr/>
          <p:nvPr/>
        </p:nvSpPr>
        <p:spPr>
          <a:xfrm>
            <a:off x="4759881" y="4065151"/>
            <a:ext cx="2388632" cy="2843213"/>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Methods like oversampling the minority class or undersampling the majority class can help balance the dataset and improve model performance.</a:t>
            </a:r>
            <a:endParaRPr lang="en-US" sz="1750" dirty="0"/>
          </a:p>
        </p:txBody>
      </p:sp>
      <p:pic>
        <p:nvPicPr>
          <p:cNvPr id="11" name="Image 2" descr="preencoded.png">    </p:cNvPr>
          <p:cNvPicPr>
            <a:picLocks noChangeAspect="1"/>
          </p:cNvPicPr>
          <p:nvPr/>
        </p:nvPicPr>
        <p:blipFill>
          <a:blip r:embed="rId3"/>
          <a:stretch>
            <a:fillRect/>
          </a:stretch>
        </p:blipFill>
        <p:spPr>
          <a:xfrm>
            <a:off x="7481768" y="2459950"/>
            <a:ext cx="555427" cy="555427"/>
          </a:xfrm>
          <a:prstGeom prst="rect">
            <a:avLst/>
          </a:prstGeom>
        </p:spPr>
      </p:pic>
      <p:sp>
        <p:nvSpPr>
          <p:cNvPr id="12" name="Text 7"/>
          <p:cNvSpPr/>
          <p:nvPr/>
        </p:nvSpPr>
        <p:spPr>
          <a:xfrm>
            <a:off x="7481768" y="3237548"/>
            <a:ext cx="2388632"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Algorithmic Approaches</a:t>
            </a:r>
            <a:endParaRPr lang="en-US" sz="2187" dirty="0"/>
          </a:p>
        </p:txBody>
      </p:sp>
      <p:sp>
        <p:nvSpPr>
          <p:cNvPr id="13" name="Text 8"/>
          <p:cNvSpPr/>
          <p:nvPr/>
        </p:nvSpPr>
        <p:spPr>
          <a:xfrm>
            <a:off x="7481768" y="4065151"/>
            <a:ext cx="2388632" cy="2487811"/>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Some algorithms, like Cost-Sensitive Learning, are designed to handle imbalanced data by assigning higher weights to the minority class.</a:t>
            </a:r>
            <a:endParaRPr lang="en-US" sz="1750" dirty="0"/>
          </a:p>
        </p:txBody>
      </p:sp>
      <p:pic>
        <p:nvPicPr>
          <p:cNvPr id="14" name="Image 3" descr="preencoded.png">    </p:cNvPr>
          <p:cNvPicPr>
            <a:picLocks noChangeAspect="1"/>
          </p:cNvPicPr>
          <p:nvPr/>
        </p:nvPicPr>
        <p:blipFill>
          <a:blip r:embed="rId4"/>
          <a:stretch>
            <a:fillRect/>
          </a:stretch>
        </p:blipFill>
        <p:spPr>
          <a:xfrm>
            <a:off x="10203656" y="2459950"/>
            <a:ext cx="555427" cy="555427"/>
          </a:xfrm>
          <a:prstGeom prst="rect">
            <a:avLst/>
          </a:prstGeom>
        </p:spPr>
      </p:pic>
      <p:sp>
        <p:nvSpPr>
          <p:cNvPr id="15" name="Text 9"/>
          <p:cNvSpPr/>
          <p:nvPr/>
        </p:nvSpPr>
        <p:spPr>
          <a:xfrm>
            <a:off x="10203656" y="3237548"/>
            <a:ext cx="2388751" cy="694373"/>
          </a:xfrm>
          <a:prstGeom prst="rect">
            <a:avLst/>
          </a:prstGeom>
          <a:noFill/>
          <a:ln/>
        </p:spPr>
        <p:txBody>
          <a:bodyPr wrap="square" rtlCol="0" anchor="t"/>
          <a:lstStyle/>
          <a:p>
            <a:pPr algn="l" indent="0" marL="0">
              <a:lnSpc>
                <a:spcPts val="2734"/>
              </a:lnSpc>
              <a:buNone/>
            </a:pPr>
            <a:r>
              <a:rPr lang="en-US" sz="2187" b="1" dirty="0">
                <a:solidFill>
                  <a:srgbClr val="484237"/>
                </a:solidFill>
                <a:latin typeface="Gelasio" pitchFamily="34" charset="0"/>
                <a:ea typeface="Gelasio" pitchFamily="34" charset="-122"/>
                <a:cs typeface="Gelasio" pitchFamily="34" charset="-120"/>
              </a:rPr>
              <a:t>Evaluation Metrics</a:t>
            </a:r>
            <a:endParaRPr lang="en-US" sz="2187" dirty="0"/>
          </a:p>
        </p:txBody>
      </p:sp>
      <p:sp>
        <p:nvSpPr>
          <p:cNvPr id="16" name="Text 10"/>
          <p:cNvSpPr/>
          <p:nvPr/>
        </p:nvSpPr>
        <p:spPr>
          <a:xfrm>
            <a:off x="10203656" y="4065151"/>
            <a:ext cx="2388751" cy="2132409"/>
          </a:xfrm>
          <a:prstGeom prst="rect">
            <a:avLst/>
          </a:prstGeom>
          <a:noFill/>
          <a:ln/>
        </p:spPr>
        <p:txBody>
          <a:bodyPr wrap="square" rtlCol="0" anchor="t"/>
          <a:lstStyle/>
          <a:p>
            <a:pPr algn="l" indent="0" marL="0">
              <a:lnSpc>
                <a:spcPts val="2799"/>
              </a:lnSpc>
              <a:buNone/>
            </a:pPr>
            <a:r>
              <a:rPr lang="en-US" sz="1750" dirty="0">
                <a:solidFill>
                  <a:srgbClr val="746558"/>
                </a:solidFill>
                <a:latin typeface="Gelasio" pitchFamily="34" charset="0"/>
                <a:ea typeface="Gelasio" pitchFamily="34" charset="-122"/>
                <a:cs typeface="Gelasio" pitchFamily="34" charset="-120"/>
              </a:rPr>
              <a:t>For imbalanced datasets, accuracy may not be the best metric. F1-score, precision, and recall can provide more meaningful insights.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sp>
        <p:nvSpPr>
          <p:cNvPr id="6" name="Text 3"/>
          <p:cNvSpPr/>
          <p:nvPr/>
        </p:nvSpPr>
        <p:spPr>
          <a:xfrm>
            <a:off x="2249091" y="587454"/>
            <a:ext cx="10132219" cy="1333024"/>
          </a:xfrm>
          <a:prstGeom prst="rect">
            <a:avLst/>
          </a:prstGeom>
          <a:noFill/>
          <a:ln/>
        </p:spPr>
        <p:txBody>
          <a:bodyPr wrap="square" rtlCol="0" anchor="t"/>
          <a:lstStyle/>
          <a:p>
            <a:pPr indent="0" marL="0">
              <a:lnSpc>
                <a:spcPts val="5249"/>
              </a:lnSpc>
              <a:buNone/>
            </a:pPr>
            <a:r>
              <a:rPr lang="en-US" sz="4199" b="1" dirty="0">
                <a:solidFill>
                  <a:srgbClr val="484237"/>
                </a:solidFill>
                <a:latin typeface="Gelasio" pitchFamily="34" charset="0"/>
                <a:ea typeface="Gelasio" pitchFamily="34" charset="-122"/>
                <a:cs typeface="Gelasio" pitchFamily="34" charset="-120"/>
              </a:rPr>
              <a:t>Deployment and Real-world Application</a:t>
            </a:r>
            <a:endParaRPr lang="en-US" sz="4199" dirty="0"/>
          </a:p>
        </p:txBody>
      </p:sp>
      <p:sp>
        <p:nvSpPr>
          <p:cNvPr id="7" name="Shape 4"/>
          <p:cNvSpPr/>
          <p:nvPr/>
        </p:nvSpPr>
        <p:spPr>
          <a:xfrm>
            <a:off x="7293888" y="2240399"/>
            <a:ext cx="42624" cy="5401747"/>
          </a:xfrm>
          <a:prstGeom prst="rect">
            <a:avLst/>
          </a:prstGeom>
          <a:solidFill>
            <a:srgbClr val="D2CCC5"/>
          </a:solidFill>
          <a:ln/>
        </p:spPr>
      </p:sp>
      <p:sp>
        <p:nvSpPr>
          <p:cNvPr id="8" name="Shape 5"/>
          <p:cNvSpPr/>
          <p:nvPr/>
        </p:nvSpPr>
        <p:spPr>
          <a:xfrm>
            <a:off x="6328708" y="2625566"/>
            <a:ext cx="746522" cy="42624"/>
          </a:xfrm>
          <a:prstGeom prst="rect">
            <a:avLst/>
          </a:prstGeom>
          <a:solidFill>
            <a:srgbClr val="D2CCC5"/>
          </a:solidFill>
          <a:ln/>
        </p:spPr>
      </p:sp>
      <p:sp>
        <p:nvSpPr>
          <p:cNvPr id="9" name="Shape 6"/>
          <p:cNvSpPr/>
          <p:nvPr/>
        </p:nvSpPr>
        <p:spPr>
          <a:xfrm>
            <a:off x="7075230" y="2406968"/>
            <a:ext cx="479941" cy="479941"/>
          </a:xfrm>
          <a:prstGeom prst="roundRect">
            <a:avLst>
              <a:gd name="adj" fmla="val 26667"/>
            </a:avLst>
          </a:prstGeom>
          <a:solidFill>
            <a:srgbClr val="EFE7D6"/>
          </a:solidFill>
          <a:ln/>
        </p:spPr>
      </p:sp>
      <p:sp>
        <p:nvSpPr>
          <p:cNvPr id="10" name="Text 7"/>
          <p:cNvSpPr/>
          <p:nvPr/>
        </p:nvSpPr>
        <p:spPr>
          <a:xfrm>
            <a:off x="7239655" y="2446973"/>
            <a:ext cx="150971" cy="399812"/>
          </a:xfrm>
          <a:prstGeom prst="rect">
            <a:avLst/>
          </a:prstGeom>
          <a:noFill/>
          <a:ln/>
        </p:spPr>
        <p:txBody>
          <a:bodyPr wrap="none" rtlCol="0" anchor="t"/>
          <a:lstStyle/>
          <a:p>
            <a:pPr algn="ctr" indent="0" marL="0">
              <a:lnSpc>
                <a:spcPts val="3149"/>
              </a:lnSpc>
              <a:buNone/>
            </a:pPr>
            <a:r>
              <a:rPr lang="en-US" sz="2519" b="1" dirty="0">
                <a:solidFill>
                  <a:srgbClr val="484237"/>
                </a:solidFill>
                <a:latin typeface="Gelasio" pitchFamily="34" charset="0"/>
                <a:ea typeface="Gelasio" pitchFamily="34" charset="-122"/>
                <a:cs typeface="Gelasio" pitchFamily="34" charset="-120"/>
              </a:rPr>
              <a:t>1</a:t>
            </a:r>
            <a:endParaRPr lang="en-US" sz="2519" dirty="0"/>
          </a:p>
        </p:txBody>
      </p:sp>
      <p:sp>
        <p:nvSpPr>
          <p:cNvPr id="11" name="Text 8"/>
          <p:cNvSpPr/>
          <p:nvPr/>
        </p:nvSpPr>
        <p:spPr>
          <a:xfrm>
            <a:off x="3475792" y="2453640"/>
            <a:ext cx="2666286" cy="333137"/>
          </a:xfrm>
          <a:prstGeom prst="rect">
            <a:avLst/>
          </a:prstGeom>
          <a:noFill/>
          <a:ln/>
        </p:spPr>
        <p:txBody>
          <a:bodyPr wrap="none" rtlCol="0" anchor="t"/>
          <a:lstStyle/>
          <a:p>
            <a:pPr algn="r" indent="0" marL="0">
              <a:lnSpc>
                <a:spcPts val="2624"/>
              </a:lnSpc>
              <a:buNone/>
            </a:pPr>
            <a:r>
              <a:rPr lang="en-US" sz="2100" b="1" dirty="0">
                <a:solidFill>
                  <a:srgbClr val="484237"/>
                </a:solidFill>
                <a:latin typeface="Gelasio" pitchFamily="34" charset="0"/>
                <a:ea typeface="Gelasio" pitchFamily="34" charset="-122"/>
                <a:cs typeface="Gelasio" pitchFamily="34" charset="-120"/>
              </a:rPr>
              <a:t>Model Deployment</a:t>
            </a:r>
            <a:endParaRPr lang="en-US" sz="2100" dirty="0"/>
          </a:p>
        </p:txBody>
      </p:sp>
      <p:sp>
        <p:nvSpPr>
          <p:cNvPr id="12" name="Text 9"/>
          <p:cNvSpPr/>
          <p:nvPr/>
        </p:nvSpPr>
        <p:spPr>
          <a:xfrm>
            <a:off x="2249091" y="2914650"/>
            <a:ext cx="3892987" cy="1706761"/>
          </a:xfrm>
          <a:prstGeom prst="rect">
            <a:avLst/>
          </a:prstGeom>
          <a:noFill/>
          <a:ln/>
        </p:spPr>
        <p:txBody>
          <a:bodyPr wrap="square" rtlCol="0" anchor="t"/>
          <a:lstStyle/>
          <a:p>
            <a:pPr algn="r" indent="0" marL="0">
              <a:lnSpc>
                <a:spcPts val="2687"/>
              </a:lnSpc>
              <a:buNone/>
            </a:pPr>
            <a:r>
              <a:rPr lang="en-US" sz="1680" dirty="0">
                <a:solidFill>
                  <a:srgbClr val="746558"/>
                </a:solidFill>
                <a:latin typeface="Gelasio" pitchFamily="34" charset="0"/>
                <a:ea typeface="Gelasio" pitchFamily="34" charset="-122"/>
                <a:cs typeface="Gelasio" pitchFamily="34" charset="-120"/>
              </a:rPr>
              <a:t>Once the logistic regression model is finalized, it can be deployed as a web service or integrated into a mobile app to classify the prices of new mobile devices in real-time.</a:t>
            </a:r>
            <a:endParaRPr lang="en-US" sz="1680" dirty="0"/>
          </a:p>
        </p:txBody>
      </p:sp>
      <p:sp>
        <p:nvSpPr>
          <p:cNvPr id="13" name="Shape 10"/>
          <p:cNvSpPr/>
          <p:nvPr/>
        </p:nvSpPr>
        <p:spPr>
          <a:xfrm>
            <a:off x="7555170" y="3692009"/>
            <a:ext cx="746522" cy="42624"/>
          </a:xfrm>
          <a:prstGeom prst="rect">
            <a:avLst/>
          </a:prstGeom>
          <a:solidFill>
            <a:srgbClr val="D2CCC5"/>
          </a:solidFill>
          <a:ln/>
        </p:spPr>
      </p:sp>
      <p:sp>
        <p:nvSpPr>
          <p:cNvPr id="14" name="Shape 11"/>
          <p:cNvSpPr/>
          <p:nvPr/>
        </p:nvSpPr>
        <p:spPr>
          <a:xfrm>
            <a:off x="7075230" y="3473410"/>
            <a:ext cx="479941" cy="479941"/>
          </a:xfrm>
          <a:prstGeom prst="roundRect">
            <a:avLst>
              <a:gd name="adj" fmla="val 26667"/>
            </a:avLst>
          </a:prstGeom>
          <a:solidFill>
            <a:srgbClr val="EFE7D6"/>
          </a:solidFill>
          <a:ln/>
        </p:spPr>
      </p:sp>
      <p:sp>
        <p:nvSpPr>
          <p:cNvPr id="15" name="Text 12"/>
          <p:cNvSpPr/>
          <p:nvPr/>
        </p:nvSpPr>
        <p:spPr>
          <a:xfrm>
            <a:off x="7218224" y="3513415"/>
            <a:ext cx="193953" cy="399812"/>
          </a:xfrm>
          <a:prstGeom prst="rect">
            <a:avLst/>
          </a:prstGeom>
          <a:noFill/>
          <a:ln/>
        </p:spPr>
        <p:txBody>
          <a:bodyPr wrap="none" rtlCol="0" anchor="t"/>
          <a:lstStyle/>
          <a:p>
            <a:pPr algn="ctr" indent="0" marL="0">
              <a:lnSpc>
                <a:spcPts val="3149"/>
              </a:lnSpc>
              <a:buNone/>
            </a:pPr>
            <a:r>
              <a:rPr lang="en-US" sz="2519" b="1" dirty="0">
                <a:solidFill>
                  <a:srgbClr val="484237"/>
                </a:solidFill>
                <a:latin typeface="Gelasio" pitchFamily="34" charset="0"/>
                <a:ea typeface="Gelasio" pitchFamily="34" charset="-122"/>
                <a:cs typeface="Gelasio" pitchFamily="34" charset="-120"/>
              </a:rPr>
              <a:t>2</a:t>
            </a:r>
            <a:endParaRPr lang="en-US" sz="2519" dirty="0"/>
          </a:p>
        </p:txBody>
      </p:sp>
      <p:sp>
        <p:nvSpPr>
          <p:cNvPr id="16" name="Text 13"/>
          <p:cNvSpPr/>
          <p:nvPr/>
        </p:nvSpPr>
        <p:spPr>
          <a:xfrm>
            <a:off x="8488323" y="3520083"/>
            <a:ext cx="2666286" cy="333137"/>
          </a:xfrm>
          <a:prstGeom prst="rect">
            <a:avLst/>
          </a:prstGeom>
          <a:noFill/>
          <a:ln/>
        </p:spPr>
        <p:txBody>
          <a:bodyPr wrap="none" rtlCol="0" anchor="t"/>
          <a:lstStyle/>
          <a:p>
            <a:pPr algn="l" indent="0" marL="0">
              <a:lnSpc>
                <a:spcPts val="2624"/>
              </a:lnSpc>
              <a:buNone/>
            </a:pPr>
            <a:r>
              <a:rPr lang="en-US" sz="2100" b="1" dirty="0">
                <a:solidFill>
                  <a:srgbClr val="484237"/>
                </a:solidFill>
                <a:latin typeface="Gelasio" pitchFamily="34" charset="0"/>
                <a:ea typeface="Gelasio" pitchFamily="34" charset="-122"/>
                <a:cs typeface="Gelasio" pitchFamily="34" charset="-120"/>
              </a:rPr>
              <a:t>User Interface</a:t>
            </a:r>
            <a:endParaRPr lang="en-US" sz="2100" dirty="0"/>
          </a:p>
        </p:txBody>
      </p:sp>
      <p:sp>
        <p:nvSpPr>
          <p:cNvPr id="17" name="Text 14"/>
          <p:cNvSpPr/>
          <p:nvPr/>
        </p:nvSpPr>
        <p:spPr>
          <a:xfrm>
            <a:off x="8488323" y="3981093"/>
            <a:ext cx="3892987" cy="1706761"/>
          </a:xfrm>
          <a:prstGeom prst="rect">
            <a:avLst/>
          </a:prstGeom>
          <a:noFill/>
          <a:ln/>
        </p:spPr>
        <p:txBody>
          <a:bodyPr wrap="square" rtlCol="0" anchor="t"/>
          <a:lstStyle/>
          <a:p>
            <a:pPr algn="l" indent="0" marL="0">
              <a:lnSpc>
                <a:spcPts val="2687"/>
              </a:lnSpc>
              <a:buNone/>
            </a:pPr>
            <a:r>
              <a:rPr lang="en-US" sz="1680" dirty="0">
                <a:solidFill>
                  <a:srgbClr val="746558"/>
                </a:solidFill>
                <a:latin typeface="Gelasio" pitchFamily="34" charset="0"/>
                <a:ea typeface="Gelasio" pitchFamily="34" charset="-122"/>
                <a:cs typeface="Gelasio" pitchFamily="34" charset="-120"/>
              </a:rPr>
              <a:t>The deployed model can be accessed through a user-friendly interface, allowing customers to input the specifications of a mobile device and receive an immediate price classification.</a:t>
            </a:r>
            <a:endParaRPr lang="en-US" sz="1680" dirty="0"/>
          </a:p>
        </p:txBody>
      </p:sp>
      <p:sp>
        <p:nvSpPr>
          <p:cNvPr id="18" name="Shape 15"/>
          <p:cNvSpPr/>
          <p:nvPr/>
        </p:nvSpPr>
        <p:spPr>
          <a:xfrm>
            <a:off x="6328708" y="5433060"/>
            <a:ext cx="746522" cy="42624"/>
          </a:xfrm>
          <a:prstGeom prst="rect">
            <a:avLst/>
          </a:prstGeom>
          <a:solidFill>
            <a:srgbClr val="D2CCC5"/>
          </a:solidFill>
          <a:ln/>
        </p:spPr>
      </p:sp>
      <p:sp>
        <p:nvSpPr>
          <p:cNvPr id="19" name="Shape 16"/>
          <p:cNvSpPr/>
          <p:nvPr/>
        </p:nvSpPr>
        <p:spPr>
          <a:xfrm>
            <a:off x="7075230" y="5214461"/>
            <a:ext cx="479941" cy="479941"/>
          </a:xfrm>
          <a:prstGeom prst="roundRect">
            <a:avLst>
              <a:gd name="adj" fmla="val 26667"/>
            </a:avLst>
          </a:prstGeom>
          <a:solidFill>
            <a:srgbClr val="EFE7D6"/>
          </a:solidFill>
          <a:ln/>
        </p:spPr>
      </p:sp>
      <p:sp>
        <p:nvSpPr>
          <p:cNvPr id="20" name="Text 17"/>
          <p:cNvSpPr/>
          <p:nvPr/>
        </p:nvSpPr>
        <p:spPr>
          <a:xfrm>
            <a:off x="7218700" y="5254466"/>
            <a:ext cx="192881" cy="399812"/>
          </a:xfrm>
          <a:prstGeom prst="rect">
            <a:avLst/>
          </a:prstGeom>
          <a:noFill/>
          <a:ln/>
        </p:spPr>
        <p:txBody>
          <a:bodyPr wrap="none" rtlCol="0" anchor="t"/>
          <a:lstStyle/>
          <a:p>
            <a:pPr algn="ctr" indent="0" marL="0">
              <a:lnSpc>
                <a:spcPts val="3149"/>
              </a:lnSpc>
              <a:buNone/>
            </a:pPr>
            <a:r>
              <a:rPr lang="en-US" sz="2519" b="1" dirty="0">
                <a:solidFill>
                  <a:srgbClr val="484237"/>
                </a:solidFill>
                <a:latin typeface="Gelasio" pitchFamily="34" charset="0"/>
                <a:ea typeface="Gelasio" pitchFamily="34" charset="-122"/>
                <a:cs typeface="Gelasio" pitchFamily="34" charset="-120"/>
              </a:rPr>
              <a:t>3</a:t>
            </a:r>
            <a:endParaRPr lang="en-US" sz="2519" dirty="0"/>
          </a:p>
        </p:txBody>
      </p:sp>
      <p:sp>
        <p:nvSpPr>
          <p:cNvPr id="21" name="Text 18"/>
          <p:cNvSpPr/>
          <p:nvPr/>
        </p:nvSpPr>
        <p:spPr>
          <a:xfrm>
            <a:off x="3465552" y="5261134"/>
            <a:ext cx="2676525" cy="333137"/>
          </a:xfrm>
          <a:prstGeom prst="rect">
            <a:avLst/>
          </a:prstGeom>
          <a:noFill/>
          <a:ln/>
        </p:spPr>
        <p:txBody>
          <a:bodyPr wrap="none" rtlCol="0" anchor="t"/>
          <a:lstStyle/>
          <a:p>
            <a:pPr algn="r" indent="0" marL="0">
              <a:lnSpc>
                <a:spcPts val="2624"/>
              </a:lnSpc>
              <a:buNone/>
            </a:pPr>
            <a:r>
              <a:rPr lang="en-US" sz="2100" b="1" dirty="0">
                <a:solidFill>
                  <a:srgbClr val="484237"/>
                </a:solidFill>
                <a:latin typeface="Gelasio" pitchFamily="34" charset="0"/>
                <a:ea typeface="Gelasio" pitchFamily="34" charset="-122"/>
                <a:cs typeface="Gelasio" pitchFamily="34" charset="-120"/>
              </a:rPr>
              <a:t>Ongoing Monitoring</a:t>
            </a:r>
            <a:endParaRPr lang="en-US" sz="2100" dirty="0"/>
          </a:p>
        </p:txBody>
      </p:sp>
      <p:sp>
        <p:nvSpPr>
          <p:cNvPr id="22" name="Text 19"/>
          <p:cNvSpPr/>
          <p:nvPr/>
        </p:nvSpPr>
        <p:spPr>
          <a:xfrm>
            <a:off x="2249091" y="5722144"/>
            <a:ext cx="3892987" cy="1706761"/>
          </a:xfrm>
          <a:prstGeom prst="rect">
            <a:avLst/>
          </a:prstGeom>
          <a:noFill/>
          <a:ln/>
        </p:spPr>
        <p:txBody>
          <a:bodyPr wrap="square" rtlCol="0" anchor="t"/>
          <a:lstStyle/>
          <a:p>
            <a:pPr algn="r" indent="0" marL="0">
              <a:lnSpc>
                <a:spcPts val="2687"/>
              </a:lnSpc>
              <a:buNone/>
            </a:pPr>
            <a:r>
              <a:rPr lang="en-US" sz="1680" dirty="0">
                <a:solidFill>
                  <a:srgbClr val="746558"/>
                </a:solidFill>
                <a:latin typeface="Gelasio" pitchFamily="34" charset="0"/>
                <a:ea typeface="Gelasio" pitchFamily="34" charset="-122"/>
                <a:cs typeface="Gelasio" pitchFamily="34" charset="-120"/>
              </a:rPr>
              <a:t>Regular monitoring and updating of the model are crucial to ensure its continued accuracy and relevance as new mobile devices are released and market trends evolve.</a:t>
            </a:r>
            <a:endParaRPr lang="en-US" sz="1680"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2024-04-24T13:19:15Z</dcterms:created>
  <dcterms:modified xsi:type="dcterms:W3CDTF">2024-04-24T13:19:15Z</dcterms:modified>
</cp:coreProperties>
</file>