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6358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e966d868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e966d868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e966d868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ce966d868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e966d868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e966d868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e966d868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e966d868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e966d868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e966d868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e966d868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e966d868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e966d868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e966d868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e966d868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e966d868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e966d868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e966d868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e966d868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e966d868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e966d868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e966d868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e966d868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e966d868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e966d868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e966d868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e966d868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e966d868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e966d868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e966d8681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e966d868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ce966d868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e966d868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e966d868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e966d868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ce966d868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ce966d86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ce966d86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ce966d868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ce966d868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ce966d868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ce966d868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e966d868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e966d868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e966d868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ce966d868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e966d868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e966d868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e966d868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e966d868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e966d868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e966d868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e966d868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e966d868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e966d868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e966d868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e966d868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e966d868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9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SQL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94175"/>
            <a:ext cx="8520600" cy="21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5079">
                <a:solidFill>
                  <a:schemeClr val="dk1"/>
                </a:solidFill>
                <a:highlight>
                  <a:srgbClr val="F6F5F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SQL, or Structured Query Language, is a language designed to allow both technical and non-technical users query, manipulate, and transform data from a relational database. And due to its simplicity, SQL databases provide safe and scalable storage for millions of websites and mobile applications.</a:t>
            </a:r>
            <a:endParaRPr sz="5079">
              <a:solidFill>
                <a:schemeClr val="dk1"/>
              </a:solidFill>
              <a:highlight>
                <a:srgbClr val="F6F5F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Delete Statement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628075"/>
            <a:ext cx="8520600" cy="24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The delete statement is used to delete rows in a table.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Notes: If you omit the where clause, all records will be deleted. Be careful when deleting records. You cannot Undo this statement.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Delete from table_name where condition;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289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Functions 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19950"/>
            <a:ext cx="8520600" cy="3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AutoNum type="arabicPeriod"/>
            </a:pPr>
            <a:r>
              <a:rPr lang="en" sz="1765"/>
              <a:t>AVG() -&gt; SELECT AVG(column_name) from table_name.</a:t>
            </a:r>
            <a:endParaRPr sz="1765"/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AutoNum type="arabicPeriod"/>
            </a:pPr>
            <a:r>
              <a:rPr lang="en" sz="1765"/>
              <a:t>COUNT() SELECT COUNT(column_name) from table_name;</a:t>
            </a:r>
            <a:endParaRPr sz="1765"/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AutoNum type="arabicPeriod"/>
            </a:pPr>
            <a:r>
              <a:rPr lang="en" sz="1765"/>
              <a:t>LCASE() - SELECT LCASE(column_name) from table_name;</a:t>
            </a:r>
            <a:endParaRPr sz="1765"/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AutoNum type="arabicPeriod"/>
            </a:pPr>
            <a:r>
              <a:rPr lang="en" sz="1765"/>
              <a:t>MAX() - SELECT MAX(column_name) from table_name;</a:t>
            </a:r>
            <a:endParaRPr sz="1765"/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AutoNum type="arabicPeriod"/>
            </a:pPr>
            <a:r>
              <a:rPr lang="en" sz="1765"/>
              <a:t>MIN()- SELECT MIN(column_name) from table_name;</a:t>
            </a:r>
            <a:endParaRPr sz="1765"/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AutoNum type="arabicPeriod"/>
            </a:pPr>
            <a:r>
              <a:rPr lang="en" sz="1765"/>
              <a:t>SUM() - SELECT SUM(column_name) FROM table_name WHERE condition;</a:t>
            </a:r>
            <a:endParaRPr sz="1765"/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AutoNum type="arabicPeriod"/>
            </a:pPr>
            <a:r>
              <a:rPr lang="en" sz="1765"/>
              <a:t>ROUND()-SELECT column_name, ROUND(column_name, decimals) from table_name;</a:t>
            </a:r>
            <a:endParaRPr sz="1765"/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AutoNum type="arabicPeriod"/>
            </a:pPr>
            <a:r>
              <a:rPr lang="en" sz="1765"/>
              <a:t>SUBSTRING()-&gt; is used to get part of a String. SELECT LastName, SUBSTR(FirstName,1,1) AS Initial from Persons;</a:t>
            </a:r>
            <a:endParaRPr sz="1765"/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AutoNum type="arabicPeriod"/>
            </a:pPr>
            <a:r>
              <a:rPr lang="en" sz="1765"/>
              <a:t>UCASE() - SELECT UCASE(column_name) from table_name;</a:t>
            </a:r>
            <a:endParaRPr sz="1765"/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AutoNum type="arabicPeriod"/>
            </a:pPr>
            <a:r>
              <a:rPr lang="en" sz="1765"/>
              <a:t>REPLACE() - SELECT REPLACE(CustomerName, 'Brown', 'Hello') from Orders;</a:t>
            </a:r>
            <a:endParaRPr sz="176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GROUP BY Statement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431050"/>
            <a:ext cx="8520600" cy="31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GROUP BY Statement is used in conjunction with the aggregate functions to group the result set by one or more columns.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 column_name(s), FROM table_name WHERE condition GROUP BY column_name(s).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 Customer, SUM(OrderPrice) from Orders Group by Customers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HAVING Clause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524375"/>
            <a:ext cx="8520600" cy="30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HAVING clause was added to SQL because the Where keyword cannot be used with aggregate functions.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SELECT Customer, Sum(OrderPrice) from Orders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Group BY Customer Having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SUM(OrderPrice)&lt;4000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 ALTER TABLE STATEMENT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420675"/>
            <a:ext cx="8520600" cy="31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ALTER TABLE statement is used to add, delete, or modify columns in an existing table.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 To Add a Column in a table -&gt; (ALTER TABLE table_name ADD column_name datatypes)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2. To delete a column in a table-&gt; (ALTER TABLE table_name drop column column_name)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3. To change the data types of a column in a table -&gt; (ALTER TABLE table_name modify column column_name datatypes).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 ALIAS</a:t>
            </a: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482900"/>
            <a:ext cx="8520600" cy="14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ALIAS - you can give a table or a column another name by using an alias,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 Column_name as alias_name from table_name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 DROP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503650"/>
            <a:ext cx="85206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320"/>
              <a:buFont typeface="Arial"/>
              <a:buNone/>
            </a:pPr>
            <a:r>
              <a:rPr lang="en" sz="2374"/>
              <a:t>SQL DROP DATABASE-&gt; The DROP DATABASE Statement is used to drop an existing SQL Database.</a:t>
            </a:r>
            <a:endParaRPr sz="237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320"/>
              <a:buFont typeface="Arial"/>
              <a:buNone/>
            </a:pPr>
            <a:endParaRPr sz="237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320"/>
              <a:buFont typeface="Arial"/>
              <a:buNone/>
            </a:pPr>
            <a:r>
              <a:rPr lang="en" sz="2374"/>
              <a:t>SQL DROP TABLE -&gt; The DROP TABLE Statement is used to drop an existing table in a Database.</a:t>
            </a:r>
            <a:endParaRPr sz="237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320"/>
              <a:buFont typeface="Arial"/>
              <a:buNone/>
            </a:pPr>
            <a:endParaRPr sz="237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320"/>
              <a:buFont typeface="Arial"/>
              <a:buNone/>
            </a:pPr>
            <a:r>
              <a:rPr lang="en" sz="2374"/>
              <a:t>DROP DATABASE Database_name;</a:t>
            </a:r>
            <a:endParaRPr sz="237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320"/>
              <a:buFont typeface="Arial"/>
              <a:buNone/>
            </a:pPr>
            <a:r>
              <a:rPr lang="en" sz="2374"/>
              <a:t>DROP TABLE Table_name;</a:t>
            </a:r>
            <a:endParaRPr sz="2374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14. Between Operator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311700" y="1845850"/>
            <a:ext cx="8520600" cy="21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Between Operator is used in a where Clause to select a range of data between two values. Begin and end value are included.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 * FROM Products WHERE Price BETWEEN 10 AND 20;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 IN Operator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482900"/>
            <a:ext cx="85206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Operator allows you to specify multiple values in a where clause. The number of values in the parenthesis can be one or more, with each values separated by comma,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 * From Persons where LASTNAME IN ('SHIVAM', 'MRIDUL');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237625"/>
            <a:ext cx="85206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16. SQL LIKE Operator</a:t>
            </a: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1337725"/>
            <a:ext cx="8520600" cy="3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The SQL Like Operator is used in a Where CLAUSE to search for a specified Pattern in a column.</a:t>
            </a:r>
            <a:endParaRPr sz="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WHERE CustomerName LIKE '%'                         =&gt;      Finds any values that start with "a"</a:t>
            </a:r>
            <a:endParaRPr sz="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WHERE CustomerName LIKE '%a'                       =&gt;      Finds any values that end with "a"</a:t>
            </a:r>
            <a:endParaRPr sz="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/>
              <a:t>WHERE CustomerName LIKE '%or%'                  =&gt;       Finds any values that have "or" in any position</a:t>
            </a:r>
            <a:endParaRPr sz="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WHERE CustomerName LIKE '_r%'                     =&gt;       Finds any values that have "r" in the second  position</a:t>
            </a:r>
            <a:endParaRPr sz="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WHERE CustomerName LIKE 'a_%'                    =&gt;       Finds any values that start with “a” and are at least 2                                   characters in a length.</a:t>
            </a:r>
            <a:endParaRPr sz="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WHERE Contact Name LIKE 'a%o'                     =&gt;          Finds any values that start with "a" and ends with "o"</a:t>
            </a:r>
            <a:endParaRPr sz="5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 dirty="0"/>
              <a:t>Software</a:t>
            </a:r>
            <a:endParaRPr sz="352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711050"/>
            <a:ext cx="8520600" cy="13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tx1"/>
                </a:solidFill>
              </a:rPr>
              <a:t>MySQL workbench provides a graphical tool for working with MySQL server and databases. We can run the SQL command. Storing, Manipulating, Retrieving data in database. </a:t>
            </a:r>
            <a:endParaRPr lang="en" sz="1200" dirty="0" smtClean="0">
              <a:solidFill>
                <a:schemeClr val="tx1"/>
              </a:solidFill>
            </a:endParaRPr>
          </a:p>
          <a:p>
            <a:pPr lvl="0" indent="-4572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" sz="1200" dirty="0" smtClean="0">
                <a:solidFill>
                  <a:schemeClr val="tx1"/>
                </a:solidFill>
              </a:rPr>
              <a:t>MySQL Workbench</a:t>
            </a:r>
          </a:p>
          <a:p>
            <a:pPr lvl="0" indent="-4572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" sz="1200" dirty="0" smtClean="0">
                <a:solidFill>
                  <a:schemeClr val="tx1"/>
                </a:solidFill>
              </a:rPr>
              <a:t>MySQL Shell</a:t>
            </a:r>
          </a:p>
          <a:p>
            <a:pPr lvl="0" indent="-4572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" sz="1200" dirty="0" smtClean="0">
                <a:solidFill>
                  <a:schemeClr val="tx1"/>
                </a:solidFill>
              </a:rPr>
              <a:t>MySQL Server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17. TRUNCATE Command</a:t>
            </a:r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311700" y="1596975"/>
            <a:ext cx="8520600" cy="24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SQL TRUNCATE TABLE command is used to delete complete data from an existing table.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TRUNCATE TABLE table_name;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18. UPDATE Command</a:t>
            </a:r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311700" y="1565875"/>
            <a:ext cx="8520600" cy="31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499"/>
              <a:buFont typeface="Arial"/>
              <a:buNone/>
            </a:pPr>
            <a:r>
              <a:rPr lang="en" sz="2933"/>
              <a:t>The Update statement is used to update records in a table.</a:t>
            </a:r>
            <a:endParaRPr sz="293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499"/>
              <a:buFont typeface="Arial"/>
              <a:buNone/>
            </a:pPr>
            <a:endParaRPr sz="293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499"/>
              <a:buFont typeface="Arial"/>
              <a:buNone/>
            </a:pPr>
            <a:r>
              <a:rPr lang="en" sz="2933"/>
              <a:t>UPDATE table_name</a:t>
            </a:r>
            <a:endParaRPr sz="293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33"/>
              <a:t>SET column1 = value1, column2 = value2, ... </a:t>
            </a:r>
            <a:endParaRPr sz="293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499"/>
              <a:buFont typeface="Arial"/>
              <a:buNone/>
            </a:pPr>
            <a:r>
              <a:rPr lang="en" sz="2933"/>
              <a:t>WHERE condition;</a:t>
            </a:r>
            <a:endParaRPr sz="293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499"/>
              <a:buFont typeface="Arial"/>
              <a:buNone/>
            </a:pPr>
            <a:endParaRPr sz="293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499"/>
              <a:buFont typeface="Arial"/>
              <a:buNone/>
            </a:pPr>
            <a:r>
              <a:rPr lang="en" sz="2933"/>
              <a:t>UPDATE Customers\</a:t>
            </a:r>
            <a:endParaRPr sz="293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499"/>
              <a:buFont typeface="Arial"/>
              <a:buNone/>
            </a:pPr>
            <a:r>
              <a:rPr lang="en" sz="2933"/>
              <a:t>SET ContactName='Shivam Singh' WHERE Country='India';</a:t>
            </a:r>
            <a:endParaRPr sz="2933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19. Constraint</a:t>
            </a:r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11700" y="1337725"/>
            <a:ext cx="8520600" cy="32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65"/>
              <a:t>SQL Constraints are used to specify rules for the data in a table.</a:t>
            </a:r>
            <a:endParaRPr sz="626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789"/>
              <a:buFont typeface="Arial"/>
              <a:buNone/>
            </a:pPr>
            <a:endParaRPr sz="426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773"/>
              <a:t>NOT NULL - Ensures that a column cannot have a NULL value UNIQUE - Ensures that all values in a column are different.</a:t>
            </a:r>
            <a:endParaRPr sz="577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773"/>
              <a:t>PRIMARY KEY - A combination of a NOT NULL and UNIQUE. Uniquely identifies each row in a table.</a:t>
            </a:r>
            <a:endParaRPr sz="577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773"/>
              <a:t>FOREIGN KEY - Prevents actions that would destroy links between tables.</a:t>
            </a:r>
            <a:endParaRPr sz="577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773"/>
              <a:t>CHECK - Ensures that the values in a column satisfies a specific condition.</a:t>
            </a:r>
            <a:endParaRPr sz="577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773"/>
              <a:t>DEFAULT Sets a default value for a column if no value is specified.</a:t>
            </a:r>
            <a:endParaRPr sz="5773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20. NOT NULL</a:t>
            </a:r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body" idx="1"/>
          </p:nvPr>
        </p:nvSpPr>
        <p:spPr>
          <a:xfrm>
            <a:off x="311700" y="1296250"/>
            <a:ext cx="8520600" cy="32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886"/>
              <a:buFont typeface="Arial"/>
              <a:buNone/>
            </a:pPr>
            <a:r>
              <a:rPr lang="en" sz="2120"/>
              <a:t>By Default a table column can hold NULL Values.</a:t>
            </a:r>
            <a:endParaRPr sz="212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886"/>
              <a:buFont typeface="Arial"/>
              <a:buNone/>
            </a:pPr>
            <a:r>
              <a:rPr lang="en" sz="2120"/>
              <a:t>THE NOT NULL Constraint enforces a column to NOT accept NULL values.</a:t>
            </a:r>
            <a:endParaRPr sz="212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CREATE TABLE Persons (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ID int NOT NULL,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LastName varchar(255) NOT NULL, FirstName varchar(255) NOT NULL, Age int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21. Check Constraint</a:t>
            </a:r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body" idx="1"/>
          </p:nvPr>
        </p:nvSpPr>
        <p:spPr>
          <a:xfrm>
            <a:off x="311700" y="1545125"/>
            <a:ext cx="8520600" cy="30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5127"/>
              <a:t>The CHECK constraint is used to limit the value range that can be placed in a column.</a:t>
            </a:r>
            <a:endParaRPr sz="512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5127"/>
              <a:t>If you define a CHECK constraint on a column it will allow only certain values for this column.</a:t>
            </a:r>
            <a:endParaRPr sz="512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endParaRPr sz="512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5127"/>
              <a:t>CREATE TABLE Persons ( ID int NOT NULL, LastName varchar(255) NOT NULL, First Name varchar(255),</a:t>
            </a:r>
            <a:endParaRPr sz="512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5127"/>
              <a:t>Age int, CHECK (Age&gt;=18));</a:t>
            </a:r>
            <a:endParaRPr sz="5127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22. Primary Key</a:t>
            </a:r>
            <a:endParaRPr/>
          </a:p>
        </p:txBody>
      </p:sp>
      <p:sp>
        <p:nvSpPr>
          <p:cNvPr id="199" name="Google Shape;199;p37"/>
          <p:cNvSpPr txBox="1">
            <a:spLocks noGrp="1"/>
          </p:cNvSpPr>
          <p:nvPr>
            <p:ph type="body" idx="1"/>
          </p:nvPr>
        </p:nvSpPr>
        <p:spPr>
          <a:xfrm>
            <a:off x="311700" y="1296250"/>
            <a:ext cx="8520600" cy="3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30"/>
              <a:t>The PRIMARY KEY constraint uniquely identifies each record in a table. Primary keys must contain UNIQUE values, and cannot contain NULL values.</a:t>
            </a:r>
            <a:endParaRPr sz="583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830"/>
              <a:t>A table can have only ONE primary key.</a:t>
            </a:r>
            <a:endParaRPr sz="583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CREATE TABLE Persons (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ID int NOT NULL,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LastName varchar(255) NOT NULL,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First Name varchar(255),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Age int,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PRIMARY KEY (ID)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/>
              <a:t>);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23. Foreign Key</a:t>
            </a:r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100"/>
              <a:t>The FOREIGN KEY constraint is used to prevent actions that would destroy links between tables.</a:t>
            </a:r>
            <a:endParaRPr sz="5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100"/>
              <a:t>A FOREIGN KEY is a field (or collection of fields) in one table, that refers to the PRIMARY KEY in another table.</a:t>
            </a:r>
            <a:endParaRPr sz="5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00"/>
              <a:t>The table with the foreign key is called the child table, and the table with the primary key is called the referenced or parent table.</a:t>
            </a:r>
            <a:endParaRPr sz="5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50"/>
              <a:t>CREATE TABLE Orders (</a:t>
            </a:r>
            <a:endParaRPr sz="40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50"/>
              <a:t>OrderID int NOT NULL,</a:t>
            </a:r>
            <a:endParaRPr sz="40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50"/>
              <a:t>OrderNumber int NOT NULL,</a:t>
            </a:r>
            <a:endParaRPr sz="40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50"/>
              <a:t>PersonID int,</a:t>
            </a:r>
            <a:endParaRPr sz="40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50"/>
              <a:t>PRIMARY KEY (OrderID),</a:t>
            </a:r>
            <a:endParaRPr sz="40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50"/>
              <a:t>FOREIGN KEY (PersonID) REFERENCES Persons (PersonID)</a:t>
            </a:r>
            <a:endParaRPr sz="40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50"/>
              <a:t>);</a:t>
            </a:r>
            <a:endParaRPr sz="40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Between Primary Key and Foreign Key</a:t>
            </a:r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body" idx="1"/>
          </p:nvPr>
        </p:nvSpPr>
        <p:spPr>
          <a:xfrm>
            <a:off x="311700" y="1266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table can have only one primary key (unique + not null).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Foreign Key is used to make relation between two or more than two tables.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One table contain primary key and other table contain foreign key.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common column in both the tables (common column should have same datatype).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Primary Key (Parent table) + Foreign Key (Child Table).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24. JOIN OPERATION</a:t>
            </a:r>
            <a:endParaRPr/>
          </a:p>
        </p:txBody>
      </p:sp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>
            <a:off x="311700" y="1441425"/>
            <a:ext cx="8520600" cy="3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4800"/>
              <a:t>A JOIN clause is used to combine rows from two or more tables based on a related column between them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4800"/>
              <a:t>INNER JOIN/ JOIN -&gt; Return rows that have matching values in both tables.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4800"/>
              <a:t>LEFT JOIN -&gt; Return all Rows from the left table, even if there are no matches in the right table.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4800"/>
              <a:t>RIGHT JOIN -&gt; Return all Rows from the Right table, even if there are no matches in the left table.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4800"/>
              <a:t>FULL JOIN -&gt; returns rows when there is a match in one of the tables.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25. INCREMENT</a:t>
            </a:r>
            <a:endParaRPr/>
          </a:p>
        </p:txBody>
      </p:sp>
      <p:sp>
        <p:nvSpPr>
          <p:cNvPr id="223" name="Google Shape;223;p41"/>
          <p:cNvSpPr txBox="1">
            <a:spLocks noGrp="1"/>
          </p:cNvSpPr>
          <p:nvPr>
            <p:ph type="body" idx="1"/>
          </p:nvPr>
        </p:nvSpPr>
        <p:spPr>
          <a:xfrm>
            <a:off x="311700" y="1536175"/>
            <a:ext cx="8520600" cy="3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425"/>
              <a:t>Auto Increment allows a unique number to be generated when a new record is inserted into a table.</a:t>
            </a:r>
            <a:endParaRPr sz="14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4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sz="14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425"/>
              <a:t>CREATE TABLE Persons (</a:t>
            </a:r>
            <a:endParaRPr sz="14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425"/>
              <a:t>Personid int NOT NULL AUTO_INCREMENT, Last Name varchar(255) NOT NULL,</a:t>
            </a:r>
            <a:endParaRPr sz="14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425"/>
              <a:t>FirstName varchar(255),</a:t>
            </a:r>
            <a:endParaRPr sz="14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425"/>
              <a:t>Age int,</a:t>
            </a:r>
            <a:endParaRPr sz="14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425"/>
              <a:t>PRIMARY KEY (Personid)</a:t>
            </a:r>
            <a:endParaRPr sz="14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425"/>
              <a:t>);</a:t>
            </a:r>
            <a:endParaRPr sz="142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1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can	SQL	do?</a:t>
            </a:r>
            <a:endParaRPr sz="300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63550" y="1773275"/>
            <a:ext cx="85206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en" sz="1829" dirty="0"/>
              <a:t>SQL can </a:t>
            </a:r>
            <a:r>
              <a:rPr lang="en" sz="1829" dirty="0" smtClean="0"/>
              <a:t>execute queries</a:t>
            </a:r>
            <a:r>
              <a:rPr lang="en" sz="1829" dirty="0"/>
              <a:t> </a:t>
            </a:r>
            <a:r>
              <a:rPr lang="en" sz="1829" dirty="0" smtClean="0"/>
              <a:t>against </a:t>
            </a:r>
            <a:r>
              <a:rPr lang="en" sz="1829" dirty="0"/>
              <a:t>a database. </a:t>
            </a:r>
            <a:endParaRPr sz="1829" dirty="0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en" sz="1829" dirty="0"/>
              <a:t>SQL can </a:t>
            </a:r>
            <a:r>
              <a:rPr lang="en" sz="1829" dirty="0" smtClean="0"/>
              <a:t>retrieve data</a:t>
            </a:r>
            <a:r>
              <a:rPr lang="en" sz="1829" dirty="0"/>
              <a:t>	from a database. </a:t>
            </a:r>
            <a:endParaRPr sz="1829" dirty="0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en" sz="1829" dirty="0"/>
              <a:t>SQL can insert </a:t>
            </a:r>
            <a:r>
              <a:rPr lang="en" sz="1829"/>
              <a:t>records </a:t>
            </a:r>
            <a:r>
              <a:rPr lang="en" sz="1829" smtClean="0"/>
              <a:t>in a </a:t>
            </a:r>
            <a:r>
              <a:rPr lang="en" sz="1829" dirty="0"/>
              <a:t>database.</a:t>
            </a:r>
            <a:endParaRPr sz="1829" dirty="0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en" sz="1829" dirty="0"/>
              <a:t>SQL </a:t>
            </a:r>
            <a:r>
              <a:rPr lang="en" sz="1829" dirty="0" smtClean="0"/>
              <a:t>can</a:t>
            </a:r>
            <a:r>
              <a:rPr lang="en" sz="1829" dirty="0"/>
              <a:t> </a:t>
            </a:r>
            <a:r>
              <a:rPr lang="en" sz="1829" dirty="0" smtClean="0"/>
              <a:t>update</a:t>
            </a:r>
            <a:r>
              <a:rPr lang="en" sz="1829" dirty="0"/>
              <a:t> </a:t>
            </a:r>
            <a:r>
              <a:rPr lang="en" sz="1829" dirty="0" smtClean="0"/>
              <a:t>records </a:t>
            </a:r>
            <a:r>
              <a:rPr lang="en" sz="1829" dirty="0"/>
              <a:t>in a database.</a:t>
            </a:r>
            <a:endParaRPr sz="1829" dirty="0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en" sz="1829" dirty="0"/>
              <a:t>SQL </a:t>
            </a:r>
            <a:r>
              <a:rPr lang="en" sz="1829" dirty="0" smtClean="0"/>
              <a:t>can</a:t>
            </a:r>
            <a:r>
              <a:rPr lang="en" sz="1829" dirty="0"/>
              <a:t> </a:t>
            </a:r>
            <a:r>
              <a:rPr lang="en" sz="1829" dirty="0" smtClean="0"/>
              <a:t>delete </a:t>
            </a:r>
            <a:r>
              <a:rPr lang="en" sz="1829" dirty="0"/>
              <a:t>records from a	database.</a:t>
            </a:r>
            <a:endParaRPr sz="1829" dirty="0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en" sz="1829" dirty="0"/>
              <a:t>SQL </a:t>
            </a:r>
            <a:r>
              <a:rPr lang="en" sz="1829" dirty="0" smtClean="0"/>
              <a:t>can</a:t>
            </a:r>
            <a:r>
              <a:rPr lang="en" sz="1829" dirty="0"/>
              <a:t> </a:t>
            </a:r>
            <a:r>
              <a:rPr lang="en" sz="1829" dirty="0" smtClean="0"/>
              <a:t>create </a:t>
            </a:r>
            <a:r>
              <a:rPr lang="en" sz="1829" dirty="0"/>
              <a:t>new databases. </a:t>
            </a:r>
            <a:endParaRPr sz="1829" dirty="0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en" sz="1829" dirty="0"/>
              <a:t>SQL can create new	tables in a database. </a:t>
            </a:r>
            <a:endParaRPr sz="1829" dirty="0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en" sz="1829" dirty="0"/>
              <a:t>SQL </a:t>
            </a:r>
            <a:r>
              <a:rPr lang="en" sz="1829" dirty="0" smtClean="0"/>
              <a:t>can</a:t>
            </a:r>
            <a:r>
              <a:rPr lang="en" sz="1829" dirty="0"/>
              <a:t> </a:t>
            </a:r>
            <a:r>
              <a:rPr lang="en" sz="1829" dirty="0" smtClean="0"/>
              <a:t>create </a:t>
            </a:r>
            <a:r>
              <a:rPr lang="en" sz="1829" dirty="0"/>
              <a:t>stored procedures in a database. </a:t>
            </a:r>
            <a:endParaRPr sz="1829" dirty="0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en" sz="1829" dirty="0"/>
              <a:t>SQL </a:t>
            </a:r>
            <a:r>
              <a:rPr lang="en" sz="1829" dirty="0" smtClean="0"/>
              <a:t>can</a:t>
            </a:r>
            <a:r>
              <a:rPr lang="en" sz="1829" dirty="0"/>
              <a:t> </a:t>
            </a:r>
            <a:r>
              <a:rPr lang="en" sz="1829" dirty="0" smtClean="0"/>
              <a:t>create </a:t>
            </a:r>
            <a:r>
              <a:rPr lang="en" sz="1829" dirty="0"/>
              <a:t>views in a database. </a:t>
            </a:r>
            <a:endParaRPr sz="1829" dirty="0"/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en" sz="1829" dirty="0"/>
              <a:t>SQL </a:t>
            </a:r>
            <a:r>
              <a:rPr lang="en" sz="1829" dirty="0" smtClean="0"/>
              <a:t>can set</a:t>
            </a:r>
            <a:r>
              <a:rPr lang="en" sz="1829" dirty="0"/>
              <a:t>	permissions on tables, procedures, and views.</a:t>
            </a:r>
            <a:endParaRPr sz="1829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>
            <a:spLocks noGrp="1"/>
          </p:cNvSpPr>
          <p:nvPr>
            <p:ph type="title"/>
          </p:nvPr>
        </p:nvSpPr>
        <p:spPr>
          <a:xfrm>
            <a:off x="311700" y="206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en" sz="2244" b="1">
                <a:solidFill>
                  <a:schemeClr val="dk2"/>
                </a:solidFill>
              </a:rPr>
              <a:t>SQL Command</a:t>
            </a:r>
            <a:endParaRPr sz="3244" b="1"/>
          </a:p>
        </p:txBody>
      </p:sp>
      <p:sp>
        <p:nvSpPr>
          <p:cNvPr id="229" name="Google Shape;229;p42"/>
          <p:cNvSpPr txBox="1">
            <a:spLocks noGrp="1"/>
          </p:cNvSpPr>
          <p:nvPr>
            <p:ph type="body" idx="1"/>
          </p:nvPr>
        </p:nvSpPr>
        <p:spPr>
          <a:xfrm>
            <a:off x="311700" y="945075"/>
            <a:ext cx="8520600" cy="3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DDL-Data Definition Language DQL Data Query Language</a:t>
            </a:r>
            <a:endParaRPr sz="5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 dirty="0"/>
              <a:t>DQL-Data Query Language</a:t>
            </a:r>
            <a:endParaRPr sz="5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 dirty="0"/>
              <a:t>DML - Data Manipulation Language</a:t>
            </a:r>
            <a:endParaRPr sz="5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dirty="0"/>
              <a:t>DCL-Data Control Language</a:t>
            </a:r>
            <a:endParaRPr sz="5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5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 dirty="0"/>
              <a:t>DDL - CREATE, DROP, ALTER, TRUNCATE.</a:t>
            </a:r>
            <a:endParaRPr sz="5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 dirty="0"/>
              <a:t>DML - INSERT, DELETE, UPDATE</a:t>
            </a:r>
            <a:endParaRPr sz="5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 dirty="0"/>
              <a:t>DQL - SELECT</a:t>
            </a:r>
            <a:endParaRPr sz="5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 dirty="0"/>
              <a:t>TCL - COMMIT, SAVEPOINT, ROLLBACK, </a:t>
            </a:r>
            <a:endParaRPr sz="5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 dirty="0"/>
              <a:t>DCL - GRANT, REVOKE</a:t>
            </a:r>
            <a:endParaRPr sz="5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Create Table</a:t>
            </a:r>
            <a:endParaRPr sz="300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596975"/>
            <a:ext cx="8520600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Create Table statement is used to create new table in a database. You should specify the name and datatypes of each column.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Create Table table_name(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Column 1 datatype,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Column 2 datatype,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Column 3 datatype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);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Insert Into</a:t>
            </a:r>
            <a:endParaRPr sz="300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939175"/>
            <a:ext cx="8520600" cy="26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Insert Into statement is used to insert new record in a table.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Insert Into table name (Column 1, Column 2, Column 3) values (value 1, value 2, value 3);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237625"/>
            <a:ext cx="85206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AND &amp; OR Operator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088850"/>
            <a:ext cx="8520600" cy="3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AND operator displays a record if both the first and second condition is true.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OR operator displays a record if either the first or the second condition is true.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Select column1, column2,.....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From table_name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Where condition1 AND condition2 AND condition3…;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Select column1, column2,.....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From table_name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Where condition1 OR condition2 OR condition3…;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WHERE Clause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607350"/>
            <a:ext cx="8520600" cy="15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Clause is used to extract only those records that fulfill a specified criterion.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Select column_name from table_name where column_name = operator value;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Order By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534750"/>
            <a:ext cx="8520600" cy="30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Order By keyword is used to sort the result set by a specified column.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tx1"/>
                </a:solidFill>
              </a:rPr>
              <a:t>The Order By keyword sort the records in ascending order by default.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tx1"/>
                </a:solidFill>
              </a:rPr>
              <a:t>If you want to sort the records in a descending order, you can use DESC keyword.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Select column_name from table_name order by column_name ASC | DESC.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Distinct Statement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462175"/>
            <a:ext cx="8520600" cy="19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In a table, some of the columns may contain duplicate values. This is not a problem, sometimes you will want to list only the different values in a table.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Select distinct column_name from table_name;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1758</Words>
  <Application>Microsoft Office PowerPoint</Application>
  <PresentationFormat>On-screen Show (16:9)</PresentationFormat>
  <Paragraphs>212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Simple Light</vt:lpstr>
      <vt:lpstr>Introduction to SQL</vt:lpstr>
      <vt:lpstr>Software</vt:lpstr>
      <vt:lpstr>What can SQL do?</vt:lpstr>
      <vt:lpstr>Create Table</vt:lpstr>
      <vt:lpstr>2. Insert Into</vt:lpstr>
      <vt:lpstr>3. AND &amp; OR Operator</vt:lpstr>
      <vt:lpstr>4. WHERE Clause</vt:lpstr>
      <vt:lpstr>5. Order By</vt:lpstr>
      <vt:lpstr>6. Distinct Statement</vt:lpstr>
      <vt:lpstr>7. Delete Statement</vt:lpstr>
      <vt:lpstr>8. Functions </vt:lpstr>
      <vt:lpstr>9. GROUP BY Statement</vt:lpstr>
      <vt:lpstr>10. HAVING Clause</vt:lpstr>
      <vt:lpstr>11. ALTER TABLE STATEMENT</vt:lpstr>
      <vt:lpstr>12. ALIAS</vt:lpstr>
      <vt:lpstr>13. DROP</vt:lpstr>
      <vt:lpstr>14. Between Operator</vt:lpstr>
      <vt:lpstr>15. IN Operator</vt:lpstr>
      <vt:lpstr>16. SQL LIKE Operator</vt:lpstr>
      <vt:lpstr>17. TRUNCATE Command</vt:lpstr>
      <vt:lpstr>18. UPDATE Command</vt:lpstr>
      <vt:lpstr>19. Constraint</vt:lpstr>
      <vt:lpstr>20. NOT NULL</vt:lpstr>
      <vt:lpstr>21. Check Constraint</vt:lpstr>
      <vt:lpstr>22. Primary Key</vt:lpstr>
      <vt:lpstr>23. Foreign Key</vt:lpstr>
      <vt:lpstr>Relation Between Primary Key and Foreign Key</vt:lpstr>
      <vt:lpstr>24. JOIN OPERATION</vt:lpstr>
      <vt:lpstr>25. INCREMENT</vt:lpstr>
      <vt:lpstr>SQL Command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</dc:title>
  <cp:lastModifiedBy>om</cp:lastModifiedBy>
  <cp:revision>6</cp:revision>
  <dcterms:modified xsi:type="dcterms:W3CDTF">2023-02-21T14:42:12Z</dcterms:modified>
</cp:coreProperties>
</file>