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8"/>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98EE3D-8CD1-4C3F-BD1C-C98C9596463C}" type="slidenum">
              <a:rPr lang="en-US" smtClean="0"/>
              <a:t>‹#›</a:t>
            </a:fld>
            <a:endParaRPr lang="en-US"/>
          </a:p>
        </p:txBody>
      </p:sp>
    </p:spTree>
    <p:extLst>
      <p:ext uri="{BB962C8B-B14F-4D97-AF65-F5344CB8AC3E}">
        <p14:creationId xmlns:p14="http://schemas.microsoft.com/office/powerpoint/2010/main" val="367543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03344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1964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024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2497495-0637-405E-AE64-5CC7506D51F5}" type="datetime1">
              <a:rPr lang="en-US" smtClean="0"/>
              <a:t>4/4/2024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98EE3D-8CD1-4C3F-BD1C-C98C9596463C}" type="slidenum">
              <a:rPr lang="en-US" smtClean="0"/>
              <a:t>‹#›</a:t>
            </a:fld>
            <a:endParaRPr lang="en-US"/>
          </a:p>
        </p:txBody>
      </p:sp>
    </p:spTree>
    <p:extLst>
      <p:ext uri="{BB962C8B-B14F-4D97-AF65-F5344CB8AC3E}">
        <p14:creationId xmlns:p14="http://schemas.microsoft.com/office/powerpoint/2010/main" val="1235042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459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744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7492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376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5027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3165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D291B17-9318-49DB-B28B-6E5994AE9581}" type="datetime1">
              <a:rPr lang="en-US" smtClean="0"/>
              <a:t>4/4/2024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98EE3D-8CD1-4C3F-BD1C-C98C9596463C}" type="slidenum">
              <a:rPr lang="en-US" smtClean="0"/>
              <a:t>‹#›</a:t>
            </a:fld>
            <a:endParaRPr lang="en-US"/>
          </a:p>
        </p:txBody>
      </p:sp>
      <p:pic>
        <p:nvPicPr>
          <p:cNvPr id="10" name="Picture 9" descr="Logo&#10;&#10;Description automatically generated">
            <a:extLst>
              <a:ext uri="{FF2B5EF4-FFF2-40B4-BE49-F238E27FC236}">
                <a16:creationId xmlns:a16="http://schemas.microsoft.com/office/drawing/2014/main" id="{F74AEB37-653F-6CA3-8E17-92CCD8459638}"/>
              </a:ext>
            </a:extLst>
          </p:cNvPr>
          <p:cNvPicPr>
            <a:picLocks noChangeAspect="1"/>
          </p:cNvPicPr>
          <p:nvPr userDrawn="1"/>
        </p:nvPicPr>
        <p:blipFill>
          <a:blip r:embed="rId15"/>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76984054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2694039"/>
            <a:ext cx="9144000" cy="511277"/>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432216" y="198579"/>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836446" y="5037988"/>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Shyam Kumar M - College of Engineering Guindy, Anna University- Department of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69848" y="484632"/>
            <a:ext cx="6471494" cy="724736"/>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a:bodyPr>
          <a:lstStyle/>
          <a:p>
            <a:r>
              <a:rPr lang="en-US" sz="2400" b="0" i="0" dirty="0">
                <a:effectLst/>
                <a:latin typeface="Arial" panose="020B0604020202020204" pitchFamily="34" charset="0"/>
                <a:cs typeface="Arial" panose="020B0604020202020204" pitchFamily="34" charset="0"/>
              </a:rPr>
              <a:t>As the landscape of technology evolves, the role of keyloggers remains both significant and contentious. While they offer potential benefits in cybersecurity and parental control, their capacity to infringe upon privacy and security raises ethical concerns. As we navigate the complexities of the future, striking a delicate balance becomes paramount. It is imperative to advocate for ethical use, ensuring that keyloggers are employed only for legitimate purposes with clear user consent. Moreover, robust security measures must be implemented to safeguard captured data from unauthorized access. Transparency regarding monitoring practices involving keyloggers is essential to maintain trust and uphold ethical standards. As public awareness about keyloggers continues to grow, so too will the scrutiny surrounding their ethical considerations and potential misuse. Thus, it is incumbent upon stakeholders to remain vigilant, adapt to evolving regulations, and prioritize ethical conduct in the utilization of keyloggers.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b="1" dirty="0">
                <a:latin typeface="Arial" panose="020B0604020202020204" pitchFamily="34" charset="0"/>
                <a:cs typeface="Arial" panose="020B0604020202020204" pitchFamily="34" charset="0"/>
              </a:rPr>
              <a:t>Increased Demand:</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Potential for growth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and parental control.</a:t>
            </a:r>
          </a:p>
          <a:p>
            <a:r>
              <a:rPr lang="en-US" b="1" dirty="0">
                <a:latin typeface="Arial" panose="020B0604020202020204" pitchFamily="34" charset="0"/>
                <a:cs typeface="Arial" panose="020B0604020202020204" pitchFamily="34" charset="0"/>
              </a:rPr>
              <a:t>Technological Advancements:</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Malware developers may create more sophisticated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might be integrated into hardware for stealth.</a:t>
            </a:r>
          </a:p>
          <a:p>
            <a:pPr lvl="1"/>
            <a:r>
              <a:rPr lang="en-US" dirty="0">
                <a:latin typeface="Arial" panose="020B0604020202020204" pitchFamily="34" charset="0"/>
                <a:cs typeface="Arial" panose="020B0604020202020204" pitchFamily="34" charset="0"/>
              </a:rPr>
              <a:t>Cloud-based logging could pose new privacy challenges.</a:t>
            </a:r>
          </a:p>
          <a:p>
            <a:r>
              <a:rPr lang="en-US" b="1" dirty="0">
                <a:latin typeface="Arial" panose="020B0604020202020204" pitchFamily="34" charset="0"/>
                <a:cs typeface="Arial" panose="020B0604020202020204" pitchFamily="34" charset="0"/>
              </a:rPr>
              <a:t>Legal and Ethical Concerns:</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Stricter privacy regulations may limit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a:t>
            </a:r>
          </a:p>
          <a:p>
            <a:pPr lvl="1"/>
            <a:r>
              <a:rPr lang="en-US" dirty="0">
                <a:latin typeface="Arial" panose="020B0604020202020204" pitchFamily="34" charset="0"/>
                <a:cs typeface="Arial" panose="020B0604020202020204" pitchFamily="34" charset="0"/>
              </a:rPr>
              <a:t>Emphasis on transparency and user consent will rise.</a:t>
            </a:r>
          </a:p>
          <a:p>
            <a:r>
              <a:rPr lang="en-US" b="1" dirty="0">
                <a:latin typeface="Arial" panose="020B0604020202020204" pitchFamily="34" charset="0"/>
                <a:cs typeface="Arial" panose="020B0604020202020204" pitchFamily="34" charset="0"/>
              </a:rPr>
              <a:t>Future Outlook:</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Balance needed between utility and ethical user protection.</a:t>
            </a:r>
          </a:p>
          <a:p>
            <a:pPr lvl="1"/>
            <a:r>
              <a:rPr lang="en-US" dirty="0">
                <a:latin typeface="Arial" panose="020B0604020202020204" pitchFamily="34" charset="0"/>
                <a:cs typeface="Arial" panose="020B0604020202020204" pitchFamily="34" charset="0"/>
              </a:rPr>
              <a:t>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likely to increase.</a:t>
            </a:r>
          </a:p>
          <a:p>
            <a:pPr lvl="1"/>
            <a:r>
              <a:rPr lang="en-US" dirty="0">
                <a:latin typeface="Arial" panose="020B0604020202020204" pitchFamily="34" charset="0"/>
                <a:cs typeface="Arial" panose="020B0604020202020204" pitchFamily="34" charset="0"/>
              </a:rPr>
              <a:t>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C. Silver, "Keylogging and User Privacy," Association for Computing Machinery, 2013.</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M. Deshmukh, "Detecting Keylogger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000" b="0" i="0" dirty="0">
                <a:effectLst/>
                <a:latin typeface="Arial" panose="020B0604020202020204" pitchFamily="34" charset="0"/>
                <a:cs typeface="Arial" panose="020B0604020202020204" pitchFamily="34" charset="0"/>
              </a:rPr>
              <a:t>In our modern era dominated by digital advancements, the pervasive threat of cybersecurity breaches continues to escalate, with one particularly insidious danger being the rampant spread of keyloggers. These stealthy software entities operate covertly, clandestinely monitoring and logging every keystroke made on a user's device without their awareness or consent. This clandestine behavior poses a significant hazard to both individuals and businesses alike, as it enables the surreptitious capture of sensitive data including passwords, financial information, and other confidential details. The ramifications of such breaches extend far beyond mere inconvenience, encompassing the specters of identity theft, financial ruin, and profound violations of personal privacy.</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69848" y="484632"/>
            <a:ext cx="10058400" cy="1226182"/>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10814"/>
            <a:ext cx="11613485" cy="4940538"/>
          </a:xfrm>
        </p:spPr>
        <p:txBody>
          <a:bodyPr vert="horz" lIns="91440" tIns="45720" rIns="91440" bIns="45720" rtlCol="0" anchor="ctr">
            <a:noAutofit/>
          </a:bodyPr>
          <a:lstStyle/>
          <a:p>
            <a:r>
              <a:rPr lang="en-US" b="1" dirty="0">
                <a:latin typeface="Arial" panose="020B0604020202020204" pitchFamily="34" charset="0"/>
                <a:cs typeface="Arial" panose="020B0604020202020204" pitchFamily="34" charset="0"/>
              </a:rPr>
              <a:t>Error Handling: </a:t>
            </a:r>
            <a:r>
              <a:rPr lang="en-US" dirty="0">
                <a:latin typeface="Arial" panose="020B0604020202020204" pitchFamily="34" charset="0"/>
                <a:cs typeface="Arial" panose="020B0604020202020204" pitchFamily="34" charset="0"/>
              </a:rPr>
              <a:t>Implement try-except blocks around file operations to catch and handle exceptions gracefully. Provide informative error messages to users in case of file operation failures or keylogging errors. </a:t>
            </a:r>
          </a:p>
          <a:p>
            <a:r>
              <a:rPr lang="en-US" b="1" dirty="0">
                <a:latin typeface="Arial" panose="020B0604020202020204" pitchFamily="34" charset="0"/>
                <a:cs typeface="Arial" panose="020B0604020202020204" pitchFamily="34" charset="0"/>
              </a:rPr>
              <a:t>Modularization: </a:t>
            </a:r>
            <a:r>
              <a:rPr lang="en-US" dirty="0">
                <a:latin typeface="Arial" panose="020B0604020202020204" pitchFamily="34" charset="0"/>
                <a:cs typeface="Arial" panose="020B0604020202020204" pitchFamily="34" charset="0"/>
              </a:rPr>
              <a:t>Divide the code into smaller functions, each responsible for a specific task such as initializing keylogger, logging keystrokes, handling file operations, etc. Use modular design to improve code readability and maintainability. </a:t>
            </a:r>
          </a:p>
          <a:p>
            <a:r>
              <a:rPr lang="en-US" b="1" dirty="0">
                <a:latin typeface="Arial" panose="020B0604020202020204" pitchFamily="34" charset="0"/>
                <a:cs typeface="Arial" panose="020B0604020202020204" pitchFamily="34" charset="0"/>
              </a:rPr>
              <a:t>File Writing Optimization: </a:t>
            </a:r>
            <a:r>
              <a:rPr lang="en-US" dirty="0">
                <a:latin typeface="Arial" panose="020B0604020202020204" pitchFamily="34" charset="0"/>
                <a:cs typeface="Arial" panose="020B0604020202020204" pitchFamily="34" charset="0"/>
              </a:rPr>
              <a:t>Keep log files open during the keylogging process to reduce overhead associated with opening and closing files repeatedly. Utilize buffered writing techniques to improve file writing performance. </a:t>
            </a:r>
          </a:p>
          <a:p>
            <a:r>
              <a:rPr lang="en-US" b="1" dirty="0">
                <a:latin typeface="Arial" panose="020B0604020202020204" pitchFamily="34" charset="0"/>
                <a:cs typeface="Arial" panose="020B0604020202020204" pitchFamily="34" charset="0"/>
              </a:rPr>
              <a:t>JSON Usage</a:t>
            </a:r>
            <a:r>
              <a:rPr lang="en-US" dirty="0">
                <a:latin typeface="Arial" panose="020B0604020202020204" pitchFamily="34" charset="0"/>
                <a:cs typeface="Arial" panose="020B0604020202020204" pitchFamily="34" charset="0"/>
              </a:rPr>
              <a:t>: Correct syntax errors in the JSON file generation function to ensure proper formatting of log data. Validate JSON output to ensure compliance with standards. </a:t>
            </a:r>
          </a:p>
          <a:p>
            <a:r>
              <a:rPr lang="en-US" b="1" dirty="0">
                <a:latin typeface="Arial" panose="020B0604020202020204" pitchFamily="34" charset="0"/>
                <a:cs typeface="Arial" panose="020B0604020202020204" pitchFamily="34" charset="0"/>
              </a:rPr>
              <a:t>User Interface: </a:t>
            </a:r>
            <a:r>
              <a:rPr lang="en-US" dirty="0">
                <a:latin typeface="Arial" panose="020B0604020202020204" pitchFamily="34" charset="0"/>
                <a:cs typeface="Arial" panose="020B0604020202020204" pitchFamily="34" charset="0"/>
              </a:rPr>
              <a:t>Enhance UI with clear and user-friendly messages to provide feedback on keylogging status, error handling, and other operations. Include descriptive prompts and instructions to guide users through the keylogging process</a:t>
            </a:r>
            <a:r>
              <a:rPr lang="en-US" sz="2800" dirty="0">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83EC-B8BE-6D72-20C7-2AC0AE65DE71}"/>
              </a:ext>
            </a:extLst>
          </p:cNvPr>
          <p:cNvSpPr>
            <a:spLocks noGrp="1"/>
          </p:cNvSpPr>
          <p:nvPr>
            <p:ph type="title"/>
          </p:nvPr>
        </p:nvSpPr>
        <p:spPr>
          <a:xfrm>
            <a:off x="1069848" y="484632"/>
            <a:ext cx="10058400" cy="30194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91894D5-DA1F-1BF1-5763-46D8E629D293}"/>
              </a:ext>
            </a:extLst>
          </p:cNvPr>
          <p:cNvSpPr>
            <a:spLocks noGrp="1"/>
          </p:cNvSpPr>
          <p:nvPr>
            <p:ph idx="1"/>
          </p:nvPr>
        </p:nvSpPr>
        <p:spPr>
          <a:xfrm>
            <a:off x="1069848" y="1101213"/>
            <a:ext cx="10058400" cy="5653548"/>
          </a:xfrm>
        </p:spPr>
        <p:txBody>
          <a:bodyPr>
            <a:noAutofit/>
          </a:bodyPr>
          <a:lstStyle/>
          <a:p>
            <a:r>
              <a:rPr lang="en-US" b="1" dirty="0">
                <a:latin typeface="Arial" panose="020B0604020202020204" pitchFamily="34" charset="0"/>
                <a:cs typeface="Arial" panose="020B0604020202020204" pitchFamily="34" charset="0"/>
              </a:rPr>
              <a:t>GUI Improvements:</a:t>
            </a:r>
            <a:r>
              <a:rPr lang="en-US" dirty="0">
                <a:latin typeface="Arial" panose="020B0604020202020204" pitchFamily="34" charset="0"/>
                <a:cs typeface="Arial" panose="020B0604020202020204" pitchFamily="34" charset="0"/>
              </a:rPr>
              <a:t> Implement features such as log file location selection within the graphical user interface to offer flexibility to users. Allow users to customize keylogging settings such as log file format, logging duration, etc., through the GUI. </a:t>
            </a:r>
          </a:p>
          <a:p>
            <a:r>
              <a:rPr lang="en-US" b="1" dirty="0">
                <a:latin typeface="Arial" panose="020B0604020202020204" pitchFamily="34" charset="0"/>
                <a:cs typeface="Arial" panose="020B0604020202020204" pitchFamily="34" charset="0"/>
              </a:rPr>
              <a:t>Keylogging Features: </a:t>
            </a:r>
            <a:r>
              <a:rPr lang="en-US" dirty="0">
                <a:latin typeface="Arial" panose="020B0604020202020204" pitchFamily="34" charset="0"/>
                <a:cs typeface="Arial" panose="020B0604020202020204" pitchFamily="34" charset="0"/>
              </a:rPr>
              <a:t>Integrate options for filtering keystrokes based on specific criteria such as application name, window title, or keystroke type. Provide customization options to users for configuring which keystrokes to log and which to exclude. </a:t>
            </a:r>
          </a:p>
          <a:p>
            <a:r>
              <a:rPr lang="en-US" b="1" dirty="0">
                <a:latin typeface="Arial" panose="020B0604020202020204" pitchFamily="34" charset="0"/>
                <a:cs typeface="Arial" panose="020B0604020202020204" pitchFamily="34" charset="0"/>
              </a:rPr>
              <a:t>Security:</a:t>
            </a:r>
            <a:r>
              <a:rPr lang="en-US" dirty="0">
                <a:latin typeface="Arial" panose="020B0604020202020204" pitchFamily="34" charset="0"/>
                <a:cs typeface="Arial" panose="020B0604020202020204" pitchFamily="34" charset="0"/>
              </a:rPr>
              <a:t> Include privacy warnings and disclaimers to inform users about the potential risks associated with keylogging. Ensure that the keylogger is used ethically and legally, with appropriate consent from users where required. </a:t>
            </a:r>
          </a:p>
          <a:p>
            <a:r>
              <a:rPr lang="en-US" b="1" dirty="0">
                <a:latin typeface="Arial" panose="020B0604020202020204" pitchFamily="34" charset="0"/>
                <a:cs typeface="Arial" panose="020B0604020202020204" pitchFamily="34" charset="0"/>
              </a:rPr>
              <a:t>Compatibility Testing: </a:t>
            </a:r>
            <a:r>
              <a:rPr lang="en-US" dirty="0">
                <a:latin typeface="Arial" panose="020B0604020202020204" pitchFamily="34" charset="0"/>
                <a:cs typeface="Arial" panose="020B0604020202020204" pitchFamily="34" charset="0"/>
              </a:rPr>
              <a:t>Test the keylogger on various operating systems (e.g., Windows, macOS, Linux) to ensure compatibility and functionality across different platforms. Address any platform-specific issues or dependencies to ensure a seamless user experience. </a:t>
            </a:r>
          </a:p>
          <a:p>
            <a:r>
              <a:rPr lang="en-US" b="1" dirty="0">
                <a:latin typeface="Arial" panose="020B0604020202020204" pitchFamily="34" charset="0"/>
                <a:cs typeface="Arial" panose="020B0604020202020204" pitchFamily="34" charset="0"/>
              </a:rPr>
              <a:t>Documentation:</a:t>
            </a:r>
            <a:r>
              <a:rPr lang="en-US" dirty="0">
                <a:latin typeface="Arial" panose="020B0604020202020204" pitchFamily="34" charset="0"/>
                <a:cs typeface="Arial" panose="020B0604020202020204" pitchFamily="34" charset="0"/>
              </a:rPr>
              <a:t> Add inline comments and documentation to explain the purpose and functionality of each function and module. Include usage examples, configuration options, and troubleshooting tips to assist users in understanding and utilizing the keylogger effectively.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856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Autofit/>
          </a:bodyPr>
          <a:lstStyle/>
          <a:p>
            <a:r>
              <a:rPr lang="en-US" sz="3600" b="1" dirty="0">
                <a:solidFill>
                  <a:schemeClr val="accent1"/>
                </a:solidFill>
                <a:latin typeface="Arial"/>
                <a:ea typeface="+mj-lt"/>
                <a:cs typeface="Arial"/>
              </a:rPr>
              <a:t>System  Approach – WATERFALL MODEL</a:t>
            </a:r>
            <a:endParaRPr lang="en-US" sz="36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82995"/>
            <a:ext cx="11029615" cy="5161934"/>
          </a:xfrm>
        </p:spPr>
        <p:txBody>
          <a:bodyPr>
            <a:noAutofit/>
          </a:bodyPr>
          <a:lstStyle/>
          <a:p>
            <a:pPr marL="457200" indent="-457200">
              <a:buFont typeface="+mj-lt"/>
              <a:buAutoNum type="arabicPeriod"/>
            </a:pPr>
            <a:r>
              <a:rPr lang="en-IN" sz="1800" b="1" dirty="0">
                <a:latin typeface="Arial" panose="020B0604020202020204" pitchFamily="34" charset="0"/>
                <a:cs typeface="Arial" panose="020B0604020202020204" pitchFamily="34" charset="0"/>
              </a:rPr>
              <a:t>Analysis</a:t>
            </a:r>
            <a:r>
              <a:rPr lang="en-IN" sz="1800" dirty="0">
                <a:latin typeface="Arial" panose="020B0604020202020204" pitchFamily="34" charset="0"/>
                <a:cs typeface="Arial" panose="020B0604020202020204" pitchFamily="34" charset="0"/>
              </a:rPr>
              <a:t>: </a:t>
            </a:r>
          </a:p>
          <a:p>
            <a:pPr lvl="1"/>
            <a:r>
              <a:rPr lang="en-IN" dirty="0">
                <a:latin typeface="Arial" panose="020B0604020202020204" pitchFamily="34" charset="0"/>
                <a:cs typeface="Arial" panose="020B0604020202020204" pitchFamily="34" charset="0"/>
              </a:rPr>
              <a:t>Understand requirements and review existing code.</a:t>
            </a:r>
          </a:p>
          <a:p>
            <a:pPr lvl="1"/>
            <a:r>
              <a:rPr lang="en-US" dirty="0">
                <a:latin typeface="Arial" panose="020B0604020202020204" pitchFamily="34" charset="0"/>
                <a:cs typeface="Arial" panose="020B0604020202020204" pitchFamily="34" charset="0"/>
              </a:rPr>
              <a:t>Identify potential vulnerabilities and areas for improvement</a:t>
            </a:r>
            <a:endParaRPr lang="en-IN" dirty="0">
              <a:latin typeface="Arial" panose="020B0604020202020204" pitchFamily="34" charset="0"/>
              <a:cs typeface="Arial" panose="020B0604020202020204" pitchFamily="34" charset="0"/>
            </a:endParaRPr>
          </a:p>
          <a:p>
            <a:pPr marL="457200" indent="-457200">
              <a:buFont typeface="+mj-lt"/>
              <a:buAutoNum type="arabicPeriod"/>
            </a:pPr>
            <a:r>
              <a:rPr lang="en-IN" sz="1800" b="1" dirty="0">
                <a:latin typeface="Arial" panose="020B0604020202020204" pitchFamily="34" charset="0"/>
                <a:cs typeface="Arial" panose="020B0604020202020204" pitchFamily="34" charset="0"/>
              </a:rPr>
              <a:t>Design</a:t>
            </a:r>
            <a:r>
              <a:rPr lang="en-IN" sz="1800" dirty="0">
                <a:latin typeface="Arial" panose="020B0604020202020204" pitchFamily="34" charset="0"/>
                <a:cs typeface="Arial" panose="020B0604020202020204" pitchFamily="34" charset="0"/>
              </a:rPr>
              <a:t>: </a:t>
            </a:r>
          </a:p>
          <a:p>
            <a:pPr lvl="1"/>
            <a:r>
              <a:rPr lang="en-US" dirty="0">
                <a:latin typeface="Arial" panose="020B0604020202020204" pitchFamily="34" charset="0"/>
                <a:cs typeface="Arial" panose="020B0604020202020204" pitchFamily="34" charset="0"/>
              </a:rPr>
              <a:t>Define clear objectives for enhancing security and usability.</a:t>
            </a:r>
          </a:p>
          <a:p>
            <a:pPr lvl="1"/>
            <a:r>
              <a:rPr lang="en-US" dirty="0">
                <a:latin typeface="Arial" panose="020B0604020202020204" pitchFamily="34" charset="0"/>
                <a:cs typeface="Arial" panose="020B0604020202020204" pitchFamily="34" charset="0"/>
              </a:rPr>
              <a:t>Plan architectural changes to mitigate vulnerabilities</a:t>
            </a:r>
          </a:p>
          <a:p>
            <a:pPr marL="457200" indent="-457200">
              <a:buFont typeface="+mj-lt"/>
              <a:buAutoNum type="arabicPeriod"/>
            </a:pPr>
            <a:r>
              <a:rPr lang="en-IN" sz="1800" b="1" dirty="0">
                <a:latin typeface="Arial" panose="020B0604020202020204" pitchFamily="34" charset="0"/>
                <a:cs typeface="Arial" panose="020B0604020202020204" pitchFamily="34" charset="0"/>
              </a:rPr>
              <a:t>Implementation</a:t>
            </a:r>
            <a:r>
              <a:rPr lang="en-IN" sz="1800" dirty="0">
                <a:latin typeface="Arial" panose="020B0604020202020204" pitchFamily="34" charset="0"/>
                <a:cs typeface="Arial" panose="020B0604020202020204" pitchFamily="34" charset="0"/>
              </a:rPr>
              <a:t>: </a:t>
            </a:r>
          </a:p>
          <a:p>
            <a:pPr lvl="1"/>
            <a:r>
              <a:rPr lang="en-IN" dirty="0">
                <a:latin typeface="Arial" panose="020B0604020202020204" pitchFamily="34" charset="0"/>
                <a:cs typeface="Arial" panose="020B0604020202020204" pitchFamily="34" charset="0"/>
              </a:rPr>
              <a:t>Refactor code, optimize file operations.</a:t>
            </a:r>
          </a:p>
          <a:p>
            <a:pPr marL="457200" indent="-457200">
              <a:buFont typeface="+mj-lt"/>
              <a:buAutoNum type="arabicPeriod"/>
            </a:pPr>
            <a:r>
              <a:rPr lang="en-IN" sz="1800" b="1" dirty="0">
                <a:latin typeface="Arial" panose="020B0604020202020204" pitchFamily="34" charset="0"/>
                <a:cs typeface="Arial" panose="020B0604020202020204" pitchFamily="34" charset="0"/>
              </a:rPr>
              <a:t>Testing</a:t>
            </a:r>
            <a:r>
              <a:rPr lang="en-IN" sz="1800" dirty="0">
                <a:latin typeface="Arial" panose="020B0604020202020204" pitchFamily="34" charset="0"/>
                <a:cs typeface="Arial" panose="020B0604020202020204" pitchFamily="34" charset="0"/>
              </a:rPr>
              <a:t>: </a:t>
            </a:r>
          </a:p>
          <a:p>
            <a:pPr lvl="1"/>
            <a:r>
              <a:rPr lang="en-IN" dirty="0">
                <a:latin typeface="Arial" panose="020B0604020202020204" pitchFamily="34" charset="0"/>
                <a:cs typeface="Arial" panose="020B0604020202020204" pitchFamily="34" charset="0"/>
              </a:rPr>
              <a:t>Perform compatibility and functionality testing.</a:t>
            </a:r>
          </a:p>
          <a:p>
            <a:pPr marL="457200" indent="-457200">
              <a:buFont typeface="+mj-lt"/>
              <a:buAutoNum type="arabicPeriod"/>
            </a:pPr>
            <a:r>
              <a:rPr lang="en-IN" sz="1800" b="1" dirty="0">
                <a:latin typeface="Arial" panose="020B0604020202020204" pitchFamily="34" charset="0"/>
                <a:cs typeface="Arial" panose="020B0604020202020204" pitchFamily="34" charset="0"/>
              </a:rPr>
              <a:t>Deployment</a:t>
            </a:r>
            <a:r>
              <a:rPr lang="en-IN" sz="1800" dirty="0">
                <a:latin typeface="Arial" panose="020B0604020202020204" pitchFamily="34" charset="0"/>
                <a:cs typeface="Arial" panose="020B0604020202020204" pitchFamily="34" charset="0"/>
              </a:rPr>
              <a:t>: </a:t>
            </a:r>
          </a:p>
          <a:p>
            <a:pPr lvl="1"/>
            <a:r>
              <a:rPr lang="en-IN" dirty="0">
                <a:latin typeface="Arial" panose="020B0604020202020204" pitchFamily="34" charset="0"/>
                <a:cs typeface="Arial" panose="020B0604020202020204" pitchFamily="34" charset="0"/>
              </a:rPr>
              <a:t>Package code, provide clear instructions.</a:t>
            </a:r>
          </a:p>
          <a:p>
            <a:pPr marL="457200" indent="-457200">
              <a:buFont typeface="+mj-lt"/>
              <a:buAutoNum type="arabicPeriod"/>
            </a:pPr>
            <a:r>
              <a:rPr lang="en-IN" sz="1800" b="1" dirty="0">
                <a:latin typeface="Arial" panose="020B0604020202020204" pitchFamily="34" charset="0"/>
                <a:cs typeface="Arial" panose="020B0604020202020204" pitchFamily="34" charset="0"/>
              </a:rPr>
              <a:t>Maintenance</a:t>
            </a:r>
            <a:r>
              <a:rPr lang="en-IN" sz="1800" dirty="0">
                <a:latin typeface="Arial" panose="020B0604020202020204" pitchFamily="34" charset="0"/>
                <a:cs typeface="Arial" panose="020B0604020202020204" pitchFamily="34" charset="0"/>
              </a:rPr>
              <a:t>: </a:t>
            </a:r>
          </a:p>
          <a:p>
            <a:pPr lvl="1"/>
            <a:r>
              <a:rPr lang="en-IN" dirty="0">
                <a:latin typeface="Arial" panose="020B0604020202020204" pitchFamily="34" charset="0"/>
                <a:cs typeface="Arial" panose="020B0604020202020204" pitchFamily="34" charset="0"/>
              </a:rPr>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69848" y="226142"/>
            <a:ext cx="8968887" cy="983226"/>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09369"/>
            <a:ext cx="11029615" cy="5781366"/>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CABA-E74B-E214-74B9-949C29DC3A6D}"/>
              </a:ext>
            </a:extLst>
          </p:cNvPr>
          <p:cNvSpPr>
            <a:spLocks noGrp="1"/>
          </p:cNvSpPr>
          <p:nvPr>
            <p:ph type="title"/>
          </p:nvPr>
        </p:nvSpPr>
        <p:spPr>
          <a:xfrm>
            <a:off x="1069848" y="484631"/>
            <a:ext cx="9254023" cy="921381"/>
          </a:xfrm>
        </p:spPr>
        <p:txBody>
          <a:bodyPr>
            <a:normAutofit fontScale="90000"/>
          </a:bodyPr>
          <a:lstStyle/>
          <a:p>
            <a:r>
              <a:rPr lang="en-US" sz="5400" b="1" dirty="0">
                <a:solidFill>
                  <a:schemeClr val="accent1"/>
                </a:solidFill>
                <a:latin typeface="Arial"/>
                <a:ea typeface="+mj-lt"/>
                <a:cs typeface="Arial"/>
              </a:rPr>
              <a:t>Algorithm &amp; </a:t>
            </a:r>
            <a:r>
              <a:rPr lang="en-US" sz="4900" b="1" dirty="0">
                <a:solidFill>
                  <a:schemeClr val="accent1"/>
                </a:solidFill>
                <a:latin typeface="Arial"/>
                <a:ea typeface="+mj-lt"/>
                <a:cs typeface="Arial"/>
              </a:rPr>
              <a:t>Deployment</a:t>
            </a:r>
            <a:endParaRPr lang="en-IN" dirty="0"/>
          </a:p>
        </p:txBody>
      </p:sp>
      <p:sp>
        <p:nvSpPr>
          <p:cNvPr id="3" name="Content Placeholder 2">
            <a:extLst>
              <a:ext uri="{FF2B5EF4-FFF2-40B4-BE49-F238E27FC236}">
                <a16:creationId xmlns:a16="http://schemas.microsoft.com/office/drawing/2014/main" id="{DAC46740-6953-C8F0-2C14-66D5A0529493}"/>
              </a:ext>
            </a:extLst>
          </p:cNvPr>
          <p:cNvSpPr>
            <a:spLocks noGrp="1"/>
          </p:cNvSpPr>
          <p:nvPr>
            <p:ph idx="1"/>
          </p:nvPr>
        </p:nvSpPr>
        <p:spPr>
          <a:xfrm>
            <a:off x="1069848" y="1740310"/>
            <a:ext cx="10058400" cy="5043948"/>
          </a:xfrm>
        </p:spPr>
        <p:txBody>
          <a:bodyPr>
            <a:normAutofit/>
          </a:bodyPr>
          <a:lstStyle/>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740226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69848" y="484632"/>
            <a:ext cx="6992604" cy="688794"/>
          </a:xfrm>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572705"/>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324" y="5320164"/>
            <a:ext cx="6125430" cy="714475"/>
          </a:xfrm>
          <a:prstGeom prst="rect">
            <a:avLst/>
          </a:prstGeom>
        </p:spPr>
      </p:pic>
      <p:sp>
        <p:nvSpPr>
          <p:cNvPr id="8" name="TextBox 7"/>
          <p:cNvSpPr txBox="1"/>
          <p:nvPr/>
        </p:nvSpPr>
        <p:spPr>
          <a:xfrm>
            <a:off x="4532376" y="117342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4953000" y="4857428"/>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164</TotalTime>
  <Words>1152</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Rockwell</vt:lpstr>
      <vt:lpstr>Rockwell Condensed</vt:lpstr>
      <vt:lpstr>Wingdings</vt:lpstr>
      <vt:lpstr>Wood Type</vt:lpstr>
      <vt:lpstr>Keylogger and security</vt:lpstr>
      <vt:lpstr>OUTLINE</vt:lpstr>
      <vt:lpstr>Problem Statement</vt:lpstr>
      <vt:lpstr>Proposed Solution</vt:lpstr>
      <vt:lpstr>PowerPoint Presentation</vt:lpstr>
      <vt:lpstr>System  Approach – WATERFALL MODEL</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Shyam kumar</cp:lastModifiedBy>
  <cp:revision>32</cp:revision>
  <dcterms:created xsi:type="dcterms:W3CDTF">2021-05-26T16:50:10Z</dcterms:created>
  <dcterms:modified xsi:type="dcterms:W3CDTF">2024-04-04T18:32:59Z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