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6" r:id="rId4"/>
    <p:sldId id="264" r:id="rId5"/>
    <p:sldId id="258" r:id="rId6"/>
    <p:sldId id="259" r:id="rId7"/>
    <p:sldId id="273" r:id="rId8"/>
    <p:sldId id="261" r:id="rId9"/>
    <p:sldId id="270" r:id="rId10"/>
    <p:sldId id="262" r:id="rId11"/>
    <p:sldId id="263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27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4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95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016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58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90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55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38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81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8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93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35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7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86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2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with KPIs, Time-Series, and Interactivity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DAX Measures Used 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dirty="0"/>
              <a:t>**Key DAX Measures and Calculated Columns:**</a:t>
            </a:r>
          </a:p>
          <a:p>
            <a:endParaRPr dirty="0"/>
          </a:p>
          <a:p>
            <a:r>
              <a:rPr dirty="0"/>
              <a:t>- **Total Sales** = SUM(Sales)</a:t>
            </a:r>
          </a:p>
          <a:p>
            <a:r>
              <a:rPr dirty="0"/>
              <a:t>- **Total Cost** = SUM(Cost)</a:t>
            </a:r>
          </a:p>
          <a:p>
            <a:r>
              <a:rPr dirty="0"/>
              <a:t>- **Profit** = [Total Sales] - [Total Cost]</a:t>
            </a:r>
          </a:p>
          <a:p>
            <a:r>
              <a:rPr dirty="0"/>
              <a:t>- **Sales YoY Growth** = </a:t>
            </a:r>
          </a:p>
          <a:p>
            <a:r>
              <a:rPr dirty="0"/>
              <a:t>  ```DAX</a:t>
            </a:r>
          </a:p>
          <a:p>
            <a:r>
              <a:rPr dirty="0"/>
              <a:t>  </a:t>
            </a:r>
            <a:r>
              <a:rPr dirty="0" err="1"/>
              <a:t>Sales_YoY</a:t>
            </a:r>
            <a:r>
              <a:rPr dirty="0"/>
              <a:t> = </a:t>
            </a:r>
          </a:p>
          <a:p>
            <a:r>
              <a:rPr dirty="0"/>
              <a:t>  VAR </a:t>
            </a:r>
            <a:r>
              <a:rPr dirty="0" err="1"/>
              <a:t>CurrentYear</a:t>
            </a:r>
            <a:r>
              <a:rPr dirty="0"/>
              <a:t> = MAX('Orders'[Year])</a:t>
            </a:r>
          </a:p>
          <a:p>
            <a:r>
              <a:rPr dirty="0"/>
              <a:t>  VAR </a:t>
            </a:r>
            <a:r>
              <a:rPr dirty="0" err="1"/>
              <a:t>LastYear</a:t>
            </a:r>
            <a:r>
              <a:rPr dirty="0"/>
              <a:t> = </a:t>
            </a:r>
            <a:r>
              <a:rPr dirty="0" err="1"/>
              <a:t>CurrentYear</a:t>
            </a:r>
            <a:r>
              <a:rPr dirty="0"/>
              <a:t> - 1</a:t>
            </a:r>
          </a:p>
          <a:p>
            <a:r>
              <a:rPr dirty="0"/>
              <a:t>  VAR </a:t>
            </a:r>
            <a:r>
              <a:rPr dirty="0" err="1"/>
              <a:t>CurrentSales</a:t>
            </a:r>
            <a:r>
              <a:rPr dirty="0"/>
              <a:t> = CALCULATE([Total Sales], 'Orders'[Year] = </a:t>
            </a:r>
            <a:r>
              <a:rPr dirty="0" err="1"/>
              <a:t>CurrentYear</a:t>
            </a:r>
            <a:r>
              <a:rPr dirty="0"/>
              <a:t>)</a:t>
            </a:r>
          </a:p>
          <a:p>
            <a:r>
              <a:rPr dirty="0"/>
              <a:t>  VAR </a:t>
            </a:r>
            <a:r>
              <a:rPr dirty="0" err="1"/>
              <a:t>LastYearSales</a:t>
            </a:r>
            <a:r>
              <a:rPr dirty="0"/>
              <a:t> = CALCULATE([Total Sales], 'Orders'[Year] = </a:t>
            </a:r>
            <a:r>
              <a:rPr dirty="0" err="1"/>
              <a:t>LastYear</a:t>
            </a:r>
            <a:r>
              <a:rPr dirty="0"/>
              <a:t>)</a:t>
            </a:r>
          </a:p>
          <a:p>
            <a:r>
              <a:rPr dirty="0"/>
              <a:t>  RETURN DIVIDE(</a:t>
            </a:r>
            <a:r>
              <a:rPr dirty="0" err="1"/>
              <a:t>CurrentSales</a:t>
            </a:r>
            <a:r>
              <a:rPr dirty="0"/>
              <a:t> - </a:t>
            </a:r>
            <a:r>
              <a:rPr dirty="0" err="1"/>
              <a:t>LastYearSales</a:t>
            </a:r>
            <a:r>
              <a:rPr dirty="0"/>
              <a:t>, </a:t>
            </a:r>
            <a:r>
              <a:rPr dirty="0" err="1"/>
              <a:t>LastYearSales</a:t>
            </a:r>
            <a:r>
              <a:rPr dirty="0"/>
              <a:t>, 0)</a:t>
            </a:r>
          </a:p>
          <a:p>
            <a:r>
              <a:rPr dirty="0"/>
              <a:t>  ```</a:t>
            </a:r>
          </a:p>
          <a:p>
            <a:r>
              <a:rPr dirty="0"/>
              <a:t>- **Avg Sales per Order** = AVERAGE(Sales)</a:t>
            </a:r>
          </a:p>
          <a:p>
            <a:r>
              <a:rPr dirty="0"/>
              <a:t>- **Year and Month Columns** were derived using Power BI's date functions for time-series analysis.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Visual Interactivity &amp; Design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**Slicers and Filters:**</a:t>
            </a:r>
          </a:p>
          <a:p>
            <a:r>
              <a:rPr dirty="0"/>
              <a:t>- Region, Segment, Order Date, and Ship Mode slicers were added.</a:t>
            </a:r>
          </a:p>
          <a:p>
            <a:r>
              <a:rPr dirty="0"/>
              <a:t>- These enable users to filter KPIs, charts, and trends interactively.</a:t>
            </a:r>
          </a:p>
          <a:p>
            <a:endParaRPr dirty="0"/>
          </a:p>
          <a:p>
            <a:r>
              <a:rPr dirty="0"/>
              <a:t>**Design Elements:**</a:t>
            </a:r>
          </a:p>
          <a:p>
            <a:r>
              <a:rPr dirty="0"/>
              <a:t>- Consistent color theme (Blues, Greys, White) for a professional look.</a:t>
            </a:r>
          </a:p>
          <a:p>
            <a:r>
              <a:rPr dirty="0"/>
              <a:t>- Summary Cards with Total Sales, Profit, and Average Sales.</a:t>
            </a:r>
          </a:p>
          <a:p>
            <a:r>
              <a:rPr dirty="0"/>
              <a:t>- Line and bar charts for YoY trend visualization.</a:t>
            </a:r>
          </a:p>
          <a:p>
            <a:r>
              <a:rPr dirty="0"/>
              <a:t>- Navigation Buttons added to switch between overview and detailed views.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50B18E-9427-4C02-F7C8-71A6F80C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411480"/>
            <a:ext cx="885444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688FEC-9DED-AF55-4A0B-5AC01C6E5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407670"/>
            <a:ext cx="8953500" cy="604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69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E4F55-BB6E-5C27-AA5E-8F8794107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811530"/>
            <a:ext cx="8199120" cy="523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8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/>
              <a:t>This Power BI dashboard provides insightful visualizations using the Superstore Sales dataset. It highlights key performance indicators (KPIs) such as Total Sales, Cost, and Year-over-Year Sales Growth. The dashboard supports interactive filtering through slicers and includes a time-series analysis to monitor trends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9899-F73A-42A0-3B31-6D880DC3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Preparing the Sales/Financial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1AD12-9290-E7F7-39E0-6DD39DC8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Order Date</a:t>
            </a:r>
            <a:r>
              <a:rPr lang="en-US" sz="2400" dirty="0"/>
              <a:t>: Date when the sale occurred.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Sales</a:t>
            </a:r>
            <a:r>
              <a:rPr lang="en-US" sz="2400" dirty="0"/>
              <a:t>: Amount of sales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Profit</a:t>
            </a:r>
            <a:r>
              <a:rPr lang="en-US" sz="2400" dirty="0"/>
              <a:t>: Profit made from the sale.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Region</a:t>
            </a:r>
            <a:r>
              <a:rPr lang="en-US" sz="2400" dirty="0"/>
              <a:t>: Region of the sale.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Category/Product</a:t>
            </a:r>
            <a:r>
              <a:rPr lang="en-US" sz="2400" dirty="0"/>
              <a:t>: Product category or individual products sold.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</a:t>
            </a:r>
            <a:r>
              <a:rPr lang="en-US" sz="2400" dirty="0"/>
              <a:t>: Customer details (if available).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 err="1"/>
              <a:t>DataSet</a:t>
            </a:r>
            <a:r>
              <a:rPr lang="en-US" sz="2400" b="1" dirty="0"/>
              <a:t> Link</a:t>
            </a:r>
          </a:p>
          <a:p>
            <a:r>
              <a:rPr lang="en-IN" sz="2000" dirty="0"/>
              <a:t>https://www.kaggle.com/datasets/rohitsahoo/sales-forecasting/data</a:t>
            </a:r>
          </a:p>
        </p:txBody>
      </p:sp>
    </p:spTree>
    <p:extLst>
      <p:ext uri="{BB962C8B-B14F-4D97-AF65-F5344CB8AC3E}">
        <p14:creationId xmlns:p14="http://schemas.microsoft.com/office/powerpoint/2010/main" val="2960050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325D-DC6C-B10D-E51F-34FF5F0B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34064"/>
            <a:ext cx="8229600" cy="483573"/>
          </a:xfrm>
        </p:spPr>
        <p:txBody>
          <a:bodyPr>
            <a:noAutofit/>
          </a:bodyPr>
          <a:lstStyle/>
          <a:p>
            <a:r>
              <a:rPr lang="en-US" sz="2800" b="1" dirty="0"/>
              <a:t>1. Choosing the Right KPIs (Key Performance Indicators)</a:t>
            </a:r>
            <a:br>
              <a:rPr lang="en-US" sz="2800" b="1" dirty="0"/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BFEF-1737-22FE-EB87-9948585C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/>
              <a:t>Sales KPIs</a:t>
            </a:r>
            <a:r>
              <a:rPr lang="en-US" sz="3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Sales: Overall revenue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Total Profit: Profit after subtracting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YoY Growth (Year-over-Year Growth): Compare the sales/profit of the current year to the previous year to measure growth</a:t>
            </a:r>
          </a:p>
          <a:p>
            <a:pPr>
              <a:buNone/>
            </a:pPr>
            <a:r>
              <a:rPr lang="en-US" b="1" dirty="0"/>
              <a:t>Other KPIs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 by Region: Helps in identifying which regions are performing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Top-Selling Products: Understanding which products are driving the most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Retention Rate: Indicates how many customers are returning.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61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236657" cy="775811"/>
          </a:xfrm>
        </p:spPr>
        <p:txBody>
          <a:bodyPr/>
          <a:lstStyle/>
          <a:p>
            <a:r>
              <a:rPr dirty="0"/>
              <a:t>KPIs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015613"/>
            <a:ext cx="6798736" cy="391951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Total Sales: SUM of Sales column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Total Cost: Created using calculated column</a:t>
            </a:r>
          </a:p>
          <a:p>
            <a:r>
              <a:rPr sz="1800" dirty="0"/>
              <a:t> DAX: Cost = Sales * 0.6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Profit: Created using calculated column</a:t>
            </a:r>
          </a:p>
          <a:p>
            <a:r>
              <a:rPr sz="1800" dirty="0"/>
              <a:t>  DAX: Profit = Sales -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1800" dirty="0"/>
              <a:t> YoY Sales Growth: Created using measure</a:t>
            </a:r>
          </a:p>
          <a:p>
            <a:r>
              <a:rPr sz="1800" dirty="0"/>
              <a:t> DAX: Sales YoY Growth =  VAR </a:t>
            </a:r>
            <a:r>
              <a:rPr sz="1800" dirty="0" err="1"/>
              <a:t>CurrentYear</a:t>
            </a:r>
            <a:r>
              <a:rPr sz="1800" dirty="0"/>
              <a:t> = CALCULATE(SUM(Sales), YEAR(Order Date))</a:t>
            </a:r>
            <a:endParaRPr lang="en-IN" sz="1800" dirty="0"/>
          </a:p>
          <a:p>
            <a:r>
              <a:rPr sz="1800" dirty="0"/>
              <a:t> VAR </a:t>
            </a:r>
            <a:r>
              <a:rPr sz="1800" dirty="0" err="1"/>
              <a:t>PreviousYear</a:t>
            </a:r>
            <a:r>
              <a:rPr sz="1800" dirty="0"/>
              <a:t> = CALCULATE(SUM(Sales), </a:t>
            </a:r>
            <a:r>
              <a:rPr lang="en-IN" sz="1800" dirty="0"/>
              <a:t>    </a:t>
            </a:r>
            <a:r>
              <a:rPr sz="1800" dirty="0"/>
              <a:t>SAMEPERIODLASTYEAR('Order Date'))</a:t>
            </a:r>
            <a:endParaRPr lang="en-IN" sz="1800" dirty="0"/>
          </a:p>
          <a:p>
            <a:r>
              <a:rPr sz="1800" dirty="0"/>
              <a:t> RETURN DIVIDE(</a:t>
            </a:r>
            <a:r>
              <a:rPr sz="1800" dirty="0" err="1"/>
              <a:t>CurrentYear</a:t>
            </a:r>
            <a:r>
              <a:rPr sz="1800" dirty="0"/>
              <a:t> - </a:t>
            </a:r>
            <a:r>
              <a:rPr sz="1800" dirty="0" err="1"/>
              <a:t>PreviousYear</a:t>
            </a:r>
            <a:r>
              <a:rPr sz="1800" dirty="0"/>
              <a:t>, </a:t>
            </a:r>
            <a:r>
              <a:rPr sz="1800" dirty="0" err="1"/>
              <a:t>PreviousYear</a:t>
            </a:r>
            <a:r>
              <a:rPr sz="20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Slicers and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Slicers were added for the following fields to allow interactivity: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sz="2400" dirty="0"/>
              <a:t>• Region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sz="2400" dirty="0"/>
              <a:t>• Segment</a:t>
            </a:r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sz="2400" dirty="0"/>
              <a:t>• Order Date (Year, Quarter, Month)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</a:t>
            </a:r>
            <a:r>
              <a:rPr sz="2400" dirty="0"/>
              <a:t>• Ship Mode</a:t>
            </a:r>
          </a:p>
          <a:p>
            <a:r>
              <a:rPr sz="2400" dirty="0"/>
              <a:t>These filters allow users to explore trends and performance metrics for specific subsets of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D7AA0-A2C3-2CE2-30E1-18EECE74596D}"/>
              </a:ext>
            </a:extLst>
          </p:cNvPr>
          <p:cNvSpPr txBox="1"/>
          <p:nvPr/>
        </p:nvSpPr>
        <p:spPr>
          <a:xfrm>
            <a:off x="914400" y="1123134"/>
            <a:ext cx="709889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 err="1"/>
              <a:t>a.Time</a:t>
            </a:r>
            <a:r>
              <a:rPr lang="en-US" sz="2400" dirty="0"/>
              <a:t>-Series &amp; Summary Cards</a:t>
            </a:r>
            <a:endParaRPr lang="en-US" sz="1600" dirty="0"/>
          </a:p>
          <a:p>
            <a:r>
              <a:rPr lang="en-US" sz="1800" dirty="0"/>
              <a:t>Time-Series visualizations were created using line charts and bar charts        based on Order Date.</a:t>
            </a:r>
          </a:p>
          <a:p>
            <a:r>
              <a:rPr lang="en-US" sz="1800" dirty="0"/>
              <a:t> Cards were added for key metrics such as Total Sales, Total Profit, and YoY Growth for easy insights.</a:t>
            </a:r>
          </a:p>
          <a:p>
            <a:r>
              <a:rPr lang="en-US" sz="1800" dirty="0"/>
              <a:t>These cards update dynamically based on slicer inputs, providing real-time metric updates.</a:t>
            </a:r>
          </a:p>
          <a:p>
            <a:r>
              <a:rPr lang="en-US" sz="1800" dirty="0"/>
              <a:t>Navigation buttons were added to switch between the Overview Page and Detailed View.</a:t>
            </a:r>
          </a:p>
          <a:p>
            <a:r>
              <a:rPr lang="en-US" sz="1800" dirty="0"/>
              <a:t>The layout follows a clean grid structure ensuring readability and clarity of metrics.</a:t>
            </a:r>
          </a:p>
          <a:p>
            <a:r>
              <a:rPr lang="en-US" altLang="en-US" sz="1800" b="1" dirty="0">
                <a:latin typeface="Arial" panose="020B0604020202020204" pitchFamily="34" charset="0"/>
              </a:rPr>
              <a:t>Bar charts</a:t>
            </a:r>
            <a:r>
              <a:rPr lang="en-US" altLang="en-US" sz="1800" dirty="0">
                <a:latin typeface="Arial" panose="020B0604020202020204" pitchFamily="34" charset="0"/>
              </a:rPr>
              <a:t>: Show sales by region, product category, or other segments.</a:t>
            </a:r>
            <a:endParaRPr lang="en-US" sz="1800" dirty="0"/>
          </a:p>
          <a:p>
            <a:r>
              <a:rPr lang="en-US" altLang="en-US" sz="1800" b="1" dirty="0">
                <a:latin typeface="Arial" panose="020B0604020202020204" pitchFamily="34" charset="0"/>
              </a:rPr>
              <a:t>Line charts</a:t>
            </a:r>
            <a:r>
              <a:rPr lang="en-US" altLang="en-US" sz="1800" dirty="0">
                <a:latin typeface="Arial" panose="020B0604020202020204" pitchFamily="34" charset="0"/>
              </a:rPr>
              <a:t>: Plot sales and profit over time (e.g., monthly or yearly).</a:t>
            </a:r>
          </a:p>
        </p:txBody>
      </p:sp>
    </p:spTree>
    <p:extLst>
      <p:ext uri="{BB962C8B-B14F-4D97-AF65-F5344CB8AC3E}">
        <p14:creationId xmlns:p14="http://schemas.microsoft.com/office/powerpoint/2010/main" val="65382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Dashboard Design and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5600" b="1" dirty="0"/>
              <a:t>b. Cards for Totals/Summary: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/>
              <a:t>Total Sales</a:t>
            </a:r>
            <a:r>
              <a:rPr lang="en-US" sz="5600" dirty="0"/>
              <a:t>: Display total sales in a card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/>
              <a:t>Total Profit</a:t>
            </a:r>
            <a:r>
              <a:rPr lang="en-US" sz="5600" dirty="0"/>
              <a:t>: Display total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b="1" dirty="0"/>
              <a:t>YoY Growth</a:t>
            </a:r>
            <a:r>
              <a:rPr lang="en-US" sz="5600" dirty="0"/>
              <a:t>: Show Year-over-Year growth percentage.</a:t>
            </a:r>
          </a:p>
          <a:p>
            <a:pPr>
              <a:buNone/>
            </a:pPr>
            <a:r>
              <a:rPr lang="en-US" sz="5600" b="1" dirty="0"/>
              <a:t>c. Interactivity with Slicers/Filters: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Use slicers (filters) to allow the user to choose time periods, regions, or product categories. This will dynamically update the line charts, bar charts, and cards.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Example: </a:t>
            </a:r>
            <a:r>
              <a:rPr lang="en-US" sz="5600" b="1" dirty="0"/>
              <a:t>Date Filter</a:t>
            </a:r>
            <a:r>
              <a:rPr lang="en-US" sz="5600" dirty="0"/>
              <a:t>, </a:t>
            </a:r>
            <a:r>
              <a:rPr lang="en-US" sz="5600" b="1" dirty="0"/>
              <a:t>Region Filter</a:t>
            </a:r>
            <a:r>
              <a:rPr lang="en-US" sz="5600" dirty="0"/>
              <a:t>, </a:t>
            </a:r>
            <a:r>
              <a:rPr lang="en-US" sz="5600" b="1" dirty="0"/>
              <a:t>Product Category Filter</a:t>
            </a:r>
            <a:r>
              <a:rPr lang="en-US" sz="5600" dirty="0"/>
              <a:t>.</a:t>
            </a:r>
          </a:p>
          <a:p>
            <a:pPr>
              <a:buNone/>
            </a:pPr>
            <a:r>
              <a:rPr lang="en-US" sz="5600" b="1" dirty="0"/>
              <a:t>d. Navigation Menu (Optional):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Create a simple navigation menu if your dashboard has multiple views. For 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Overview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Sales by Region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Top Products</a:t>
            </a:r>
            <a:endParaRPr lang="en-US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4000" b="1" dirty="0"/>
              <a:t>Year-over-Year Growth</a:t>
            </a:r>
            <a:endParaRPr lang="en-US" sz="4000" dirty="0"/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7C2AB-D4B3-85DA-E9A8-C0A7A2BE2516}"/>
              </a:ext>
            </a:extLst>
          </p:cNvPr>
          <p:cNvSpPr txBox="1"/>
          <p:nvPr/>
        </p:nvSpPr>
        <p:spPr>
          <a:xfrm>
            <a:off x="1111045" y="1307691"/>
            <a:ext cx="57543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e. Consistent Color Theme: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Use consistent colors for charts and cards to create a cohesive design. You can use brand colors or standard color schemes (e.g., blue for sales, green for profit).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Color Contrast</a:t>
            </a:r>
            <a:r>
              <a:rPr lang="en-US" sz="1800" dirty="0"/>
              <a:t>: Ensure that the colors are easily distinguishable and readable.</a:t>
            </a:r>
          </a:p>
          <a:p>
            <a:pPr>
              <a:buNone/>
            </a:pPr>
            <a:r>
              <a:rPr lang="en-US" sz="1800" b="1" dirty="0"/>
              <a:t>f. Additional Visualizations: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Heatmaps</a:t>
            </a:r>
            <a:r>
              <a:rPr lang="en-US" sz="1800" dirty="0"/>
              <a:t> for regions with the highest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Scatter Plots</a:t>
            </a:r>
            <a:r>
              <a:rPr lang="en-US" sz="1800" dirty="0"/>
              <a:t> for identifying trends between sales and profit.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Pie Charts</a:t>
            </a:r>
            <a:r>
              <a:rPr lang="en-US" sz="1800" dirty="0"/>
              <a:t> for sales distribution by product category.</a:t>
            </a:r>
          </a:p>
        </p:txBody>
      </p:sp>
    </p:spTree>
    <p:extLst>
      <p:ext uri="{BB962C8B-B14F-4D97-AF65-F5344CB8AC3E}">
        <p14:creationId xmlns:p14="http://schemas.microsoft.com/office/powerpoint/2010/main" val="55185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949</Words>
  <Application>Microsoft Office PowerPoint</Application>
  <PresentationFormat>On-screen Show (4:3)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Organic</vt:lpstr>
      <vt:lpstr>Superstore Sales Dashboard</vt:lpstr>
      <vt:lpstr>Project Overview</vt:lpstr>
      <vt:lpstr> Preparing the Sales/Financial Dataset</vt:lpstr>
      <vt:lpstr>1. Choosing the Right KPIs (Key Performance Indicators) </vt:lpstr>
      <vt:lpstr>KPIs Created</vt:lpstr>
      <vt:lpstr>Slicers and Filters</vt:lpstr>
      <vt:lpstr>PowerPoint Presentation</vt:lpstr>
      <vt:lpstr>Dashboard Design and Navigation</vt:lpstr>
      <vt:lpstr>PowerPoint Presentation</vt:lpstr>
      <vt:lpstr>DAX Measures Used in Dashboard</vt:lpstr>
      <vt:lpstr>Visual Interactivity &amp; Design Elements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junji</dc:creator>
  <cp:keywords/>
  <dc:description>generated using python-pptx</dc:description>
  <cp:lastModifiedBy>junjipellishyamala005@gmail.com</cp:lastModifiedBy>
  <cp:revision>2</cp:revision>
  <dcterms:created xsi:type="dcterms:W3CDTF">2013-01-27T09:14:16Z</dcterms:created>
  <dcterms:modified xsi:type="dcterms:W3CDTF">2025-04-25T16:13:44Z</dcterms:modified>
  <cp:category/>
</cp:coreProperties>
</file>