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snapToObjects="1">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242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4716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6645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416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502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6084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6368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113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993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637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10/7/2021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939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10/7/2021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6990141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Abstract network of node and mesh">
            <a:extLst>
              <a:ext uri="{FF2B5EF4-FFF2-40B4-BE49-F238E27FC236}">
                <a16:creationId xmlns:a16="http://schemas.microsoft.com/office/drawing/2014/main" id="{7EC16C45-71AE-4108-B736-21D383F7932B}"/>
              </a:ext>
            </a:extLst>
          </p:cNvPr>
          <p:cNvPicPr>
            <a:picLocks noChangeAspect="1"/>
          </p:cNvPicPr>
          <p:nvPr/>
        </p:nvPicPr>
        <p:blipFill rotWithShape="1">
          <a:blip r:embed="rId2"/>
          <a:srcRect t="1059" b="23941"/>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94C73294-75A7-AC43-BAA6-9D2338D81BF2}"/>
              </a:ext>
            </a:extLst>
          </p:cNvPr>
          <p:cNvSpPr>
            <a:spLocks noGrp="1"/>
          </p:cNvSpPr>
          <p:nvPr>
            <p:ph type="subTitle" idx="1"/>
          </p:nvPr>
        </p:nvSpPr>
        <p:spPr>
          <a:xfrm>
            <a:off x="381010" y="5004148"/>
            <a:ext cx="5106370" cy="1524000"/>
          </a:xfrm>
        </p:spPr>
        <p:txBody>
          <a:bodyPr anchor="b">
            <a:normAutofit fontScale="92500"/>
          </a:bodyPr>
          <a:lstStyle/>
          <a:p>
            <a:pPr algn="l">
              <a:lnSpc>
                <a:spcPct val="110000"/>
              </a:lnSpc>
            </a:pPr>
            <a:r>
              <a:rPr lang="en-US" dirty="0" err="1"/>
              <a:t>Shyam</a:t>
            </a:r>
            <a:r>
              <a:rPr lang="en-US" dirty="0"/>
              <a:t> Kumar Reddy</a:t>
            </a:r>
          </a:p>
          <a:p>
            <a:pPr algn="l">
              <a:lnSpc>
                <a:spcPct val="110000"/>
              </a:lnSpc>
            </a:pPr>
            <a:r>
              <a:rPr lang="en-US" dirty="0"/>
              <a:t>Master of Science in Data Science</a:t>
            </a:r>
          </a:p>
          <a:p>
            <a:pPr algn="l">
              <a:lnSpc>
                <a:spcPct val="110000"/>
              </a:lnSpc>
            </a:pPr>
            <a:r>
              <a:rPr lang="en-US" dirty="0"/>
              <a:t>Email </a:t>
            </a:r>
            <a:r>
              <a:rPr lang="en-US"/>
              <a:t>id:sannapur001@gannon.edu</a:t>
            </a:r>
            <a:endParaRPr lang="en-US" dirty="0"/>
          </a:p>
        </p:txBody>
      </p:sp>
      <p:sp>
        <p:nvSpPr>
          <p:cNvPr id="2" name="Title 1">
            <a:extLst>
              <a:ext uri="{FF2B5EF4-FFF2-40B4-BE49-F238E27FC236}">
                <a16:creationId xmlns:a16="http://schemas.microsoft.com/office/drawing/2014/main" id="{50569F43-1505-A84A-8E7B-A6B5518F2F71}"/>
              </a:ext>
            </a:extLst>
          </p:cNvPr>
          <p:cNvSpPr>
            <a:spLocks noGrp="1"/>
          </p:cNvSpPr>
          <p:nvPr>
            <p:ph type="ctrTitle"/>
          </p:nvPr>
        </p:nvSpPr>
        <p:spPr>
          <a:xfrm>
            <a:off x="381010" y="771896"/>
            <a:ext cx="4867884" cy="3206338"/>
          </a:xfrm>
        </p:spPr>
        <p:txBody>
          <a:bodyPr>
            <a:normAutofit fontScale="90000"/>
          </a:bodyPr>
          <a:lstStyle/>
          <a:p>
            <a:pPr algn="l"/>
            <a:r>
              <a:rPr lang="en-US" sz="4400" dirty="0"/>
              <a:t>Defensive Charging: Mitigating Power Side-Channel Attacks on Charging Smartphones</a:t>
            </a:r>
          </a:p>
        </p:txBody>
      </p:sp>
    </p:spTree>
    <p:extLst>
      <p:ext uri="{BB962C8B-B14F-4D97-AF65-F5344CB8AC3E}">
        <p14:creationId xmlns:p14="http://schemas.microsoft.com/office/powerpoint/2010/main" val="246977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151B-8146-F04A-9B24-25C70883BF23}"/>
              </a:ext>
            </a:extLst>
          </p:cNvPr>
          <p:cNvSpPr>
            <a:spLocks noGrp="1"/>
          </p:cNvSpPr>
          <p:nvPr>
            <p:ph type="title"/>
          </p:nvPr>
        </p:nvSpPr>
        <p:spPr/>
        <p:txBody>
          <a:bodyPr/>
          <a:lstStyle/>
          <a:p>
            <a:r>
              <a:rPr lang="en-US" dirty="0"/>
              <a:t>DISCUSSION AND CONCLUSIONS</a:t>
            </a:r>
          </a:p>
        </p:txBody>
      </p:sp>
      <p:sp>
        <p:nvSpPr>
          <p:cNvPr id="3" name="Content Placeholder 2">
            <a:extLst>
              <a:ext uri="{FF2B5EF4-FFF2-40B4-BE49-F238E27FC236}">
                <a16:creationId xmlns:a16="http://schemas.microsoft.com/office/drawing/2014/main" id="{125B2403-6625-2845-B812-AE9BA677A441}"/>
              </a:ext>
            </a:extLst>
          </p:cNvPr>
          <p:cNvSpPr>
            <a:spLocks noGrp="1"/>
          </p:cNvSpPr>
          <p:nvPr>
            <p:ph idx="1"/>
          </p:nvPr>
        </p:nvSpPr>
        <p:spPr/>
        <p:txBody>
          <a:bodyPr>
            <a:normAutofit fontScale="92500"/>
          </a:bodyPr>
          <a:lstStyle/>
          <a:p>
            <a:pPr>
              <a:buFont typeface="Wingdings" pitchFamily="2" charset="2"/>
              <a:buChar char="Ø"/>
            </a:pPr>
            <a:r>
              <a:rPr lang="en-US" dirty="0"/>
              <a:t>we demonstrated two highly effective measures against power analytics attacks on smartphone charging systems.</a:t>
            </a:r>
          </a:p>
          <a:p>
            <a:pPr>
              <a:buFont typeface="Wingdings" pitchFamily="2" charset="2"/>
              <a:buChar char="Ø"/>
            </a:pPr>
            <a:r>
              <a:rPr lang="en-US" dirty="0"/>
              <a:t>Our results in Section 7 show a minimal impact on the user through increased charging times (less than 10% increase) or additional resource consumption (CPU and Memory) on their phone.</a:t>
            </a:r>
          </a:p>
          <a:p>
            <a:pPr>
              <a:buFont typeface="Wingdings" pitchFamily="2" charset="2"/>
              <a:buChar char="Ø"/>
            </a:pPr>
            <a:r>
              <a:rPr lang="en-US" dirty="0"/>
              <a:t>These results confirm that the principle of our defenses work under a reasonable set of assumptions.</a:t>
            </a:r>
          </a:p>
        </p:txBody>
      </p:sp>
    </p:spTree>
    <p:extLst>
      <p:ext uri="{BB962C8B-B14F-4D97-AF65-F5344CB8AC3E}">
        <p14:creationId xmlns:p14="http://schemas.microsoft.com/office/powerpoint/2010/main" val="16586033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657-70F5-FD4D-A103-F79F579ECFDA}"/>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5F605918-EB48-5043-9F7E-F6E215876172}"/>
              </a:ext>
            </a:extLst>
          </p:cNvPr>
          <p:cNvSpPr>
            <a:spLocks noGrp="1"/>
          </p:cNvSpPr>
          <p:nvPr>
            <p:ph idx="1"/>
          </p:nvPr>
        </p:nvSpPr>
        <p:spPr/>
        <p:txBody>
          <a:bodyPr>
            <a:normAutofit fontScale="77500" lnSpcReduction="20000"/>
          </a:bodyPr>
          <a:lstStyle/>
          <a:p>
            <a:r>
              <a:rPr lang="en-US" dirty="0"/>
              <a:t>INTRODUCTION</a:t>
            </a:r>
          </a:p>
          <a:p>
            <a:r>
              <a:rPr lang="en-US" dirty="0"/>
              <a:t>RELATED WORK</a:t>
            </a:r>
          </a:p>
          <a:p>
            <a:r>
              <a:rPr lang="en-US" dirty="0"/>
              <a:t>ATTACK DETAILS AND IMPLEMENTATION</a:t>
            </a:r>
          </a:p>
          <a:p>
            <a:r>
              <a:rPr lang="en-US" dirty="0"/>
              <a:t>PROPOSED DEFENSE MECHANISMS</a:t>
            </a:r>
          </a:p>
          <a:p>
            <a:r>
              <a:rPr lang="en-US" dirty="0"/>
              <a:t>EXPERIMENTAL DESIGN AND SETUP</a:t>
            </a:r>
          </a:p>
          <a:p>
            <a:r>
              <a:rPr lang="en-US" dirty="0"/>
              <a:t>ATTACK AND DEFENSE EVALUATIONS</a:t>
            </a:r>
          </a:p>
          <a:p>
            <a:r>
              <a:rPr lang="en-US" dirty="0"/>
              <a:t>EFFICIENCY OF THE DEFENSE MECHANISMS </a:t>
            </a:r>
          </a:p>
          <a:p>
            <a:r>
              <a:rPr lang="en-US" dirty="0"/>
              <a:t>DISCUSSION AND CONCLUSIONS</a:t>
            </a:r>
          </a:p>
        </p:txBody>
      </p:sp>
    </p:spTree>
    <p:extLst>
      <p:ext uri="{BB962C8B-B14F-4D97-AF65-F5344CB8AC3E}">
        <p14:creationId xmlns:p14="http://schemas.microsoft.com/office/powerpoint/2010/main" val="22978947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14D0-22A2-A24B-B1EE-874EE1CCAB0B}"/>
              </a:ext>
            </a:extLst>
          </p:cNvPr>
          <p:cNvSpPr>
            <a:spLocks noGrp="1"/>
          </p:cNvSpPr>
          <p:nvPr>
            <p:ph type="title"/>
          </p:nvPr>
        </p:nvSpPr>
        <p:spPr/>
        <p:txBody>
          <a:bodyPr/>
          <a:lstStyle/>
          <a:p>
            <a:r>
              <a:rPr lang="en-US" dirty="0"/>
              <a:t> INTRODUCTION</a:t>
            </a:r>
          </a:p>
        </p:txBody>
      </p:sp>
      <p:sp>
        <p:nvSpPr>
          <p:cNvPr id="3" name="Content Placeholder 2">
            <a:extLst>
              <a:ext uri="{FF2B5EF4-FFF2-40B4-BE49-F238E27FC236}">
                <a16:creationId xmlns:a16="http://schemas.microsoft.com/office/drawing/2014/main" id="{B9C55938-2319-754C-A8EA-EA771A0D526E}"/>
              </a:ext>
            </a:extLst>
          </p:cNvPr>
          <p:cNvSpPr>
            <a:spLocks noGrp="1"/>
          </p:cNvSpPr>
          <p:nvPr>
            <p:ph idx="1"/>
          </p:nvPr>
        </p:nvSpPr>
        <p:spPr>
          <a:xfrm>
            <a:off x="762000" y="2286000"/>
            <a:ext cx="10668000" cy="3984171"/>
          </a:xfrm>
        </p:spPr>
        <p:txBody>
          <a:bodyPr>
            <a:normAutofit fontScale="70000" lnSpcReduction="20000"/>
          </a:bodyPr>
          <a:lstStyle/>
          <a:p>
            <a:pPr>
              <a:buFont typeface="Wingdings" pitchFamily="2" charset="2"/>
              <a:buChar char="Ø"/>
            </a:pPr>
            <a:r>
              <a:rPr lang="en-US" dirty="0"/>
              <a:t> Mobile is the essential part of life in today world.</a:t>
            </a:r>
          </a:p>
          <a:p>
            <a:pPr>
              <a:buFont typeface="Wingdings" pitchFamily="2" charset="2"/>
              <a:buChar char="Ø"/>
            </a:pPr>
            <a:r>
              <a:rPr lang="en-US" dirty="0"/>
              <a:t>Studies says users charges their mobile 3 times a day from different places with include the public places too that increases the chances of the attacker to interfere the user activity.</a:t>
            </a:r>
          </a:p>
          <a:p>
            <a:pPr>
              <a:buFont typeface="Wingdings" pitchFamily="2" charset="2"/>
              <a:buChar char="Ø"/>
            </a:pPr>
            <a:r>
              <a:rPr lang="en-US" dirty="0"/>
              <a:t>Two schemes to mitigate this family of attacks. </a:t>
            </a:r>
          </a:p>
          <a:p>
            <a:pPr marL="971550" lvl="1" indent="-514350">
              <a:buFont typeface="+mj-lt"/>
              <a:buAutoNum type="arabicPeriod"/>
            </a:pPr>
            <a:r>
              <a:rPr lang="en-US" dirty="0"/>
              <a:t>hardware-based solution</a:t>
            </a:r>
          </a:p>
          <a:p>
            <a:pPr marL="1428750" lvl="2" indent="-514350">
              <a:buFont typeface="+mj-lt"/>
              <a:buAutoNum type="romanLcPeriod"/>
            </a:pPr>
            <a:r>
              <a:rPr lang="en-US" dirty="0"/>
              <a:t>Design and evaluation of power side-channel attacks on phone charging</a:t>
            </a:r>
          </a:p>
          <a:p>
            <a:pPr marL="1428750" lvl="2" indent="-514350">
              <a:buFont typeface="+mj-lt"/>
              <a:buAutoNum type="romanLcPeriod"/>
            </a:pPr>
            <a:r>
              <a:rPr lang="en-US" dirty="0"/>
              <a:t>Hardware-based defense against power side-channel attacks on the smartphone charging process</a:t>
            </a:r>
          </a:p>
          <a:p>
            <a:pPr marL="971550" lvl="1" indent="-514350">
              <a:buFont typeface="+mj-lt"/>
              <a:buAutoNum type="arabicPeriod"/>
            </a:pPr>
            <a:r>
              <a:rPr lang="en-US" dirty="0"/>
              <a:t>software-based solution</a:t>
            </a:r>
          </a:p>
          <a:p>
            <a:pPr marL="1428750" lvl="2" indent="-514350">
              <a:buFont typeface="+mj-lt"/>
              <a:buAutoNum type="romanLcPeriod"/>
            </a:pPr>
            <a:r>
              <a:rPr lang="en-US" dirty="0"/>
              <a:t>Software-based defense against power side-channel attacks on the smartphone charging process</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3219925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37C1-0DD0-B142-9F6B-B18BC647D5D1}"/>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C7FE424A-8D60-3F46-94E6-DA12DEE0B99E}"/>
              </a:ext>
            </a:extLst>
          </p:cNvPr>
          <p:cNvSpPr>
            <a:spLocks noGrp="1"/>
          </p:cNvSpPr>
          <p:nvPr>
            <p:ph idx="1"/>
          </p:nvPr>
        </p:nvSpPr>
        <p:spPr/>
        <p:txBody>
          <a:bodyPr>
            <a:normAutofit fontScale="62500" lnSpcReduction="20000"/>
          </a:bodyPr>
          <a:lstStyle/>
          <a:p>
            <a:pPr>
              <a:buFont typeface="Wingdings" pitchFamily="2" charset="2"/>
              <a:buChar char="Ø"/>
            </a:pPr>
            <a:r>
              <a:rPr lang="en-US" dirty="0"/>
              <a:t> In the cryptography domain to mitigate these attacks we have some philosophy.</a:t>
            </a:r>
          </a:p>
          <a:p>
            <a:pPr marL="971550" lvl="1" indent="-514350">
              <a:buFont typeface="+mj-lt"/>
              <a:buAutoNum type="arabicPeriod"/>
            </a:pPr>
            <a:r>
              <a:rPr lang="en-US" dirty="0"/>
              <a:t>Leakage reduction</a:t>
            </a:r>
          </a:p>
          <a:p>
            <a:pPr marL="971550" lvl="1" indent="-514350">
              <a:buFont typeface="+mj-lt"/>
              <a:buAutoNum type="arabicPeriod"/>
            </a:pPr>
            <a:r>
              <a:rPr lang="en-US" dirty="0"/>
              <a:t>Noise introduction</a:t>
            </a:r>
          </a:p>
          <a:p>
            <a:pPr marL="971550" lvl="1" indent="-514350">
              <a:buFont typeface="+mj-lt"/>
              <a:buAutoNum type="arabicPeriod"/>
            </a:pPr>
            <a:r>
              <a:rPr lang="en-US" dirty="0"/>
              <a:t>Incorporation of randomness (e.g., addition of randomness in the data input to the cipher system while still ensuring correctness of the results).</a:t>
            </a:r>
          </a:p>
          <a:p>
            <a:pPr marL="971550" lvl="1" indent="-514350">
              <a:buFont typeface="+mj-lt"/>
              <a:buAutoNum type="arabicPeriod"/>
            </a:pPr>
            <a:r>
              <a:rPr lang="en-US" dirty="0"/>
              <a:t>All that the attacker would have to do is replace a victim’s phone battery with a malicious smart battery, collect power traces from the malicious smart battery, and use machine learning algorithms to make inferences on the victim’s activities while using the phone.</a:t>
            </a:r>
          </a:p>
          <a:p>
            <a:pPr marL="971550" lvl="1" indent="-514350">
              <a:buFont typeface="+mj-lt"/>
              <a:buAutoNum type="arabicPeriod"/>
            </a:pPr>
            <a:r>
              <a:rPr lang="en-US" dirty="0"/>
              <a:t> Two significant differences between our work and the work by </a:t>
            </a:r>
            <a:r>
              <a:rPr lang="en-US" dirty="0" err="1"/>
              <a:t>Lifshits</a:t>
            </a:r>
            <a:endParaRPr lang="en-US" dirty="0"/>
          </a:p>
          <a:p>
            <a:pPr marL="1428750" lvl="2" indent="-514350">
              <a:buFont typeface="+mj-lt"/>
              <a:buAutoNum type="romanLcPeriod"/>
            </a:pPr>
            <a:r>
              <a:rPr lang="en-US" dirty="0"/>
              <a:t>Defense Vs Attack Objectives : focused on the design, implementation and evaluation of two defense mechanisms against power side-channels on the phone charging process.</a:t>
            </a:r>
          </a:p>
          <a:p>
            <a:pPr marL="1428750" lvl="2" indent="-514350">
              <a:buFont typeface="+mj-lt"/>
              <a:buAutoNum type="romanLcPeriod"/>
            </a:pPr>
            <a:r>
              <a:rPr lang="en-US" dirty="0"/>
              <a:t>Differences in the Attacks Studied: an implementation and evaluation of three different attacks on the charging process. </a:t>
            </a:r>
          </a:p>
        </p:txBody>
      </p:sp>
    </p:spTree>
    <p:extLst>
      <p:ext uri="{BB962C8B-B14F-4D97-AF65-F5344CB8AC3E}">
        <p14:creationId xmlns:p14="http://schemas.microsoft.com/office/powerpoint/2010/main" val="292328529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CD1B-F09A-9140-B0A0-71A4419321B0}"/>
              </a:ext>
            </a:extLst>
          </p:cNvPr>
          <p:cNvSpPr>
            <a:spLocks noGrp="1"/>
          </p:cNvSpPr>
          <p:nvPr>
            <p:ph type="title"/>
          </p:nvPr>
        </p:nvSpPr>
        <p:spPr/>
        <p:txBody>
          <a:bodyPr/>
          <a:lstStyle/>
          <a:p>
            <a:r>
              <a:rPr lang="en-US" dirty="0"/>
              <a:t>ATTACK DETAILS AND IMPLEMENTATION</a:t>
            </a:r>
          </a:p>
        </p:txBody>
      </p:sp>
      <p:sp>
        <p:nvSpPr>
          <p:cNvPr id="3" name="Content Placeholder 2">
            <a:extLst>
              <a:ext uri="{FF2B5EF4-FFF2-40B4-BE49-F238E27FC236}">
                <a16:creationId xmlns:a16="http://schemas.microsoft.com/office/drawing/2014/main" id="{A6C90865-397A-F341-82C1-964265110368}"/>
              </a:ext>
            </a:extLst>
          </p:cNvPr>
          <p:cNvSpPr>
            <a:spLocks noGrp="1"/>
          </p:cNvSpPr>
          <p:nvPr>
            <p:ph idx="1"/>
          </p:nvPr>
        </p:nvSpPr>
        <p:spPr/>
        <p:txBody>
          <a:bodyPr>
            <a:normAutofit fontScale="70000" lnSpcReduction="20000"/>
          </a:bodyPr>
          <a:lstStyle/>
          <a:p>
            <a:pPr>
              <a:buFont typeface="Wingdings" pitchFamily="2" charset="2"/>
              <a:buChar char="Ø"/>
            </a:pPr>
            <a:r>
              <a:rPr lang="en-US" dirty="0"/>
              <a:t>we first describe a threat model that expresses the capabilities and targets of the attacker.</a:t>
            </a:r>
          </a:p>
          <a:p>
            <a:pPr>
              <a:buFont typeface="Wingdings" pitchFamily="2" charset="2"/>
              <a:buChar char="Ø"/>
            </a:pPr>
            <a:r>
              <a:rPr lang="en-US" dirty="0"/>
              <a:t> Models to control the attacks</a:t>
            </a:r>
          </a:p>
          <a:p>
            <a:pPr marL="971550" lvl="1" indent="-514350">
              <a:buFont typeface="+mj-lt"/>
              <a:buAutoNum type="arabicPeriod"/>
            </a:pPr>
            <a:r>
              <a:rPr lang="en-US" dirty="0"/>
              <a:t>Threat Model : Threat model assumes a victim undertaking activities on a smartphone which is plugged into a charging station.</a:t>
            </a:r>
          </a:p>
          <a:p>
            <a:pPr marL="1428750" lvl="2" indent="-514350">
              <a:buFont typeface="+mj-lt"/>
              <a:buAutoNum type="arabicPeriod"/>
            </a:pPr>
            <a:r>
              <a:rPr lang="en-US" dirty="0"/>
              <a:t>Two primary forms of information that the attacker will be interested in include:</a:t>
            </a:r>
          </a:p>
          <a:p>
            <a:pPr marL="1885950" lvl="3" indent="-514350">
              <a:buFont typeface="+mj-lt"/>
              <a:buAutoNum type="arabicPeriod"/>
            </a:pPr>
            <a:r>
              <a:rPr lang="en-US" dirty="0"/>
              <a:t>The identities of keys typed by the victim</a:t>
            </a:r>
          </a:p>
          <a:p>
            <a:pPr marL="1885950" lvl="3" indent="-514350">
              <a:buFont typeface="+mj-lt"/>
              <a:buAutoNum type="arabicPeriod"/>
            </a:pPr>
            <a:r>
              <a:rPr lang="en-US" dirty="0"/>
              <a:t>Activities the user performs on the phone</a:t>
            </a:r>
          </a:p>
          <a:p>
            <a:pPr marL="971550" lvl="1" indent="-514350">
              <a:buFont typeface="+mj-lt"/>
              <a:buAutoNum type="arabicPeriod"/>
            </a:pPr>
            <a:r>
              <a:rPr lang="en-US" dirty="0"/>
              <a:t>Implementation of the Attacks</a:t>
            </a:r>
          </a:p>
          <a:p>
            <a:pPr marL="1428750" lvl="2" indent="-514350">
              <a:buFont typeface="+mj-lt"/>
              <a:buAutoNum type="romanLcPeriod"/>
            </a:pPr>
            <a:r>
              <a:rPr lang="en-US" dirty="0"/>
              <a:t> Data Acquisition</a:t>
            </a:r>
          </a:p>
          <a:p>
            <a:pPr marL="1428750" lvl="2" indent="-514350">
              <a:buFont typeface="+mj-lt"/>
              <a:buAutoNum type="romanLcPeriod"/>
            </a:pPr>
            <a:r>
              <a:rPr lang="en-US" dirty="0"/>
              <a:t>Feature Extraction   </a:t>
            </a:r>
          </a:p>
          <a:p>
            <a:pPr marL="1428750" lvl="2" indent="-514350">
              <a:buFont typeface="+mj-lt"/>
              <a:buAutoNum type="romanLcPeriod"/>
            </a:pPr>
            <a:r>
              <a:rPr lang="en-US" dirty="0"/>
              <a:t>Classification    </a:t>
            </a:r>
          </a:p>
          <a:p>
            <a:pPr marL="457200" lvl="1" indent="0">
              <a:buNone/>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3924678739"/>
      </p:ext>
    </p:extLst>
  </p:cSld>
  <p:clrMapOvr>
    <a:masterClrMapping/>
  </p:clrMapOvr>
  <p:transition spd="slow">
    <p:cover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D843-02D2-1041-BCF8-88D48223CA8F}"/>
              </a:ext>
            </a:extLst>
          </p:cNvPr>
          <p:cNvSpPr>
            <a:spLocks noGrp="1"/>
          </p:cNvSpPr>
          <p:nvPr>
            <p:ph type="title"/>
          </p:nvPr>
        </p:nvSpPr>
        <p:spPr/>
        <p:txBody>
          <a:bodyPr/>
          <a:lstStyle/>
          <a:p>
            <a:r>
              <a:rPr lang="en-US" dirty="0"/>
              <a:t>PROPOSED DEFENSE MECHANISMS</a:t>
            </a:r>
          </a:p>
        </p:txBody>
      </p:sp>
      <p:sp>
        <p:nvSpPr>
          <p:cNvPr id="3" name="Content Placeholder 2">
            <a:extLst>
              <a:ext uri="{FF2B5EF4-FFF2-40B4-BE49-F238E27FC236}">
                <a16:creationId xmlns:a16="http://schemas.microsoft.com/office/drawing/2014/main" id="{66C1EE8B-66A7-0F4B-A8D5-2E36D8E719AB}"/>
              </a:ext>
            </a:extLst>
          </p:cNvPr>
          <p:cNvSpPr>
            <a:spLocks noGrp="1"/>
          </p:cNvSpPr>
          <p:nvPr>
            <p:ph idx="1"/>
          </p:nvPr>
        </p:nvSpPr>
        <p:spPr/>
        <p:txBody>
          <a:bodyPr>
            <a:normAutofit lnSpcReduction="10000"/>
          </a:bodyPr>
          <a:lstStyle/>
          <a:p>
            <a:pPr>
              <a:buFont typeface="Wingdings" pitchFamily="2" charset="2"/>
              <a:buChar char="Ø"/>
            </a:pPr>
            <a:r>
              <a:rPr lang="en-US" dirty="0"/>
              <a:t>Hardware-Based Defense</a:t>
            </a:r>
          </a:p>
          <a:p>
            <a:pPr marL="971550" lvl="1" indent="-514350">
              <a:buFont typeface="+mj-lt"/>
              <a:buAutoNum type="arabicPeriod"/>
            </a:pPr>
            <a:r>
              <a:rPr lang="en-US" dirty="0"/>
              <a:t>Scrambler System Hardware.</a:t>
            </a:r>
          </a:p>
          <a:p>
            <a:pPr marL="971550" lvl="1" indent="-514350">
              <a:buFont typeface="+mj-lt"/>
              <a:buAutoNum type="arabicPeriod"/>
            </a:pPr>
            <a:r>
              <a:rPr lang="en-US" dirty="0"/>
              <a:t>Scrambler System Firmware.</a:t>
            </a:r>
          </a:p>
          <a:p>
            <a:pPr>
              <a:buFont typeface="Wingdings" pitchFamily="2" charset="2"/>
              <a:buChar char="Ø"/>
            </a:pPr>
            <a:r>
              <a:rPr lang="en-US" dirty="0"/>
              <a:t>Software-Based Defense</a:t>
            </a:r>
          </a:p>
          <a:p>
            <a:pPr marL="971550" lvl="1" indent="-514350">
              <a:buFont typeface="+mj-lt"/>
              <a:buAutoNum type="arabicPeriod"/>
            </a:pPr>
            <a:r>
              <a:rPr lang="en-US" dirty="0"/>
              <a:t>Design and Implementation Requirements</a:t>
            </a:r>
          </a:p>
          <a:p>
            <a:pPr marL="971550" lvl="1" indent="-514350">
              <a:buFont typeface="+mj-lt"/>
              <a:buAutoNum type="arabicPeriod"/>
            </a:pPr>
            <a:r>
              <a:rPr lang="en-US" dirty="0"/>
              <a:t>Choice of Defense Operations</a:t>
            </a:r>
          </a:p>
          <a:p>
            <a:pPr marL="971550" lvl="1" indent="-514350">
              <a:buFont typeface="+mj-lt"/>
              <a:buAutoNum type="arabicPeriod"/>
            </a:pPr>
            <a:r>
              <a:rPr lang="en-US" dirty="0"/>
              <a:t>Defense Design and Implementation.</a:t>
            </a:r>
          </a:p>
        </p:txBody>
      </p:sp>
    </p:spTree>
    <p:extLst>
      <p:ext uri="{BB962C8B-B14F-4D97-AF65-F5344CB8AC3E}">
        <p14:creationId xmlns:p14="http://schemas.microsoft.com/office/powerpoint/2010/main" val="325867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B257-5FB3-1D4E-AC3B-5BF6120B7A66}"/>
              </a:ext>
            </a:extLst>
          </p:cNvPr>
          <p:cNvSpPr>
            <a:spLocks noGrp="1"/>
          </p:cNvSpPr>
          <p:nvPr>
            <p:ph type="title"/>
          </p:nvPr>
        </p:nvSpPr>
        <p:spPr/>
        <p:txBody>
          <a:bodyPr/>
          <a:lstStyle/>
          <a:p>
            <a:r>
              <a:rPr lang="en-US" dirty="0"/>
              <a:t>EXPERIMENTAL DESIGN AND SETUP</a:t>
            </a:r>
          </a:p>
        </p:txBody>
      </p:sp>
      <p:sp>
        <p:nvSpPr>
          <p:cNvPr id="3" name="Content Placeholder 2">
            <a:extLst>
              <a:ext uri="{FF2B5EF4-FFF2-40B4-BE49-F238E27FC236}">
                <a16:creationId xmlns:a16="http://schemas.microsoft.com/office/drawing/2014/main" id="{96159C5A-400E-4642-B6D8-E6327ECCC7ED}"/>
              </a:ext>
            </a:extLst>
          </p:cNvPr>
          <p:cNvSpPr>
            <a:spLocks noGrp="1"/>
          </p:cNvSpPr>
          <p:nvPr>
            <p:ph idx="1"/>
          </p:nvPr>
        </p:nvSpPr>
        <p:spPr/>
        <p:txBody>
          <a:bodyPr>
            <a:normAutofit fontScale="55000" lnSpcReduction="20000"/>
          </a:bodyPr>
          <a:lstStyle/>
          <a:p>
            <a:pPr>
              <a:buFont typeface="Wingdings" pitchFamily="2" charset="2"/>
              <a:buChar char="Ø"/>
            </a:pPr>
            <a:r>
              <a:rPr lang="en-US" dirty="0"/>
              <a:t>Data Collection Experiments: Collect data that we used to illustrate the attack (i.e., power signals were captured without perturbations by the defense), while the other two were used to collect data that we used to illustrate the two defense mechanisms</a:t>
            </a:r>
          </a:p>
          <a:p>
            <a:pPr marL="971550" lvl="1" indent="-514350">
              <a:buFont typeface="+mj-lt"/>
              <a:buAutoNum type="arabicPeriod"/>
            </a:pPr>
            <a:r>
              <a:rPr lang="en-US" dirty="0"/>
              <a:t>Attack Experiment : Consisted of connecting the smartphone(s) to our power meter via USB and collecting power traces tailored to the specific activity (web browsing, key tapping, or phone call) while the phone was charging.</a:t>
            </a:r>
          </a:p>
          <a:p>
            <a:pPr marL="971550" lvl="1" indent="-514350">
              <a:buFont typeface="+mj-lt"/>
              <a:buAutoNum type="arabicPeriod"/>
            </a:pPr>
            <a:r>
              <a:rPr lang="en-US" dirty="0"/>
              <a:t>Hardware-Based Defense Experiment : we used the hardware defense solution (scrambler), Instead of connecting the phone directly to the power meter, the phone was connected to the power meter via the defense scrambler.</a:t>
            </a:r>
          </a:p>
          <a:p>
            <a:pPr marL="971550" lvl="1" indent="-514350">
              <a:buFont typeface="+mj-lt"/>
              <a:buAutoNum type="arabicPeriod"/>
            </a:pPr>
            <a:r>
              <a:rPr lang="en-US" dirty="0"/>
              <a:t>Software-Based Defense Experiment: we used the software defense solution .The setup of this experiment is similar to that in Experiment (1) above, except that the phone in this case had the software defense solution running during data collection.</a:t>
            </a:r>
          </a:p>
          <a:p>
            <a:pPr>
              <a:buFont typeface="Wingdings" pitchFamily="2" charset="2"/>
              <a:buChar char="Ø"/>
            </a:pPr>
            <a:r>
              <a:rPr lang="en-US" dirty="0"/>
              <a:t>Data Collection Tools</a:t>
            </a:r>
          </a:p>
          <a:p>
            <a:pPr marL="971550" lvl="1" indent="-514350">
              <a:buFont typeface="+mj-lt"/>
              <a:buAutoNum type="arabicPeriod"/>
            </a:pPr>
            <a:r>
              <a:rPr lang="en-US" dirty="0"/>
              <a:t>Power Trace Collecting Equipment: To emulate the malicious USB power charging station, we built a simple power meter using an MSP430 micro-controller similar to the one used in the hardware scrambler circuit</a:t>
            </a:r>
          </a:p>
          <a:p>
            <a:pPr marL="971550" lvl="1" indent="-514350">
              <a:buFont typeface="+mj-lt"/>
              <a:buAutoNum type="arabicPeriod"/>
            </a:pPr>
            <a:r>
              <a:rPr lang="en-US" dirty="0"/>
              <a:t>Smartphones and Software Used: We used the Samsung Galaxy S5 and Samsung Galaxy S6, both running Android OS, Version 6.0.1 (Marshmallow) to collect power traces in all our experiments. </a:t>
            </a:r>
          </a:p>
        </p:txBody>
      </p:sp>
    </p:spTree>
    <p:extLst>
      <p:ext uri="{BB962C8B-B14F-4D97-AF65-F5344CB8AC3E}">
        <p14:creationId xmlns:p14="http://schemas.microsoft.com/office/powerpoint/2010/main" val="34578211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3D49-D940-3947-AC44-DBD171696EE9}"/>
              </a:ext>
            </a:extLst>
          </p:cNvPr>
          <p:cNvSpPr>
            <a:spLocks noGrp="1"/>
          </p:cNvSpPr>
          <p:nvPr>
            <p:ph type="title"/>
          </p:nvPr>
        </p:nvSpPr>
        <p:spPr/>
        <p:txBody>
          <a:bodyPr/>
          <a:lstStyle/>
          <a:p>
            <a:r>
              <a:rPr lang="en-US" dirty="0"/>
              <a:t>ATTACK AND DEFENSE EVALUATIONS</a:t>
            </a:r>
          </a:p>
        </p:txBody>
      </p:sp>
      <p:sp>
        <p:nvSpPr>
          <p:cNvPr id="3" name="Content Placeholder 2">
            <a:extLst>
              <a:ext uri="{FF2B5EF4-FFF2-40B4-BE49-F238E27FC236}">
                <a16:creationId xmlns:a16="http://schemas.microsoft.com/office/drawing/2014/main" id="{3DA4FC68-6B62-7041-B82F-17AAEEE50750}"/>
              </a:ext>
            </a:extLst>
          </p:cNvPr>
          <p:cNvSpPr>
            <a:spLocks noGrp="1"/>
          </p:cNvSpPr>
          <p:nvPr>
            <p:ph idx="1"/>
          </p:nvPr>
        </p:nvSpPr>
        <p:spPr/>
        <p:txBody>
          <a:bodyPr>
            <a:normAutofit fontScale="92500" lnSpcReduction="20000"/>
          </a:bodyPr>
          <a:lstStyle/>
          <a:p>
            <a:pPr>
              <a:buFont typeface="Wingdings" pitchFamily="2" charset="2"/>
              <a:buChar char="Ø"/>
            </a:pPr>
            <a:r>
              <a:rPr lang="en-US" dirty="0"/>
              <a:t>we describe the data collection procedure used and then present the performance of the attack without the use of any defense mechanism. </a:t>
            </a:r>
          </a:p>
          <a:p>
            <a:pPr marL="971550" lvl="1" indent="-514350">
              <a:buFont typeface="+mj-lt"/>
              <a:buAutoNum type="arabicPeriod"/>
            </a:pPr>
            <a:r>
              <a:rPr lang="en-US" dirty="0"/>
              <a:t>Attack vs Defense Scenario</a:t>
            </a:r>
          </a:p>
          <a:p>
            <a:pPr marL="914400" lvl="1" indent="-457200">
              <a:buFont typeface="+mj-lt"/>
              <a:buAutoNum type="arabicPeriod"/>
            </a:pPr>
            <a:r>
              <a:rPr lang="en-US" dirty="0"/>
              <a:t>Defense vs Defense Scenario</a:t>
            </a:r>
          </a:p>
          <a:p>
            <a:pPr>
              <a:buFont typeface="Wingdings" pitchFamily="2" charset="2"/>
              <a:buChar char="Ø"/>
            </a:pPr>
            <a:r>
              <a:rPr lang="en-US" dirty="0"/>
              <a:t>Website Inference Attack</a:t>
            </a:r>
          </a:p>
          <a:p>
            <a:pPr>
              <a:buFont typeface="Wingdings" pitchFamily="2" charset="2"/>
              <a:buChar char="Ø"/>
            </a:pPr>
            <a:r>
              <a:rPr lang="en-US" dirty="0"/>
              <a:t>Keystroke Inference Attack</a:t>
            </a:r>
          </a:p>
          <a:p>
            <a:pPr>
              <a:buFont typeface="Wingdings" pitchFamily="2" charset="2"/>
              <a:buChar char="Ø"/>
            </a:pPr>
            <a:r>
              <a:rPr lang="en-US" dirty="0"/>
              <a:t>Incoming Call Detection Attack</a:t>
            </a:r>
          </a:p>
        </p:txBody>
      </p:sp>
    </p:spTree>
    <p:extLst>
      <p:ext uri="{BB962C8B-B14F-4D97-AF65-F5344CB8AC3E}">
        <p14:creationId xmlns:p14="http://schemas.microsoft.com/office/powerpoint/2010/main" val="17758907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720F-7C34-364D-A1E6-0F517B0D826D}"/>
              </a:ext>
            </a:extLst>
          </p:cNvPr>
          <p:cNvSpPr>
            <a:spLocks noGrp="1"/>
          </p:cNvSpPr>
          <p:nvPr>
            <p:ph type="title"/>
          </p:nvPr>
        </p:nvSpPr>
        <p:spPr/>
        <p:txBody>
          <a:bodyPr/>
          <a:lstStyle/>
          <a:p>
            <a:r>
              <a:rPr lang="en-US" dirty="0"/>
              <a:t>EFFICIENCY OF THE DEFENSE MECHANISMS</a:t>
            </a:r>
          </a:p>
        </p:txBody>
      </p:sp>
      <p:sp>
        <p:nvSpPr>
          <p:cNvPr id="3" name="Content Placeholder 2">
            <a:extLst>
              <a:ext uri="{FF2B5EF4-FFF2-40B4-BE49-F238E27FC236}">
                <a16:creationId xmlns:a16="http://schemas.microsoft.com/office/drawing/2014/main" id="{812790F9-3CE0-5240-B4DC-428F5F13DC2E}"/>
              </a:ext>
            </a:extLst>
          </p:cNvPr>
          <p:cNvSpPr>
            <a:spLocks noGrp="1"/>
          </p:cNvSpPr>
          <p:nvPr>
            <p:ph idx="1"/>
          </p:nvPr>
        </p:nvSpPr>
        <p:spPr/>
        <p:txBody>
          <a:bodyPr/>
          <a:lstStyle/>
          <a:p>
            <a:pPr>
              <a:buFont typeface="Wingdings" pitchFamily="2" charset="2"/>
              <a:buChar char="Ø"/>
            </a:pPr>
            <a:r>
              <a:rPr lang="en-US" dirty="0"/>
              <a:t>Impact on Charging Times</a:t>
            </a:r>
          </a:p>
          <a:p>
            <a:pPr>
              <a:buFont typeface="Wingdings" pitchFamily="2" charset="2"/>
              <a:buChar char="Ø"/>
            </a:pPr>
            <a:r>
              <a:rPr lang="en-US" dirty="0"/>
              <a:t>Impact on CPU and Memory Utilization</a:t>
            </a:r>
          </a:p>
          <a:p>
            <a:pPr>
              <a:buFont typeface="Wingdings" pitchFamily="2" charset="2"/>
              <a:buChar char="Ø"/>
            </a:pPr>
            <a:r>
              <a:rPr lang="en-US" dirty="0"/>
              <a:t>Adoption Impact Analysis for Energy Consumption and CO2 Emissions</a:t>
            </a:r>
          </a:p>
        </p:txBody>
      </p:sp>
    </p:spTree>
    <p:extLst>
      <p:ext uri="{BB962C8B-B14F-4D97-AF65-F5344CB8AC3E}">
        <p14:creationId xmlns:p14="http://schemas.microsoft.com/office/powerpoint/2010/main" val="2605737653"/>
      </p:ext>
    </p:extLst>
  </p:cSld>
  <p:clrMapOvr>
    <a:masterClrMapping/>
  </p:clrMapOvr>
  <p:transition spd="slow">
    <p:randomBar dir="vert"/>
  </p:transition>
</p:sld>
</file>

<file path=ppt/theme/theme1.xml><?xml version="1.0" encoding="utf-8"?>
<a:theme xmlns:a="http://schemas.openxmlformats.org/drawingml/2006/main" name="PebbleVTI">
  <a:themeElements>
    <a:clrScheme name="AnalogousFromDarkSeedLeftStep">
      <a:dk1>
        <a:srgbClr val="000000"/>
      </a:dk1>
      <a:lt1>
        <a:srgbClr val="FFFFFF"/>
      </a:lt1>
      <a:dk2>
        <a:srgbClr val="1C2831"/>
      </a:dk2>
      <a:lt2>
        <a:srgbClr val="F1F3F0"/>
      </a:lt2>
      <a:accent1>
        <a:srgbClr val="A43BD5"/>
      </a:accent1>
      <a:accent2>
        <a:srgbClr val="5D37C7"/>
      </a:accent2>
      <a:accent3>
        <a:srgbClr val="3B52D5"/>
      </a:accent3>
      <a:accent4>
        <a:srgbClr val="2980C3"/>
      </a:accent4>
      <a:accent5>
        <a:srgbClr val="35BDBF"/>
      </a:accent5>
      <a:accent6>
        <a:srgbClr val="29C386"/>
      </a:accent6>
      <a:hlink>
        <a:srgbClr val="3996AC"/>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109</TotalTime>
  <Words>798</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Sitka Subheading</vt:lpstr>
      <vt:lpstr>Wingdings</vt:lpstr>
      <vt:lpstr>PebbleVTI</vt:lpstr>
      <vt:lpstr>Defensive Charging: Mitigating Power Side-Channel Attacks on Charging Smartphones</vt:lpstr>
      <vt:lpstr>Table of Content:</vt:lpstr>
      <vt:lpstr> INTRODUCTION</vt:lpstr>
      <vt:lpstr>RELATED WORK</vt:lpstr>
      <vt:lpstr>ATTACK DETAILS AND IMPLEMENTATION</vt:lpstr>
      <vt:lpstr>PROPOSED DEFENSE MECHANISMS</vt:lpstr>
      <vt:lpstr>EXPERIMENTAL DESIGN AND SETUP</vt:lpstr>
      <vt:lpstr>ATTACK AND DEFENSE EVALUATIONS</vt:lpstr>
      <vt:lpstr>EFFICIENCY OF THE DEFENSE MECHANISMS</vt:lpstr>
      <vt:lpstr>DISCUSSION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Defensive Charging: Mitigating Power Side-Channel Attacks on Charging Smartphones</dc:title>
  <dc:creator>Shah, Abhishek Kumar</dc:creator>
  <cp:lastModifiedBy>Sannapureddy, Shyam Kumar R</cp:lastModifiedBy>
  <cp:revision>3</cp:revision>
  <dcterms:created xsi:type="dcterms:W3CDTF">2021-10-07T15:31:22Z</dcterms:created>
  <dcterms:modified xsi:type="dcterms:W3CDTF">2021-10-07T17:49:47Z</dcterms:modified>
</cp:coreProperties>
</file>