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9" r:id="rId4"/>
    <p:sldId id="257" r:id="rId5"/>
    <p:sldId id="265" r:id="rId6"/>
    <p:sldId id="266" r:id="rId7"/>
    <p:sldId id="271" r:id="rId8"/>
    <p:sldId id="260" r:id="rId9"/>
    <p:sldId id="267" r:id="rId10"/>
    <p:sldId id="272" r:id="rId11"/>
    <p:sldId id="268" r:id="rId12"/>
    <p:sldId id="269" r:id="rId13"/>
    <p:sldId id="270" r:id="rId14"/>
    <p:sldId id="263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AD9ABB-56B2-4AC4-B9E3-0185C8EB4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1F494-42C3-4633-A7D7-46F6036B1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77DAE-814E-4CF0-800F-EDD6E286C19A}" type="datetimeFigureOut">
              <a:rPr lang="en-CA" smtClean="0"/>
              <a:t>2021-12-16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E1DE-500B-4B4A-88BC-ACFD2C638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SHYAM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3B5FB-C4F8-4938-A361-060BBBAB05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49FBD-928E-4911-9679-38ECF03F231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406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C3D3C-6078-4972-BE2C-A92D9A6B5133}" type="datetimeFigureOut">
              <a:rPr lang="en-CA" smtClean="0"/>
              <a:t>2021-12-16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dirty="0"/>
              <a:t>SHYAM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7E94D-8C5D-44B4-9096-BF58CA28DE5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966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8D69-E3EA-4D99-81A3-2B8F21E0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4FA6-8FCE-4A1E-98CE-0E405B1F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28A6-83B5-47F3-B34B-70C5BFD0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FE53-D647-4B6C-90CF-B6944B5C6429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5FEB-F43C-4B2F-8015-50B3E06A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4300-268A-41A4-9E1B-0C87AEBF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77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313A-5F20-4566-B014-D69AB7A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CE8E4-5341-4464-99E0-4456D690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1639-C3E3-4D49-995F-9778BDF1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00A8-A238-41D5-B877-3D67A0D6D738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B04D9-603F-4C09-B806-1781D551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B2AE-4911-44CC-BAA9-D83DEB30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4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CB09D-F6AB-4537-A664-D8F5E34BC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60CD6-E59A-4EC1-9627-3FF8B9314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006A-B192-4E55-AE7C-E4D32984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0223-8838-484E-BA8D-2BDC3DC23364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1612-CB9C-4A04-B08C-4E11802E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3474-CBA9-4D2D-A508-2BC1223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7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968-3836-4E50-8954-D4CFDCD5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4F7EA-E546-422A-9DCF-04413B7F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E771-7318-459C-AE23-E8B89C81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20EF-76A1-4C19-A892-98F1CC486A4E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0D6C-E031-4A70-8AE5-C29278A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D62D-CDA3-4CFF-B763-66601EEB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273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926D-50FD-4D79-B4EC-CDB6A0E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7C0F-2B8B-485C-9708-1676BE7C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B41D-BC66-4EB9-8DCD-E6F88571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2878-F59C-43F5-8AA7-063CB8E3DC07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194D-3734-4B9E-A507-23C52782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F210-26F0-4FFC-8771-092FA0A2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43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4061-CA37-44CE-9733-2BD6CAC3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50E5-E6EC-4D8E-86A0-F47E61DD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3A99-9F61-46EC-BB1D-0973E0E6E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EC30-2A56-41E0-A0D7-603B2E66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2E7D-48F9-4ABB-80DD-B5A939B6E65A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B5AA6-C350-470C-BDB2-59FD4A15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0A05-926B-4AF9-BE65-F8308A2C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96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9F72-7EFB-4D67-9083-87A6F74B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CA82D-3BF7-4626-BCC1-683ABFA4F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EA5E-CD96-44E6-B2A1-C06D9D8DA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0DF1C-4AD8-44EE-878E-70E6D4926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4CCD-AADF-440C-AEFC-900D5775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819E2-21CE-4E10-916F-16EC2F67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AE6D-A644-437C-9495-C9A7F862FB7B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5CEE0-B0A9-4A0B-92C6-0E869A48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1E9A6-479C-427D-9B7B-65624A82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3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CC5B-4A02-42D1-9AAC-1F730D50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4D1D7-F780-476E-963D-7D7E5A09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85DF-CE0E-4571-BF15-1AAE20D3DC0E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104EE-2238-4CEB-8BAD-EF1EBC9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5BF69-53C1-4447-8A7F-D4842EBF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9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81098-E396-4134-9A26-EDECD002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6272-DB7A-40F2-9431-4EA0C4B588EF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978AC-F322-4354-A116-6B7164E6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A9C7B-482F-4010-A539-0866CAAF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462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B0AF-DA48-411E-8408-B2C8A08C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E3AE-5CCC-4529-948D-E6138B4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7309-14A1-40A9-B81E-F4BC19A65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5FC1-3F11-4821-AFF3-2ED345F2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3585-2796-401A-8B0C-44EC6180B3AE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7E82B-28F2-45A8-B684-4BC9F11E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574F-3685-413E-9B4C-77705916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7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8CBF-F6FE-45A3-9777-C13AC35D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89A09-8D45-44FC-9135-1D578CB28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6B8D0-167F-4900-9025-CE2A9F9E4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D0F3-174B-40E0-84DD-633A14C2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8BB8-A237-489E-9463-878708BFD1A3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ED6F-FDB7-49B0-9885-F88F8B1E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6E32-2F18-4D73-A8BF-57A027C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86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7B034-4149-4940-9D40-B30A9ECD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73A56-1E6A-4CB2-8234-4ED0EFEB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9348-F039-4033-AD03-58CEF8A5E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F71A-FEDE-42B3-ABF5-E9524E260E18}" type="datetime1">
              <a:rPr lang="en-CA" smtClean="0"/>
              <a:t>2021-12-16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72C8-DF54-4F76-9B72-126E40992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SHYAM PURUSOTH PARTHASARATHY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087D-672D-45F4-919C-A8C682831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A4BE-CA6D-4BE2-94A3-BE5F7626C8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926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B0DD-9C9C-416A-A7CE-12D47D408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STATISTICS AND PREDICTIVE MODELLING</a:t>
            </a:r>
            <a:endParaRPr lang="en-CA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8FA2-3932-4B98-BEF4-FD3440AF5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77375" cy="2789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PROJECT – DATA 1204</a:t>
            </a:r>
          </a:p>
          <a:p>
            <a:r>
              <a:rPr lang="en-US" dirty="0"/>
              <a:t>SUBMITTED BY :</a:t>
            </a:r>
          </a:p>
          <a:p>
            <a:r>
              <a:rPr lang="en-US" dirty="0"/>
              <a:t>SHYAM PURUSOTH PARTHASARATHY (100847344)</a:t>
            </a:r>
          </a:p>
          <a:p>
            <a:r>
              <a:rPr lang="en-US" dirty="0"/>
              <a:t>SUBMITTED TO :</a:t>
            </a:r>
          </a:p>
          <a:p>
            <a:r>
              <a:rPr lang="en-US" dirty="0"/>
              <a:t>PROFESSOR RITWICK DUTTA</a:t>
            </a:r>
          </a:p>
          <a:p>
            <a:r>
              <a:rPr lang="en-US" dirty="0"/>
              <a:t>DATE :</a:t>
            </a:r>
          </a:p>
          <a:p>
            <a:r>
              <a:rPr lang="en-US" dirty="0"/>
              <a:t>12/14/2021</a:t>
            </a:r>
          </a:p>
          <a:p>
            <a:endParaRPr lang="en-CA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6508484-BA01-4A1A-9D26-614CBD95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62" y="938212"/>
            <a:ext cx="4562475" cy="15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19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2008D-589A-45AA-9D2E-C1771B241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Hypothesis Statement (MLR):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EF26-D810-492A-85C9-99D4AEC6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HYPOTHESIS STATEMENT:</a:t>
            </a:r>
          </a:p>
          <a:p>
            <a:r>
              <a:rPr lang="en-US" sz="2400" dirty="0"/>
              <a:t>NULL HYPOTHESIS : </a:t>
            </a:r>
          </a:p>
          <a:p>
            <a:pPr marL="0" indent="0">
              <a:buNone/>
            </a:pPr>
            <a:r>
              <a:rPr lang="en-US" sz="2400" dirty="0"/>
              <a:t>	H</a:t>
            </a:r>
            <a:r>
              <a:rPr lang="en-US" sz="2400" baseline="-25000" dirty="0"/>
              <a:t>O</a:t>
            </a:r>
            <a:r>
              <a:rPr lang="en-US" sz="2400" dirty="0"/>
              <a:t>= All the independent variables are not correlated to predictor variable (Household Expenses). </a:t>
            </a:r>
          </a:p>
          <a:p>
            <a:r>
              <a:rPr lang="en-US" sz="2400" dirty="0"/>
              <a:t>ALTERNATE HYPOTHESIS:</a:t>
            </a:r>
          </a:p>
          <a:p>
            <a:pPr marL="0" indent="0">
              <a:buNone/>
            </a:pPr>
            <a:r>
              <a:rPr lang="en-US" sz="2400" dirty="0"/>
              <a:t>	H</a:t>
            </a:r>
            <a:r>
              <a:rPr lang="en-US" sz="2400" baseline="-25000" dirty="0"/>
              <a:t>a</a:t>
            </a:r>
            <a:r>
              <a:rPr lang="en-US" sz="2400" dirty="0"/>
              <a:t>= All the independent variables are correlated to predictor variable (Household Expenses). 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BA44-EAA8-4E7D-A0E3-CA67688A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2350E-1AC3-47D5-9EFC-2A99A0DF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10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662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F953-CC90-4E61-A3B8-875D7A08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Multi Linear Regression Model: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1F307-4DEC-42E5-BBED-536F3760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93C56-6B90-4B1F-AB42-38CB2A7D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68E6-A5E8-4D12-AC6B-D6E50537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11</a:t>
            </a:fld>
            <a:endParaRPr lang="en-CA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8DBC1-EA80-4285-B7D4-98C2B7AC9F35}"/>
              </a:ext>
            </a:extLst>
          </p:cNvPr>
          <p:cNvSpPr txBox="1"/>
          <p:nvPr/>
        </p:nvSpPr>
        <p:spPr>
          <a:xfrm>
            <a:off x="1119321" y="2177172"/>
            <a:ext cx="5627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 Linear Regression Equation:</a:t>
            </a:r>
          </a:p>
          <a:p>
            <a:endParaRPr lang="en-US" dirty="0"/>
          </a:p>
          <a:p>
            <a:r>
              <a:rPr lang="en-US" dirty="0"/>
              <a:t>Expenses = -11941.6 + 256.8(Age) -131.3 (Sex) + 339.3(BMI) + 475.7 (Children) + 23847.5 (Smoker) + (-352.8 – 1035.6 -959.3)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P is 2.2e-16 which is almost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P-value is less than 0.05 , we can reject null hypothesis which states a</a:t>
            </a:r>
            <a:r>
              <a:rPr lang="en-US" sz="1800" dirty="0"/>
              <a:t>ll the independent variables are not correlated to predictor variable (Household Expenses).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</a:t>
            </a:r>
            <a:r>
              <a:rPr lang="en-US" b="1" dirty="0"/>
              <a:t>accept the alternate hypothesis </a:t>
            </a:r>
            <a:r>
              <a:rPr lang="en-US" dirty="0"/>
              <a:t>which states that a</a:t>
            </a:r>
            <a:r>
              <a:rPr lang="en-US" sz="1800" dirty="0"/>
              <a:t>ll the independent variables are correlated to predictor variable (Household Expenses).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EA613C-ED32-466A-AB8C-AD40745E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98" y="2613098"/>
            <a:ext cx="4738183" cy="751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2CD020-CBCE-424D-BAF5-607A8B58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85" y="3523734"/>
            <a:ext cx="3596118" cy="26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6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3C030-A8EE-495A-B68C-84DC10B8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Multi Linear Regression (Interpretation and Evaluation):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D9B-B726-45B0-A508-BD762B65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341848"/>
            <a:ext cx="5873480" cy="411610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The median value of residuals is -979.6 which is less than minimum and first quartile value of residuals.</a:t>
            </a:r>
          </a:p>
          <a:p>
            <a:r>
              <a:rPr lang="en-US" sz="2400" dirty="0"/>
              <a:t>Therefore, the residuals are normally distributed.</a:t>
            </a:r>
          </a:p>
          <a:p>
            <a:r>
              <a:rPr lang="en-US" sz="2400" dirty="0"/>
              <a:t>Additionally, except the P values of variables sex and region all the other independent variable has P-value lesser than 0.05.</a:t>
            </a:r>
          </a:p>
          <a:p>
            <a:r>
              <a:rPr lang="en-US" sz="2400" dirty="0"/>
              <a:t>Also, the value of adjusted R squared is 0.7494 which indicates that the model is able explain 75% </a:t>
            </a:r>
            <a:r>
              <a:rPr lang="en-US" sz="2400"/>
              <a:t>(approx.) </a:t>
            </a:r>
            <a:r>
              <a:rPr lang="en-US" sz="2400" dirty="0"/>
              <a:t>variability in data and the model’s performance is great.</a:t>
            </a:r>
          </a:p>
          <a:p>
            <a:r>
              <a:rPr lang="en-US" sz="2400" dirty="0"/>
              <a:t>Hence, the model can be used in live for further predictions.</a:t>
            </a: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E8963-CC17-456A-A541-D89301E8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5E43F-7DF2-4A77-AA00-80570093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12</a:t>
            </a:fld>
            <a:endParaRPr lang="en-CA" sz="1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813EF-53A2-4064-9A47-12868C32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391" y="3786946"/>
            <a:ext cx="3596118" cy="2671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F7CD7-FA6F-4A55-95CB-C6848E0A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98" y="2613098"/>
            <a:ext cx="4738183" cy="751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D86D88-D9D3-47DB-9F5F-E943C3B45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85" y="3523734"/>
            <a:ext cx="3596118" cy="26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9AFD5-F6B9-4C5D-8F96-6BB04F35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B8C7-FE8A-41FB-A96B-75428695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Predicting the expenses only using Smoking habits only explains 62% variability in data . Hence, the performance of simple linear regression model may not be up to the expected level. </a:t>
            </a:r>
          </a:p>
          <a:p>
            <a:r>
              <a:rPr lang="en-US" sz="2400" dirty="0"/>
              <a:t>However, including other independent variables in data gives the adjusted R squared value as 75% which shows it can explain 75% of the variability in data.</a:t>
            </a:r>
          </a:p>
          <a:p>
            <a:r>
              <a:rPr lang="en-US" sz="2400" dirty="0"/>
              <a:t>Therefore, the performance of Multi linear regression model has exceeded the performance of linear regression.</a:t>
            </a:r>
          </a:p>
          <a:p>
            <a:r>
              <a:rPr lang="en-US" sz="2400" dirty="0"/>
              <a:t>To increase the performance of multi linear model, we can remove the correlation ship between independent variables.</a:t>
            </a:r>
          </a:p>
          <a:p>
            <a:r>
              <a:rPr lang="en-US" sz="2400" dirty="0"/>
              <a:t>Additionally, we can also remove some variables which does not contribute to model’s performance and create the model.</a:t>
            </a:r>
          </a:p>
          <a:p>
            <a:r>
              <a:rPr lang="en-US" sz="2400" dirty="0"/>
              <a:t>Overall, I recommend Mr. John Hughes to use the multi linear model to predict the household expenses.</a:t>
            </a: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98DCA-A3F4-4E19-BEFF-920C2C4A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5839D-2641-456E-BC2D-F153A507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13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80278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0817E1-3CAD-4648-8AF4-0E4AECA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APPENDIX: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BE0B-1B1C-467B-A471-31A8D5CE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333" y="1378624"/>
            <a:ext cx="6525220" cy="461684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CA" sz="1300" dirty="0"/>
              <a:t># Load Libraries</a:t>
            </a:r>
          </a:p>
          <a:p>
            <a:pPr marL="0" indent="0">
              <a:buNone/>
            </a:pPr>
            <a:r>
              <a:rPr lang="en-CA" sz="1300" dirty="0"/>
              <a:t>library(ggplot2)</a:t>
            </a:r>
          </a:p>
          <a:p>
            <a:pPr marL="0" indent="0">
              <a:buNone/>
            </a:pPr>
            <a:r>
              <a:rPr lang="en-CA" sz="1300" dirty="0"/>
              <a:t>library(dplyr)</a:t>
            </a:r>
          </a:p>
          <a:p>
            <a:pPr marL="0" indent="0">
              <a:buNone/>
            </a:pPr>
            <a:r>
              <a:rPr lang="en-CA" sz="1300" dirty="0"/>
              <a:t>library(openintro)</a:t>
            </a:r>
          </a:p>
          <a:p>
            <a:pPr marL="0" indent="0">
              <a:buNone/>
            </a:pPr>
            <a:r>
              <a:rPr lang="en-CA" sz="1300" dirty="0"/>
              <a:t>library(pastecs)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# View dataset</a:t>
            </a:r>
          </a:p>
          <a:p>
            <a:pPr marL="0" indent="0">
              <a:buNone/>
            </a:pPr>
            <a:r>
              <a:rPr lang="en-CA" sz="1300" dirty="0"/>
              <a:t>View(MultiRegDataset)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# View first few lines of dataset</a:t>
            </a:r>
          </a:p>
          <a:p>
            <a:pPr marL="0" indent="0">
              <a:buNone/>
            </a:pPr>
            <a:r>
              <a:rPr lang="en-CA" sz="1300" dirty="0"/>
              <a:t>head(MultiRegDataset)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# View structure of datset</a:t>
            </a:r>
          </a:p>
          <a:p>
            <a:pPr marL="0" indent="0">
              <a:buNone/>
            </a:pPr>
            <a:r>
              <a:rPr lang="en-CA" sz="1300" dirty="0"/>
              <a:t>str(MultiRegDataset)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sz="1300" dirty="0"/>
              <a:t># Key metrics</a:t>
            </a:r>
          </a:p>
          <a:p>
            <a:pPr marL="0" indent="0">
              <a:buNone/>
            </a:pPr>
            <a:r>
              <a:rPr lang="en-CA" sz="1300" dirty="0"/>
              <a:t>stat.desc(MultiRegDataset, basic = F)</a:t>
            </a:r>
          </a:p>
          <a:p>
            <a:pPr marL="0" indent="0">
              <a:buNone/>
            </a:pPr>
            <a:r>
              <a:rPr lang="en-CA" sz="1300" dirty="0"/>
              <a:t>stat.desc(MultiRegDataset, desc=F)</a:t>
            </a:r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endParaRPr lang="en-CA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F0DF4-143B-4A6B-BF47-FC758724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AA55C-E890-4AD3-8374-AA8257FF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14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68550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D7A806-44FC-429C-A047-0ADBD6B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APPENDIX: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15B9-8E02-4B40-8EB5-E08BB208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757416" cy="55214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1200" dirty="0"/>
              <a:t># Histogram</a:t>
            </a:r>
          </a:p>
          <a:p>
            <a:pPr marL="0" indent="0">
              <a:buNone/>
            </a:pPr>
            <a:r>
              <a:rPr lang="en-CA" sz="1200" dirty="0"/>
              <a:t>Expenses =  MultiRegDataset$expenses</a:t>
            </a:r>
          </a:p>
          <a:p>
            <a:pPr marL="0" indent="0">
              <a:buNone/>
            </a:pPr>
            <a:r>
              <a:rPr lang="en-CA" sz="1200" dirty="0"/>
              <a:t>hist(Expenses)</a:t>
            </a:r>
          </a:p>
          <a:p>
            <a:pPr marL="0" indent="0">
              <a:buNone/>
            </a:pPr>
            <a:r>
              <a:rPr lang="en-CA" sz="1200" dirty="0"/>
              <a:t># Two tailed Test</a:t>
            </a:r>
          </a:p>
          <a:p>
            <a:pPr marL="0" indent="0">
              <a:buNone/>
            </a:pPr>
            <a:r>
              <a:rPr lang="en-CA" sz="1200" dirty="0"/>
              <a:t>t.test(Expenses, mu=10000)</a:t>
            </a:r>
          </a:p>
          <a:p>
            <a:pPr marL="0" indent="0">
              <a:buNone/>
            </a:pPr>
            <a:r>
              <a:rPr lang="en-CA" sz="1200" dirty="0"/>
              <a:t>#Build Simple Linear Model</a:t>
            </a:r>
          </a:p>
          <a:p>
            <a:pPr marL="0" indent="0">
              <a:buNone/>
            </a:pPr>
            <a:r>
              <a:rPr lang="en-CA" sz="1200" dirty="0"/>
              <a:t>simple.fit = lm(MultiRegDataset$expenses~MultiRegDataset$smoker, data=MultiRegDataset)</a:t>
            </a:r>
          </a:p>
          <a:p>
            <a:pPr marL="0" indent="0">
              <a:buNone/>
            </a:pPr>
            <a:r>
              <a:rPr lang="en-CA" sz="1200" dirty="0"/>
              <a:t>LinearModel= simple.fit</a:t>
            </a:r>
          </a:p>
          <a:p>
            <a:pPr marL="0" indent="0">
              <a:buNone/>
            </a:pPr>
            <a:r>
              <a:rPr lang="en-CA" sz="1200" dirty="0"/>
              <a:t>#Summary of Key Statistics of the Model</a:t>
            </a:r>
          </a:p>
          <a:p>
            <a:pPr marL="0" indent="0">
              <a:buNone/>
            </a:pPr>
            <a:r>
              <a:rPr lang="en-CA" sz="1200" dirty="0"/>
              <a:t>summary(LinearModel)</a:t>
            </a:r>
          </a:p>
          <a:p>
            <a:pPr marL="0" indent="0">
              <a:buNone/>
            </a:pPr>
            <a:r>
              <a:rPr lang="en-CA" sz="1200" dirty="0"/>
              <a:t>print(LinearModel)</a:t>
            </a:r>
          </a:p>
          <a:p>
            <a:pPr marL="0" indent="0">
              <a:buNone/>
            </a:pPr>
            <a:r>
              <a:rPr lang="en-CA" sz="1200" dirty="0"/>
              <a:t>#Build Multi linear Model</a:t>
            </a:r>
          </a:p>
          <a:p>
            <a:pPr marL="0" indent="0">
              <a:buNone/>
            </a:pPr>
            <a:r>
              <a:rPr lang="en-CA" sz="1200" dirty="0"/>
              <a:t>model &lt;- lm(Expenses~ age + sex +bmi + children + smoker + region, data = MultiRegDataset)</a:t>
            </a:r>
          </a:p>
          <a:p>
            <a:pPr marL="0" indent="0">
              <a:buNone/>
            </a:pPr>
            <a:r>
              <a:rPr lang="en-CA" sz="1200" dirty="0"/>
              <a:t># Print and summary of the model.</a:t>
            </a:r>
          </a:p>
          <a:p>
            <a:pPr marL="0" indent="0">
              <a:buNone/>
            </a:pPr>
            <a:r>
              <a:rPr lang="en-CA" sz="1200" dirty="0"/>
              <a:t>print(model)</a:t>
            </a:r>
          </a:p>
          <a:p>
            <a:pPr marL="0" indent="0">
              <a:buNone/>
            </a:pPr>
            <a:r>
              <a:rPr lang="en-CA" sz="1200" dirty="0"/>
              <a:t>summary(model)</a:t>
            </a:r>
          </a:p>
          <a:p>
            <a:endParaRPr lang="en-CA" sz="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82CC4-DCFD-4CA2-B6E5-36FB8879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D8FC9-4CE8-40EB-8E8E-0B07AB3C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15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0498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62E11-CB68-4A98-B830-2A2A32B9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A04C993-71EC-4180-81F4-A37E32AB9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FADED-D22C-4DE7-8573-13203816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77D-FEF4-45E9-92DB-998FD935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712" y="6356349"/>
            <a:ext cx="4114800" cy="365125"/>
          </a:xfrm>
        </p:spPr>
        <p:txBody>
          <a:bodyPr/>
          <a:lstStyle/>
          <a:p>
            <a:r>
              <a:rPr lang="en-CA" dirty="0"/>
              <a:t>SHYAM PURUSOTH PARTHASARATHY</a:t>
            </a:r>
          </a:p>
        </p:txBody>
      </p:sp>
    </p:spTree>
    <p:extLst>
      <p:ext uri="{BB962C8B-B14F-4D97-AF65-F5344CB8AC3E}">
        <p14:creationId xmlns:p14="http://schemas.microsoft.com/office/powerpoint/2010/main" val="106695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8010-0991-4E17-828C-BDDB9161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Description: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21155-74CB-4AC1-811D-A09F6DB2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Mr. John Hughes is trying to predict household expenses based on personal attributes.</a:t>
            </a:r>
          </a:p>
          <a:p>
            <a:r>
              <a:rPr lang="en-US" sz="2400" dirty="0"/>
              <a:t>The personal attributes include age, sex, BMI, Number of children, Smoking habits and region of residence.</a:t>
            </a:r>
          </a:p>
          <a:p>
            <a:r>
              <a:rPr lang="en-US" sz="2400" dirty="0"/>
              <a:t>Additionally, Mr. John Hughes is also trying to understand how specifically smoking habits has an effect on household expenses.</a:t>
            </a:r>
          </a:p>
          <a:p>
            <a:r>
              <a:rPr lang="en-US" sz="2400" dirty="0"/>
              <a:t>To help Mr. John Hughes, we will be performing Linear regression to find the effect of smoking habits on household expenses.</a:t>
            </a:r>
          </a:p>
          <a:p>
            <a:r>
              <a:rPr lang="en-US" sz="2400" dirty="0"/>
              <a:t>Furthermore, we will also perform Multivariate regression to predict hoe all the other personal attributes has an effect on house hold expenses.</a:t>
            </a: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29703-10A1-40A2-AC78-E6170643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B66AE-BBF7-408D-8EB7-04B89F1B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2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31927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6EC69-F3FA-468A-8B0C-9CA46CA0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Statistics of Data: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25E97-E9C3-4013-8514-51D29844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44507-7FEC-4ACB-8FE4-0DD65148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" y="6275242"/>
            <a:ext cx="4114800" cy="365125"/>
          </a:xfrm>
        </p:spPr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A2D991-8C6B-440E-8FB7-9A08E591F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438" y="2235623"/>
            <a:ext cx="9438442" cy="3956050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1000"/>
              </a:spcBef>
            </a:pPr>
            <a:endParaRPr lang="en-US" sz="1600" dirty="0"/>
          </a:p>
          <a:p>
            <a:pPr marL="285750" lvl="1" indent="-285750">
              <a:spcBef>
                <a:spcPts val="1000"/>
              </a:spcBef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3534B-EFD6-4651-AFB2-12A8E9E5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646" y="2882314"/>
            <a:ext cx="4525531" cy="2108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9C4C68-7C91-45DD-A816-4ADF47CFF5BF}"/>
              </a:ext>
            </a:extLst>
          </p:cNvPr>
          <p:cNvSpPr txBox="1"/>
          <p:nvPr/>
        </p:nvSpPr>
        <p:spPr>
          <a:xfrm>
            <a:off x="1119322" y="2393949"/>
            <a:ext cx="58688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Data, The average age of a person in household is 39.2. Moreover, the mean and median age of person in household is almost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 minimum and maximum age of person in household is 16 and 64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standard deviation for age is 14.04 which shows the age of people are quite spread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Additionally, the average BMI of a person in the house is 30.66. This proves most of the people in the dataset are overweight.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Similar to Age, the mean and median value of BMI is almost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standard deviation of BMI is 6.094 which shows the BMI of people in household belong to two or three categories such as underweight, overweight, obese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Furthermore, the minimum and maximum BMI of a person is 16 and 53.1 respectively.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66721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B8231-0CBB-4AA7-B45F-5477ECD5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Histogram :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6EE681-6D1E-49F8-B958-36C03700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436" y="2354089"/>
            <a:ext cx="4266264" cy="272830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FB9D-BD5A-4A06-BD83-5A49797C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979" y="6275242"/>
            <a:ext cx="4114800" cy="365125"/>
          </a:xfrm>
        </p:spPr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F39C2-186B-43C4-A569-520E338F0A27}"/>
              </a:ext>
            </a:extLst>
          </p:cNvPr>
          <p:cNvSpPr txBox="1"/>
          <p:nvPr/>
        </p:nvSpPr>
        <p:spPr>
          <a:xfrm>
            <a:off x="1254692" y="5112550"/>
            <a:ext cx="940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histogram, we can see that most of the houses has expenses between 0 to 15000.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contrary, only a few houses has expenses more than 50,000.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465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B8231-0CBB-4AA7-B45F-5477ECD5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Hypothesis Statement: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41B2-69F5-40F9-B440-0DF6682A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8"/>
            <a:ext cx="9855578" cy="37273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HYPOTHESIS STATEMENT:</a:t>
            </a:r>
          </a:p>
          <a:p>
            <a:r>
              <a:rPr lang="en-US" sz="2000" dirty="0"/>
              <a:t>NULL HYPOTHESIS : </a:t>
            </a:r>
          </a:p>
          <a:p>
            <a:pPr marL="0" indent="0">
              <a:buNone/>
            </a:pPr>
            <a:r>
              <a:rPr lang="en-US" sz="2000" dirty="0"/>
              <a:t>	H</a:t>
            </a:r>
            <a:r>
              <a:rPr lang="en-US" sz="2000" baseline="-25000" dirty="0"/>
              <a:t>O</a:t>
            </a:r>
            <a:r>
              <a:rPr lang="en-US" sz="2000" dirty="0"/>
              <a:t>= The mean of expenses is equal to 10000. </a:t>
            </a:r>
          </a:p>
          <a:p>
            <a:r>
              <a:rPr lang="en-US" sz="2000" dirty="0"/>
              <a:t>ALTERNATE HYPOTHESIS:</a:t>
            </a:r>
          </a:p>
          <a:p>
            <a:pPr marL="0" indent="0">
              <a:buNone/>
            </a:pPr>
            <a:r>
              <a:rPr lang="en-US" sz="2000" dirty="0"/>
              <a:t>	H</a:t>
            </a:r>
            <a:r>
              <a:rPr lang="en-US" sz="2000" baseline="-25000" dirty="0"/>
              <a:t>a</a:t>
            </a:r>
            <a:r>
              <a:rPr lang="en-US" sz="2000" dirty="0"/>
              <a:t>= The mean of expenses is not equal to 10000. 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FB9D-BD5A-4A06-BD83-5A49797C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</p:spTree>
    <p:extLst>
      <p:ext uri="{BB962C8B-B14F-4D97-AF65-F5344CB8AC3E}">
        <p14:creationId xmlns:p14="http://schemas.microsoft.com/office/powerpoint/2010/main" val="123898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4B8231-0CBB-4AA7-B45F-5477ECD5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T-Test Results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FDBF60-4C56-4399-958E-1AFAA0E2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0771" y="2967651"/>
            <a:ext cx="5255419" cy="151227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0FB9D-BD5A-4A06-BD83-5A49797C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FC4E3-1586-4E1D-AA73-46E420B9A41D}"/>
              </a:ext>
            </a:extLst>
          </p:cNvPr>
          <p:cNvSpPr txBox="1"/>
          <p:nvPr/>
        </p:nvSpPr>
        <p:spPr>
          <a:xfrm>
            <a:off x="1189711" y="3341095"/>
            <a:ext cx="606106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P-Value of the t-test is less than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can reject the null hypothesis which is mean is equal to 10,000.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we </a:t>
            </a:r>
            <a:r>
              <a:rPr lang="en-US" b="1" dirty="0"/>
              <a:t>accept the alternate hypothesis</a:t>
            </a:r>
            <a:r>
              <a:rPr lang="en-US" dirty="0"/>
              <a:t> which is mean value is not equal to 10,000.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329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D2A1E-5F0C-4654-98DE-E7942DA5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Hypothesis Statement ( Linear Regression):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7BD-544B-4771-9F04-304F52F5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HYPOTHESIS STATEMENT:</a:t>
            </a:r>
          </a:p>
          <a:p>
            <a:r>
              <a:rPr lang="en-US" sz="2400" dirty="0"/>
              <a:t>NULL HYPOTHESIS : </a:t>
            </a:r>
          </a:p>
          <a:p>
            <a:pPr marL="0" indent="0">
              <a:buNone/>
            </a:pPr>
            <a:r>
              <a:rPr lang="en-US" sz="2400" dirty="0"/>
              <a:t>	H</a:t>
            </a:r>
            <a:r>
              <a:rPr lang="en-US" sz="2400" baseline="-25000" dirty="0"/>
              <a:t>O</a:t>
            </a:r>
            <a:r>
              <a:rPr lang="en-US" sz="2400" dirty="0"/>
              <a:t> : β=0, co-efficient β (smoker variable coefficient) of the predictor is zero and not statistically significant.</a:t>
            </a:r>
          </a:p>
          <a:p>
            <a:pPr marL="0" indent="0">
              <a:buNone/>
            </a:pPr>
            <a:r>
              <a:rPr lang="en-US" sz="2400" dirty="0"/>
              <a:t>ALTERNATE HYPOTHESIS:</a:t>
            </a:r>
          </a:p>
          <a:p>
            <a:pPr marL="0" indent="0">
              <a:buNone/>
            </a:pPr>
            <a:r>
              <a:rPr lang="en-US" sz="2400" dirty="0"/>
              <a:t>	H</a:t>
            </a:r>
            <a:r>
              <a:rPr lang="en-US" sz="2400" baseline="-25000" dirty="0"/>
              <a:t>a</a:t>
            </a:r>
            <a:r>
              <a:rPr lang="en-US" sz="2400" dirty="0"/>
              <a:t> : β ≠0, co-efficient β (smoker variable coefficient) of the predictor is not equal to zero and is statistically significant. 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19E7-2280-4AF1-AC83-E3F715A4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433E-0ACC-4987-8AE6-27F7481C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7</a:t>
            </a:fld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2219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BA4FA-621E-4A25-9F25-1702AF20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Linear Regression Model (Interpretation):</a:t>
            </a:r>
            <a:endParaRPr lang="en-CA" sz="4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56093E-6F63-4BDB-B828-58B52BC57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8234" y="2926556"/>
            <a:ext cx="4589672" cy="22359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CC19-AB59-4922-8A79-0194EB1B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A4BE-CA6D-4BE2-94A3-BE5F7626C868}" type="slidenum">
              <a:rPr lang="en-CA" smtClean="0"/>
              <a:t>8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CDE7-144F-4ED2-BC18-4EFBEECD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6150" y="6275242"/>
            <a:ext cx="4114800" cy="365125"/>
          </a:xfrm>
        </p:spPr>
        <p:txBody>
          <a:bodyPr/>
          <a:lstStyle/>
          <a:p>
            <a:r>
              <a:rPr lang="en-CA" dirty="0"/>
              <a:t>SHYAM PURUSOTH PARTHASARATHY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4528F3-D22C-4829-9CA5-FF6EEE8CF3A5}"/>
              </a:ext>
            </a:extLst>
          </p:cNvPr>
          <p:cNvSpPr txBox="1"/>
          <p:nvPr/>
        </p:nvSpPr>
        <p:spPr>
          <a:xfrm>
            <a:off x="1119322" y="2378076"/>
            <a:ext cx="6258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Equation: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Expenses = 8434.3 + 23616(Smoker)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P-value of Linear regression model is 2.2e-16 which is very less than our significance level 0.05.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we reject the null hypothesis which states </a:t>
            </a:r>
            <a:r>
              <a:rPr lang="en-US" sz="1800" dirty="0"/>
              <a:t>co-efficient β (smoker variable coefficient) of the predictor is zero and not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</a:t>
            </a:r>
            <a:r>
              <a:rPr lang="en-US" b="1" dirty="0"/>
              <a:t>we accept the alternate hypothesis </a:t>
            </a:r>
            <a:r>
              <a:rPr lang="en-US" dirty="0"/>
              <a:t>which is  </a:t>
            </a:r>
            <a:r>
              <a:rPr lang="en-US" sz="1800" dirty="0"/>
              <a:t>β ≠0, co-efficient β (smoker variable coefficient) of the predictor is not equal to zero and is statistically significant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781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00EB-0105-475D-A998-A05E1913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Linear Regression (Evaluation):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86B0-7F82-4F9E-98EB-912C9D79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6185320" cy="389207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Median value of residual is less than third quartile but greater than first quartile. Therefore, residuals are approximately normally distributed.</a:t>
            </a:r>
          </a:p>
          <a:p>
            <a:r>
              <a:rPr lang="en-US" sz="2400" dirty="0"/>
              <a:t>The value of R-squared is 0.6198 approximately 0.62. This indicates the model can explain 62% of variability in data.</a:t>
            </a:r>
          </a:p>
          <a:p>
            <a:r>
              <a:rPr lang="en-US" sz="2400" dirty="0"/>
              <a:t>Since the R squared value is lesser than expected, further investigation on this model might be required.</a:t>
            </a:r>
            <a:endParaRPr lang="en-CA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4CEB-500E-46F2-A5EC-E8C0A38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6757416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1000" dirty="0"/>
              <a:t>SHYAM PURUSOTH PARTHASARATHY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A3CB-DDF5-43FF-89B1-E24729F1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DCA4BE-CA6D-4BE2-94A3-BE5F7626C868}" type="slidenum">
              <a:rPr lang="en-CA" sz="1000"/>
              <a:pPr>
                <a:spcAft>
                  <a:spcPts val="600"/>
                </a:spcAft>
              </a:pPr>
              <a:t>9</a:t>
            </a:fld>
            <a:endParaRPr lang="en-CA" sz="1000" dirty="0"/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7CB57481-81D0-4E65-ADD5-6AF237B8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34" y="2926556"/>
            <a:ext cx="4589672" cy="22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1288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STATISTICS AND PREDICTIVE MODELLING</vt:lpstr>
      <vt:lpstr>Description:</vt:lpstr>
      <vt:lpstr>Statistics of Data:</vt:lpstr>
      <vt:lpstr>Histogram :</vt:lpstr>
      <vt:lpstr>Hypothesis Statement:</vt:lpstr>
      <vt:lpstr>T-Test Results</vt:lpstr>
      <vt:lpstr>Hypothesis Statement ( Linear Regression):</vt:lpstr>
      <vt:lpstr>Linear Regression Model (Interpretation):</vt:lpstr>
      <vt:lpstr>Linear Regression (Evaluation):</vt:lpstr>
      <vt:lpstr>Hypothesis Statement (MLR):</vt:lpstr>
      <vt:lpstr>Multi Linear Regression Model:</vt:lpstr>
      <vt:lpstr>Multi Linear Regression (Interpretation and Evaluation):</vt:lpstr>
      <vt:lpstr>Conclusion:</vt:lpstr>
      <vt:lpstr>APPENDIX:</vt:lpstr>
      <vt:lpstr>APPENDIX: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 </dc:title>
  <dc:creator>Shyampurusoth Parthasarathy</dc:creator>
  <cp:lastModifiedBy>Shyampurusoth Parthasarathy</cp:lastModifiedBy>
  <cp:revision>47</cp:revision>
  <dcterms:created xsi:type="dcterms:W3CDTF">2021-10-07T02:13:39Z</dcterms:created>
  <dcterms:modified xsi:type="dcterms:W3CDTF">2021-12-16T23:44:18Z</dcterms:modified>
</cp:coreProperties>
</file>