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harts/chart1.xml" ContentType="application/vnd.openxmlformats-officedocument.drawingml.chart+xml"/>
  <Override PartName="/ppt/slides/slide10.xml" ContentType="application/vnd.openxmlformats-officedocument.presentationml.slide+xml"/>
  <Override PartName="/ppt/charts/chart2.xml" ContentType="application/vnd.openxmlformats-officedocument.drawingml.chart+xml"/>
  <Override PartName="/ppt/slides/slide11.xml" ContentType="application/vnd.openxmlformats-officedocument.presentationml.slide+xml"/>
  <Override PartName="/ppt/charts/chart3.xml" ContentType="application/vnd.openxmlformats-officedocument.drawingml.chart+xml"/>
  <Override PartName="/ppt/slides/slide12.xml" ContentType="application/vnd.openxmlformats-officedocument.presentationml.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14" autoAdjust="0"/>
    <p:restoredTop sz="94624" autoAdjust="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4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5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 Employee dataset  in classification of  Work  </a:t>
            </a:r>
            <a:r>
              <a:rPr lang="en-US" dirty="0" err="1"/>
              <a:t>Locarion</a:t>
            </a:r>
            <a:r>
              <a:rPr lang="en-US" dirty="0"/>
              <a:t> 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07591172286670274"/>
          <c:y val="0.2960648148148155"/>
          <c:w val="0.5452980304942806"/>
          <c:h val="0.6029350678991219"/>
        </c:manualLayout>
      </c:layout>
      <c:ofPieChart>
        <c:ofPieType val="bar"/>
        <c:varyColors val="1"/>
        <c:ser>
          <c:idx val="0"/>
          <c:order val="0"/>
          <c:tx>
            <c:strRef>
              <c:f>Sheet4!$W$33:$W$34</c:f>
              <c:strCache>
                <c:ptCount val="1"/>
                <c:pt idx="0">
                  <c:v> 4 . Employee dataset  in classification of  Work  Locarion Male</c:v>
                </c:pt>
              </c:strCache>
            </c:strRef>
          </c:tx>
          <c:explosion val="3"/>
          <c:dPt>
            <c:idx val="1"/>
            <c:bubble3D val="0"/>
            <c:explosion val="43"/>
          </c:dPt>
          <c:dPt>
            <c:idx val="3"/>
            <c:bubble3D val="0"/>
            <c:explosion val="32"/>
          </c:dPt>
          <c:dPt>
            <c:idx val="8"/>
            <c:bubble3D val="0"/>
            <c:explosion val="25"/>
          </c:dPt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Sheet4!$W$35:$W$42</c:f>
              <c:numCache>
                <c:formatCode>General</c:formatCode>
                <c:ptCount val="8"/>
                <c:pt idx="0">
                  <c:v>10.0</c:v>
                </c:pt>
                <c:pt idx="1">
                  <c:v>15.0</c:v>
                </c:pt>
                <c:pt idx="2">
                  <c:v>14.0</c:v>
                </c:pt>
                <c:pt idx="3">
                  <c:v>15.0</c:v>
                </c:pt>
                <c:pt idx="4">
                  <c:v>24.0</c:v>
                </c:pt>
                <c:pt idx="5">
                  <c:v>8.0</c:v>
                </c:pt>
                <c:pt idx="6">
                  <c:v>11.0</c:v>
                </c:pt>
                <c:pt idx="7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Sheet4!$X$33:$X$34</c:f>
              <c:strCache>
                <c:ptCount val="1"/>
                <c:pt idx="0">
                  <c:v> 4 . Employee dataset  in classification of  Work  Locarion Female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Sheet4!$X$35:$X$42</c:f>
              <c:numCache>
                <c:formatCode>General</c:formatCode>
                <c:ptCount val="8"/>
                <c:pt idx="0">
                  <c:v>16.0</c:v>
                </c:pt>
                <c:pt idx="1">
                  <c:v>19.0</c:v>
                </c:pt>
                <c:pt idx="2">
                  <c:v>9.0</c:v>
                </c:pt>
                <c:pt idx="3">
                  <c:v>9.0</c:v>
                </c:pt>
                <c:pt idx="4">
                  <c:v>23.0</c:v>
                </c:pt>
                <c:pt idx="5">
                  <c:v>12.0</c:v>
                </c:pt>
                <c:pt idx="6">
                  <c:v>11.0</c:v>
                </c:pt>
                <c:pt idx="7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Sheet4!$Y$33:$Y$34</c:f>
              <c:strCache>
                <c:ptCount val="1"/>
                <c:pt idx="0">
                  <c:v> 4 . Employee dataset  in classification of  Work  Locarion Total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Sheet4!$Y$35:$Y$42</c:f>
              <c:numCache>
                <c:formatCode>General</c:formatCode>
                <c:ptCount val="8"/>
                <c:pt idx="0">
                  <c:v>26.0</c:v>
                </c:pt>
                <c:pt idx="1">
                  <c:v>34.0</c:v>
                </c:pt>
                <c:pt idx="2">
                  <c:v>23.0</c:v>
                </c:pt>
                <c:pt idx="3">
                  <c:v>24.0</c:v>
                </c:pt>
                <c:pt idx="4">
                  <c:v>47.0</c:v>
                </c:pt>
                <c:pt idx="5">
                  <c:v>20.0</c:v>
                </c:pt>
                <c:pt idx="6">
                  <c:v>22.0</c:v>
                </c:pt>
                <c:pt idx="7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/>
      </c:ofPie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Sheet4!$F$26:$F$27</c:f>
              <c:strCache>
                <c:ptCount val="1"/>
                <c:pt idx="0">
                  <c:v>3 . Employee  Dataset  in  classification  of  Employee Type 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Sheet4!$F$28:$F$31</c:f>
              <c:numCache>
                <c:formatCode>General</c:formatCode>
                <c:ptCount val="4"/>
                <c:pt idx="0">
                  <c:v>18.0</c:v>
                </c:pt>
                <c:pt idx="1">
                  <c:v>59.0</c:v>
                </c:pt>
                <c:pt idx="2">
                  <c:v>20.0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Sheet4!$G$26:$G$27</c:f>
              <c:strCache>
                <c:ptCount val="1"/>
                <c:pt idx="0">
                  <c:v>3 . Employee  Dataset  in  classification  of  Employee Type Female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Sheet4!$G$28:$G$31</c:f>
              <c:numCache>
                <c:formatCode>General</c:formatCode>
                <c:ptCount val="4"/>
                <c:pt idx="0">
                  <c:v>17.0</c:v>
                </c:pt>
                <c:pt idx="1">
                  <c:v>68.0</c:v>
                </c:pt>
                <c:pt idx="2">
                  <c:v>14.0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Sheet4!$H$26:$H$27</c:f>
              <c:strCache>
                <c:ptCount val="1"/>
                <c:pt idx="0">
                  <c:v>3 . Employee  Dataset  in  classification  of  Employee Type Total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Sheet4!$H$28:$H$31</c:f>
              <c:numCache>
                <c:formatCode>General</c:formatCode>
                <c:ptCount val="4"/>
                <c:pt idx="0">
                  <c:v>35.0</c:v>
                </c:pt>
                <c:pt idx="1">
                  <c:v>127.0</c:v>
                </c:pt>
                <c:pt idx="2">
                  <c:v>34.0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8800384"/>
        <c:axId val="98985856"/>
        <c:axId val="0"/>
      </c:bar3DChart>
      <c:catAx>
        <c:axId val="9880038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98985856"/>
        <c:crosses val="autoZero"/>
        <c:auto val="1"/>
        <c:lblAlgn val="ctr"/>
        <c:lblOffset val="100"/>
        <c:noMultiLvlLbl val="0"/>
      </c:catAx>
      <c:valAx>
        <c:axId val="9898585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988003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Sheet4!$W$3:$W$4</c:f>
              <c:strCache>
                <c:ptCount val="1"/>
                <c:pt idx="0">
                  <c:v>2 . Employee  Dataset  in  classification  of  Department 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Sheet4!$W$5:$W$18</c:f>
              <c:numCache>
                <c:formatCode>General</c:formatCode>
                <c:ptCount val="14"/>
                <c:pt idx="0">
                  <c:v>11.0</c:v>
                </c:pt>
                <c:pt idx="1">
                  <c:v>6.0</c:v>
                </c:pt>
                <c:pt idx="2">
                  <c:v>8.0</c:v>
                </c:pt>
                <c:pt idx="3">
                  <c:v>6.0</c:v>
                </c:pt>
                <c:pt idx="4">
                  <c:v>12.0</c:v>
                </c:pt>
                <c:pt idx="5">
                  <c:v>4.0</c:v>
                </c:pt>
                <c:pt idx="6">
                  <c:v>9.0</c:v>
                </c:pt>
                <c:pt idx="7">
                  <c:v>10.0</c:v>
                </c:pt>
                <c:pt idx="8">
                  <c:v>5.0</c:v>
                </c:pt>
                <c:pt idx="9">
                  <c:v>6.0</c:v>
                </c:pt>
                <c:pt idx="10">
                  <c:v>11.0</c:v>
                </c:pt>
                <c:pt idx="11">
                  <c:v>6.0</c:v>
                </c:pt>
                <c:pt idx="12">
                  <c:v>3.0</c:v>
                </c:pt>
                <c:pt idx="1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Sheet4!$X$3:$X$4</c:f>
              <c:strCache>
                <c:ptCount val="1"/>
                <c:pt idx="0">
                  <c:v>2 . Employee  Dataset  in  classification  of  Department Female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Sheet4!$X$5:$X$18</c:f>
              <c:numCache>
                <c:formatCode>General</c:formatCode>
                <c:ptCount val="14"/>
                <c:pt idx="0">
                  <c:v>3.0</c:v>
                </c:pt>
                <c:pt idx="1">
                  <c:v>13.0</c:v>
                </c:pt>
                <c:pt idx="2">
                  <c:v>10.0</c:v>
                </c:pt>
                <c:pt idx="3">
                  <c:v>10.0</c:v>
                </c:pt>
                <c:pt idx="4">
                  <c:v>9.0</c:v>
                </c:pt>
                <c:pt idx="5">
                  <c:v>11.0</c:v>
                </c:pt>
                <c:pt idx="6">
                  <c:v>8.0</c:v>
                </c:pt>
                <c:pt idx="7">
                  <c:v>8.0</c:v>
                </c:pt>
                <c:pt idx="8">
                  <c:v>4.0</c:v>
                </c:pt>
                <c:pt idx="9">
                  <c:v>6.0</c:v>
                </c:pt>
                <c:pt idx="10">
                  <c:v>9.0</c:v>
                </c:pt>
                <c:pt idx="11">
                  <c:v>4.0</c:v>
                </c:pt>
                <c:pt idx="12">
                  <c:v>4.0</c:v>
                </c:pt>
                <c:pt idx="1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Sheet4!$Y$3:$Y$4</c:f>
              <c:strCache>
                <c:ptCount val="1"/>
                <c:pt idx="0">
                  <c:v>2 . Employee  Dataset  in  classification  of  Department Total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Sheet4!$Y$5:$Y$18</c:f>
              <c:numCache>
                <c:formatCode>General</c:formatCode>
                <c:ptCount val="14"/>
                <c:pt idx="0">
                  <c:v>14.0</c:v>
                </c:pt>
                <c:pt idx="1">
                  <c:v>19.0</c:v>
                </c:pt>
                <c:pt idx="2">
                  <c:v>18.0</c:v>
                </c:pt>
                <c:pt idx="3">
                  <c:v>16.0</c:v>
                </c:pt>
                <c:pt idx="4">
                  <c:v>21.0</c:v>
                </c:pt>
                <c:pt idx="5">
                  <c:v>15.0</c:v>
                </c:pt>
                <c:pt idx="6">
                  <c:v>17.0</c:v>
                </c:pt>
                <c:pt idx="7">
                  <c:v>18.0</c:v>
                </c:pt>
                <c:pt idx="8">
                  <c:v>9.0</c:v>
                </c:pt>
                <c:pt idx="9">
                  <c:v>12.0</c:v>
                </c:pt>
                <c:pt idx="10">
                  <c:v>20.0</c:v>
                </c:pt>
                <c:pt idx="11">
                  <c:v>10.0</c:v>
                </c:pt>
                <c:pt idx="12">
                  <c:v>7.0</c:v>
                </c:pt>
                <c:pt idx="1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033600"/>
        <c:axId val="97262208"/>
      </c:areaChart>
      <c:catAx>
        <c:axId val="970336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7262208"/>
        <c:crosses val="autoZero"/>
        <c:auto val="1"/>
        <c:lblAlgn val="ctr"/>
        <c:lblOffset val="100"/>
        <c:noMultiLvlLbl val="0"/>
      </c:catAx>
      <c:valAx>
        <c:axId val="9726220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97033600"/>
        <c:crosses val="autoZero"/>
        <c:crossBetween val="midCat"/>
      </c:valAx>
    </c:plotArea>
    <c:legend>
      <c:legendPos val="r"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3"/>
          <c:order val="3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4"/>
          <c:order val="4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F30FE65C-2D40-4C69-B2E3-DBC159AFD025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67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7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10DCADE-712B-4795-91CF-4958EF939CC6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lang="en-US"/>
          </a:p>
        </p:txBody>
      </p:sp>
      <p:sp>
        <p:nvSpPr>
          <p:cNvPr id="10485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10DCADE-712B-4795-91CF-4958EF939CC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bg>
      <p:bgRef idx="1002">
        <a:schemeClr val="bg2"/>
      </p:bgRef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anchor="b" bIns="0" rIns="18288" tIns="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b="1" sz="56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586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algn="r" indent="0" marL="0" marR="4572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48587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588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9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65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p>
            <a:r>
              <a:rPr kumimoji="0" lang="en-US"/>
              <a:t>Click to edit Master title style</a:t>
            </a:r>
          </a:p>
        </p:txBody>
      </p:sp>
      <p:sp>
        <p:nvSpPr>
          <p:cNvPr id="104863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2">
        <a:schemeClr val="bg2"/>
      </p:bgRef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anchor="b" bIns="0" tIns="0" vert="horz">
            <a:no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baseline="0" b="1" cap="none" dirty="0" sz="5600" lang="en-US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anchor="t" lIns="45720" rIns="45720"/>
          <a:lstStyle>
            <a:lvl1pPr indent="0" marL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anchor="b" tIns="45720"/>
          <a:p>
            <a:r>
              <a:rPr kumimoji="0" lang="en-US"/>
              <a:t>Click to edit Master title style</a:t>
            </a:r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anchor="ctr" bIns="0" lIns="45720" rIns="45720" tIns="0">
            <a:noAutofit/>
          </a:bodyPr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61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anchor="ctr" bIns="0" lIns="45720" rIns="45720" tIns="0"/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62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6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6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66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anchor="b" bIns="0" tIns="4572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b="0" sz="50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3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6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62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anchor="b" lIns="0">
            <a:noAutofit/>
          </a:bodyPr>
          <a:lstStyle>
            <a:lvl1pPr algn="l" rtl="0">
              <a:spcBef>
                <a:spcPct val="0"/>
              </a:spcBef>
              <a:buNone/>
              <a:defRPr b="0" sz="26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68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algn="l" indent="0" marL="0">
              <a:buNone/>
              <a:defRPr sz="1400"/>
            </a:lvl1pPr>
            <a:lvl2pPr algn="l" indent="0">
              <a:buNone/>
              <a:defRPr sz="1200"/>
            </a:lvl2pPr>
            <a:lvl3pPr algn="l" indent="0">
              <a:buNone/>
              <a:defRPr sz="1000"/>
            </a:lvl3pPr>
            <a:lvl4pPr algn="l" indent="0">
              <a:buNone/>
              <a:defRPr sz="900"/>
            </a:lvl4pPr>
            <a:lvl5pPr algn="l" indent="0">
              <a:buNone/>
              <a:defRPr sz="9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algn="tl" blurRad="63500" dir="7500000" dist="38500" kx="100000" rotWithShape="0" sx="98500" sy="10008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0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/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algn="tl" blurRad="19685" dir="12900000" dist="6350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anchor="b" bIns="45720" lIns="45720" rIns="45720" tIns="45720" vert="horz"/>
          <a:lstStyle>
            <a:lvl1pPr algn="l">
              <a:buNone/>
              <a:defRPr b="1" sz="2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anchor="t" bIns="45720" lIns="64008" rIns="45720"/>
          <a:lstStyle>
            <a:lvl1pPr algn="l" indent="0" marL="0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sp>
        <p:nvSpPr>
          <p:cNvPr id="1048646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/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dirty="0" kumimoji="0" lang="en-US"/>
          </a:p>
        </p:txBody>
      </p:sp>
      <p:sp>
        <p:nvSpPr>
          <p:cNvPr id="1048647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48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/>
        </p:spPr>
        <p:txBody>
          <a:bodyPr anchor="b" bIns="0" lIns="0" rIns="0" vert="horz">
            <a:normAutofit/>
          </a:bodyPr>
          <a:p>
            <a:r>
              <a:rPr kumimoji="0" lang="en-US"/>
              <a:t>Click to edit Master title style</a:t>
            </a:r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/>
              <a:t>Click to edit Master text styles</a:t>
            </a:r>
          </a:p>
          <a:p>
            <a:pPr eaLnBrk="1" hangingPunct="1" latinLnBrk="0" lvl="1"/>
            <a:r>
              <a:rPr kumimoji="0" lang="en-US"/>
              <a:t>Second level</a:t>
            </a:r>
          </a:p>
          <a:p>
            <a:pPr eaLnBrk="1" hangingPunct="1" latinLnBrk="0" lvl="2"/>
            <a:r>
              <a:rPr kumimoji="0" lang="en-US"/>
              <a:t>Third level</a:t>
            </a:r>
          </a:p>
          <a:p>
            <a:pPr eaLnBrk="1" hangingPunct="1" latinLnBrk="0" lvl="3"/>
            <a:r>
              <a:rPr kumimoji="0" lang="en-US"/>
              <a:t>Fourth level</a:t>
            </a:r>
          </a:p>
          <a:p>
            <a:pPr eaLnBrk="1" hangingPunct="1" latinLnBrk="0" lvl="4"/>
            <a:r>
              <a:rPr kumimoji="0" lang="en-US"/>
              <a:t>Fifth level</a:t>
            </a:r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/>
        </p:spPr>
        <p:txBody>
          <a:bodyPr anchor="b" bIns="0" lIns="0" rIns="0" tIns="0" vert="horz"/>
          <a:lstStyle>
            <a:lvl1pPr algn="r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="0" sz="5000" kern="1200" kumimoji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ct val="20000"/>
        </a:spcBef>
        <a:buClr>
          <a:schemeClr val="accent3"/>
        </a:buClr>
        <a:buSzPct val="95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46888" latinLnBrk="0" marL="640080" rtl="0">
        <a:spcBef>
          <a:spcPct val="20000"/>
        </a:spcBef>
        <a:buClr>
          <a:schemeClr val="accent1"/>
        </a:buClr>
        <a:buSzPct val="85000"/>
        <a:buFont typeface="Wingdings 2"/>
        <a:buChar char="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46888" latinLnBrk="0" marL="914400" rtl="0">
        <a:spcBef>
          <a:spcPct val="20000"/>
        </a:spcBef>
        <a:buClr>
          <a:schemeClr val="accent2"/>
        </a:buClr>
        <a:buSzPct val="7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10312" latinLnBrk="0" marL="1188720" rtl="0">
        <a:spcBef>
          <a:spcPct val="20000"/>
        </a:spcBef>
        <a:buClr>
          <a:schemeClr val="accent3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10312" latinLnBrk="0" marL="1463040" rtl="0">
        <a:spcBef>
          <a:spcPct val="20000"/>
        </a:spcBef>
        <a:buClr>
          <a:schemeClr val="accent4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10312" latinLnBrk="0" marL="1737360" rtl="0">
        <a:spcBef>
          <a:spcPct val="20000"/>
        </a:spcBef>
        <a:buClr>
          <a:schemeClr val="accent5"/>
        </a:buClr>
        <a:buSzPct val="80000"/>
        <a:buFont typeface="Wingdings 2"/>
        <a:buChar char="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20240" rtl="0">
        <a:spcBef>
          <a:spcPct val="20000"/>
        </a:spcBef>
        <a:buClr>
          <a:schemeClr val="accent6"/>
        </a:buClr>
        <a:buSzPct val="80000"/>
        <a:buFont typeface="Wingdings 2"/>
        <a:buChar char="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94560" rtl="0">
        <a:spcBef>
          <a:spcPct val="20000"/>
        </a:spcBef>
        <a:buClr>
          <a:schemeClr val="tx2"/>
        </a:buClr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468880" rtl="0">
        <a:spcBef>
          <a:spcPct val="20000"/>
        </a:spcBef>
        <a:buClr>
          <a:schemeClr val="tx2"/>
        </a:buClr>
        <a:buFontTx/>
        <a:buChar char="•"/>
        <a:defRPr baseline="0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chart" Target="../charts/chart5.xml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rmAutofit fontScale="90000"/>
          </a:bodyPr>
          <a:p>
            <a:pPr algn="ctr"/>
            <a:r>
              <a:rPr dirty="0" lang="en-US">
                <a:solidFill>
                  <a:srgbClr val="C00000"/>
                </a:solidFill>
              </a:rPr>
              <a:t>Employee  Data  Analysis    Using Excel          </a:t>
            </a: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685800" y="2917825"/>
            <a:ext cx="7854696" cy="2980906"/>
          </a:xfrm>
        </p:spPr>
        <p:txBody>
          <a:bodyPr>
            <a:normAutofit/>
          </a:bodyPr>
          <a:p>
            <a:pPr algn="l"/>
            <a:r>
              <a:rPr dirty="0" lang="en-US">
                <a:solidFill>
                  <a:schemeClr val="tx1"/>
                </a:solidFill>
              </a:rPr>
              <a:t>Student Name : </a:t>
            </a:r>
            <a:r>
              <a:rPr dirty="0" lang="en-IN" err="1"/>
              <a:t>S</a:t>
            </a:r>
            <a:r>
              <a:rPr dirty="0" lang="en-US" err="1"/>
              <a:t>h</a:t>
            </a:r>
            <a:r>
              <a:rPr dirty="0" lang="en-US" err="1"/>
              <a:t>y</a:t>
            </a:r>
            <a:r>
              <a:rPr dirty="0" lang="en-US" err="1"/>
              <a:t>a</a:t>
            </a:r>
            <a:r>
              <a:rPr dirty="0" lang="en-US" err="1"/>
              <a:t>m</a:t>
            </a:r>
            <a:r>
              <a:rPr dirty="0" lang="en-US" err="1"/>
              <a:t> </a:t>
            </a:r>
            <a:r>
              <a:rPr dirty="0" lang="en-US" err="1"/>
              <a:t>k</a:t>
            </a:r>
            <a:r>
              <a:rPr dirty="0" lang="en-US" err="1"/>
              <a:t>i</a:t>
            </a:r>
            <a:r>
              <a:rPr dirty="0" lang="en-US" err="1"/>
              <a:t>r</a:t>
            </a:r>
            <a:r>
              <a:rPr dirty="0" lang="en-US" err="1"/>
              <a:t>a</a:t>
            </a:r>
            <a:r>
              <a:rPr dirty="0" lang="en-US" err="1"/>
              <a:t>n</a:t>
            </a:r>
            <a:r>
              <a:rPr dirty="0" lang="en-US" err="1"/>
              <a:t> </a:t>
            </a:r>
            <a:r>
              <a:rPr dirty="0" lang="en-US" err="1"/>
              <a:t>G</a:t>
            </a:r>
            <a:r>
              <a:rPr dirty="0" lang="en-US" err="1"/>
              <a:t> </a:t>
            </a:r>
            <a:r>
              <a:rPr dirty="0" lang="en-US" err="1"/>
              <a:t>A</a:t>
            </a:r>
            <a:endParaRPr dirty="0" lang="en-US">
              <a:solidFill>
                <a:schemeClr val="tx1"/>
              </a:solidFill>
            </a:endParaRPr>
          </a:p>
          <a:p>
            <a:pPr algn="l"/>
            <a:r>
              <a:rPr dirty="0" lang="en-US">
                <a:solidFill>
                  <a:schemeClr val="tx1"/>
                </a:solidFill>
              </a:rPr>
              <a:t>Register NO: 3122</a:t>
            </a:r>
            <a:r>
              <a:rPr dirty="0" lang="en-US">
                <a:solidFill>
                  <a:schemeClr val="tx1"/>
                </a:solidFill>
              </a:rPr>
              <a:t>1</a:t>
            </a:r>
            <a:r>
              <a:rPr dirty="0" lang="en-US">
                <a:solidFill>
                  <a:schemeClr val="tx1"/>
                </a:solidFill>
              </a:rPr>
              <a:t>4</a:t>
            </a:r>
            <a:r>
              <a:rPr dirty="0" lang="en-US">
                <a:solidFill>
                  <a:schemeClr val="tx1"/>
                </a:solidFill>
              </a:rPr>
              <a:t>1</a:t>
            </a:r>
            <a:r>
              <a:rPr dirty="0" lang="en-US">
                <a:solidFill>
                  <a:schemeClr val="tx1"/>
                </a:solidFill>
              </a:rPr>
              <a:t>2</a:t>
            </a:r>
            <a:r>
              <a:rPr dirty="0" lang="en-US">
                <a:solidFill>
                  <a:schemeClr val="tx1"/>
                </a:solidFill>
              </a:rPr>
              <a:t>5</a:t>
            </a:r>
            <a:endParaRPr dirty="0" lang="en-US">
              <a:solidFill>
                <a:schemeClr val="tx1"/>
              </a:solidFill>
            </a:endParaRPr>
          </a:p>
          <a:p>
            <a:pPr algn="l"/>
            <a:r>
              <a:rPr dirty="0" lang="en-US">
                <a:solidFill>
                  <a:schemeClr val="tx1"/>
                </a:solidFill>
              </a:rPr>
              <a:t>Department: Commerce</a:t>
            </a:r>
          </a:p>
          <a:p>
            <a:pPr algn="l"/>
            <a:r>
              <a:rPr dirty="0" lang="en-US">
                <a:solidFill>
                  <a:schemeClr val="tx1"/>
                </a:solidFill>
              </a:rPr>
              <a:t>College : St. Thomas College of Arts and Science</a:t>
            </a:r>
          </a:p>
        </p:txBody>
      </p:sp>
    </p:spTree>
  </p:cSld>
  <p:clrMapOvr>
    <a:masterClrMapping/>
  </p:clrMapOvr>
  <p:transition spd="slow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US"/>
              <a:t>Employee Type  Classification:</a:t>
            </a:r>
          </a:p>
        </p:txBody>
      </p:sp>
      <p:graphicFrame>
        <p:nvGraphicFramePr>
          <p:cNvPr id="4194305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Department  </a:t>
            </a:r>
            <a:r>
              <a:rPr dirty="0" lang="en-US" err="1"/>
              <a:t>Classifictaion</a:t>
            </a:r>
            <a:r>
              <a:rPr dirty="0" lang="en-US"/>
              <a:t>:</a:t>
            </a:r>
          </a:p>
        </p:txBody>
      </p:sp>
      <p:graphicFrame>
        <p:nvGraphicFramePr>
          <p:cNvPr id="4194306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Gender  Classification:</a:t>
            </a:r>
          </a:p>
        </p:txBody>
      </p:sp>
      <p:graphicFrame>
        <p:nvGraphicFramePr>
          <p:cNvPr id="419430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Conclusion:</a:t>
            </a:r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The  charts  listed  in  the  previous  slides   are  the  </a:t>
            </a:r>
            <a:r>
              <a:rPr dirty="0" lang="en-US" err="1"/>
              <a:t>conluded</a:t>
            </a:r>
            <a:r>
              <a:rPr dirty="0" lang="en-US"/>
              <a:t>  analysis  of  the  </a:t>
            </a:r>
            <a:r>
              <a:rPr dirty="0" lang="en-US" err="1"/>
              <a:t>Jaganathan</a:t>
            </a:r>
            <a:r>
              <a:rPr dirty="0" lang="en-US"/>
              <a:t>  </a:t>
            </a:r>
            <a:r>
              <a:rPr dirty="0" lang="en-US" err="1"/>
              <a:t>Chakravarthy</a:t>
            </a:r>
            <a:r>
              <a:rPr dirty="0" lang="en-US"/>
              <a:t>  </a:t>
            </a:r>
            <a:r>
              <a:rPr dirty="0" lang="en-US" err="1"/>
              <a:t>Privarte</a:t>
            </a:r>
            <a:r>
              <a:rPr dirty="0" lang="en-US"/>
              <a:t>  limited  company.</a:t>
            </a:r>
          </a:p>
          <a:p>
            <a:pPr>
              <a:buNone/>
            </a:pPr>
            <a:r>
              <a:rPr dirty="0" lang="en-US"/>
              <a:t>         </a:t>
            </a:r>
          </a:p>
          <a:p>
            <a:pPr>
              <a:buNone/>
            </a:pPr>
            <a:endParaRPr dirty="0" lang="en-US"/>
          </a:p>
          <a:p>
            <a:pPr>
              <a:buNone/>
            </a:pPr>
            <a:r>
              <a:rPr dirty="0" lang="en-US"/>
              <a:t>                 </a:t>
            </a:r>
          </a:p>
        </p:txBody>
      </p:sp>
    </p:spTree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AutoShape 2" descr="thanks for following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pic>
        <p:nvPicPr>
          <p:cNvPr id="2097152" name="Picture 2" descr="WhatsApp Image 2024-09-01 at 12.45.01 PM.jpe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</p:spTree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3733800" cy="1143000"/>
          </a:xfrm>
        </p:spPr>
        <p:txBody>
          <a:bodyPr>
            <a:normAutofit fontScale="90000"/>
          </a:bodyPr>
          <a:p>
            <a:r>
              <a:rPr dirty="0" lang="en-US"/>
              <a:t>Project  </a:t>
            </a:r>
            <a:r>
              <a:rPr dirty="0" lang="en-US" err="1"/>
              <a:t>Tittle</a:t>
            </a:r>
            <a:r>
              <a:rPr dirty="0" lang="en-US"/>
              <a:t>;</a:t>
            </a:r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1600200" y="3048000"/>
            <a:ext cx="5334000" cy="2026920"/>
          </a:xfrm>
        </p:spPr>
        <p:txBody>
          <a:bodyPr/>
          <a:p>
            <a:r>
              <a:rPr dirty="0" lang="en-US"/>
              <a:t>Employee  performance  analysis  using  Excel  workspace</a:t>
            </a:r>
          </a:p>
        </p:txBody>
      </p:sp>
    </p:spTree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lang="en-US"/>
              <a:t>Agenda</a:t>
            </a:r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dirty="0" lang="en-US"/>
              <a:t>Problem  Statement</a:t>
            </a:r>
          </a:p>
          <a:p>
            <a:pPr algn="ctr"/>
            <a:r>
              <a:rPr dirty="0" lang="en-US"/>
              <a:t>Project  Overview</a:t>
            </a:r>
          </a:p>
          <a:p>
            <a:pPr algn="ctr"/>
            <a:r>
              <a:rPr dirty="0" lang="en-US" err="1"/>
              <a:t>Modelling</a:t>
            </a:r>
            <a:r>
              <a:rPr dirty="0" lang="en-US"/>
              <a:t>  Approach</a:t>
            </a:r>
          </a:p>
          <a:p>
            <a:pPr algn="ctr"/>
            <a:r>
              <a:rPr dirty="0" lang="en-US"/>
              <a:t>Using  Methods  and  Charts</a:t>
            </a:r>
          </a:p>
          <a:p>
            <a:pPr algn="ctr"/>
            <a:r>
              <a:rPr dirty="0" lang="en-US"/>
              <a:t>Results</a:t>
            </a:r>
          </a:p>
          <a:p>
            <a:pPr algn="ctr"/>
            <a:r>
              <a:rPr dirty="0" lang="en-US"/>
              <a:t>Discussion</a:t>
            </a:r>
          </a:p>
          <a:p>
            <a:pPr algn="ctr"/>
            <a:r>
              <a:rPr dirty="0" lang="en-US"/>
              <a:t>Conclusion</a:t>
            </a:r>
          </a:p>
        </p:txBody>
      </p:sp>
    </p:spTree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Problem  Statement:</a:t>
            </a:r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It  is  the  dataset  composition  of  the  company  of  </a:t>
            </a:r>
            <a:r>
              <a:rPr dirty="0" lang="en-US" err="1"/>
              <a:t>Jaganathan</a:t>
            </a:r>
            <a:r>
              <a:rPr dirty="0" lang="en-US"/>
              <a:t>  </a:t>
            </a:r>
            <a:r>
              <a:rPr dirty="0" lang="en-US" err="1"/>
              <a:t>Chakravarthy</a:t>
            </a:r>
            <a:r>
              <a:rPr dirty="0" lang="en-US"/>
              <a:t>  private  Limited  located  at the  city  Chennai,  in  the  State  of  Tamil Nadu , India.</a:t>
            </a:r>
          </a:p>
          <a:p>
            <a:r>
              <a:rPr dirty="0" lang="en-US"/>
              <a:t>This  is  clearly  informing  about  the  information  consisting  of  employee’s  Employee  ID, Name, Gender, Department, Salary, Start date, FTE, Employee type, Work location.</a:t>
            </a:r>
          </a:p>
        </p:txBody>
      </p:sp>
    </p:spTree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Project  Overview:</a:t>
            </a:r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This  power  point  presentation  clearly  </a:t>
            </a:r>
            <a:r>
              <a:rPr dirty="0" lang="en-US" err="1"/>
              <a:t>singnifies</a:t>
            </a:r>
            <a:r>
              <a:rPr dirty="0" lang="en-US"/>
              <a:t>  the  calculation  and  analysis  of  dataset  for  the  better  ease  of  understanding  of  data  analysis</a:t>
            </a:r>
          </a:p>
        </p:txBody>
      </p:sp>
    </p:spTree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err="1"/>
              <a:t>Modelling</a:t>
            </a:r>
            <a:r>
              <a:rPr dirty="0" lang="en-US"/>
              <a:t>  Approach:</a:t>
            </a:r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First, The  data  are  clearly  </a:t>
            </a:r>
            <a:r>
              <a:rPr dirty="0" lang="en-US" err="1"/>
              <a:t>evolued</a:t>
            </a:r>
            <a:r>
              <a:rPr dirty="0" lang="en-US"/>
              <a:t>  in  the  form  of  perfect  aspect  excel .</a:t>
            </a:r>
          </a:p>
          <a:p>
            <a:r>
              <a:rPr dirty="0" lang="en-US"/>
              <a:t>Therefore, it  will  be  formatted  in  column  width and  filter  in  the  respective  value  of  the  rows  and  column.</a:t>
            </a:r>
          </a:p>
          <a:p>
            <a:pPr>
              <a:buNone/>
            </a:pPr>
            <a:r>
              <a:rPr dirty="0" lang="en-US"/>
              <a:t> </a:t>
            </a:r>
          </a:p>
        </p:txBody>
      </p:sp>
    </p:spTree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Using  Methods &amp; Charts:</a:t>
            </a:r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After  the  </a:t>
            </a:r>
            <a:r>
              <a:rPr dirty="0" lang="en-US" err="1"/>
              <a:t>clearation</a:t>
            </a:r>
            <a:r>
              <a:rPr dirty="0" lang="en-US"/>
              <a:t>  of  filtering  the  dataset   and   formatting  the  dataset.</a:t>
            </a:r>
          </a:p>
          <a:p>
            <a:r>
              <a:rPr dirty="0" lang="en-US"/>
              <a:t>Considering  the  data,  it  is  classified  as  on  the  basis  of  Gender, Department, Employee  type, Work  location.</a:t>
            </a:r>
          </a:p>
        </p:txBody>
      </p:sp>
    </p:spTree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Results:</a:t>
            </a:r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Therefore , the  data  is  clearly  </a:t>
            </a:r>
            <a:r>
              <a:rPr dirty="0" lang="en-US" err="1"/>
              <a:t>picturizised</a:t>
            </a:r>
            <a:r>
              <a:rPr dirty="0" lang="en-US"/>
              <a:t>  in  the  forms  of  bar  diagrams,  charts,  line  diagram, and  pie  chart.</a:t>
            </a:r>
          </a:p>
        </p:txBody>
      </p:sp>
    </p:spTree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/>
              <a:t>Disscussion</a:t>
            </a:r>
            <a:r>
              <a:rPr dirty="0" lang="en-US"/>
              <a:t>:</a:t>
            </a:r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lastClr="000000" val="windowText"/>
      </a:dk1>
      <a:lt1>
        <a:sysClr lastClr="FFFFFF" val="window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dir="tl" rig="glow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algn="tl" flip="none" sx="65000" sy="65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 Data  Analysis    Using Excel</dc:title>
  <dc:creator>Admin</dc:creator>
  <cp:lastModifiedBy>Janakar R</cp:lastModifiedBy>
  <dcterms:created xsi:type="dcterms:W3CDTF">2024-08-31T19:25:22Z</dcterms:created>
  <dcterms:modified xsi:type="dcterms:W3CDTF">2024-09-03T07:12:49Z</dcterms:modified>
</cp:coreProperties>
</file>