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88" d="100"/>
          <a:sy n="88" d="100"/>
        </p:scale>
        <p:origin x="-480"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3FFC986-C7E4-452D-8292-9E50587AE5F5}"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CF020-4F86-4F1B-A7FF-BF7C61481682}" type="slidenum">
              <a:rPr lang="en-US" smtClean="0"/>
              <a:pPr/>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FC986-C7E4-452D-8292-9E50587AE5F5}"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FC986-C7E4-452D-8292-9E50587AE5F5}" type="datetimeFigureOut">
              <a:rPr lang="en-US" smtClean="0"/>
              <a:pPr/>
              <a:t>10/29/2021</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FC986-C7E4-452D-8292-9E50587AE5F5}"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FFC986-C7E4-452D-8292-9E50587AE5F5}"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CF020-4F86-4F1B-A7FF-BF7C6148168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FFC986-C7E4-452D-8292-9E50587AE5F5}" type="datetimeFigureOut">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FFC986-C7E4-452D-8292-9E50587AE5F5}" type="datetimeFigureOut">
              <a:rPr lang="en-US" smtClean="0"/>
              <a:pPr/>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FFC986-C7E4-452D-8292-9E50587AE5F5}" type="datetimeFigureOut">
              <a:rPr lang="en-US" smtClean="0"/>
              <a:pPr/>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FC986-C7E4-452D-8292-9E50587AE5F5}" type="datetimeFigureOut">
              <a:rPr lang="en-US" smtClean="0"/>
              <a:pPr/>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4CF020-4F86-4F1B-A7FF-BF7C614816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FC986-C7E4-452D-8292-9E50587AE5F5}" type="datetimeFigureOut">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CF020-4F86-4F1B-A7FF-BF7C61481682}" type="slidenum">
              <a:rPr lang="en-US" smtClean="0"/>
              <a:pPr/>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F3FFC986-C7E4-452D-8292-9E50587AE5F5}" type="datetimeFigureOut">
              <a:rPr lang="en-US" smtClean="0"/>
              <a:pPr/>
              <a:t>10/29/2021</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044CF020-4F86-4F1B-A7FF-BF7C6148168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3FFC986-C7E4-452D-8292-9E50587AE5F5}" type="datetimeFigureOut">
              <a:rPr lang="en-US" smtClean="0"/>
              <a:pPr/>
              <a:t>10/29/2021</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44CF020-4F86-4F1B-A7FF-BF7C614816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60A8C2-F50E-4EE0-9B74-3FD766F73FB3}"/>
              </a:ext>
            </a:extLst>
          </p:cNvPr>
          <p:cNvSpPr>
            <a:spLocks noGrp="1"/>
          </p:cNvSpPr>
          <p:nvPr>
            <p:ph type="title"/>
          </p:nvPr>
        </p:nvSpPr>
        <p:spPr>
          <a:xfrm>
            <a:off x="1180660" y="1958198"/>
            <a:ext cx="9412577" cy="957532"/>
          </a:xfrm>
        </p:spPr>
        <p:txBody>
          <a:bodyPr>
            <a:normAutofit fontScale="90000"/>
          </a:bodyPr>
          <a:lstStyle/>
          <a:p>
            <a:r>
              <a:rPr lang="en-US" b="1" u="sng" dirty="0"/>
              <a:t>Radar System Using </a:t>
            </a:r>
            <a:r>
              <a:rPr lang="en-US" b="1" u="sng" dirty="0" err="1"/>
              <a:t>Auduino</a:t>
            </a:r>
            <a:r>
              <a:rPr lang="en-US" b="1" u="sng" dirty="0"/>
              <a:t> UNO And Ultrasonic Sensor </a:t>
            </a:r>
          </a:p>
        </p:txBody>
      </p:sp>
      <p:sp>
        <p:nvSpPr>
          <p:cNvPr id="3" name="Content Placeholder 2">
            <a:extLst>
              <a:ext uri="{FF2B5EF4-FFF2-40B4-BE49-F238E27FC236}">
                <a16:creationId xmlns:a16="http://schemas.microsoft.com/office/drawing/2014/main" xmlns="" id="{D05AA764-48B9-421C-84B9-F275A616DF5E}"/>
              </a:ext>
            </a:extLst>
          </p:cNvPr>
          <p:cNvSpPr>
            <a:spLocks noGrp="1"/>
          </p:cNvSpPr>
          <p:nvPr>
            <p:ph idx="1"/>
          </p:nvPr>
        </p:nvSpPr>
        <p:spPr>
          <a:xfrm>
            <a:off x="7413377" y="5168261"/>
            <a:ext cx="5272888" cy="3379477"/>
          </a:xfrm>
        </p:spPr>
        <p:txBody>
          <a:bodyPr anchor="t">
            <a:normAutofit/>
          </a:bodyPr>
          <a:lstStyle/>
          <a:p>
            <a:pPr marL="0" indent="0">
              <a:buNone/>
            </a:pPr>
            <a:r>
              <a:rPr lang="en-US" sz="2400" dirty="0"/>
              <a:t>Presented by:</a:t>
            </a:r>
          </a:p>
          <a:p>
            <a:pPr marL="0" indent="0">
              <a:buClr>
                <a:schemeClr val="tx1"/>
              </a:buClr>
              <a:buNone/>
            </a:pPr>
            <a:r>
              <a:rPr lang="en-US" sz="2400" dirty="0" err="1" smtClean="0"/>
              <a:t>Shyam</a:t>
            </a:r>
            <a:r>
              <a:rPr lang="en-US" sz="2400" dirty="0" smtClean="0"/>
              <a:t> </a:t>
            </a:r>
            <a:r>
              <a:rPr lang="en-US" sz="2400" dirty="0" err="1" smtClean="0"/>
              <a:t>Sarvaiya</a:t>
            </a:r>
            <a:r>
              <a:rPr lang="en-US" sz="2400" dirty="0" smtClean="0"/>
              <a:t>  </a:t>
            </a:r>
            <a:r>
              <a:rPr lang="en-US" sz="2400" dirty="0"/>
              <a:t>(</a:t>
            </a:r>
            <a:r>
              <a:rPr lang="en-US" sz="2400" dirty="0" smtClean="0"/>
              <a:t>19EL090)</a:t>
            </a:r>
            <a:endParaRPr lang="en-US" sz="2400" dirty="0"/>
          </a:p>
        </p:txBody>
      </p:sp>
    </p:spTree>
    <p:extLst>
      <p:ext uri="{BB962C8B-B14F-4D97-AF65-F5344CB8AC3E}">
        <p14:creationId xmlns:p14="http://schemas.microsoft.com/office/powerpoint/2010/main" xmlns="" val="26182640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709A8BB-BF29-4ED0-B3C2-F258B08A9F6A}"/>
              </a:ext>
            </a:extLst>
          </p:cNvPr>
          <p:cNvSpPr>
            <a:spLocks noGrp="1"/>
          </p:cNvSpPr>
          <p:nvPr>
            <p:ph idx="1"/>
          </p:nvPr>
        </p:nvSpPr>
        <p:spPr/>
        <p:txBody>
          <a:bodyPr>
            <a:normAutofit/>
          </a:bodyPr>
          <a:lstStyle/>
          <a:p>
            <a:r>
              <a:rPr lang="en-US" sz="2400" dirty="0">
                <a:solidFill>
                  <a:srgbClr val="FFFFFF"/>
                </a:solidFill>
              </a:rPr>
              <a:t>Implementations of the sensors are done in such a way that ultra-sonic sensor is attached on top of the servo motor because it have to detect the object and its distance. Arduino (micro-controller) will control the ultra-sonic sensor and servo motor and also powered will be given to both of them through micro-controller.</a:t>
            </a:r>
          </a:p>
          <a:p>
            <a:endParaRPr lang="en-US" sz="2400" dirty="0">
              <a:solidFill>
                <a:srgbClr val="FFFFFF"/>
              </a:solidFill>
            </a:endParaRPr>
          </a:p>
          <a:p>
            <a:r>
              <a:rPr lang="en-US" sz="2400" dirty="0">
                <a:solidFill>
                  <a:srgbClr val="FFFFFF"/>
                </a:solidFill>
              </a:rPr>
              <a:t>When any obstacle/object is detected by the ultrasonic sensor the data is immediately processed by the controller and is fed to the IDE which shows it on the display screen. Here the process ends with an estimated distance of the object from the system with the angle at which it is placed. </a:t>
            </a:r>
          </a:p>
        </p:txBody>
      </p:sp>
    </p:spTree>
    <p:extLst>
      <p:ext uri="{BB962C8B-B14F-4D97-AF65-F5344CB8AC3E}">
        <p14:creationId xmlns:p14="http://schemas.microsoft.com/office/powerpoint/2010/main" xmlns="" val="31356929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Image result for radar system">
            <a:extLst>
              <a:ext uri="{FF2B5EF4-FFF2-40B4-BE49-F238E27FC236}">
                <a16:creationId xmlns:a16="http://schemas.microsoft.com/office/drawing/2014/main" xmlns="" id="{7A571AF5-1D9E-4358-BDDC-0A636E77B3CB}"/>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xmlns="" val="0"/>
              </a:ext>
            </a:extLst>
          </a:blip>
          <a:srcRect t="718" b="15013"/>
          <a:stretch/>
        </p:blipFill>
        <p:spPr bwMode="auto">
          <a:xfrm>
            <a:off x="20" y="10"/>
            <a:ext cx="12191980" cy="68579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5065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7487BB-5062-45B6-AA28-6126E3BCFC4B}"/>
              </a:ext>
            </a:extLst>
          </p:cNvPr>
          <p:cNvSpPr>
            <a:spLocks noGrp="1"/>
          </p:cNvSpPr>
          <p:nvPr>
            <p:ph type="title"/>
          </p:nvPr>
        </p:nvSpPr>
        <p:spPr>
          <a:xfrm>
            <a:off x="838200" y="963877"/>
            <a:ext cx="3494362" cy="4930246"/>
          </a:xfrm>
        </p:spPr>
        <p:txBody>
          <a:bodyPr>
            <a:normAutofit/>
          </a:bodyPr>
          <a:lstStyle/>
          <a:p>
            <a:pPr algn="r"/>
            <a:r>
              <a:rPr lang="en-US" b="1" u="sng">
                <a:solidFill>
                  <a:schemeClr val="accent1"/>
                </a:solidFill>
              </a:rPr>
              <a:t>Problem Statement</a:t>
            </a:r>
          </a:p>
        </p:txBody>
      </p:sp>
      <p:sp>
        <p:nvSpPr>
          <p:cNvPr id="3" name="Content Placeholder 2">
            <a:extLst>
              <a:ext uri="{FF2B5EF4-FFF2-40B4-BE49-F238E27FC236}">
                <a16:creationId xmlns:a16="http://schemas.microsoft.com/office/drawing/2014/main" xmlns="" id="{3F15D73D-ACB1-4A78-ABB9-817020A1C9DF}"/>
              </a:ext>
            </a:extLst>
          </p:cNvPr>
          <p:cNvSpPr>
            <a:spLocks noGrp="1"/>
          </p:cNvSpPr>
          <p:nvPr>
            <p:ph idx="1"/>
          </p:nvPr>
        </p:nvSpPr>
        <p:spPr>
          <a:xfrm>
            <a:off x="4976031" y="1388853"/>
            <a:ext cx="6377769" cy="4505269"/>
          </a:xfrm>
        </p:spPr>
        <p:txBody>
          <a:bodyPr anchor="ctr">
            <a:normAutofit/>
          </a:bodyPr>
          <a:lstStyle/>
          <a:p>
            <a:r>
              <a:rPr lang="en-US" sz="2400" dirty="0"/>
              <a:t>When the airplanes were invented so there is need of an instrument that could detect their location and time. So there is need of a system that could detect the aircrafts in air.</a:t>
            </a:r>
          </a:p>
          <a:p>
            <a:r>
              <a:rPr lang="en-US" sz="2400" dirty="0"/>
              <a:t>So to overcome this problem the scientists invented the </a:t>
            </a:r>
            <a:r>
              <a:rPr lang="en-US" sz="2400" b="1" dirty="0"/>
              <a:t>“Radar System”</a:t>
            </a:r>
            <a:r>
              <a:rPr lang="en-US" sz="2400" dirty="0"/>
              <a:t>, and our whole </a:t>
            </a:r>
            <a:r>
              <a:rPr lang="en-US" sz="2400" dirty="0" err="1"/>
              <a:t>defence</a:t>
            </a:r>
            <a:r>
              <a:rPr lang="en-US" sz="2400" dirty="0"/>
              <a:t> system, air-traffic, airport system is based on it.</a:t>
            </a:r>
            <a:endParaRPr lang="en-US" sz="2400" b="1" dirty="0"/>
          </a:p>
        </p:txBody>
      </p:sp>
    </p:spTree>
    <p:extLst>
      <p:ext uri="{BB962C8B-B14F-4D97-AF65-F5344CB8AC3E}">
        <p14:creationId xmlns:p14="http://schemas.microsoft.com/office/powerpoint/2010/main" xmlns="" val="227280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C7071-8BBF-41D0-BAE0-33671DF6E2A4}"/>
              </a:ext>
            </a:extLst>
          </p:cNvPr>
          <p:cNvSpPr>
            <a:spLocks noGrp="1"/>
          </p:cNvSpPr>
          <p:nvPr>
            <p:ph type="title"/>
          </p:nvPr>
        </p:nvSpPr>
        <p:spPr>
          <a:xfrm>
            <a:off x="458372" y="288061"/>
            <a:ext cx="10515600" cy="1325563"/>
          </a:xfrm>
        </p:spPr>
        <p:txBody>
          <a:bodyPr>
            <a:normAutofit/>
          </a:bodyPr>
          <a:lstStyle/>
          <a:p>
            <a:pPr algn="ctr"/>
            <a:r>
              <a:rPr lang="en-US" sz="4000" b="1" u="sng" dirty="0"/>
              <a:t>Key points and Improvements</a:t>
            </a:r>
          </a:p>
        </p:txBody>
      </p:sp>
      <p:sp>
        <p:nvSpPr>
          <p:cNvPr id="3" name="Content Placeholder 2">
            <a:extLst>
              <a:ext uri="{FF2B5EF4-FFF2-40B4-BE49-F238E27FC236}">
                <a16:creationId xmlns:a16="http://schemas.microsoft.com/office/drawing/2014/main" xmlns="" id="{E13CEF97-C2BD-466B-8CA9-989C846BEDD5}"/>
              </a:ext>
            </a:extLst>
          </p:cNvPr>
          <p:cNvSpPr>
            <a:spLocks noGrp="1"/>
          </p:cNvSpPr>
          <p:nvPr>
            <p:ph idx="1"/>
          </p:nvPr>
        </p:nvSpPr>
        <p:spPr>
          <a:xfrm>
            <a:off x="458372" y="1900444"/>
            <a:ext cx="10515600" cy="4351338"/>
          </a:xfrm>
        </p:spPr>
        <p:txBody>
          <a:bodyPr/>
          <a:lstStyle/>
          <a:p>
            <a:r>
              <a:rPr lang="en-US" sz="2400" dirty="0"/>
              <a:t>Instead of providing a different voltage source for operating ultrasonic sensor and servo motor, we have used supply from the micro-controller. By this way we reduced the cost of voltage supplies.</a:t>
            </a:r>
          </a:p>
          <a:p>
            <a:r>
              <a:rPr lang="en-US" sz="2400" dirty="0"/>
              <a:t>Earlier the output screen was like this:</a:t>
            </a:r>
          </a:p>
          <a:p>
            <a:endParaRPr lang="en-US" dirty="0"/>
          </a:p>
        </p:txBody>
      </p:sp>
      <p:pic>
        <p:nvPicPr>
          <p:cNvPr id="4" name="Picture 3">
            <a:extLst>
              <a:ext uri="{FF2B5EF4-FFF2-40B4-BE49-F238E27FC236}">
                <a16:creationId xmlns:a16="http://schemas.microsoft.com/office/drawing/2014/main" xmlns="" id="{5BEAA8E4-F58C-4304-8A30-7004D959E424}"/>
              </a:ext>
            </a:extLst>
          </p:cNvPr>
          <p:cNvPicPr>
            <a:picLocks noChangeAspect="1"/>
          </p:cNvPicPr>
          <p:nvPr/>
        </p:nvPicPr>
        <p:blipFill>
          <a:blip r:embed="rId2" cstate="print"/>
          <a:stretch>
            <a:fillRect/>
          </a:stretch>
        </p:blipFill>
        <p:spPr>
          <a:xfrm>
            <a:off x="5501101" y="3342480"/>
            <a:ext cx="6690899" cy="3515520"/>
          </a:xfrm>
          <a:prstGeom prst="rect">
            <a:avLst/>
          </a:prstGeom>
        </p:spPr>
      </p:pic>
    </p:spTree>
    <p:extLst>
      <p:ext uri="{BB962C8B-B14F-4D97-AF65-F5344CB8AC3E}">
        <p14:creationId xmlns:p14="http://schemas.microsoft.com/office/powerpoint/2010/main" xmlns="" val="1721370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EF7B381-62EA-4FD7-BD2A-963CB5DF5CA4}"/>
              </a:ext>
            </a:extLst>
          </p:cNvPr>
          <p:cNvSpPr>
            <a:spLocks noGrp="1"/>
          </p:cNvSpPr>
          <p:nvPr>
            <p:ph idx="1"/>
          </p:nvPr>
        </p:nvSpPr>
        <p:spPr>
          <a:xfrm>
            <a:off x="838200" y="621102"/>
            <a:ext cx="9815423" cy="6084498"/>
          </a:xfrm>
        </p:spPr>
        <p:txBody>
          <a:bodyPr>
            <a:normAutofit/>
          </a:bodyPr>
          <a:lstStyle/>
          <a:p>
            <a:pPr>
              <a:buNone/>
            </a:pPr>
            <a:r>
              <a:rPr lang="en-US" sz="2400" dirty="0"/>
              <a:t>After making some changes in the coding the output screen looks like this: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sz="2400" dirty="0"/>
          </a:p>
          <a:p>
            <a:pPr marL="0" indent="0">
              <a:buNone/>
            </a:pPr>
            <a:r>
              <a:rPr lang="en-US" sz="2400" dirty="0"/>
              <a:t>Now, it will show us the accurate distance as well as angle of the object which is much more accurate as compared to the previous output. This output screen is based on the polar coordinates system.</a:t>
            </a:r>
          </a:p>
        </p:txBody>
      </p:sp>
      <p:pic>
        <p:nvPicPr>
          <p:cNvPr id="4" name="Picture 3">
            <a:extLst>
              <a:ext uri="{FF2B5EF4-FFF2-40B4-BE49-F238E27FC236}">
                <a16:creationId xmlns:a16="http://schemas.microsoft.com/office/drawing/2014/main" xmlns="" id="{1C685E15-36AA-41CD-969E-379353C978BA}"/>
              </a:ext>
            </a:extLst>
          </p:cNvPr>
          <p:cNvPicPr>
            <a:picLocks noChangeAspect="1"/>
          </p:cNvPicPr>
          <p:nvPr/>
        </p:nvPicPr>
        <p:blipFill>
          <a:blip r:embed="rId2" cstate="print"/>
          <a:stretch>
            <a:fillRect/>
          </a:stretch>
        </p:blipFill>
        <p:spPr>
          <a:xfrm>
            <a:off x="2135479" y="2372263"/>
            <a:ext cx="6439178" cy="2831943"/>
          </a:xfrm>
          <a:prstGeom prst="rect">
            <a:avLst/>
          </a:prstGeom>
        </p:spPr>
      </p:pic>
    </p:spTree>
    <p:extLst>
      <p:ext uri="{BB962C8B-B14F-4D97-AF65-F5344CB8AC3E}">
        <p14:creationId xmlns:p14="http://schemas.microsoft.com/office/powerpoint/2010/main" xmlns="" val="158740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C0428-2E4F-4814-9D19-6DFE83073768}"/>
              </a:ext>
            </a:extLst>
          </p:cNvPr>
          <p:cNvSpPr>
            <a:spLocks noGrp="1"/>
          </p:cNvSpPr>
          <p:nvPr>
            <p:ph type="title"/>
          </p:nvPr>
        </p:nvSpPr>
        <p:spPr/>
        <p:txBody>
          <a:bodyPr>
            <a:normAutofit/>
          </a:bodyPr>
          <a:lstStyle/>
          <a:p>
            <a:pPr algn="ctr"/>
            <a:r>
              <a:rPr lang="en-US" sz="4000" b="1" u="sng" dirty="0"/>
              <a:t>Applications</a:t>
            </a:r>
          </a:p>
        </p:txBody>
      </p:sp>
      <p:sp>
        <p:nvSpPr>
          <p:cNvPr id="3" name="Content Placeholder 2">
            <a:extLst>
              <a:ext uri="{FF2B5EF4-FFF2-40B4-BE49-F238E27FC236}">
                <a16:creationId xmlns:a16="http://schemas.microsoft.com/office/drawing/2014/main" xmlns="" id="{8668D952-2535-42C7-BF88-B462AFB21AA6}"/>
              </a:ext>
            </a:extLst>
          </p:cNvPr>
          <p:cNvSpPr>
            <a:spLocks noGrp="1"/>
          </p:cNvSpPr>
          <p:nvPr>
            <p:ph idx="1"/>
          </p:nvPr>
        </p:nvSpPr>
        <p:spPr/>
        <p:txBody>
          <a:bodyPr>
            <a:normAutofit/>
          </a:bodyPr>
          <a:lstStyle/>
          <a:p>
            <a:r>
              <a:rPr lang="en-US" sz="2400" dirty="0"/>
              <a:t>Radar is an electromagnetic system for the detection and location of target objects such as aircraft, ships, spacecraft, vehicles, people, and the natural environment which can reflect a signal back. </a:t>
            </a:r>
          </a:p>
          <a:p>
            <a:r>
              <a:rPr lang="en-US" sz="2400" dirty="0"/>
              <a:t>It uses electromagnetic radio waves to determine the angle, range, or velocity of objects</a:t>
            </a:r>
          </a:p>
          <a:p>
            <a:r>
              <a:rPr lang="en-US" sz="2400" dirty="0"/>
              <a:t>The modern radar system is more advanced and the uses of radar are highly diverse. Such as Air traffic control, Air-</a:t>
            </a:r>
            <a:r>
              <a:rPr lang="en-US" sz="2400" dirty="0" err="1"/>
              <a:t>defence</a:t>
            </a:r>
            <a:r>
              <a:rPr lang="en-US" sz="2400" dirty="0"/>
              <a:t> system, Radar Astronomy, Antimissile system, Ocean Surveillance system, outer space surveillance and many more.</a:t>
            </a:r>
          </a:p>
        </p:txBody>
      </p:sp>
    </p:spTree>
    <p:extLst>
      <p:ext uri="{BB962C8B-B14F-4D97-AF65-F5344CB8AC3E}">
        <p14:creationId xmlns:p14="http://schemas.microsoft.com/office/powerpoint/2010/main" xmlns="" val="179411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6730FC-2BC8-4048-BBB8-E911643D413B}"/>
              </a:ext>
            </a:extLst>
          </p:cNvPr>
          <p:cNvSpPr>
            <a:spLocks noGrp="1"/>
          </p:cNvSpPr>
          <p:nvPr>
            <p:ph type="title"/>
          </p:nvPr>
        </p:nvSpPr>
        <p:spPr/>
        <p:txBody>
          <a:bodyPr>
            <a:normAutofit/>
          </a:bodyPr>
          <a:lstStyle/>
          <a:p>
            <a:pPr algn="ctr"/>
            <a:r>
              <a:rPr lang="en-US" sz="4000" b="1" u="sng" dirty="0" smtClean="0"/>
              <a:t>Conclusion </a:t>
            </a:r>
            <a:endParaRPr lang="en-US" sz="4000" b="1" u="sng" dirty="0"/>
          </a:p>
        </p:txBody>
      </p:sp>
      <p:sp>
        <p:nvSpPr>
          <p:cNvPr id="4" name="Content Placeholder 3"/>
          <p:cNvSpPr>
            <a:spLocks noGrp="1"/>
          </p:cNvSpPr>
          <p:nvPr>
            <p:ph idx="1"/>
          </p:nvPr>
        </p:nvSpPr>
        <p:spPr/>
        <p:txBody>
          <a:bodyPr/>
          <a:lstStyle/>
          <a:p>
            <a:pPr>
              <a:buNone/>
            </a:pPr>
            <a:r>
              <a:rPr lang="en-US" b="1" dirty="0" smtClean="0"/>
              <a:t> </a:t>
            </a:r>
            <a:endParaRPr lang="en-IN" dirty="0" smtClean="0"/>
          </a:p>
          <a:p>
            <a:r>
              <a:rPr lang="en-US" dirty="0" smtClean="0"/>
              <a:t>This project aims on the use of Ultrasonic Sensor by connected to the </a:t>
            </a:r>
            <a:r>
              <a:rPr lang="en-US" dirty="0" err="1" smtClean="0"/>
              <a:t>Arduino</a:t>
            </a:r>
            <a:r>
              <a:rPr lang="en-US" dirty="0" smtClean="0"/>
              <a:t> UNO R3 board and the signal from the sensor further provided to the screen formed on the laptop to measure the presence of any obstacle in front of the sensor as well as determine the range and angle at which the obstacle is detected by the sensor.</a:t>
            </a:r>
            <a:endParaRPr lang="en-IN" dirty="0"/>
          </a:p>
        </p:txBody>
      </p:sp>
    </p:spTree>
    <p:extLst>
      <p:ext uri="{BB962C8B-B14F-4D97-AF65-F5344CB8AC3E}">
        <p14:creationId xmlns:p14="http://schemas.microsoft.com/office/powerpoint/2010/main" xmlns="" val="98827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7B6B2-5C4B-43F1-A576-73C3C5EC0508}"/>
              </a:ext>
            </a:extLst>
          </p:cNvPr>
          <p:cNvSpPr>
            <a:spLocks noGrp="1"/>
          </p:cNvSpPr>
          <p:nvPr>
            <p:ph type="title"/>
          </p:nvPr>
        </p:nvSpPr>
        <p:spPr/>
        <p:txBody>
          <a:bodyPr>
            <a:normAutofit/>
          </a:bodyPr>
          <a:lstStyle/>
          <a:p>
            <a:pPr algn="ctr"/>
            <a:r>
              <a:rPr lang="en-US" sz="4000" u="sng" dirty="0" err="1" smtClean="0">
                <a:solidFill>
                  <a:schemeClr val="accent1">
                    <a:lumMod val="60000"/>
                    <a:lumOff val="40000"/>
                  </a:schemeClr>
                </a:solidFill>
              </a:rPr>
              <a:t>C</a:t>
            </a:r>
            <a:r>
              <a:rPr lang="en-US" sz="4000" u="sng" dirty="0" err="1" smtClean="0">
                <a:solidFill>
                  <a:schemeClr val="accent1">
                    <a:lumMod val="60000"/>
                    <a:lumOff val="40000"/>
                  </a:schemeClr>
                </a:solidFill>
              </a:rPr>
              <a:t>ontents</a:t>
            </a:r>
            <a:r>
              <a:rPr lang="en-US" sz="4000" b="1" u="sng" dirty="0" err="1" smtClean="0">
                <a:solidFill>
                  <a:schemeClr val="tx1"/>
                </a:solidFill>
              </a:rPr>
              <a:t>able</a:t>
            </a:r>
            <a:r>
              <a:rPr lang="en-US" sz="4000" b="1" u="sng" dirty="0" smtClean="0">
                <a:solidFill>
                  <a:schemeClr val="tx1"/>
                </a:solidFill>
              </a:rPr>
              <a:t> </a:t>
            </a:r>
            <a:r>
              <a:rPr lang="en-US" sz="4000" b="1" u="sng" dirty="0">
                <a:solidFill>
                  <a:schemeClr val="tx1"/>
                </a:solidFill>
              </a:rPr>
              <a:t>of Contents</a:t>
            </a:r>
          </a:p>
        </p:txBody>
      </p:sp>
      <p:sp>
        <p:nvSpPr>
          <p:cNvPr id="3" name="Content Placeholder 2">
            <a:extLst>
              <a:ext uri="{FF2B5EF4-FFF2-40B4-BE49-F238E27FC236}">
                <a16:creationId xmlns:a16="http://schemas.microsoft.com/office/drawing/2014/main" xmlns="" id="{16E0847E-9F9B-44C5-9F1C-4BA1CB044229}"/>
              </a:ext>
            </a:extLst>
          </p:cNvPr>
          <p:cNvSpPr>
            <a:spLocks noGrp="1"/>
          </p:cNvSpPr>
          <p:nvPr>
            <p:ph idx="1"/>
          </p:nvPr>
        </p:nvSpPr>
        <p:spPr>
          <a:xfrm>
            <a:off x="1697514" y="2223999"/>
            <a:ext cx="8596668" cy="3880773"/>
          </a:xfrm>
        </p:spPr>
        <p:txBody>
          <a:bodyPr>
            <a:normAutofit/>
          </a:bodyPr>
          <a:lstStyle/>
          <a:p>
            <a:r>
              <a:rPr lang="en-US" sz="2400" dirty="0"/>
              <a:t>Introduction to Radar System</a:t>
            </a:r>
          </a:p>
          <a:p>
            <a:r>
              <a:rPr lang="en-US" sz="2400" dirty="0"/>
              <a:t>Components and their description</a:t>
            </a:r>
          </a:p>
          <a:p>
            <a:r>
              <a:rPr lang="en-US" sz="2400" dirty="0"/>
              <a:t>Block Diagram</a:t>
            </a:r>
          </a:p>
          <a:p>
            <a:r>
              <a:rPr lang="en-US" sz="2400" dirty="0"/>
              <a:t>Circuit Diagram</a:t>
            </a:r>
          </a:p>
          <a:p>
            <a:r>
              <a:rPr lang="en-US" sz="2400" dirty="0"/>
              <a:t>Working Principle</a:t>
            </a:r>
          </a:p>
          <a:p>
            <a:r>
              <a:rPr lang="en-US" sz="2400" dirty="0"/>
              <a:t>Problem Statement</a:t>
            </a:r>
          </a:p>
          <a:p>
            <a:r>
              <a:rPr lang="en-US" sz="2400" dirty="0"/>
              <a:t>Key points and improvements</a:t>
            </a:r>
          </a:p>
          <a:p>
            <a:r>
              <a:rPr lang="en-US" sz="2400" dirty="0"/>
              <a:t>Applications</a:t>
            </a:r>
          </a:p>
          <a:p>
            <a:r>
              <a:rPr lang="en-US" sz="2400" dirty="0" smtClean="0"/>
              <a:t>Conclusion </a:t>
            </a:r>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xmlns="" val="85223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98F045-E2F9-4D23-9845-3B0FF92D62C8}"/>
              </a:ext>
            </a:extLst>
          </p:cNvPr>
          <p:cNvSpPr>
            <a:spLocks noGrp="1"/>
          </p:cNvSpPr>
          <p:nvPr>
            <p:ph type="title"/>
          </p:nvPr>
        </p:nvSpPr>
        <p:spPr/>
        <p:txBody>
          <a:bodyPr>
            <a:normAutofit/>
          </a:bodyPr>
          <a:lstStyle/>
          <a:p>
            <a:pPr algn="ctr"/>
            <a:r>
              <a:rPr lang="en-US" sz="4000" b="1" u="sng" dirty="0"/>
              <a:t>Introduction to Radar System</a:t>
            </a:r>
          </a:p>
        </p:txBody>
      </p:sp>
      <p:sp>
        <p:nvSpPr>
          <p:cNvPr id="3" name="Content Placeholder 2">
            <a:extLst>
              <a:ext uri="{FF2B5EF4-FFF2-40B4-BE49-F238E27FC236}">
                <a16:creationId xmlns:a16="http://schemas.microsoft.com/office/drawing/2014/main" xmlns="" id="{907AFC9C-06F5-457C-872A-DDD81B9ED17D}"/>
              </a:ext>
            </a:extLst>
          </p:cNvPr>
          <p:cNvSpPr>
            <a:spLocks noGrp="1"/>
          </p:cNvSpPr>
          <p:nvPr>
            <p:ph idx="1"/>
          </p:nvPr>
        </p:nvSpPr>
        <p:spPr>
          <a:xfrm>
            <a:off x="680321" y="2336872"/>
            <a:ext cx="10531018" cy="4090431"/>
          </a:xfrm>
        </p:spPr>
        <p:txBody>
          <a:bodyPr>
            <a:normAutofit/>
          </a:bodyPr>
          <a:lstStyle/>
          <a:p>
            <a:pPr algn="just"/>
            <a:r>
              <a:rPr lang="en-US" sz="2400" dirty="0"/>
              <a:t>Radar is a long-range object detection system that uses radio waves to establish certain parameters of an object like its range, speed and position</a:t>
            </a:r>
          </a:p>
          <a:p>
            <a:pPr marL="0" indent="0" algn="just">
              <a:buNone/>
            </a:pPr>
            <a:endParaRPr lang="en-US" sz="2400" dirty="0"/>
          </a:p>
          <a:p>
            <a:pPr algn="just"/>
            <a:r>
              <a:rPr lang="en-US" sz="2400" dirty="0"/>
              <a:t>The project is based on Sonar technology as I will be using an Ultrasonic Sensor to determine the presence of any object in a particular range.</a:t>
            </a:r>
          </a:p>
          <a:p>
            <a:pPr algn="just"/>
            <a:endParaRPr lang="en-US" sz="2400" dirty="0"/>
          </a:p>
          <a:p>
            <a:pPr algn="just"/>
            <a:r>
              <a:rPr lang="en-US" sz="2400" dirty="0"/>
              <a:t>Rader is an object detection system. It uses Microwaves to determine the range, altitude, direction, or speed of objects. The radar can transmit radio waves or microwaves which bounce off any object in their path. So, we can easily determine any object in the radar range.</a:t>
            </a:r>
          </a:p>
        </p:txBody>
      </p:sp>
    </p:spTree>
    <p:extLst>
      <p:ext uri="{BB962C8B-B14F-4D97-AF65-F5344CB8AC3E}">
        <p14:creationId xmlns:p14="http://schemas.microsoft.com/office/powerpoint/2010/main" xmlns="" val="90202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24.jpeg"/>
          <p:cNvPicPr>
            <a:picLocks noGrp="1"/>
          </p:cNvPicPr>
          <p:nvPr>
            <p:ph idx="1"/>
          </p:nvPr>
        </p:nvPicPr>
        <p:blipFill>
          <a:blip r:embed="rId2" cstate="print"/>
          <a:stretch>
            <a:fillRect/>
          </a:stretch>
        </p:blipFill>
        <p:spPr>
          <a:xfrm>
            <a:off x="534839" y="1699406"/>
            <a:ext cx="4468482" cy="2389516"/>
          </a:xfrm>
          <a:prstGeom prst="rect">
            <a:avLst/>
          </a:prstGeom>
        </p:spPr>
      </p:pic>
      <p:pic>
        <p:nvPicPr>
          <p:cNvPr id="6" name="image23.jpeg"/>
          <p:cNvPicPr/>
          <p:nvPr/>
        </p:nvPicPr>
        <p:blipFill>
          <a:blip r:embed="rId3" cstate="print"/>
          <a:stretch>
            <a:fillRect/>
          </a:stretch>
        </p:blipFill>
        <p:spPr>
          <a:xfrm>
            <a:off x="7082284" y="1708030"/>
            <a:ext cx="3881889" cy="2311878"/>
          </a:xfrm>
          <a:prstGeom prst="rect">
            <a:avLst/>
          </a:prstGeom>
        </p:spPr>
      </p:pic>
      <p:pic>
        <p:nvPicPr>
          <p:cNvPr id="7" name="image26.jpeg"/>
          <p:cNvPicPr/>
          <p:nvPr/>
        </p:nvPicPr>
        <p:blipFill>
          <a:blip r:embed="rId4" cstate="print"/>
          <a:stretch>
            <a:fillRect/>
          </a:stretch>
        </p:blipFill>
        <p:spPr>
          <a:xfrm>
            <a:off x="3656941" y="4218317"/>
            <a:ext cx="5193761" cy="2371485"/>
          </a:xfrm>
          <a:prstGeom prst="rect">
            <a:avLst/>
          </a:prstGeom>
        </p:spPr>
      </p:pic>
    </p:spTree>
    <p:extLst>
      <p:ext uri="{BB962C8B-B14F-4D97-AF65-F5344CB8AC3E}">
        <p14:creationId xmlns:p14="http://schemas.microsoft.com/office/powerpoint/2010/main" xmlns="" val="425549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9171C-05E7-4BCE-B6EF-78CFB4F113A7}"/>
              </a:ext>
            </a:extLst>
          </p:cNvPr>
          <p:cNvSpPr>
            <a:spLocks noGrp="1"/>
          </p:cNvSpPr>
          <p:nvPr>
            <p:ph type="title"/>
          </p:nvPr>
        </p:nvSpPr>
        <p:spPr/>
        <p:txBody>
          <a:bodyPr>
            <a:normAutofit/>
          </a:bodyPr>
          <a:lstStyle/>
          <a:p>
            <a:r>
              <a:rPr lang="en-US" sz="3600" b="1" dirty="0"/>
              <a:t>Components:</a:t>
            </a:r>
          </a:p>
        </p:txBody>
      </p:sp>
      <p:sp>
        <p:nvSpPr>
          <p:cNvPr id="3" name="Content Placeholder 2">
            <a:extLst>
              <a:ext uri="{FF2B5EF4-FFF2-40B4-BE49-F238E27FC236}">
                <a16:creationId xmlns:a16="http://schemas.microsoft.com/office/drawing/2014/main" xmlns="" id="{FE5445A8-CA21-481C-A16C-04CF3A6A499A}"/>
              </a:ext>
            </a:extLst>
          </p:cNvPr>
          <p:cNvSpPr>
            <a:spLocks noGrp="1"/>
          </p:cNvSpPr>
          <p:nvPr>
            <p:ph idx="1"/>
          </p:nvPr>
        </p:nvSpPr>
        <p:spPr/>
        <p:txBody>
          <a:bodyPr>
            <a:normAutofit/>
          </a:bodyPr>
          <a:lstStyle/>
          <a:p>
            <a:pPr marL="0" indent="0">
              <a:buNone/>
            </a:pPr>
            <a:r>
              <a:rPr lang="en-US" sz="2400" b="1" dirty="0"/>
              <a:t>Hardware</a:t>
            </a:r>
          </a:p>
          <a:p>
            <a:r>
              <a:rPr lang="en-US" sz="2400" dirty="0"/>
              <a:t>Arduino UNO  </a:t>
            </a:r>
          </a:p>
          <a:p>
            <a:r>
              <a:rPr lang="en-US" sz="2400" dirty="0"/>
              <a:t>HC-SR04 Ultrasonic Sensor </a:t>
            </a:r>
          </a:p>
          <a:p>
            <a:r>
              <a:rPr lang="en-US" sz="2400" dirty="0"/>
              <a:t>Tower Pro SG90 Servo Motor  </a:t>
            </a:r>
          </a:p>
          <a:p>
            <a:r>
              <a:rPr lang="en-US" sz="2400" dirty="0" smtClean="0"/>
              <a:t>Jumper </a:t>
            </a:r>
            <a:r>
              <a:rPr lang="en-US" sz="2400" dirty="0"/>
              <a:t>Cables + USB Cable (for Arduino)</a:t>
            </a:r>
          </a:p>
          <a:p>
            <a:pPr marL="0" indent="0">
              <a:buNone/>
            </a:pPr>
            <a:r>
              <a:rPr lang="en-US" sz="2400" b="1" dirty="0"/>
              <a:t>Software</a:t>
            </a:r>
          </a:p>
          <a:p>
            <a:r>
              <a:rPr lang="en-US" sz="2400" dirty="0"/>
              <a:t>Arduino IDE</a:t>
            </a:r>
          </a:p>
          <a:p>
            <a:r>
              <a:rPr lang="en-US" sz="2400" dirty="0"/>
              <a:t>Processing Application</a:t>
            </a:r>
          </a:p>
          <a:p>
            <a:endParaRPr lang="en-US" dirty="0"/>
          </a:p>
        </p:txBody>
      </p:sp>
    </p:spTree>
    <p:extLst>
      <p:ext uri="{BB962C8B-B14F-4D97-AF65-F5344CB8AC3E}">
        <p14:creationId xmlns:p14="http://schemas.microsoft.com/office/powerpoint/2010/main" xmlns="" val="212407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814C52A-2771-4DFC-B076-41A69F53C951}"/>
              </a:ext>
            </a:extLst>
          </p:cNvPr>
          <p:cNvSpPr>
            <a:spLocks noGrp="1"/>
          </p:cNvSpPr>
          <p:nvPr>
            <p:ph idx="1"/>
          </p:nvPr>
        </p:nvSpPr>
        <p:spPr>
          <a:xfrm>
            <a:off x="828132" y="1434110"/>
            <a:ext cx="6204984" cy="5801328"/>
          </a:xfrm>
        </p:spPr>
        <p:txBody>
          <a:bodyPr>
            <a:normAutofit lnSpcReduction="10000"/>
          </a:bodyPr>
          <a:lstStyle/>
          <a:p>
            <a:pPr marL="0" indent="0">
              <a:buNone/>
            </a:pPr>
            <a:r>
              <a:rPr lang="en-US" b="1" dirty="0"/>
              <a:t>Ultrasonic Sensor: </a:t>
            </a:r>
          </a:p>
          <a:p>
            <a:r>
              <a:rPr lang="en-US" sz="2400" dirty="0"/>
              <a:t>Ultrasonic sensor is mainly used to determine the distance of the target object.</a:t>
            </a:r>
          </a:p>
          <a:p>
            <a:r>
              <a:rPr lang="en-US" sz="2400" dirty="0"/>
              <a:t>Transmitter and receiver are two main parts of the sensor where former converts an electrical signal to ultrasonic waves while later converts that ultrasonic signals back to electrical signals.</a:t>
            </a:r>
          </a:p>
          <a:p>
            <a:r>
              <a:rPr lang="en-US" sz="2400" dirty="0"/>
              <a:t>Its operating frequency is 4 MHz and its detection range is from 2cm to 400 cm.</a:t>
            </a:r>
          </a:p>
          <a:p>
            <a:endParaRPr lang="en-US" sz="1500" dirty="0"/>
          </a:p>
          <a:p>
            <a:pPr marL="0" indent="0">
              <a:buNone/>
            </a:pPr>
            <a:r>
              <a:rPr lang="en-US" b="1" dirty="0"/>
              <a:t>Servo Motor:</a:t>
            </a:r>
          </a:p>
          <a:p>
            <a:r>
              <a:rPr lang="en-US" sz="2200" dirty="0"/>
              <a:t>Servo motor is a motor which requires +5V to operate and having a torque of 2.5kg/cm. It must be kept in mind that it can only rotate from 0°-180°.</a:t>
            </a:r>
          </a:p>
        </p:txBody>
      </p:sp>
      <p:pic>
        <p:nvPicPr>
          <p:cNvPr id="3074" name="Picture 2" descr="Servo Motor Pinout (Wires)">
            <a:extLst>
              <a:ext uri="{FF2B5EF4-FFF2-40B4-BE49-F238E27FC236}">
                <a16:creationId xmlns:a16="http://schemas.microsoft.com/office/drawing/2014/main" xmlns="" id="{D84D39EA-387F-49FC-AE78-C6A8DF69E61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8501543" y="3435876"/>
            <a:ext cx="3198755" cy="22860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Image result for ultrasonic sensor hc-sr04">
            <a:extLst>
              <a:ext uri="{FF2B5EF4-FFF2-40B4-BE49-F238E27FC236}">
                <a16:creationId xmlns:a16="http://schemas.microsoft.com/office/drawing/2014/main" xmlns="" id="{2867723D-9CE2-4B15-B5C0-F95609A6789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8242751" y="143523"/>
            <a:ext cx="3591089" cy="33889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3886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B6189-DC87-4CFA-92BB-5A4D0CF036A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u="sng" kern="1200">
                <a:solidFill>
                  <a:srgbClr val="FFFFFF"/>
                </a:solidFill>
                <a:latin typeface="+mj-lt"/>
                <a:ea typeface="+mj-ea"/>
                <a:cs typeface="+mj-cs"/>
              </a:rPr>
              <a:t>Block Diagram</a:t>
            </a:r>
          </a:p>
        </p:txBody>
      </p:sp>
      <p:pic>
        <p:nvPicPr>
          <p:cNvPr id="5" name="Content Placeholder 4">
            <a:extLst>
              <a:ext uri="{FF2B5EF4-FFF2-40B4-BE49-F238E27FC236}">
                <a16:creationId xmlns:a16="http://schemas.microsoft.com/office/drawing/2014/main" xmlns="" id="{667809BE-8434-458E-B174-5FE858C594A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038600" y="1674903"/>
            <a:ext cx="7188199" cy="3504805"/>
          </a:xfrm>
          <a:prstGeom prst="rect">
            <a:avLst/>
          </a:prstGeom>
        </p:spPr>
      </p:pic>
    </p:spTree>
    <p:extLst>
      <p:ext uri="{BB962C8B-B14F-4D97-AF65-F5344CB8AC3E}">
        <p14:creationId xmlns:p14="http://schemas.microsoft.com/office/powerpoint/2010/main" xmlns="" val="367006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3A1FA-732E-430B-BA1F-F720F75EE8A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u="sng" kern="1200">
                <a:solidFill>
                  <a:srgbClr val="FFFFFF"/>
                </a:solidFill>
                <a:latin typeface="+mj-lt"/>
                <a:ea typeface="+mj-ea"/>
                <a:cs typeface="+mj-cs"/>
              </a:rPr>
              <a:t>Circuit Diagram</a:t>
            </a:r>
          </a:p>
        </p:txBody>
      </p:sp>
      <p:pic>
        <p:nvPicPr>
          <p:cNvPr id="5122" name="Picture 2" descr="Image result for circuit diagram of arduino based radar system">
            <a:extLst>
              <a:ext uri="{FF2B5EF4-FFF2-40B4-BE49-F238E27FC236}">
                <a16:creationId xmlns:a16="http://schemas.microsoft.com/office/drawing/2014/main" xmlns="" id="{26F2D441-6070-4CDE-9114-55E26D1F635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90553" y="1"/>
            <a:ext cx="8601447" cy="65794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3812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3E939-2DCD-4124-8019-911016617CB2}"/>
              </a:ext>
            </a:extLst>
          </p:cNvPr>
          <p:cNvSpPr>
            <a:spLocks noGrp="1"/>
          </p:cNvSpPr>
          <p:nvPr>
            <p:ph type="title"/>
          </p:nvPr>
        </p:nvSpPr>
        <p:spPr>
          <a:xfrm>
            <a:off x="427382" y="284672"/>
            <a:ext cx="10515600" cy="1268083"/>
          </a:xfrm>
        </p:spPr>
        <p:txBody>
          <a:bodyPr>
            <a:normAutofit/>
          </a:bodyPr>
          <a:lstStyle/>
          <a:p>
            <a:pPr algn="ctr"/>
            <a:r>
              <a:rPr lang="en-US" sz="4000" b="1" u="sng" dirty="0"/>
              <a:t>Working Principle</a:t>
            </a:r>
          </a:p>
        </p:txBody>
      </p:sp>
      <p:sp>
        <p:nvSpPr>
          <p:cNvPr id="3" name="Content Placeholder 2">
            <a:extLst>
              <a:ext uri="{FF2B5EF4-FFF2-40B4-BE49-F238E27FC236}">
                <a16:creationId xmlns:a16="http://schemas.microsoft.com/office/drawing/2014/main" xmlns="" id="{3CC32683-0B0D-45E6-84A2-D93F0B674E29}"/>
              </a:ext>
            </a:extLst>
          </p:cNvPr>
          <p:cNvSpPr>
            <a:spLocks noGrp="1"/>
          </p:cNvSpPr>
          <p:nvPr>
            <p:ph idx="1"/>
          </p:nvPr>
        </p:nvSpPr>
        <p:spPr>
          <a:xfrm>
            <a:off x="838200" y="2107094"/>
            <a:ext cx="10515600" cy="5208104"/>
          </a:xfrm>
        </p:spPr>
        <p:txBody>
          <a:bodyPr>
            <a:normAutofit/>
          </a:bodyPr>
          <a:lstStyle/>
          <a:p>
            <a:pPr algn="just"/>
            <a:r>
              <a:rPr lang="en-US" sz="2400" dirty="0"/>
              <a:t>The basic objective of our design is to ascertain the distance position and speed of the obstacle set at some distance from the sensor. Ultrasonic sensor sends the ultrasonic wave in various ways by rotating with help of servo motors. This wave goes in air and gets reflected back subsequent to striking some object. This wave is again detected by the sensor and its qualities is analyzed and output is shown in screen indicating parameters, for example, distance and position of object. Arduino IDE is utilized to compose code and transfer coding in Arduino and causes us to detect position or angle of servo motor and it is communicated through the serial port alongside the covered distance of the nearest object in its way. </a:t>
            </a:r>
          </a:p>
          <a:p>
            <a:pPr algn="just"/>
            <a:r>
              <a:rPr lang="en-US" sz="2400" dirty="0"/>
              <a:t>Output of all of this working is shown in the software called processing, it will display the input/output and the range of the object. </a:t>
            </a:r>
          </a:p>
        </p:txBody>
      </p:sp>
    </p:spTree>
    <p:extLst>
      <p:ext uri="{BB962C8B-B14F-4D97-AF65-F5344CB8AC3E}">
        <p14:creationId xmlns:p14="http://schemas.microsoft.com/office/powerpoint/2010/main" xmlns="" val="4057257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24AB247B22C147A13F8C839313D9E0" ma:contentTypeVersion="10" ma:contentTypeDescription="Create a new document." ma:contentTypeScope="" ma:versionID="3275ac7ad43815498c777ca227ba7bea">
  <xsd:schema xmlns:xsd="http://www.w3.org/2001/XMLSchema" xmlns:xs="http://www.w3.org/2001/XMLSchema" xmlns:p="http://schemas.microsoft.com/office/2006/metadata/properties" xmlns:ns2="75a0094d-b935-4f8c-9ffa-e64faacaf87e" targetNamespace="http://schemas.microsoft.com/office/2006/metadata/properties" ma:root="true" ma:fieldsID="16f0a4ef8b5681690e7d14c4859692fc" ns2:_="">
    <xsd:import namespace="75a0094d-b935-4f8c-9ffa-e64faacaf87e"/>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a0094d-b935-4f8c-9ffa-e64faacaf87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75a0094d-b935-4f8c-9ffa-e64faacaf87e" xsi:nil="true"/>
  </documentManagement>
</p:properties>
</file>

<file path=customXml/itemProps1.xml><?xml version="1.0" encoding="utf-8"?>
<ds:datastoreItem xmlns:ds="http://schemas.openxmlformats.org/officeDocument/2006/customXml" ds:itemID="{10698163-532C-41AE-AAC1-0A7707BB852E}"/>
</file>

<file path=customXml/itemProps2.xml><?xml version="1.0" encoding="utf-8"?>
<ds:datastoreItem xmlns:ds="http://schemas.openxmlformats.org/officeDocument/2006/customXml" ds:itemID="{07C630F4-4DE4-4B71-96F6-E0E4EDD9BC5B}"/>
</file>

<file path=customXml/itemProps3.xml><?xml version="1.0" encoding="utf-8"?>
<ds:datastoreItem xmlns:ds="http://schemas.openxmlformats.org/officeDocument/2006/customXml" ds:itemID="{6AFB9FCA-68B0-4986-8662-B1A9833F1B6D}"/>
</file>

<file path=docProps/app.xml><?xml version="1.0" encoding="utf-8"?>
<Properties xmlns="http://schemas.openxmlformats.org/officeDocument/2006/extended-properties" xmlns:vt="http://schemas.openxmlformats.org/officeDocument/2006/docPropsVTypes">
  <Template>Module</Template>
  <TotalTime>49</TotalTime>
  <Words>698</Words>
  <Application>Microsoft Office PowerPoint</Application>
  <PresentationFormat>Custom</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Module</vt:lpstr>
      <vt:lpstr>Radar System Using Auduino UNO And Ultrasonic Sensor </vt:lpstr>
      <vt:lpstr>Contentsable of Contents</vt:lpstr>
      <vt:lpstr>Introduction to Radar System</vt:lpstr>
      <vt:lpstr>Slide 4</vt:lpstr>
      <vt:lpstr>Components:</vt:lpstr>
      <vt:lpstr>Slide 6</vt:lpstr>
      <vt:lpstr>Block Diagram</vt:lpstr>
      <vt:lpstr>Circuit Diagram</vt:lpstr>
      <vt:lpstr>Working Principle</vt:lpstr>
      <vt:lpstr>Slide 10</vt:lpstr>
      <vt:lpstr>Slide 11</vt:lpstr>
      <vt:lpstr>Problem Statement</vt:lpstr>
      <vt:lpstr>Key points and Improvements</vt:lpstr>
      <vt:lpstr>Slide 14</vt:lpstr>
      <vt:lpstr>Applications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shyam sarvaiya</dc:creator>
  <cp:keywords>embedded &amp; iot ppt</cp:keywords>
  <cp:lastModifiedBy>shyam sarvaiya</cp:lastModifiedBy>
  <cp:revision>11</cp:revision>
  <dcterms:created xsi:type="dcterms:W3CDTF">2019-08-26T10:08:40Z</dcterms:created>
  <dcterms:modified xsi:type="dcterms:W3CDTF">2021-10-29T09:26:19Z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0x010100A224AB247B22C147A13F8C839313D9E0</vt:lpwstr>
  </property>
</Properties>
</file>