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6" r:id="rId4"/>
    <p:sldId id="275" r:id="rId5"/>
    <p:sldId id="259" r:id="rId6"/>
    <p:sldId id="261" r:id="rId7"/>
    <p:sldId id="277" r:id="rId8"/>
    <p:sldId id="262" r:id="rId9"/>
    <p:sldId id="264" r:id="rId10"/>
    <p:sldId id="27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506A306-BE30-4E51-B3ED-0FD910B94022}" type="datetimeFigureOut">
              <a:rPr lang="en-US" smtClean="0"/>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E242C9D-98A2-4D09-BCAA-8E663F738CC2}"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06A306-BE30-4E51-B3ED-0FD910B9402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42C9D-98A2-4D09-BCAA-8E663F738CC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06A306-BE30-4E51-B3ED-0FD910B9402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42C9D-98A2-4D09-BCAA-8E663F738CC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06A306-BE30-4E51-B3ED-0FD910B9402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42C9D-98A2-4D09-BCAA-8E663F738CC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F506A306-BE30-4E51-B3ED-0FD910B9402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42C9D-98A2-4D09-BCAA-8E663F738CC2}"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506A306-BE30-4E51-B3ED-0FD910B9402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242C9D-98A2-4D09-BCAA-8E663F738CC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506A306-BE30-4E51-B3ED-0FD910B9402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242C9D-98A2-4D09-BCAA-8E663F738CC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506A306-BE30-4E51-B3ED-0FD910B9402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242C9D-98A2-4D09-BCAA-8E663F738CC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6A306-BE30-4E51-B3ED-0FD910B9402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242C9D-98A2-4D09-BCAA-8E663F738CC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506A306-BE30-4E51-B3ED-0FD910B9402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242C9D-98A2-4D09-BCAA-8E663F738CC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F506A306-BE30-4E51-B3ED-0FD910B9402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E242C9D-98A2-4D09-BCAA-8E663F738CC2}" type="slidenum">
              <a:rPr lang="en-US" smtClean="0"/>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506A306-BE30-4E51-B3ED-0FD910B94022}" type="datetimeFigureOut">
              <a:rPr lang="en-US" smtClean="0"/>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E242C9D-98A2-4D09-BCAA-8E663F738CC2}" type="slidenum">
              <a:rPr lang="en-US" smtClean="0"/>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762000"/>
            <a:ext cx="7391400" cy="2362200"/>
          </a:xfrm>
        </p:spPr>
        <p:txBody>
          <a:bodyPr>
            <a:normAutofit fontScale="90000"/>
          </a:bodyPr>
          <a:lstStyle/>
          <a:p>
            <a:pPr algn="ctr"/>
            <a:br>
              <a:rPr lang="en-US" i="1" dirty="0" smtClean="0">
                <a:latin typeface="Times New Roman" panose="02020603050405020304" pitchFamily="18" charset="0"/>
                <a:cs typeface="Times New Roman" panose="02020603050405020304" pitchFamily="18" charset="0"/>
              </a:rPr>
            </a:br>
            <a:br>
              <a:rPr lang="en-US" i="1" dirty="0" smtClean="0">
                <a:latin typeface="Times New Roman" panose="02020603050405020304" pitchFamily="18" charset="0"/>
                <a:cs typeface="Times New Roman" panose="02020603050405020304" pitchFamily="18" charset="0"/>
              </a:rPr>
            </a:br>
            <a:r>
              <a:rPr lang="en-GB" altLang="en-US" i="1" dirty="0" smtClean="0">
                <a:solidFill>
                  <a:schemeClr val="tx1"/>
                </a:solidFill>
                <a:latin typeface="Times New Roman" panose="02020603050405020304" pitchFamily="18" charset="0"/>
                <a:cs typeface="Times New Roman" panose="02020603050405020304" pitchFamily="18" charset="0"/>
              </a:rPr>
              <a:t>DATA</a:t>
            </a:r>
            <a:r>
              <a:rPr lang="en-US" i="1" dirty="0" smtClean="0">
                <a:solidFill>
                  <a:schemeClr val="tx1"/>
                </a:solidFill>
                <a:latin typeface="Times New Roman" panose="02020603050405020304" pitchFamily="18" charset="0"/>
                <a:cs typeface="Times New Roman" panose="02020603050405020304" pitchFamily="18" charset="0"/>
              </a:rPr>
              <a:t> </a:t>
            </a:r>
            <a:r>
              <a:rPr lang="en-GB" altLang="en-US" i="1" dirty="0" smtClean="0">
                <a:solidFill>
                  <a:schemeClr val="tx1"/>
                </a:solidFill>
                <a:effectLst/>
                <a:latin typeface="Times New Roman" panose="02020603050405020304" pitchFamily="18" charset="0"/>
                <a:cs typeface="Times New Roman" panose="02020603050405020304" pitchFamily="18" charset="0"/>
              </a:rPr>
              <a:t>SECURITY FOR FILE TRANSMISSION</a:t>
            </a:r>
            <a:endParaRPr lang="en-GB" altLang="en-US" i="1" dirty="0" smtClean="0">
              <a:solidFill>
                <a:schemeClr val="tx1"/>
              </a:solidFill>
              <a:effectLst/>
              <a:latin typeface="Times New Roman" panose="02020603050405020304" pitchFamily="18" charset="0"/>
              <a:cs typeface="Times New Roman" panose="02020603050405020304" pitchFamily="18" charset="0"/>
            </a:endParaRPr>
          </a:p>
        </p:txBody>
      </p:sp>
      <p:sp>
        <p:nvSpPr>
          <p:cNvPr id="4" name="Subtitle 3"/>
          <p:cNvSpPr>
            <a:spLocks noGrp="1"/>
          </p:cNvSpPr>
          <p:nvPr>
            <p:ph type="subTitle" idx="1"/>
          </p:nvPr>
        </p:nvSpPr>
        <p:spPr>
          <a:xfrm flipV="1">
            <a:off x="-1143000" y="4724400"/>
            <a:ext cx="152400" cy="76200"/>
          </a:xfrm>
        </p:spPr>
        <p:txBody>
          <a:bodyPr>
            <a:normAutofit fontScale="25000" lnSpcReduction="20000"/>
          </a:bodyPr>
          <a:lstStyle/>
          <a:p>
            <a:endParaRPr lang="en-US" dirty="0"/>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cs typeface="Times New Roman" panose="02020603050405020304" pitchFamily="18" charset="0"/>
              </a:rPr>
              <a:t>INTRODUCTION</a:t>
            </a:r>
            <a:endParaRPr lang="en-US" dirty="0"/>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The project titled </a:t>
            </a:r>
            <a:r>
              <a:rPr lang="en-US" b="1" i="1" dirty="0" smtClean="0">
                <a:latin typeface="Times New Roman" panose="02020603050405020304" pitchFamily="18" charset="0"/>
                <a:cs typeface="Times New Roman" panose="02020603050405020304" pitchFamily="18" charset="0"/>
              </a:rPr>
              <a:t>“Data</a:t>
            </a:r>
            <a:r>
              <a:rPr lang="en-GB" altLang="en-US" b="1" i="1" dirty="0" smtClean="0">
                <a:latin typeface="Times New Roman" panose="02020603050405020304" pitchFamily="18" charset="0"/>
                <a:cs typeface="Times New Roman" panose="02020603050405020304" pitchFamily="18" charset="0"/>
              </a:rPr>
              <a:t> Security for File Transmission</a:t>
            </a:r>
            <a:r>
              <a:rPr lang="en-US" b="1" i="1" dirty="0" smtClean="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is mainly designed for providing security during transmission of data across the network. In this the sender encrypts the data in to some form by using </a:t>
            </a:r>
            <a:r>
              <a:rPr lang="en-US" b="1" i="1" dirty="0" smtClean="0">
                <a:latin typeface="Times New Roman" panose="02020603050405020304" pitchFamily="18" charset="0"/>
                <a:cs typeface="Times New Roman" panose="02020603050405020304" pitchFamily="18" charset="0"/>
              </a:rPr>
              <a:t>“Tiny Encryption Algorithm” </a:t>
            </a:r>
            <a:r>
              <a:rPr lang="en-US" dirty="0" smtClean="0">
                <a:latin typeface="Times New Roman" panose="02020603050405020304" pitchFamily="18" charset="0"/>
                <a:cs typeface="Times New Roman" panose="02020603050405020304" pitchFamily="18" charset="0"/>
              </a:rPr>
              <a:t>. This algorithm has been used because it requires less memory. While encrypting the data in to some form, the key file is entered by the sender. The purpose of the key file is to provide security to the system as it is known only to the sender and the receiver. </a:t>
            </a:r>
            <a:endParaRPr lang="en-US" dirty="0" smtClean="0">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dirty="0" err="1" smtClean="0"/>
              <a:t>Contd</a:t>
            </a:r>
            <a:r>
              <a:rPr lang="en-US" b="1" dirty="0" smtClean="0"/>
              <a:t>….</a:t>
            </a:r>
            <a:endParaRPr lang="en-US" b="1" dirty="0"/>
          </a:p>
        </p:txBody>
      </p:sp>
      <p:sp>
        <p:nvSpPr>
          <p:cNvPr id="2" name="Content Placeholder 1"/>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The encrypted data will embed with a video file by using the concept of steganography. So whenever the hacker tries to open the file, only video file is visible to them. Then this video file is sent to the network. The receiver will receive the video file from the network. Then the receiver will de-embed the encrypted data from the video file. The application of decryption is only done when the receiver of the data enters the proper key. Thus the data is transferred from sender to receiver in a secured manner. </a:t>
            </a:r>
            <a:endParaRPr lang="en-US" dirty="0" smtClean="0">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pPr algn="ctr"/>
            <a:br>
              <a:rPr lang="en-US" dirty="0"/>
            </a:br>
            <a:r>
              <a:rPr lang="en-US" b="1" dirty="0" smtClean="0"/>
              <a:t> </a:t>
            </a:r>
            <a:r>
              <a:rPr lang="en-US" sz="5600" b="1" dirty="0" smtClean="0"/>
              <a:t>Requirements</a:t>
            </a:r>
            <a:endParaRPr lang="en-US" sz="5600" dirty="0"/>
          </a:p>
        </p:txBody>
      </p:sp>
      <p:sp>
        <p:nvSpPr>
          <p:cNvPr id="3" name="Content Placeholder 2"/>
          <p:cNvSpPr>
            <a:spLocks noGrp="1"/>
          </p:cNvSpPr>
          <p:nvPr>
            <p:ph idx="1"/>
          </p:nvPr>
        </p:nvSpPr>
        <p:spPr>
          <a:xfrm>
            <a:off x="457200" y="1295400"/>
            <a:ext cx="8229600" cy="5410200"/>
          </a:xfrm>
        </p:spPr>
        <p:txBody>
          <a:bodyPr>
            <a:normAutofit fontScale="47500" lnSpcReduction="20000"/>
          </a:bodyPr>
          <a:lstStyle/>
          <a:p>
            <a:pPr>
              <a:buNone/>
            </a:pPr>
            <a:r>
              <a:rPr lang="en-US" b="1" dirty="0" smtClean="0"/>
              <a:t>    </a:t>
            </a:r>
            <a:r>
              <a:rPr lang="en-US" sz="5500" b="1" dirty="0" smtClean="0">
                <a:latin typeface="Times New Roman" panose="02020603050405020304" pitchFamily="18" charset="0"/>
                <a:cs typeface="Times New Roman" panose="02020603050405020304" pitchFamily="18" charset="0"/>
              </a:rPr>
              <a:t>User </a:t>
            </a:r>
            <a:r>
              <a:rPr lang="en-US" sz="5500" b="1" dirty="0">
                <a:latin typeface="Times New Roman" panose="02020603050405020304" pitchFamily="18" charset="0"/>
                <a:cs typeface="Times New Roman" panose="02020603050405020304" pitchFamily="18" charset="0"/>
              </a:rPr>
              <a:t>Requirements</a:t>
            </a:r>
            <a:endParaRPr lang="en-US" sz="5500" dirty="0">
              <a:latin typeface="Times New Roman" panose="02020603050405020304" pitchFamily="18" charset="0"/>
              <a:cs typeface="Times New Roman" panose="02020603050405020304" pitchFamily="18" charset="0"/>
            </a:endParaRPr>
          </a:p>
          <a:p>
            <a:pPr algn="just">
              <a:buNone/>
            </a:pPr>
            <a:r>
              <a:rPr lang="en-US" sz="4200" dirty="0">
                <a:latin typeface="Times New Roman" panose="02020603050405020304" pitchFamily="18" charset="0"/>
                <a:cs typeface="Times New Roman" panose="02020603050405020304" pitchFamily="18" charset="0"/>
              </a:rPr>
              <a:t>	</a:t>
            </a:r>
            <a:r>
              <a:rPr lang="en-US" sz="5100" dirty="0">
                <a:latin typeface="Times New Roman" panose="02020603050405020304" pitchFamily="18" charset="0"/>
                <a:cs typeface="Times New Roman" panose="02020603050405020304" pitchFamily="18" charset="0"/>
              </a:rPr>
              <a:t>In order to use the project, the user must be acknowledged with minimum requirements such as extension file to be used, specifying proper key and contain required inputs</a:t>
            </a:r>
            <a:r>
              <a:rPr lang="en-US" sz="5100" b="1" dirty="0">
                <a:latin typeface="Times New Roman" panose="02020603050405020304" pitchFamily="18" charset="0"/>
                <a:cs typeface="Times New Roman" panose="02020603050405020304" pitchFamily="18" charset="0"/>
              </a:rPr>
              <a:t>.</a:t>
            </a:r>
            <a:endParaRPr lang="en-US" sz="5100" dirty="0">
              <a:latin typeface="Times New Roman" panose="02020603050405020304" pitchFamily="18" charset="0"/>
              <a:cs typeface="Times New Roman" panose="02020603050405020304" pitchFamily="18" charset="0"/>
            </a:endParaRPr>
          </a:p>
          <a:p>
            <a:pPr algn="just">
              <a:buNone/>
            </a:pPr>
            <a:r>
              <a:rPr lang="en-US" sz="5500" dirty="0">
                <a:latin typeface="Times New Roman" panose="02020603050405020304" pitchFamily="18" charset="0"/>
                <a:cs typeface="Times New Roman" panose="02020603050405020304" pitchFamily="18" charset="0"/>
              </a:rPr>
              <a:t> </a:t>
            </a:r>
            <a:r>
              <a:rPr lang="en-US" sz="5500" dirty="0" smtClean="0">
                <a:latin typeface="Times New Roman" panose="02020603050405020304" pitchFamily="18" charset="0"/>
                <a:cs typeface="Times New Roman" panose="02020603050405020304" pitchFamily="18" charset="0"/>
              </a:rPr>
              <a:t>   </a:t>
            </a:r>
            <a:endParaRPr lang="en-US" sz="5500" dirty="0" smtClean="0">
              <a:latin typeface="Times New Roman" panose="02020603050405020304" pitchFamily="18" charset="0"/>
              <a:cs typeface="Times New Roman" panose="02020603050405020304" pitchFamily="18" charset="0"/>
            </a:endParaRPr>
          </a:p>
          <a:p>
            <a:pPr>
              <a:buNone/>
            </a:pPr>
            <a:r>
              <a:rPr lang="en-US" sz="5500" b="1" dirty="0" smtClean="0">
                <a:latin typeface="Times New Roman" panose="02020603050405020304" pitchFamily="18" charset="0"/>
                <a:cs typeface="Times New Roman" panose="02020603050405020304" pitchFamily="18" charset="0"/>
              </a:rPr>
              <a:t>   Software </a:t>
            </a:r>
            <a:r>
              <a:rPr lang="en-US" sz="5500" b="1" dirty="0">
                <a:latin typeface="Times New Roman" panose="02020603050405020304" pitchFamily="18" charset="0"/>
                <a:cs typeface="Times New Roman" panose="02020603050405020304" pitchFamily="18" charset="0"/>
              </a:rPr>
              <a:t>Requirements</a:t>
            </a:r>
            <a:endParaRPr lang="en-US" sz="5500" dirty="0">
              <a:latin typeface="Times New Roman" panose="02020603050405020304" pitchFamily="18" charset="0"/>
              <a:cs typeface="Times New Roman" panose="02020603050405020304" pitchFamily="18" charset="0"/>
            </a:endParaRPr>
          </a:p>
          <a:p>
            <a:pPr>
              <a:buNone/>
            </a:pPr>
            <a:r>
              <a:rPr lang="en-US" sz="4200" dirty="0" smtClean="0">
                <a:latin typeface="Times New Roman" panose="02020603050405020304" pitchFamily="18" charset="0"/>
                <a:cs typeface="Times New Roman" panose="02020603050405020304" pitchFamily="18" charset="0"/>
              </a:rPr>
              <a:t>      Operating </a:t>
            </a:r>
            <a:r>
              <a:rPr lang="en-US" sz="4200" dirty="0">
                <a:latin typeface="Times New Roman" panose="02020603050405020304" pitchFamily="18" charset="0"/>
                <a:cs typeface="Times New Roman" panose="02020603050405020304" pitchFamily="18" charset="0"/>
              </a:rPr>
              <a:t>system		:	     Linux 4.2.1.6/windows XP </a:t>
            </a:r>
            <a:endParaRPr lang="en-US" sz="4200" dirty="0">
              <a:latin typeface="Times New Roman" panose="02020603050405020304" pitchFamily="18" charset="0"/>
              <a:cs typeface="Times New Roman" panose="02020603050405020304" pitchFamily="18" charset="0"/>
            </a:endParaRPr>
          </a:p>
          <a:p>
            <a:pPr>
              <a:buNone/>
            </a:pPr>
            <a:r>
              <a:rPr lang="en-US" sz="4200" dirty="0" smtClean="0">
                <a:latin typeface="Times New Roman" panose="02020603050405020304" pitchFamily="18" charset="0"/>
                <a:cs typeface="Times New Roman" panose="02020603050405020304" pitchFamily="18" charset="0"/>
              </a:rPr>
              <a:t>      Platform</a:t>
            </a:r>
            <a:r>
              <a:rPr lang="en-US" sz="4200" dirty="0">
                <a:latin typeface="Times New Roman" panose="02020603050405020304" pitchFamily="18" charset="0"/>
                <a:cs typeface="Times New Roman" panose="02020603050405020304" pitchFamily="18" charset="0"/>
              </a:rPr>
              <a:t>			:	     Java </a:t>
            </a:r>
            <a:r>
              <a:rPr lang="en-US" sz="4200" dirty="0" smtClean="0">
                <a:latin typeface="Times New Roman" panose="02020603050405020304" pitchFamily="18" charset="0"/>
                <a:cs typeface="Times New Roman" panose="02020603050405020304" pitchFamily="18" charset="0"/>
              </a:rPr>
              <a:t>J2 SDK 1.5</a:t>
            </a:r>
            <a:endParaRPr lang="en-US" sz="4200" dirty="0">
              <a:latin typeface="Times New Roman" panose="02020603050405020304" pitchFamily="18" charset="0"/>
              <a:cs typeface="Times New Roman" panose="02020603050405020304" pitchFamily="18" charset="0"/>
            </a:endParaRPr>
          </a:p>
          <a:p>
            <a:pPr>
              <a:buNone/>
            </a:pPr>
            <a:r>
              <a:rPr lang="en-US" sz="4200" dirty="0">
                <a:latin typeface="Times New Roman" panose="02020603050405020304" pitchFamily="18" charset="0"/>
                <a:cs typeface="Times New Roman" panose="02020603050405020304" pitchFamily="18" charset="0"/>
              </a:rPr>
              <a:t> </a:t>
            </a:r>
            <a:endParaRPr lang="en-US" sz="4200" dirty="0">
              <a:latin typeface="Times New Roman" panose="02020603050405020304" pitchFamily="18" charset="0"/>
              <a:cs typeface="Times New Roman" panose="02020603050405020304" pitchFamily="18" charset="0"/>
            </a:endParaRPr>
          </a:p>
          <a:p>
            <a:pPr>
              <a:buNone/>
            </a:pPr>
            <a:r>
              <a:rPr lang="en-US" sz="4200" b="1" dirty="0" smtClean="0">
                <a:latin typeface="Times New Roman" panose="02020603050405020304" pitchFamily="18" charset="0"/>
                <a:cs typeface="Times New Roman" panose="02020603050405020304" pitchFamily="18" charset="0"/>
              </a:rPr>
              <a:t>    </a:t>
            </a:r>
            <a:r>
              <a:rPr lang="en-US" sz="5500" b="1" dirty="0" smtClean="0">
                <a:latin typeface="Times New Roman" panose="02020603050405020304" pitchFamily="18" charset="0"/>
                <a:cs typeface="Times New Roman" panose="02020603050405020304" pitchFamily="18" charset="0"/>
              </a:rPr>
              <a:t>Hardware </a:t>
            </a:r>
            <a:r>
              <a:rPr lang="en-US" sz="5500" b="1" dirty="0">
                <a:latin typeface="Times New Roman" panose="02020603050405020304" pitchFamily="18" charset="0"/>
                <a:cs typeface="Times New Roman" panose="02020603050405020304" pitchFamily="18" charset="0"/>
              </a:rPr>
              <a:t>Requirements</a:t>
            </a:r>
            <a:endParaRPr lang="en-US" sz="5500" dirty="0">
              <a:latin typeface="Times New Roman" panose="02020603050405020304" pitchFamily="18" charset="0"/>
              <a:cs typeface="Times New Roman" panose="02020603050405020304" pitchFamily="18" charset="0"/>
            </a:endParaRPr>
          </a:p>
          <a:p>
            <a:pPr>
              <a:buNone/>
            </a:pPr>
            <a:r>
              <a:rPr lang="en-US" sz="4200" dirty="0" smtClean="0">
                <a:latin typeface="Times New Roman" panose="02020603050405020304" pitchFamily="18" charset="0"/>
                <a:cs typeface="Times New Roman" panose="02020603050405020304" pitchFamily="18" charset="0"/>
              </a:rPr>
              <a:t>       RAM</a:t>
            </a:r>
            <a:r>
              <a:rPr lang="en-US" sz="4200" dirty="0">
                <a:latin typeface="Times New Roman" panose="02020603050405020304" pitchFamily="18" charset="0"/>
                <a:cs typeface="Times New Roman" panose="02020603050405020304" pitchFamily="18" charset="0"/>
              </a:rPr>
              <a:t>			</a:t>
            </a:r>
            <a:r>
              <a:rPr lang="en-US" sz="4200" dirty="0" smtClean="0">
                <a:latin typeface="Times New Roman" panose="02020603050405020304" pitchFamily="18" charset="0"/>
                <a:cs typeface="Times New Roman" panose="02020603050405020304" pitchFamily="18" charset="0"/>
              </a:rPr>
              <a:t>:</a:t>
            </a:r>
            <a:r>
              <a:rPr lang="en-US" sz="4200" dirty="0">
                <a:latin typeface="Times New Roman" panose="02020603050405020304" pitchFamily="18" charset="0"/>
                <a:cs typeface="Times New Roman" panose="02020603050405020304" pitchFamily="18" charset="0"/>
              </a:rPr>
              <a:t>	     512MB</a:t>
            </a:r>
            <a:endParaRPr lang="en-US" sz="4200" dirty="0">
              <a:latin typeface="Times New Roman" panose="02020603050405020304" pitchFamily="18" charset="0"/>
              <a:cs typeface="Times New Roman" panose="02020603050405020304" pitchFamily="18" charset="0"/>
            </a:endParaRPr>
          </a:p>
          <a:p>
            <a:pPr>
              <a:buNone/>
            </a:pPr>
            <a:r>
              <a:rPr lang="en-US" sz="4200" dirty="0" smtClean="0">
                <a:latin typeface="Times New Roman" panose="02020603050405020304" pitchFamily="18" charset="0"/>
                <a:cs typeface="Times New Roman" panose="02020603050405020304" pitchFamily="18" charset="0"/>
              </a:rPr>
              <a:t>       Hard </a:t>
            </a:r>
            <a:r>
              <a:rPr lang="en-US" sz="4200" dirty="0">
                <a:latin typeface="Times New Roman" panose="02020603050405020304" pitchFamily="18" charset="0"/>
                <a:cs typeface="Times New Roman" panose="02020603050405020304" pitchFamily="18" charset="0"/>
              </a:rPr>
              <a:t>Disk			: 	     40GB</a:t>
            </a:r>
            <a:endParaRPr lang="en-US" sz="4200" dirty="0">
              <a:latin typeface="Times New Roman" panose="02020603050405020304" pitchFamily="18" charset="0"/>
              <a:cs typeface="Times New Roman" panose="02020603050405020304" pitchFamily="18" charset="0"/>
            </a:endParaRPr>
          </a:p>
          <a:p>
            <a:pPr>
              <a:buNone/>
            </a:pPr>
            <a:r>
              <a:rPr lang="en-US" sz="4200" dirty="0" smtClean="0">
                <a:latin typeface="Times New Roman" panose="02020603050405020304" pitchFamily="18" charset="0"/>
                <a:cs typeface="Times New Roman" panose="02020603050405020304" pitchFamily="18" charset="0"/>
              </a:rPr>
              <a:t>       Processor</a:t>
            </a:r>
            <a:r>
              <a:rPr lang="en-US" sz="4200" dirty="0">
                <a:latin typeface="Times New Roman" panose="02020603050405020304" pitchFamily="18" charset="0"/>
                <a:cs typeface="Times New Roman" panose="02020603050405020304" pitchFamily="18" charset="0"/>
              </a:rPr>
              <a:t>			:	     Pentium D CPU 3.00GHZ</a:t>
            </a:r>
            <a:endParaRPr lang="en-US" sz="4200" dirty="0">
              <a:latin typeface="Times New Roman" panose="02020603050405020304" pitchFamily="18" charset="0"/>
              <a:cs typeface="Times New Roman" panose="02020603050405020304" pitchFamily="18" charset="0"/>
            </a:endParaRPr>
          </a:p>
          <a:p>
            <a:pPr>
              <a:buNone/>
            </a:pPr>
            <a:r>
              <a:rPr lang="en-US" sz="4200" dirty="0" smtClean="0">
                <a:latin typeface="Times New Roman" panose="02020603050405020304" pitchFamily="18" charset="0"/>
                <a:cs typeface="Times New Roman" panose="02020603050405020304" pitchFamily="18" charset="0"/>
              </a:rPr>
              <a:t>       Monitor</a:t>
            </a:r>
            <a:r>
              <a:rPr lang="en-US" sz="4200" dirty="0">
                <a:latin typeface="Times New Roman" panose="02020603050405020304" pitchFamily="18" charset="0"/>
                <a:cs typeface="Times New Roman" panose="02020603050405020304" pitchFamily="18" charset="0"/>
              </a:rPr>
              <a:t>			:                </a:t>
            </a:r>
            <a:r>
              <a:rPr lang="en-US" sz="4200" dirty="0" smtClean="0">
                <a:latin typeface="Times New Roman" panose="02020603050405020304" pitchFamily="18" charset="0"/>
                <a:cs typeface="Times New Roman" panose="02020603050405020304" pitchFamily="18" charset="0"/>
              </a:rPr>
              <a:t>   CRT/LCD </a:t>
            </a:r>
            <a:r>
              <a:rPr lang="en-US" sz="4200" dirty="0">
                <a:latin typeface="Times New Roman" panose="02020603050405020304" pitchFamily="18" charset="0"/>
                <a:cs typeface="Times New Roman" panose="02020603050405020304" pitchFamily="18" charset="0"/>
              </a:rPr>
              <a:t>color </a:t>
            </a:r>
            <a:r>
              <a:rPr lang="en-US" sz="4200" dirty="0" smtClean="0">
                <a:latin typeface="Times New Roman" panose="02020603050405020304" pitchFamily="18" charset="0"/>
                <a:cs typeface="Times New Roman" panose="02020603050405020304" pitchFamily="18" charset="0"/>
              </a:rPr>
              <a:t>Monitor</a:t>
            </a:r>
            <a:endParaRPr lang="en-US" sz="4200" dirty="0">
              <a:latin typeface="Times New Roman" panose="02020603050405020304" pitchFamily="18" charset="0"/>
              <a:cs typeface="Times New Roman" panose="02020603050405020304" pitchFamily="18" charset="0"/>
            </a:endParaRPr>
          </a:p>
          <a:p>
            <a:pPr>
              <a:buNone/>
            </a:pPr>
            <a:r>
              <a:rPr lang="en-US" sz="4200" dirty="0">
                <a:latin typeface="Times New Roman" panose="02020603050405020304" pitchFamily="18" charset="0"/>
                <a:cs typeface="Times New Roman" panose="02020603050405020304" pitchFamily="18" charset="0"/>
              </a:rPr>
              <a:t> </a:t>
            </a:r>
            <a:endParaRPr lang="en-US" sz="42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pPr algn="ctr"/>
            <a:r>
              <a:rPr lang="en-US" b="1" dirty="0" smtClean="0"/>
              <a:t>Tiny Encryption Algorithm</a:t>
            </a:r>
            <a:endParaRPr lang="en-US" b="1" dirty="0"/>
          </a:p>
        </p:txBody>
      </p:sp>
      <p:sp>
        <p:nvSpPr>
          <p:cNvPr id="3" name="Content Placeholder 2"/>
          <p:cNvSpPr>
            <a:spLocks noGrp="1"/>
          </p:cNvSpPr>
          <p:nvPr>
            <p:ph idx="1"/>
          </p:nvPr>
        </p:nvSpPr>
        <p:spPr>
          <a:xfrm>
            <a:off x="457200" y="1219200"/>
            <a:ext cx="8229600" cy="4906963"/>
          </a:xfrm>
        </p:spPr>
        <p:txBody>
          <a:bodyPr/>
          <a:lstStyle/>
          <a:p>
            <a:pPr>
              <a:buNone/>
            </a:pPr>
            <a:endParaRPr lang="en-US" dirty="0"/>
          </a:p>
          <a:p>
            <a:endParaRPr lang="en-US" dirty="0"/>
          </a:p>
        </p:txBody>
      </p:sp>
      <p:sp>
        <p:nvSpPr>
          <p:cNvPr id="4" name="Rectangle 3"/>
          <p:cNvSpPr/>
          <p:nvPr/>
        </p:nvSpPr>
        <p:spPr>
          <a:xfrm>
            <a:off x="228600" y="1524000"/>
            <a:ext cx="8458200" cy="4093428"/>
          </a:xfrm>
          <a:prstGeom prst="rect">
            <a:avLst/>
          </a:prstGeom>
        </p:spPr>
        <p:txBody>
          <a:bodyPr wrap="square">
            <a:spAutoFit/>
          </a:bodyPr>
          <a:lstStyle/>
          <a:p>
            <a:pPr algn="just"/>
            <a:r>
              <a:rPr lang="en-US" sz="2600" dirty="0">
                <a:latin typeface="Times New Roman" panose="02020603050405020304" pitchFamily="18" charset="0"/>
                <a:cs typeface="Times New Roman" panose="02020603050405020304" pitchFamily="18" charset="0"/>
              </a:rPr>
              <a:t>The Tiny Encryption Algorithm (TEA) is a cryptographic algorithm designed to </a:t>
            </a:r>
            <a:r>
              <a:rPr lang="en-US" sz="2600" b="1" dirty="0">
                <a:latin typeface="Times New Roman" panose="02020603050405020304" pitchFamily="18" charset="0"/>
                <a:cs typeface="Times New Roman" panose="02020603050405020304" pitchFamily="18" charset="0"/>
              </a:rPr>
              <a:t>minimize memory </a:t>
            </a:r>
            <a:r>
              <a:rPr lang="en-US" sz="2600" b="1" dirty="0" smtClean="0">
                <a:latin typeface="Times New Roman" panose="02020603050405020304" pitchFamily="18" charset="0"/>
                <a:cs typeface="Times New Roman" panose="02020603050405020304" pitchFamily="18" charset="0"/>
              </a:rPr>
              <a:t>usage</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and </a:t>
            </a:r>
            <a:r>
              <a:rPr lang="en-US" sz="2600" b="1" dirty="0">
                <a:latin typeface="Times New Roman" panose="02020603050405020304" pitchFamily="18" charset="0"/>
                <a:cs typeface="Times New Roman" panose="02020603050405020304" pitchFamily="18" charset="0"/>
              </a:rPr>
              <a:t>maximize </a:t>
            </a:r>
            <a:r>
              <a:rPr lang="en-US" sz="2600" b="1" dirty="0" smtClean="0">
                <a:latin typeface="Times New Roman" panose="02020603050405020304" pitchFamily="18" charset="0"/>
                <a:cs typeface="Times New Roman" panose="02020603050405020304" pitchFamily="18" charset="0"/>
              </a:rPr>
              <a:t>speed</a:t>
            </a:r>
            <a:r>
              <a:rPr lang="en-US" sz="2600" dirty="0" smtClean="0">
                <a:latin typeface="Times New Roman" panose="02020603050405020304" pitchFamily="18" charset="0"/>
                <a:cs typeface="Times New Roman" panose="02020603050405020304" pitchFamily="18" charset="0"/>
              </a:rPr>
              <a:t>.</a:t>
            </a:r>
            <a:endParaRPr lang="en-US" sz="2600" dirty="0" smtClean="0">
              <a:latin typeface="Times New Roman" panose="02020603050405020304" pitchFamily="18" charset="0"/>
              <a:cs typeface="Times New Roman" panose="02020603050405020304" pitchFamily="18" charset="0"/>
            </a:endParaRPr>
          </a:p>
          <a:p>
            <a:pPr algn="just"/>
            <a:r>
              <a:rPr lang="en-US" sz="2600" dirty="0" smtClean="0">
                <a:latin typeface="Times New Roman" panose="02020603050405020304" pitchFamily="18" charset="0"/>
                <a:cs typeface="Times New Roman" panose="02020603050405020304" pitchFamily="18" charset="0"/>
              </a:rPr>
              <a:t>It </a:t>
            </a:r>
            <a:r>
              <a:rPr lang="en-US" sz="2600" dirty="0">
                <a:latin typeface="Times New Roman" panose="02020603050405020304" pitchFamily="18" charset="0"/>
                <a:cs typeface="Times New Roman" panose="02020603050405020304" pitchFamily="18" charset="0"/>
              </a:rPr>
              <a:t>is a </a:t>
            </a:r>
            <a:r>
              <a:rPr lang="en-US" sz="2600" dirty="0" smtClean="0">
                <a:latin typeface="Times New Roman" panose="02020603050405020304" pitchFamily="18" charset="0"/>
                <a:cs typeface="Times New Roman" panose="02020603050405020304" pitchFamily="18" charset="0"/>
              </a:rPr>
              <a:t>Symmetric block cipher. </a:t>
            </a:r>
            <a:r>
              <a:rPr lang="en-US" sz="2600" dirty="0">
                <a:latin typeface="Times New Roman" panose="02020603050405020304" pitchFamily="18" charset="0"/>
                <a:cs typeface="Times New Roman" panose="02020603050405020304" pitchFamily="18" charset="0"/>
              </a:rPr>
              <a:t>TEA seems to be highly resistant to differential cryptanalysis, and achieves complete diffusion (where a one bit difference in the plaintext will cause approximately 32 bit differences in the cipher text) after only six </a:t>
            </a:r>
            <a:r>
              <a:rPr lang="en-US" sz="2600" dirty="0" smtClean="0">
                <a:latin typeface="Times New Roman" panose="02020603050405020304" pitchFamily="18" charset="0"/>
                <a:cs typeface="Times New Roman" panose="02020603050405020304" pitchFamily="18" charset="0"/>
              </a:rPr>
              <a:t>rounds.</a:t>
            </a:r>
            <a:endParaRPr lang="en-US" sz="2600" dirty="0" smtClean="0">
              <a:latin typeface="Times New Roman" panose="02020603050405020304" pitchFamily="18" charset="0"/>
              <a:cs typeface="Times New Roman" panose="02020603050405020304" pitchFamily="18" charset="0"/>
            </a:endParaRPr>
          </a:p>
          <a:p>
            <a:pPr algn="just"/>
            <a:r>
              <a:rPr lang="en-US" sz="2600" dirty="0" smtClean="0">
                <a:latin typeface="Times New Roman" panose="02020603050405020304" pitchFamily="18" charset="0"/>
                <a:cs typeface="Times New Roman" panose="02020603050405020304" pitchFamily="18" charset="0"/>
              </a:rPr>
              <a:t>Time </a:t>
            </a:r>
            <a:r>
              <a:rPr lang="en-US" sz="2600" dirty="0">
                <a:latin typeface="Times New Roman" panose="02020603050405020304" pitchFamily="18" charset="0"/>
                <a:cs typeface="Times New Roman" panose="02020603050405020304" pitchFamily="18" charset="0"/>
              </a:rPr>
              <a:t>performance on a modern desktop computer or workstation is very impressive</a:t>
            </a:r>
            <a:r>
              <a:rPr lang="en-US" sz="2600" dirty="0" smtClean="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Diagrammatic Representation of TEA</a:t>
            </a:r>
            <a:endParaRPr lang="en-US" b="1" dirty="0"/>
          </a:p>
        </p:txBody>
      </p:sp>
      <p:pic>
        <p:nvPicPr>
          <p:cNvPr id="4" name="Content Placeholder 3" descr="TEA_InfoBox_Diagram.bmp"/>
          <p:cNvPicPr>
            <a:picLocks noGrp="1" noChangeAspect="1"/>
          </p:cNvPicPr>
          <p:nvPr>
            <p:ph idx="1"/>
          </p:nvPr>
        </p:nvPicPr>
        <p:blipFill>
          <a:blip r:embed="rId1"/>
          <a:stretch>
            <a:fillRect/>
          </a:stretch>
        </p:blipFill>
        <p:spPr>
          <a:xfrm>
            <a:off x="2819400" y="1862168"/>
            <a:ext cx="3886200" cy="4767231"/>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lstStyle/>
          <a:p>
            <a:pPr algn="ctr"/>
            <a:r>
              <a:rPr lang="en-US" b="1" dirty="0" smtClean="0"/>
              <a:t>Steganography</a:t>
            </a:r>
            <a:endParaRPr lang="en-US" b="1" dirty="0"/>
          </a:p>
        </p:txBody>
      </p:sp>
      <p:sp>
        <p:nvSpPr>
          <p:cNvPr id="3" name="Content Placeholder 2"/>
          <p:cNvSpPr>
            <a:spLocks noGrp="1"/>
          </p:cNvSpPr>
          <p:nvPr>
            <p:ph idx="1"/>
          </p:nvPr>
        </p:nvSpPr>
        <p:spPr>
          <a:xfrm>
            <a:off x="457200" y="2133600"/>
            <a:ext cx="8229600" cy="4038600"/>
          </a:xfrm>
        </p:spPr>
        <p:txBody>
          <a:bodyPr>
            <a:normAutofit/>
          </a:bodyPr>
          <a:lstStyle/>
          <a:p>
            <a:pPr algn="just">
              <a:buNone/>
            </a:pPr>
            <a:r>
              <a:rPr lang="en-US" sz="2400" dirty="0" smtClean="0"/>
              <a:t>    </a:t>
            </a:r>
            <a:r>
              <a:rPr lang="en-US" sz="2400" dirty="0" smtClean="0">
                <a:latin typeface="Times New Roman" panose="02020603050405020304" pitchFamily="18" charset="0"/>
                <a:cs typeface="Times New Roman" panose="02020603050405020304" pitchFamily="18" charset="0"/>
              </a:rPr>
              <a:t>Steganography </a:t>
            </a:r>
            <a:r>
              <a:rPr lang="en-US" sz="2400" dirty="0">
                <a:latin typeface="Times New Roman" panose="02020603050405020304" pitchFamily="18" charset="0"/>
                <a:cs typeface="Times New Roman" panose="02020603050405020304" pitchFamily="18" charset="0"/>
              </a:rPr>
              <a:t>is an art and science of </a:t>
            </a:r>
            <a:r>
              <a:rPr lang="en-US" sz="2400" dirty="0" smtClean="0">
                <a:latin typeface="Times New Roman" panose="02020603050405020304" pitchFamily="18" charset="0"/>
                <a:cs typeface="Times New Roman" panose="02020603050405020304" pitchFamily="18" charset="0"/>
              </a:rPr>
              <a:t>hiding </a:t>
            </a:r>
            <a:r>
              <a:rPr lang="en-US" sz="2400" dirty="0">
                <a:latin typeface="Times New Roman" panose="02020603050405020304" pitchFamily="18" charset="0"/>
                <a:cs typeface="Times New Roman" panose="02020603050405020304" pitchFamily="18" charset="0"/>
              </a:rPr>
              <a:t>information within other information. The word itself </a:t>
            </a:r>
            <a:r>
              <a:rPr lang="en-US" sz="2400" dirty="0" smtClean="0">
                <a:latin typeface="Times New Roman" panose="02020603050405020304" pitchFamily="18" charset="0"/>
                <a:cs typeface="Times New Roman" panose="02020603050405020304" pitchFamily="18" charset="0"/>
              </a:rPr>
              <a:t>comes </a:t>
            </a:r>
            <a:r>
              <a:rPr lang="en-US" sz="2400" dirty="0">
                <a:latin typeface="Times New Roman" panose="02020603050405020304" pitchFamily="18" charset="0"/>
                <a:cs typeface="Times New Roman" panose="02020603050405020304" pitchFamily="18" charset="0"/>
              </a:rPr>
              <a:t>from Greek and means </a:t>
            </a:r>
            <a:r>
              <a:rPr lang="en-US" sz="2400" dirty="0" smtClean="0">
                <a:latin typeface="Times New Roman" panose="02020603050405020304" pitchFamily="18" charset="0"/>
                <a:cs typeface="Times New Roman" panose="02020603050405020304" pitchFamily="18" charset="0"/>
              </a:rPr>
              <a:t>hidden writing.</a:t>
            </a:r>
            <a:endParaRPr lang="en-US" sz="2400" dirty="0" smtClean="0">
              <a:latin typeface="Times New Roman" panose="02020603050405020304" pitchFamily="18" charset="0"/>
              <a:cs typeface="Times New Roman" panose="02020603050405020304" pitchFamily="18" charset="0"/>
            </a:endParaRPr>
          </a:p>
          <a:p>
            <a:pPr algn="just">
              <a:buNone/>
            </a:pPr>
            <a:r>
              <a:rPr lang="en-US" sz="2400" dirty="0" smtClean="0">
                <a:latin typeface="Times New Roman" panose="02020603050405020304" pitchFamily="18" charset="0"/>
                <a:cs typeface="Times New Roman" panose="02020603050405020304" pitchFamily="18" charset="0"/>
              </a:rPr>
              <a:t>    In </a:t>
            </a:r>
            <a:r>
              <a:rPr lang="en-US" sz="2400" dirty="0">
                <a:latin typeface="Times New Roman" panose="02020603050405020304" pitchFamily="18" charset="0"/>
                <a:cs typeface="Times New Roman" panose="02020603050405020304" pitchFamily="18" charset="0"/>
              </a:rPr>
              <a:t>recent years cryptography become very popular science. </a:t>
            </a:r>
            <a:r>
              <a:rPr lang="en-US" sz="2400" dirty="0" smtClean="0">
                <a:latin typeface="Times New Roman" panose="02020603050405020304" pitchFamily="18" charset="0"/>
                <a:cs typeface="Times New Roman" panose="02020603050405020304" pitchFamily="18" charset="0"/>
              </a:rPr>
              <a:t>As </a:t>
            </a:r>
            <a:r>
              <a:rPr lang="en-US" sz="2400" dirty="0">
                <a:latin typeface="Times New Roman" panose="02020603050405020304" pitchFamily="18" charset="0"/>
                <a:cs typeface="Times New Roman" panose="02020603050405020304" pitchFamily="18" charset="0"/>
              </a:rPr>
              <a:t>steganography has very close to cryptography and its </a:t>
            </a:r>
            <a:r>
              <a:rPr lang="en-US" sz="2400" dirty="0" smtClean="0">
                <a:latin typeface="Times New Roman" panose="02020603050405020304" pitchFamily="18" charset="0"/>
                <a:cs typeface="Times New Roman" panose="02020603050405020304" pitchFamily="18" charset="0"/>
              </a:rPr>
              <a:t>applications.</a:t>
            </a:r>
            <a:endParaRPr lang="en-US" sz="2400" dirty="0" smtClean="0">
              <a:latin typeface="Times New Roman" panose="02020603050405020304" pitchFamily="18" charset="0"/>
              <a:cs typeface="Times New Roman" panose="02020603050405020304" pitchFamily="18" charset="0"/>
            </a:endParaRPr>
          </a:p>
          <a:p>
            <a:pPr algn="just">
              <a:buNone/>
            </a:pPr>
            <a:r>
              <a:rPr lang="en-US" sz="2400" dirty="0" smtClean="0">
                <a:latin typeface="Times New Roman" panose="02020603050405020304" pitchFamily="18" charset="0"/>
                <a:cs typeface="Times New Roman" panose="02020603050405020304" pitchFamily="18" charset="0"/>
              </a:rPr>
              <a:t>    Cryptography </a:t>
            </a:r>
            <a:r>
              <a:rPr lang="en-US" sz="2400" dirty="0">
                <a:latin typeface="Times New Roman" panose="02020603050405020304" pitchFamily="18" charset="0"/>
                <a:cs typeface="Times New Roman" panose="02020603050405020304" pitchFamily="18" charset="0"/>
              </a:rPr>
              <a:t>is about concealing the content of the message. </a:t>
            </a:r>
            <a:r>
              <a:rPr lang="en-US" sz="2400" dirty="0" smtClean="0">
                <a:latin typeface="Times New Roman" panose="02020603050405020304" pitchFamily="18" charset="0"/>
                <a:cs typeface="Times New Roman" panose="02020603050405020304" pitchFamily="18" charset="0"/>
              </a:rPr>
              <a:t>Steganography </a:t>
            </a:r>
            <a:r>
              <a:rPr lang="en-US" sz="2400" dirty="0">
                <a:latin typeface="Times New Roman" panose="02020603050405020304" pitchFamily="18" charset="0"/>
                <a:cs typeface="Times New Roman" panose="02020603050405020304" pitchFamily="18" charset="0"/>
              </a:rPr>
              <a:t>goes a step further and makes the </a:t>
            </a:r>
            <a:r>
              <a:rPr lang="en-US" sz="2400" dirty="0" err="1">
                <a:latin typeface="Times New Roman" panose="02020603050405020304" pitchFamily="18" charset="0"/>
                <a:cs typeface="Times New Roman" panose="02020603050405020304" pitchFamily="18" charset="0"/>
              </a:rPr>
              <a:t>ciphertext</a:t>
            </a:r>
            <a:r>
              <a:rPr lang="en-US" sz="2400" dirty="0">
                <a:latin typeface="Times New Roman" panose="02020603050405020304" pitchFamily="18" charset="0"/>
                <a:cs typeface="Times New Roman" panose="02020603050405020304" pitchFamily="18" charset="0"/>
              </a:rPr>
              <a:t> invisible to unauthorized users.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Conclusion</a:t>
            </a:r>
            <a:endParaRPr lang="en-US" b="1" dirty="0"/>
          </a:p>
        </p:txBody>
      </p:sp>
      <p:sp>
        <p:nvSpPr>
          <p:cNvPr id="3" name="Content Placeholder 2"/>
          <p:cNvSpPr>
            <a:spLocks noGrp="1"/>
          </p:cNvSpPr>
          <p:nvPr>
            <p:ph idx="1"/>
          </p:nvPr>
        </p:nvSpPr>
        <p:spPr/>
        <p:txBody>
          <a:bodyPr>
            <a:normAutofit/>
          </a:bodyPr>
          <a:lstStyle/>
          <a:p>
            <a:pPr algn="just"/>
            <a:r>
              <a:rPr lang="en-US" sz="2800" dirty="0" smtClean="0">
                <a:latin typeface="Times New Roman" panose="02020603050405020304" pitchFamily="18" charset="0"/>
                <a:cs typeface="Times New Roman" panose="02020603050405020304" pitchFamily="18" charset="0"/>
              </a:rPr>
              <a:t>Implementation </a:t>
            </a:r>
            <a:r>
              <a:rPr lang="en-US" sz="2800" dirty="0">
                <a:latin typeface="Times New Roman" panose="02020603050405020304" pitchFamily="18" charset="0"/>
                <a:cs typeface="Times New Roman" panose="02020603050405020304" pitchFamily="18" charset="0"/>
              </a:rPr>
              <a:t>of Tiny Encryption Algorithm with input plain text and key length of 128-bit</a:t>
            </a:r>
            <a:r>
              <a:rPr lang="en-US"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algn="just">
              <a:buNone/>
            </a:pP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Implementation of secure data transmission through network.</a:t>
            </a:r>
            <a:endParaRPr lang="en-US" sz="28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8000" b="1" dirty="0" smtClean="0">
                <a:solidFill>
                  <a:schemeClr val="accent1">
                    <a:lumMod val="75000"/>
                  </a:schemeClr>
                </a:solidFill>
                <a:latin typeface="+mj-lt"/>
              </a:rPr>
              <a:t>THANK YOU</a:t>
            </a:r>
            <a:endParaRPr lang="en-US" sz="8000" b="1" dirty="0">
              <a:solidFill>
                <a:schemeClr val="accent1">
                  <a:lumMod val="75000"/>
                </a:schemeClr>
              </a:solidFill>
              <a:latin typeface="+mj-lt"/>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2723</Words>
  <Application>WPS Presentation</Application>
  <PresentationFormat>On-screen Show (4:3)</PresentationFormat>
  <Paragraphs>53</Paragraphs>
  <Slides>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SimSun</vt:lpstr>
      <vt:lpstr>Wingdings</vt:lpstr>
      <vt:lpstr>Wingdings 2</vt:lpstr>
      <vt:lpstr>Times New Roman</vt:lpstr>
      <vt:lpstr>Constantia</vt:lpstr>
      <vt:lpstr>Microsoft YaHei</vt:lpstr>
      <vt:lpstr>Arial Unicode MS</vt:lpstr>
      <vt:lpstr>Calibri</vt:lpstr>
      <vt:lpstr>Flow</vt:lpstr>
      <vt:lpstr>   Secure Data       Transmission through Network</vt:lpstr>
      <vt:lpstr>INTRODUCTION</vt:lpstr>
      <vt:lpstr>Contd….</vt:lpstr>
      <vt:lpstr>  Requirements</vt:lpstr>
      <vt:lpstr>Tiny Encryption Algorithm</vt:lpstr>
      <vt:lpstr>Diagrammatic Representation of TEA</vt:lpstr>
      <vt:lpstr>Steganography</vt:lpstr>
      <vt:lpstr>Conclusion</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udit jain</dc:creator>
  <cp:lastModifiedBy>nihal</cp:lastModifiedBy>
  <cp:revision>39</cp:revision>
  <dcterms:created xsi:type="dcterms:W3CDTF">2011-09-26T12:14:00Z</dcterms:created>
  <dcterms:modified xsi:type="dcterms:W3CDTF">2023-05-26T05:38:15Z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5270695CF9C648A298D55AEBD22309A8</vt:lpwstr>
  </property>
  <property fmtid="{D5CDD505-2E9C-101B-9397-08002B2CF9AE}" pid="3" name="KSOProductBuildVer">
    <vt:lpwstr>1033-11.2.0.11537</vt:lpwstr>
  </property>
</Properties>
</file>