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1" r:id="rId1"/>
    <p:sldMasterId id="2147483765" r:id="rId2"/>
  </p:sldMasterIdLst>
  <p:notesMasterIdLst>
    <p:notesMasterId r:id="rId20"/>
  </p:notesMasterIdLst>
  <p:sldIdLst>
    <p:sldId id="256" r:id="rId3"/>
    <p:sldId id="257" r:id="rId4"/>
    <p:sldId id="261" r:id="rId5"/>
    <p:sldId id="262" r:id="rId6"/>
    <p:sldId id="273" r:id="rId7"/>
    <p:sldId id="274" r:id="rId8"/>
    <p:sldId id="311" r:id="rId9"/>
    <p:sldId id="313" r:id="rId10"/>
    <p:sldId id="314" r:id="rId11"/>
    <p:sldId id="318" r:id="rId12"/>
    <p:sldId id="315" r:id="rId13"/>
    <p:sldId id="316" r:id="rId14"/>
    <p:sldId id="312" r:id="rId15"/>
    <p:sldId id="282" r:id="rId16"/>
    <p:sldId id="317" r:id="rId17"/>
    <p:sldId id="283" r:id="rId18"/>
    <p:sldId id="290" r:id="rId19"/>
  </p:sldIdLst>
  <p:sldSz cx="9144000" cy="5143500" type="screen16x9"/>
  <p:notesSz cx="6858000" cy="9144000"/>
  <p:embeddedFontLst>
    <p:embeddedFont>
      <p:font typeface="Advent Pro" pitchFamily="2" charset="0"/>
      <p:regular r:id="rId21"/>
      <p:bold r:id="rId22"/>
      <p:italic r:id="rId23"/>
      <p:boldItalic r:id="rId24"/>
    </p:embeddedFont>
    <p:embeddedFont>
      <p:font typeface="Alumni Sans Pinstripe" pitchFamily="2" charset="0"/>
      <p:regular r:id="rId25"/>
      <p:italic r:id="rId26"/>
    </p:embeddedFont>
    <p:embeddedFont>
      <p:font typeface="Cascadia Code" panose="020B0609020000020004" pitchFamily="34" charset="0"/>
      <p:regular r:id="rId27"/>
      <p:bold r:id="rId28"/>
      <p:italic r:id="rId29"/>
      <p:boldItalic r:id="rId30"/>
    </p:embeddedFont>
    <p:embeddedFont>
      <p:font typeface="Proxima Nova" panose="02000506030000020004" pitchFamily="2" charset="0"/>
      <p:regular r:id="rId31"/>
      <p:bold r:id="rId32"/>
      <p:italic r:id="rId33"/>
      <p:boldItalic r:id="rId34"/>
    </p:embeddedFont>
    <p:embeddedFont>
      <p:font typeface="Sitka Small Semibold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FF5CB-10F9-4240-AC88-6C739952DC5D}">
  <a:tblStyle styleId="{A2AFF5CB-10F9-4240-AC88-6C739952D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font" Target="fonts/font6.fntdata" /><Relationship Id="rId39" Type="http://schemas.openxmlformats.org/officeDocument/2006/relationships/theme" Target="theme/theme1.xml" /><Relationship Id="rId3" Type="http://schemas.openxmlformats.org/officeDocument/2006/relationships/slide" Target="slides/slide1.xml" /><Relationship Id="rId21" Type="http://schemas.openxmlformats.org/officeDocument/2006/relationships/font" Target="fonts/font1.fntdata" /><Relationship Id="rId34" Type="http://schemas.openxmlformats.org/officeDocument/2006/relationships/font" Target="fonts/font14.fntdata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font" Target="fonts/font5.fntdata" /><Relationship Id="rId33" Type="http://schemas.openxmlformats.org/officeDocument/2006/relationships/font" Target="fonts/font13.fntdata" /><Relationship Id="rId38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notesMaster" Target="notesMasters/notesMaster1.xml" /><Relationship Id="rId29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4.fntdata" /><Relationship Id="rId32" Type="http://schemas.openxmlformats.org/officeDocument/2006/relationships/font" Target="fonts/font12.fntdata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font" Target="fonts/font3.fntdata" /><Relationship Id="rId28" Type="http://schemas.openxmlformats.org/officeDocument/2006/relationships/font" Target="fonts/font8.fntdata" /><Relationship Id="rId36" Type="http://schemas.openxmlformats.org/officeDocument/2006/relationships/font" Target="fonts/font16.fntdata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font" Target="fonts/font11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font" Target="fonts/font10.fntdata" /><Relationship Id="rId35" Type="http://schemas.openxmlformats.org/officeDocument/2006/relationships/font" Target="fonts/font15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11bc263f502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11bc263f502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0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11bc263f502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11bc263f502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06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11bc263f502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11bc263f502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5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11bc263f502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11bc263f502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39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6" name="Google Shape;4606;g12937d05419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7" name="Google Shape;4607;g12937d05419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399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8" name="Google Shape;4678;g11bc263f502_0_2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9" name="Google Shape;4679;g11bc263f502_0_2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1" name="Google Shape;4991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2" name="Google Shape;4992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1" name="Google Shape;4151;g11bc263f502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2" name="Google Shape;4152;g11bc263f502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g11bc263f502_0_2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0" name="Google Shape;4270;g11bc263f502_0_2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239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Google Shape;5134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5" name="Google Shape;5135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34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1" name="Google Shape;4831;g11bc263f502_0_2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2" name="Google Shape;4832;g11bc263f502_0_2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13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name="adj1" fmla="val 10800000"/>
              <a:gd name="adj2" fmla="val 78601"/>
              <a:gd name="adj3" fmla="val 1628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name="adj1" fmla="val 10800000"/>
              <a:gd name="adj2" fmla="val 21552055"/>
              <a:gd name="adj3" fmla="val 1222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11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2"/>
          <p:cNvSpPr txBox="1">
            <a:spLocks noGrp="1"/>
          </p:cNvSpPr>
          <p:nvPr>
            <p:ph type="title"/>
          </p:nvPr>
        </p:nvSpPr>
        <p:spPr>
          <a:xfrm>
            <a:off x="4830825" y="217275"/>
            <a:ext cx="3600000" cy="13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89" name="Google Shape;2789;p32"/>
          <p:cNvSpPr txBox="1">
            <a:spLocks noGrp="1"/>
          </p:cNvSpPr>
          <p:nvPr>
            <p:ph type="title" idx="2"/>
          </p:nvPr>
        </p:nvSpPr>
        <p:spPr>
          <a:xfrm>
            <a:off x="4830825" y="1282050"/>
            <a:ext cx="20412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0" name="Google Shape;2790;p32"/>
          <p:cNvSpPr/>
          <p:nvPr/>
        </p:nvSpPr>
        <p:spPr>
          <a:xfrm rot="5400000">
            <a:off x="763475" y="3171600"/>
            <a:ext cx="3658500" cy="3658500"/>
          </a:xfrm>
          <a:prstGeom prst="blockArc">
            <a:avLst>
              <a:gd name="adj1" fmla="val 4302561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1" name="Google Shape;2791;p32"/>
          <p:cNvGrpSpPr/>
          <p:nvPr/>
        </p:nvGrpSpPr>
        <p:grpSpPr>
          <a:xfrm flipH="1">
            <a:off x="-964754" y="4328167"/>
            <a:ext cx="2227588" cy="726522"/>
            <a:chOff x="5608450" y="1680311"/>
            <a:chExt cx="1039375" cy="338989"/>
          </a:xfrm>
        </p:grpSpPr>
        <p:sp>
          <p:nvSpPr>
            <p:cNvPr id="2792" name="Google Shape;2792;p3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32"/>
          <p:cNvGrpSpPr/>
          <p:nvPr/>
        </p:nvGrpSpPr>
        <p:grpSpPr>
          <a:xfrm rot="5400000">
            <a:off x="7826581" y="2680428"/>
            <a:ext cx="2227588" cy="726522"/>
            <a:chOff x="3857800" y="1143286"/>
            <a:chExt cx="1039375" cy="338989"/>
          </a:xfrm>
        </p:grpSpPr>
        <p:sp>
          <p:nvSpPr>
            <p:cNvPr id="2829" name="Google Shape;2829;p3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9" name="Google Shape;2859;p32"/>
          <p:cNvSpPr/>
          <p:nvPr/>
        </p:nvSpPr>
        <p:spPr>
          <a:xfrm>
            <a:off x="8227526" y="1449726"/>
            <a:ext cx="2458500" cy="2458500"/>
          </a:xfrm>
          <a:prstGeom prst="blockArc">
            <a:avLst>
              <a:gd name="adj1" fmla="val 4302561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78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672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79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25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37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58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4228090" y="2680725"/>
            <a:ext cx="27621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 hasCustomPrompt="1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4228073" y="3530819"/>
            <a:ext cx="276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 rot="7304698">
            <a:off x="-784688" y="3074934"/>
            <a:ext cx="2252826" cy="2252826"/>
          </a:xfrm>
          <a:prstGeom prst="blockArc">
            <a:avLst>
              <a:gd name="adj1" fmla="val 674761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 rot="-8399579">
            <a:off x="6604599" y="-1415011"/>
            <a:ext cx="3375739" cy="3375739"/>
          </a:xfrm>
          <a:prstGeom prst="blockArc">
            <a:avLst>
              <a:gd name="adj1" fmla="val 1080000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261903" y="658823"/>
            <a:ext cx="2227589" cy="726958"/>
            <a:chOff x="6972150" y="711750"/>
            <a:chExt cx="1039375" cy="339193"/>
          </a:xfrm>
        </p:grpSpPr>
        <p:sp>
          <p:nvSpPr>
            <p:cNvPr id="135" name="Google Shape;135;p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-280170" y="-141409"/>
            <a:ext cx="2227589" cy="1527191"/>
            <a:chOff x="5519300" y="372750"/>
            <a:chExt cx="1039375" cy="712575"/>
          </a:xfrm>
        </p:grpSpPr>
        <p:sp>
          <p:nvSpPr>
            <p:cNvPr id="168" name="Google Shape;168;p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-154771" y="4691203"/>
            <a:ext cx="2227588" cy="726522"/>
            <a:chOff x="3620725" y="372750"/>
            <a:chExt cx="1039375" cy="338989"/>
          </a:xfrm>
        </p:grpSpPr>
        <p:sp>
          <p:nvSpPr>
            <p:cNvPr id="236" name="Google Shape;236;p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40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6" name="Google Shape;276;p4"/>
          <p:cNvGrpSpPr/>
          <p:nvPr/>
        </p:nvGrpSpPr>
        <p:grpSpPr>
          <a:xfrm rot="-5400000" flipH="1">
            <a:off x="7821325" y="679905"/>
            <a:ext cx="2227588" cy="726522"/>
            <a:chOff x="3799000" y="1820400"/>
            <a:chExt cx="1039375" cy="338989"/>
          </a:xfrm>
        </p:grpSpPr>
        <p:sp>
          <p:nvSpPr>
            <p:cNvPr id="277" name="Google Shape;277;p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4"/>
          <p:cNvGrpSpPr/>
          <p:nvPr/>
        </p:nvGrpSpPr>
        <p:grpSpPr>
          <a:xfrm flipH="1">
            <a:off x="-1654513" y="2869728"/>
            <a:ext cx="2227589" cy="1527191"/>
            <a:chOff x="5519300" y="372750"/>
            <a:chExt cx="1039375" cy="712575"/>
          </a:xfrm>
        </p:grpSpPr>
        <p:sp>
          <p:nvSpPr>
            <p:cNvPr id="313" name="Google Shape;313;p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4"/>
          <p:cNvSpPr/>
          <p:nvPr/>
        </p:nvSpPr>
        <p:spPr>
          <a:xfrm rot="899876" flipH="1">
            <a:off x="-1364959" y="4184160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"/>
          <p:cNvSpPr/>
          <p:nvPr/>
        </p:nvSpPr>
        <p:spPr>
          <a:xfrm flipH="1">
            <a:off x="-850779" y="4573892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8681330" y="1443900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8776832" y="1556676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"/>
          <p:cNvSpPr/>
          <p:nvPr/>
        </p:nvSpPr>
        <p:spPr>
          <a:xfrm rot="3508339" flipH="1">
            <a:off x="-1727887" y="-2075610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7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3" name="Google Shape;503;p6"/>
          <p:cNvGrpSpPr/>
          <p:nvPr/>
        </p:nvGrpSpPr>
        <p:grpSpPr>
          <a:xfrm>
            <a:off x="8719456" y="513232"/>
            <a:ext cx="326167" cy="2227568"/>
            <a:chOff x="8577956" y="1596694"/>
            <a:chExt cx="326167" cy="2227568"/>
          </a:xfrm>
        </p:grpSpPr>
        <p:sp>
          <p:nvSpPr>
            <p:cNvPr id="504" name="Google Shape;504;p6"/>
            <p:cNvSpPr/>
            <p:nvPr/>
          </p:nvSpPr>
          <p:spPr>
            <a:xfrm rot="5400000">
              <a:off x="8778124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>
              <a:off x="8577956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 rot="5400000">
              <a:off x="8778124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 rot="5400000">
              <a:off x="8577956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5400000">
              <a:off x="8778124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5400000">
              <a:off x="8577956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5400000">
              <a:off x="8778124" y="312510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5400000">
              <a:off x="8778124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5400000">
              <a:off x="8577956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5400000">
              <a:off x="8778124" y="25519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5400000">
              <a:off x="8778124" y="216984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5400000">
              <a:off x="8577956" y="178774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5400000">
              <a:off x="8778124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5400000">
              <a:off x="8577956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5400000">
              <a:off x="8778124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5400000">
              <a:off x="8577956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5400000">
            <a:off x="-996100" y="4015385"/>
            <a:ext cx="2227588" cy="726522"/>
            <a:chOff x="3620725" y="372750"/>
            <a:chExt cx="1039375" cy="338989"/>
          </a:xfrm>
        </p:grpSpPr>
        <p:sp>
          <p:nvSpPr>
            <p:cNvPr id="521" name="Google Shape;521;p6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"/>
          <p:cNvSpPr/>
          <p:nvPr/>
        </p:nvSpPr>
        <p:spPr>
          <a:xfrm rot="1856158" flipH="1">
            <a:off x="-1167632" y="617942"/>
            <a:ext cx="1697013" cy="169701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"/>
          <p:cNvSpPr/>
          <p:nvPr/>
        </p:nvSpPr>
        <p:spPr>
          <a:xfrm>
            <a:off x="-456125" y="958975"/>
            <a:ext cx="960900" cy="96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"/>
          <p:cNvSpPr/>
          <p:nvPr/>
        </p:nvSpPr>
        <p:spPr>
          <a:xfrm rot="-5400000" flipH="1">
            <a:off x="5404994" y="4756332"/>
            <a:ext cx="1172100" cy="1172100"/>
          </a:xfrm>
          <a:prstGeom prst="blockArc">
            <a:avLst>
              <a:gd name="adj1" fmla="val 4205957"/>
              <a:gd name="adj2" fmla="val 17987083"/>
              <a:gd name="adj3" fmla="val 3023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"/>
          <p:cNvSpPr/>
          <p:nvPr/>
        </p:nvSpPr>
        <p:spPr>
          <a:xfrm>
            <a:off x="5451975" y="4826875"/>
            <a:ext cx="837300" cy="83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41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4" name="Google Shape;564;p7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5" name="Google Shape;565;p7"/>
          <p:cNvSpPr/>
          <p:nvPr/>
        </p:nvSpPr>
        <p:spPr>
          <a:xfrm rot="-8909883">
            <a:off x="7380555" y="-922593"/>
            <a:ext cx="2453841" cy="2453841"/>
          </a:xfrm>
          <a:prstGeom prst="blockArc">
            <a:avLst>
              <a:gd name="adj1" fmla="val 10800000"/>
              <a:gd name="adj2" fmla="val 567723"/>
              <a:gd name="adj3" fmla="val 1141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6696355" y="334491"/>
            <a:ext cx="2227589" cy="1527191"/>
            <a:chOff x="5519300" y="372750"/>
            <a:chExt cx="1039375" cy="712575"/>
          </a:xfrm>
        </p:grpSpPr>
        <p:sp>
          <p:nvSpPr>
            <p:cNvPr id="568" name="Google Shape;568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>
            <a:off x="107678" y="-187590"/>
            <a:ext cx="2227589" cy="726958"/>
            <a:chOff x="6972150" y="711750"/>
            <a:chExt cx="1039375" cy="339193"/>
          </a:xfrm>
        </p:grpSpPr>
        <p:sp>
          <p:nvSpPr>
            <p:cNvPr id="636" name="Google Shape;6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7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name="adj1" fmla="val 9398892"/>
              <a:gd name="adj2" fmla="val 534609"/>
              <a:gd name="adj3" fmla="val 1967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7"/>
          <p:cNvGrpSpPr/>
          <p:nvPr/>
        </p:nvGrpSpPr>
        <p:grpSpPr>
          <a:xfrm>
            <a:off x="5832004" y="3999491"/>
            <a:ext cx="2227588" cy="726522"/>
            <a:chOff x="3620725" y="372750"/>
            <a:chExt cx="1039375" cy="338989"/>
          </a:xfrm>
        </p:grpSpPr>
        <p:sp>
          <p:nvSpPr>
            <p:cNvPr id="671" name="Google Shape;671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387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"/>
          <p:cNvSpPr txBox="1">
            <a:spLocks noGrp="1"/>
          </p:cNvSpPr>
          <p:nvPr>
            <p:ph type="title" hasCustomPrompt="1"/>
          </p:nvPr>
        </p:nvSpPr>
        <p:spPr>
          <a:xfrm>
            <a:off x="1256050" y="1205625"/>
            <a:ext cx="6632100" cy="18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2" name="Google Shape;792;p11"/>
          <p:cNvSpPr txBox="1">
            <a:spLocks noGrp="1"/>
          </p:cNvSpPr>
          <p:nvPr>
            <p:ph type="subTitle" idx="1"/>
          </p:nvPr>
        </p:nvSpPr>
        <p:spPr>
          <a:xfrm>
            <a:off x="1912038" y="316740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3" name="Google Shape;793;p11"/>
          <p:cNvSpPr/>
          <p:nvPr/>
        </p:nvSpPr>
        <p:spPr>
          <a:xfrm flipH="1">
            <a:off x="-970367" y="3471285"/>
            <a:ext cx="2574600" cy="2574600"/>
          </a:xfrm>
          <a:prstGeom prst="blockArc">
            <a:avLst>
              <a:gd name="adj1" fmla="val 5958233"/>
              <a:gd name="adj2" fmla="val 18980253"/>
              <a:gd name="adj3" fmla="val 1476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4" name="Google Shape;7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57346" y="4025275"/>
            <a:ext cx="2038800" cy="13578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11"/>
          <p:cNvGrpSpPr/>
          <p:nvPr/>
        </p:nvGrpSpPr>
        <p:grpSpPr>
          <a:xfrm flipH="1">
            <a:off x="6916420" y="380544"/>
            <a:ext cx="2227588" cy="726522"/>
            <a:chOff x="3799000" y="1820400"/>
            <a:chExt cx="1039375" cy="338989"/>
          </a:xfrm>
        </p:grpSpPr>
        <p:sp>
          <p:nvSpPr>
            <p:cNvPr id="796" name="Google Shape;796;p11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32" name="Google Shape;83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471" y="-171325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5963" y="3471263"/>
            <a:ext cx="921650" cy="12156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11"/>
          <p:cNvGrpSpPr/>
          <p:nvPr/>
        </p:nvGrpSpPr>
        <p:grpSpPr>
          <a:xfrm flipH="1">
            <a:off x="-206996" y="-68959"/>
            <a:ext cx="2227588" cy="726522"/>
            <a:chOff x="3620725" y="372750"/>
            <a:chExt cx="1039375" cy="338989"/>
          </a:xfrm>
        </p:grpSpPr>
        <p:sp>
          <p:nvSpPr>
            <p:cNvPr id="835" name="Google Shape;835;p1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11"/>
          <p:cNvSpPr/>
          <p:nvPr/>
        </p:nvSpPr>
        <p:spPr>
          <a:xfrm rot="10800000">
            <a:off x="39205" y="-757722"/>
            <a:ext cx="1735200" cy="1735200"/>
          </a:xfrm>
          <a:prstGeom prst="blockArc">
            <a:avLst>
              <a:gd name="adj1" fmla="val 5958233"/>
              <a:gd name="adj2" fmla="val 2313425"/>
              <a:gd name="adj3" fmla="val 2288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1"/>
          <p:cNvSpPr/>
          <p:nvPr/>
        </p:nvSpPr>
        <p:spPr>
          <a:xfrm rot="10800000">
            <a:off x="255950" y="-712275"/>
            <a:ext cx="1643700" cy="1644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4" name="Google Shape;8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87" y="2534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050" y="1410474"/>
            <a:ext cx="1052700" cy="75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33887" y="4366815"/>
            <a:ext cx="797650" cy="57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26681" y="2545244"/>
            <a:ext cx="1164725" cy="835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11"/>
          <p:cNvGrpSpPr/>
          <p:nvPr/>
        </p:nvGrpSpPr>
        <p:grpSpPr>
          <a:xfrm>
            <a:off x="6889313" y="4472001"/>
            <a:ext cx="2227588" cy="726522"/>
            <a:chOff x="5608450" y="1680311"/>
            <a:chExt cx="1039375" cy="338989"/>
          </a:xfrm>
        </p:grpSpPr>
        <p:sp>
          <p:nvSpPr>
            <p:cNvPr id="879" name="Google Shape;879;p11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847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4"/>
          <p:cNvSpPr txBox="1">
            <a:spLocks noGrp="1"/>
          </p:cNvSpPr>
          <p:nvPr>
            <p:ph type="title"/>
          </p:nvPr>
        </p:nvSpPr>
        <p:spPr>
          <a:xfrm>
            <a:off x="1000772" y="2773363"/>
            <a:ext cx="3567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6" name="Google Shape;1076;p14"/>
          <p:cNvSpPr txBox="1">
            <a:spLocks noGrp="1"/>
          </p:cNvSpPr>
          <p:nvPr>
            <p:ph type="title" idx="2" hasCustomPrompt="1"/>
          </p:nvPr>
        </p:nvSpPr>
        <p:spPr>
          <a:xfrm>
            <a:off x="2160366" y="1306338"/>
            <a:ext cx="1248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7" name="Google Shape;1077;p14"/>
          <p:cNvSpPr txBox="1">
            <a:spLocks noGrp="1"/>
          </p:cNvSpPr>
          <p:nvPr>
            <p:ph type="subTitle" idx="1"/>
          </p:nvPr>
        </p:nvSpPr>
        <p:spPr>
          <a:xfrm>
            <a:off x="1410216" y="3586944"/>
            <a:ext cx="2748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8" name="Google Shape;1078;p14"/>
          <p:cNvSpPr/>
          <p:nvPr/>
        </p:nvSpPr>
        <p:spPr>
          <a:xfrm>
            <a:off x="4902603" y="-760147"/>
            <a:ext cx="1602300" cy="160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4"/>
          <p:cNvSpPr/>
          <p:nvPr/>
        </p:nvSpPr>
        <p:spPr>
          <a:xfrm flipH="1">
            <a:off x="-720049" y="-504550"/>
            <a:ext cx="1970400" cy="1970400"/>
          </a:xfrm>
          <a:prstGeom prst="blockArc">
            <a:avLst>
              <a:gd name="adj1" fmla="val 3139239"/>
              <a:gd name="adj2" fmla="val 14630311"/>
              <a:gd name="adj3" fmla="val 2349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4"/>
          <p:cNvSpPr/>
          <p:nvPr/>
        </p:nvSpPr>
        <p:spPr>
          <a:xfrm>
            <a:off x="-944548" y="147875"/>
            <a:ext cx="1843800" cy="184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1" name="Google Shape;1081;p14"/>
          <p:cNvGrpSpPr/>
          <p:nvPr/>
        </p:nvGrpSpPr>
        <p:grpSpPr>
          <a:xfrm rot="10800000" flipH="1">
            <a:off x="51449" y="2982274"/>
            <a:ext cx="526334" cy="2227568"/>
            <a:chOff x="9663874" y="1645892"/>
            <a:chExt cx="526334" cy="2227568"/>
          </a:xfrm>
        </p:grpSpPr>
        <p:sp>
          <p:nvSpPr>
            <p:cNvPr id="1082" name="Google Shape;1082;p14"/>
            <p:cNvSpPr/>
            <p:nvPr/>
          </p:nvSpPr>
          <p:spPr>
            <a:xfrm rot="5400000">
              <a:off x="10064208" y="355640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 rot="5400000">
              <a:off x="9864041" y="374746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 rot="5400000">
              <a:off x="9663874" y="374746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 rot="5400000">
              <a:off x="9864041" y="336535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 rot="5400000">
              <a:off x="9663874" y="336535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 rot="5400000">
              <a:off x="9864041" y="29832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 rot="5400000">
              <a:off x="9663874" y="29832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 rot="5400000">
              <a:off x="9864041" y="317430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 rot="5400000">
              <a:off x="9864041" y="279220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 rot="5400000">
              <a:off x="9663874" y="279220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 rot="5400000">
              <a:off x="10064208" y="24100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 rot="5400000">
              <a:off x="10064208" y="260115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 rot="5400000">
              <a:off x="9864041" y="2601150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 rot="5400000">
              <a:off x="10064208" y="221904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 rot="5400000">
              <a:off x="9864041" y="2219047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 rot="5400000">
              <a:off x="10064208" y="183694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 rot="5400000">
              <a:off x="9663874" y="183694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 rot="5400000">
              <a:off x="10064208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 rot="5400000">
              <a:off x="9864041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 rot="5400000">
              <a:off x="9663874" y="202799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 rot="5400000">
              <a:off x="10064208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 rot="5400000">
              <a:off x="9864041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 rot="5400000">
              <a:off x="9663874" y="1645892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14"/>
          <p:cNvSpPr/>
          <p:nvPr/>
        </p:nvSpPr>
        <p:spPr>
          <a:xfrm>
            <a:off x="5854026" y="386019"/>
            <a:ext cx="5011500" cy="5011500"/>
          </a:xfrm>
          <a:prstGeom prst="blockArc">
            <a:avLst>
              <a:gd name="adj1" fmla="val 3870717"/>
              <a:gd name="adj2" fmla="val 17792570"/>
              <a:gd name="adj3" fmla="val 6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4"/>
          <p:cNvSpPr/>
          <p:nvPr/>
        </p:nvSpPr>
        <p:spPr>
          <a:xfrm>
            <a:off x="5889126" y="254025"/>
            <a:ext cx="4348500" cy="4350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78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9" name="Google Shape;1989;p24"/>
          <p:cNvSpPr txBox="1">
            <a:spLocks noGrp="1"/>
          </p:cNvSpPr>
          <p:nvPr>
            <p:ph type="title" idx="2"/>
          </p:nvPr>
        </p:nvSpPr>
        <p:spPr>
          <a:xfrm>
            <a:off x="2079069" y="3009750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0" name="Google Shape;1990;p24"/>
          <p:cNvSpPr txBox="1">
            <a:spLocks noGrp="1"/>
          </p:cNvSpPr>
          <p:nvPr>
            <p:ph type="subTitle" idx="1"/>
          </p:nvPr>
        </p:nvSpPr>
        <p:spPr>
          <a:xfrm>
            <a:off x="2079069" y="3439300"/>
            <a:ext cx="208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1" name="Google Shape;1991;p24"/>
          <p:cNvSpPr txBox="1">
            <a:spLocks noGrp="1"/>
          </p:cNvSpPr>
          <p:nvPr>
            <p:ph type="title" idx="3"/>
          </p:nvPr>
        </p:nvSpPr>
        <p:spPr>
          <a:xfrm>
            <a:off x="4981131" y="3009750"/>
            <a:ext cx="2083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2" name="Google Shape;1992;p24"/>
          <p:cNvSpPr txBox="1">
            <a:spLocks noGrp="1"/>
          </p:cNvSpPr>
          <p:nvPr>
            <p:ph type="subTitle" idx="4"/>
          </p:nvPr>
        </p:nvSpPr>
        <p:spPr>
          <a:xfrm>
            <a:off x="4981131" y="3439300"/>
            <a:ext cx="2083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3" name="Google Shape;1993;p2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4" name="Google Shape;1994;p2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1995" name="Google Shape;1995;p2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2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2063" name="Google Shape;2063;p2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9" name="Google Shape;2099;p2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0" name="Google Shape;210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2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2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3" name="Google Shape;21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4" name="Google Shape;2104;p2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2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6" name="Google Shape;2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7" name="Google Shape;2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98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4855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6" r:id="rId4"/>
    <p:sldLayoutId id="2147483737" r:id="rId5"/>
    <p:sldLayoutId id="2147483741" r:id="rId6"/>
    <p:sldLayoutId id="2147483742" r:id="rId7"/>
    <p:sldLayoutId id="2147483744" r:id="rId8"/>
    <p:sldLayoutId id="2147483754" r:id="rId9"/>
    <p:sldLayoutId id="2147483762" r:id="rId10"/>
    <p:sldLayoutId id="2147483763" r:id="rId11"/>
    <p:sldLayoutId id="214748376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81" name="Google Shape;3081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6641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1.png" /><Relationship Id="rId7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image" Target="../media/image5.pn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3.png" /><Relationship Id="rId4" Type="http://schemas.openxmlformats.org/officeDocument/2006/relationships/image" Target="../media/image7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9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 /><Relationship Id="rId3" Type="http://schemas.openxmlformats.org/officeDocument/2006/relationships/image" Target="../media/image1.png" /><Relationship Id="rId7" Type="http://schemas.openxmlformats.org/officeDocument/2006/relationships/image" Target="../media/image4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2.png" /><Relationship Id="rId4" Type="http://schemas.openxmlformats.org/officeDocument/2006/relationships/image" Target="../media/image6.png" /><Relationship Id="rId9" Type="http://schemas.openxmlformats.org/officeDocument/2006/relationships/image" Target="../media/image7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5" Type="http://schemas.openxmlformats.org/officeDocument/2006/relationships/image" Target="../media/image3.pn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3.png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Google Shape;30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5" y="1946150"/>
            <a:ext cx="3633650" cy="24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38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91" name="Google Shape;3091;p3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8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8" name="Google Shape;3128;p38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9" name="Google Shape;312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3" name="Google Shape;3133;p38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34" name="Google Shape;313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8" name="Google Shape;3138;p38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9" name="Google Shape;313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38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44" name="Google Shape;314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8" name="Google Shape;3148;p38"/>
          <p:cNvSpPr txBox="1">
            <a:spLocks noGrp="1"/>
          </p:cNvSpPr>
          <p:nvPr>
            <p:ph type="ctrTitle"/>
          </p:nvPr>
        </p:nvSpPr>
        <p:spPr>
          <a:xfrm>
            <a:off x="4448724" y="1614408"/>
            <a:ext cx="3896175" cy="1196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SECURITY KILL CHAIN</a:t>
            </a:r>
            <a:endParaRPr dirty="0"/>
          </a:p>
        </p:txBody>
      </p:sp>
      <p:sp>
        <p:nvSpPr>
          <p:cNvPr id="3149" name="Google Shape;3149;p38"/>
          <p:cNvSpPr txBox="1">
            <a:spLocks noGrp="1"/>
          </p:cNvSpPr>
          <p:nvPr>
            <p:ph type="subTitle" idx="1"/>
          </p:nvPr>
        </p:nvSpPr>
        <p:spPr>
          <a:xfrm>
            <a:off x="6537315" y="4083691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scadia Code" panose="020B0609020000020004" pitchFamily="49" charset="0"/>
                <a:cs typeface="Cascadia Code" panose="020B0609020000020004" pitchFamily="49" charset="0"/>
              </a:rPr>
              <a:t>S</a:t>
            </a: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hyam Baiju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150" name="Google Shape;31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11" y="2452228"/>
            <a:ext cx="1039375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468" y="918625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0" y="1780150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9125" y="2726398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075" y="2867343"/>
            <a:ext cx="923250" cy="11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DATA EXCHANGE</a:t>
            </a:r>
            <a:endParaRPr dirty="0"/>
          </a:p>
        </p:txBody>
      </p:sp>
      <p:sp>
        <p:nvSpPr>
          <p:cNvPr id="4835" name="Google Shape;4835;p69"/>
          <p:cNvSpPr txBox="1"/>
          <p:nvPr/>
        </p:nvSpPr>
        <p:spPr>
          <a:xfrm>
            <a:off x="1550997" y="1508370"/>
            <a:ext cx="575367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3: Delivery</a:t>
            </a:r>
          </a:p>
        </p:txBody>
      </p:sp>
      <p:sp>
        <p:nvSpPr>
          <p:cNvPr id="4836" name="Google Shape;4836;p69"/>
          <p:cNvSpPr txBox="1"/>
          <p:nvPr/>
        </p:nvSpPr>
        <p:spPr>
          <a:xfrm>
            <a:off x="1552632" y="1960170"/>
            <a:ext cx="692127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phase, the attacker delivers the weaponized payload to the target via phishing emails, malicious attachments, or other vectors.</a:t>
            </a:r>
          </a:p>
        </p:txBody>
      </p:sp>
      <p:sp>
        <p:nvSpPr>
          <p:cNvPr id="4837" name="Google Shape;4837;p69"/>
          <p:cNvSpPr txBox="1"/>
          <p:nvPr/>
        </p:nvSpPr>
        <p:spPr>
          <a:xfrm>
            <a:off x="1550997" y="2833320"/>
            <a:ext cx="69212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4: Exploitation</a:t>
            </a:r>
          </a:p>
        </p:txBody>
      </p:sp>
      <p:sp>
        <p:nvSpPr>
          <p:cNvPr id="4838" name="Google Shape;4838;p69"/>
          <p:cNvSpPr txBox="1"/>
          <p:nvPr/>
        </p:nvSpPr>
        <p:spPr>
          <a:xfrm>
            <a:off x="1552631" y="3285120"/>
            <a:ext cx="6845131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malicious payload is delivered, the attacker exploits vulnerabilities in the target system to execute the payload.</a:t>
            </a:r>
          </a:p>
        </p:txBody>
      </p:sp>
      <p:sp>
        <p:nvSpPr>
          <p:cNvPr id="4840" name="Google Shape;4840;p69"/>
          <p:cNvSpPr/>
          <p:nvPr/>
        </p:nvSpPr>
        <p:spPr>
          <a:xfrm>
            <a:off x="713275" y="1843201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69"/>
          <p:cNvSpPr/>
          <p:nvPr/>
        </p:nvSpPr>
        <p:spPr>
          <a:xfrm>
            <a:off x="713288" y="3168151"/>
            <a:ext cx="2472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1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DATA EXCHANGE</a:t>
            </a:r>
            <a:endParaRPr dirty="0"/>
          </a:p>
        </p:txBody>
      </p:sp>
      <p:sp>
        <p:nvSpPr>
          <p:cNvPr id="4835" name="Google Shape;4835;p69"/>
          <p:cNvSpPr txBox="1"/>
          <p:nvPr/>
        </p:nvSpPr>
        <p:spPr>
          <a:xfrm>
            <a:off x="1550997" y="1508370"/>
            <a:ext cx="575367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5: Installation</a:t>
            </a:r>
          </a:p>
        </p:txBody>
      </p:sp>
      <p:sp>
        <p:nvSpPr>
          <p:cNvPr id="4836" name="Google Shape;4836;p69"/>
          <p:cNvSpPr txBox="1"/>
          <p:nvPr/>
        </p:nvSpPr>
        <p:spPr>
          <a:xfrm>
            <a:off x="1552632" y="1960170"/>
            <a:ext cx="692127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installs malware on the compromised system, establishing a foothold to maintain access and persistence</a:t>
            </a:r>
          </a:p>
        </p:txBody>
      </p:sp>
      <p:sp>
        <p:nvSpPr>
          <p:cNvPr id="4837" name="Google Shape;4837;p69"/>
          <p:cNvSpPr txBox="1"/>
          <p:nvPr/>
        </p:nvSpPr>
        <p:spPr>
          <a:xfrm>
            <a:off x="1550997" y="2833320"/>
            <a:ext cx="69212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6: Command and Control (C2)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Alumni Sans Pinstripe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838" name="Google Shape;4838;p69"/>
          <p:cNvSpPr txBox="1"/>
          <p:nvPr/>
        </p:nvSpPr>
        <p:spPr>
          <a:xfrm>
            <a:off x="1552631" y="3285120"/>
            <a:ext cx="6845131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attacker creates a communication channel with the compromised system, enabling remote control of the system for further actions.</a:t>
            </a:r>
          </a:p>
        </p:txBody>
      </p:sp>
      <p:sp>
        <p:nvSpPr>
          <p:cNvPr id="4840" name="Google Shape;4840;p69"/>
          <p:cNvSpPr/>
          <p:nvPr/>
        </p:nvSpPr>
        <p:spPr>
          <a:xfrm>
            <a:off x="713275" y="1843201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69"/>
          <p:cNvSpPr/>
          <p:nvPr/>
        </p:nvSpPr>
        <p:spPr>
          <a:xfrm>
            <a:off x="713288" y="3168151"/>
            <a:ext cx="2472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2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DATA EXCHANGE</a:t>
            </a:r>
            <a:endParaRPr dirty="0"/>
          </a:p>
        </p:txBody>
      </p:sp>
      <p:sp>
        <p:nvSpPr>
          <p:cNvPr id="4835" name="Google Shape;4835;p69"/>
          <p:cNvSpPr txBox="1"/>
          <p:nvPr/>
        </p:nvSpPr>
        <p:spPr>
          <a:xfrm>
            <a:off x="1550997" y="1508370"/>
            <a:ext cx="575367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7: Actions on Objectives</a:t>
            </a:r>
          </a:p>
        </p:txBody>
      </p:sp>
      <p:sp>
        <p:nvSpPr>
          <p:cNvPr id="4836" name="Google Shape;4836;p69"/>
          <p:cNvSpPr txBox="1"/>
          <p:nvPr/>
        </p:nvSpPr>
        <p:spPr>
          <a:xfrm>
            <a:off x="1552632" y="1960170"/>
            <a:ext cx="692127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final stage, the attacker accomplishes their goal, which could include data theft, destruction of assets, or other malicious actions.</a:t>
            </a:r>
          </a:p>
        </p:txBody>
      </p:sp>
      <p:sp>
        <p:nvSpPr>
          <p:cNvPr id="4840" name="Google Shape;4840;p69"/>
          <p:cNvSpPr/>
          <p:nvPr/>
        </p:nvSpPr>
        <p:spPr>
          <a:xfrm>
            <a:off x="1177970" y="1595863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298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latin typeface="Alumni Sans Pinstripe" panose="020B0604020202020204" charset="0"/>
                <a:cs typeface="Times New Roman" panose="02020603050405020304" pitchFamily="18" charset="0"/>
              </a:rPr>
              <a:t>Security Controls to stop Cyber Kill Chain</a:t>
            </a:r>
            <a:endParaRPr dirty="0">
              <a:latin typeface="Alumni Sans Pinstripe" panose="020B0604020202020204" charset="0"/>
            </a:endParaRPr>
          </a:p>
        </p:txBody>
      </p:sp>
      <p:sp>
        <p:nvSpPr>
          <p:cNvPr id="4262" name="Google Shape;4262;p5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156" name="Google Shape;4156;p55"/>
          <p:cNvSpPr/>
          <p:nvPr/>
        </p:nvSpPr>
        <p:spPr>
          <a:xfrm>
            <a:off x="1862616" y="843150"/>
            <a:ext cx="1843800" cy="184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7" name="Google Shape;4157;p55"/>
          <p:cNvGrpSpPr/>
          <p:nvPr/>
        </p:nvGrpSpPr>
        <p:grpSpPr>
          <a:xfrm>
            <a:off x="5221371" y="4023580"/>
            <a:ext cx="2227588" cy="726522"/>
            <a:chOff x="5608450" y="1680311"/>
            <a:chExt cx="1039375" cy="338989"/>
          </a:xfrm>
        </p:grpSpPr>
        <p:sp>
          <p:nvSpPr>
            <p:cNvPr id="4158" name="Google Shape;4158;p5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55"/>
          <p:cNvGrpSpPr/>
          <p:nvPr/>
        </p:nvGrpSpPr>
        <p:grpSpPr>
          <a:xfrm rot="5400000">
            <a:off x="7190880" y="809566"/>
            <a:ext cx="2227589" cy="1527191"/>
            <a:chOff x="5519300" y="372750"/>
            <a:chExt cx="1039375" cy="712575"/>
          </a:xfrm>
        </p:grpSpPr>
        <p:sp>
          <p:nvSpPr>
            <p:cNvPr id="4195" name="Google Shape;4195;p5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3" name="Google Shape;42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46" y="6805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4" name="Google Shape;42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025" y="3596918"/>
            <a:ext cx="1527200" cy="109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5" name="Google Shape;42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50" y="1944682"/>
            <a:ext cx="841200" cy="60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6" name="Google Shape;42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71477" y="1465850"/>
            <a:ext cx="1743550" cy="29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7" name="Google Shape;426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349" y="2720712"/>
            <a:ext cx="936775" cy="1235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00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6" name="Google Shape;4666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Alumni Sans Pinstripe" panose="020B0604020202020204" charset="0"/>
                <a:cs typeface="Times New Roman" panose="02020603050405020304" pitchFamily="18" charset="0"/>
              </a:rPr>
              <a:t>Security Controls to stop Cyber Kill Chain</a:t>
            </a:r>
            <a:endParaRPr dirty="0">
              <a:latin typeface="Alumni Sans Pinstripe" panose="020B0604020202020204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D357E88C-49E2-DD29-926A-D422D94FACC5}"/>
              </a:ext>
            </a:extLst>
          </p:cNvPr>
          <p:cNvSpPr txBox="1">
            <a:spLocks/>
          </p:cNvSpPr>
          <p:nvPr/>
        </p:nvSpPr>
        <p:spPr>
          <a:xfrm>
            <a:off x="1099528" y="1753849"/>
            <a:ext cx="6944943" cy="248087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Detect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– Determine attempts to scan or penetrate the organization.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Deny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– Stop attacks as they happen.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Disrupt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-Intercept data communications carried out by the attacker and interrupt them.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Degrade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– Create measures that will limit the effectiveness of an attack.</a:t>
            </a:r>
          </a:p>
          <a:p>
            <a:pPr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Deceive 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– Mislead an attacker by providing false information or setting up decoy assets.</a:t>
            </a:r>
          </a:p>
          <a:p>
            <a:pPr algn="just">
              <a:lnSpc>
                <a:spcPct val="160000"/>
              </a:lnSpc>
            </a:pP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Alumni Sans Pinstripe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" name="Google Shape;3524;p43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525" name="Google Shape;3525;p43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3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3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3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3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3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3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3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3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3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3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3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3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3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3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1" name="Google Shape;3561;p43"/>
          <p:cNvSpPr/>
          <p:nvPr/>
        </p:nvSpPr>
        <p:spPr>
          <a:xfrm>
            <a:off x="2153810" y="2548150"/>
            <a:ext cx="1843800" cy="184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3"/>
          <p:cNvSpPr txBox="1">
            <a:spLocks noGrp="1"/>
          </p:cNvSpPr>
          <p:nvPr>
            <p:ph type="title"/>
          </p:nvPr>
        </p:nvSpPr>
        <p:spPr>
          <a:xfrm>
            <a:off x="3965083" y="2645899"/>
            <a:ext cx="4657723" cy="1177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3600" b="1" dirty="0">
                <a:latin typeface="Alumni Sans Pinstripe" panose="020B0604020202020204" charset="0"/>
                <a:cs typeface="Times New Roman" panose="02020603050405020304" pitchFamily="18" charset="0"/>
              </a:rPr>
              <a:t>Weaknesses in Cyber Kill Chain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563" name="Google Shape;356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65" name="Google Shape;35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96" y="1431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6" name="Google Shape;35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479" y="2162900"/>
            <a:ext cx="841225" cy="603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7" name="Google Shape;3567;p43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568" name="Google Shape;3568;p43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3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3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1" name="Google Shape;35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3" y="506252"/>
            <a:ext cx="1397893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711" y="1506500"/>
            <a:ext cx="676888" cy="1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451" y="405649"/>
            <a:ext cx="9081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350" y="1827212"/>
            <a:ext cx="593532" cy="7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04" y="903350"/>
            <a:ext cx="841225" cy="60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404" y="1554462"/>
            <a:ext cx="841225" cy="60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22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lumni Sans Pinstripe" panose="020B0604020202020204" charset="0"/>
                <a:cs typeface="Times New Roman" panose="02020603050405020304" pitchFamily="18" charset="0"/>
              </a:rPr>
              <a:t>Weaknesses in Cyber Kill Chain</a:t>
            </a:r>
            <a:endParaRPr dirty="0">
              <a:latin typeface="Alumni Sans Pinstripe" panose="020B0604020202020204" charset="0"/>
            </a:endParaRPr>
          </a:p>
        </p:txBody>
      </p:sp>
      <p:pic>
        <p:nvPicPr>
          <p:cNvPr id="4762" name="Google Shape;476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150" y="1270657"/>
            <a:ext cx="699175" cy="9222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4D5006-A4A7-AD23-383B-296F465D3F1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61908" y="1633928"/>
            <a:ext cx="5843233" cy="3147706"/>
          </a:xfrm>
        </p:spPr>
        <p:txBody>
          <a:bodyPr/>
          <a:lstStyle/>
          <a:p>
            <a:pPr algn="l"/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  <a:t>1)   Limited attack detection profile</a:t>
            </a: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  <a:t>2)  No insider threat detection</a:t>
            </a: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  <a:t>3)  Lack of flexibility</a:t>
            </a: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</a:br>
            <a: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umni Sans Pinstripe" panose="020B0604020202020204" charset="0"/>
                <a:cs typeface="Times New Roman" panose="02020603050405020304" pitchFamily="18" charset="0"/>
              </a:rPr>
              <a:t>4)  Transformative technologies for cybercriminals to exploit.</a:t>
            </a: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p72"/>
          <p:cNvSpPr/>
          <p:nvPr/>
        </p:nvSpPr>
        <p:spPr>
          <a:xfrm>
            <a:off x="2863313" y="-6027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5" name="Google Shape;4995;p72"/>
          <p:cNvGrpSpPr/>
          <p:nvPr/>
        </p:nvGrpSpPr>
        <p:grpSpPr>
          <a:xfrm>
            <a:off x="1647529" y="2125441"/>
            <a:ext cx="2227588" cy="726522"/>
            <a:chOff x="3620725" y="372750"/>
            <a:chExt cx="1039375" cy="338989"/>
          </a:xfrm>
        </p:grpSpPr>
        <p:sp>
          <p:nvSpPr>
            <p:cNvPr id="4996" name="Google Shape;4996;p72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72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72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72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72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72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72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72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72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72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72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72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72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72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72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72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72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72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72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72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72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72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72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72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72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72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72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72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72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72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72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72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72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72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72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72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72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3" name="Google Shape;5033;p72"/>
          <p:cNvGrpSpPr/>
          <p:nvPr/>
        </p:nvGrpSpPr>
        <p:grpSpPr>
          <a:xfrm>
            <a:off x="380255" y="402716"/>
            <a:ext cx="2227589" cy="1527191"/>
            <a:chOff x="5519300" y="372750"/>
            <a:chExt cx="1039375" cy="712575"/>
          </a:xfrm>
        </p:grpSpPr>
        <p:sp>
          <p:nvSpPr>
            <p:cNvPr id="5034" name="Google Shape;5034;p7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7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7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7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7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7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7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7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7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7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7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7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7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7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7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7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7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7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7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7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7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7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7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7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7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7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7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7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7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7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7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7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7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7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7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7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7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7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7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7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7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7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7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7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7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7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7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7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7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7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7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7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7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7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7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7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7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7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7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7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7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7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7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7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7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7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7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01" name="Google Shape;510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00" y="2777912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2" name="Google Shape;5102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5117" name="Google Shape;511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750" y="1328163"/>
            <a:ext cx="1052703" cy="1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8" name="Google Shape;5118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446" y="591912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9" name="Google Shape;5119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223" y="3094470"/>
            <a:ext cx="841230" cy="1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" name="Google Shape;5120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020" y="591897"/>
            <a:ext cx="1243252" cy="130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1" name="Google Shape;5121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62829" y="2125454"/>
            <a:ext cx="1679975" cy="221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Google Shape;5122;p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8774" y="2420413"/>
            <a:ext cx="797661" cy="1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/>
          </a:p>
        </p:txBody>
      </p:sp>
      <p:sp>
        <p:nvSpPr>
          <p:cNvPr id="3160" name="Google Shape;3160;p39"/>
          <p:cNvSpPr txBox="1"/>
          <p:nvPr/>
        </p:nvSpPr>
        <p:spPr>
          <a:xfrm>
            <a:off x="936977" y="1527082"/>
            <a:ext cx="7704000" cy="308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What is cyber Kill Chain?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Purpose of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Phases of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 Controls to stop Cyber Kill Chain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Weaknesses in Cyber Kill Chain</a:t>
            </a:r>
          </a:p>
        </p:txBody>
      </p:sp>
      <p:grpSp>
        <p:nvGrpSpPr>
          <p:cNvPr id="3164" name="Google Shape;3164;p39"/>
          <p:cNvGrpSpPr/>
          <p:nvPr/>
        </p:nvGrpSpPr>
        <p:grpSpPr>
          <a:xfrm>
            <a:off x="2139558" y="81885"/>
            <a:ext cx="1654433" cy="326624"/>
            <a:chOff x="7549958" y="-1584240"/>
            <a:chExt cx="1654433" cy="326624"/>
          </a:xfrm>
        </p:grpSpPr>
        <p:sp>
          <p:nvSpPr>
            <p:cNvPr id="3165" name="Google Shape;3165;p39"/>
            <p:cNvSpPr/>
            <p:nvPr/>
          </p:nvSpPr>
          <p:spPr>
            <a:xfrm>
              <a:off x="9078371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8696268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8314164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8123113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8887319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9078371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8314164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8505216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8123113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7741009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7932061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7549958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" name="Google Shape;3524;p43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525" name="Google Shape;3525;p43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3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3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3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3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3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3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3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3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3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3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3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3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3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3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1" name="Google Shape;3561;p43"/>
          <p:cNvSpPr/>
          <p:nvPr/>
        </p:nvSpPr>
        <p:spPr>
          <a:xfrm>
            <a:off x="2153810" y="2548150"/>
            <a:ext cx="1843800" cy="184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3"/>
          <p:cNvSpPr txBox="1">
            <a:spLocks noGrp="1"/>
          </p:cNvSpPr>
          <p:nvPr>
            <p:ph type="title"/>
          </p:nvPr>
        </p:nvSpPr>
        <p:spPr>
          <a:xfrm>
            <a:off x="4197607" y="3212875"/>
            <a:ext cx="4457726" cy="850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What is cyber Kill Chain?</a:t>
            </a:r>
          </a:p>
        </p:txBody>
      </p:sp>
      <p:sp>
        <p:nvSpPr>
          <p:cNvPr id="3563" name="Google Shape;356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565" name="Google Shape;35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96" y="1431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6" name="Google Shape;35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479" y="2162900"/>
            <a:ext cx="841225" cy="603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7" name="Google Shape;3567;p43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568" name="Google Shape;3568;p43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3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3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1" name="Google Shape;35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3" y="506252"/>
            <a:ext cx="1397893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711" y="1506500"/>
            <a:ext cx="676888" cy="1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451" y="405649"/>
            <a:ext cx="9081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350" y="1827212"/>
            <a:ext cx="593532" cy="7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04" y="903350"/>
            <a:ext cx="841225" cy="60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404" y="1554462"/>
            <a:ext cx="841225" cy="60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28644" y="442211"/>
            <a:ext cx="4650063" cy="791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cyber Kill Chain?</a:t>
            </a:r>
          </a:p>
        </p:txBody>
      </p:sp>
      <p:sp>
        <p:nvSpPr>
          <p:cNvPr id="3594" name="Google Shape;3594;p44"/>
          <p:cNvSpPr txBox="1">
            <a:spLocks noGrp="1"/>
          </p:cNvSpPr>
          <p:nvPr>
            <p:ph type="body" idx="1"/>
          </p:nvPr>
        </p:nvSpPr>
        <p:spPr>
          <a:xfrm>
            <a:off x="448015" y="1416126"/>
            <a:ext cx="5547224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a concept introduced by Lockheed Martin.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serves as a framework for understanding and analyzing the different phases of an attack, from the initial reconnaissance to achieving the attacker's objective.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by cybersecurity professionals to understand, prevent, and respond to cyber threats.</a:t>
            </a:r>
          </a:p>
          <a:p>
            <a:pPr algn="just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part of intelligence Driven Defense model for identification and prevention of cyber intrusions activity</a:t>
            </a:r>
            <a:endParaRPr dirty="0"/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lumni Sans Pinstripe" panose="020B0604020202020204" charset="0"/>
                <a:cs typeface="Times New Roman" panose="02020603050405020304" pitchFamily="18" charset="0"/>
              </a:rPr>
              <a:t>Purpose of cyber Kill chain</a:t>
            </a:r>
            <a:endParaRPr dirty="0">
              <a:latin typeface="Alumni Sans Pinstripe" panose="020B0604020202020204" charset="0"/>
            </a:endParaRPr>
          </a:p>
        </p:txBody>
      </p:sp>
      <p:sp>
        <p:nvSpPr>
          <p:cNvPr id="4262" name="Google Shape;4262;p5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56" name="Google Shape;4156;p55"/>
          <p:cNvSpPr/>
          <p:nvPr/>
        </p:nvSpPr>
        <p:spPr>
          <a:xfrm>
            <a:off x="1862616" y="843150"/>
            <a:ext cx="1843800" cy="184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7" name="Google Shape;4157;p55"/>
          <p:cNvGrpSpPr/>
          <p:nvPr/>
        </p:nvGrpSpPr>
        <p:grpSpPr>
          <a:xfrm>
            <a:off x="5221371" y="4023580"/>
            <a:ext cx="2227588" cy="726522"/>
            <a:chOff x="5608450" y="1680311"/>
            <a:chExt cx="1039375" cy="338989"/>
          </a:xfrm>
        </p:grpSpPr>
        <p:sp>
          <p:nvSpPr>
            <p:cNvPr id="4158" name="Google Shape;4158;p5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4" name="Google Shape;4194;p55"/>
          <p:cNvGrpSpPr/>
          <p:nvPr/>
        </p:nvGrpSpPr>
        <p:grpSpPr>
          <a:xfrm rot="5400000">
            <a:off x="7190880" y="809566"/>
            <a:ext cx="2227589" cy="1527191"/>
            <a:chOff x="5519300" y="372750"/>
            <a:chExt cx="1039375" cy="712575"/>
          </a:xfrm>
        </p:grpSpPr>
        <p:sp>
          <p:nvSpPr>
            <p:cNvPr id="4195" name="Google Shape;4195;p5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3" name="Google Shape;42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946" y="6805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4" name="Google Shape;42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4025" y="3596918"/>
            <a:ext cx="1527200" cy="109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5" name="Google Shape;42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150" y="1944682"/>
            <a:ext cx="841200" cy="60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6" name="Google Shape;42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171477" y="1465850"/>
            <a:ext cx="1743550" cy="291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7" name="Google Shape;426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349" y="2720712"/>
            <a:ext cx="936775" cy="123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2" name="Google Shape;4272;p56"/>
          <p:cNvSpPr txBox="1">
            <a:spLocks noGrp="1"/>
          </p:cNvSpPr>
          <p:nvPr>
            <p:ph type="title"/>
          </p:nvPr>
        </p:nvSpPr>
        <p:spPr>
          <a:xfrm>
            <a:off x="971237" y="177729"/>
            <a:ext cx="6632100" cy="18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latin typeface="Alumni Sans Pinstripe" panose="020B0604020202020204" charset="0"/>
                <a:cs typeface="Times New Roman" panose="02020603050405020304" pitchFamily="18" charset="0"/>
              </a:rPr>
              <a:t>Purpose of cyber Kill chain</a:t>
            </a:r>
            <a:endParaRPr sz="4800" dirty="0">
              <a:latin typeface="Alumni Sans Pinstripe" panose="020B0604020202020204" charset="0"/>
            </a:endParaRPr>
          </a:p>
        </p:txBody>
      </p:sp>
      <p:sp>
        <p:nvSpPr>
          <p:cNvPr id="4273" name="Google Shape;4273;p56"/>
          <p:cNvSpPr txBox="1">
            <a:spLocks noGrp="1"/>
          </p:cNvSpPr>
          <p:nvPr>
            <p:ph type="subTitle" idx="1"/>
          </p:nvPr>
        </p:nvSpPr>
        <p:spPr>
          <a:xfrm>
            <a:off x="1289154" y="1827878"/>
            <a:ext cx="7217763" cy="27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cyber kill chain's purpose is to bolster an organization's defenses against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persistent threats (APT)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sophisticated cyberattacks. These threats commonly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Trojan horses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social engineering techniques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74" name="Google Shape;4274;p56"/>
          <p:cNvGrpSpPr/>
          <p:nvPr/>
        </p:nvGrpSpPr>
        <p:grpSpPr>
          <a:xfrm>
            <a:off x="334198" y="2078577"/>
            <a:ext cx="508123" cy="126020"/>
            <a:chOff x="5786736" y="1680311"/>
            <a:chExt cx="237086" cy="58800"/>
          </a:xfrm>
        </p:grpSpPr>
        <p:sp>
          <p:nvSpPr>
            <p:cNvPr id="4275" name="Google Shape;4275;p56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56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56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" name="Google Shape;3524;p43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525" name="Google Shape;3525;p43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3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3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3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3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3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3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3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3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3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3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3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3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3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3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1" name="Google Shape;3561;p43"/>
          <p:cNvSpPr/>
          <p:nvPr/>
        </p:nvSpPr>
        <p:spPr>
          <a:xfrm>
            <a:off x="2153810" y="2548150"/>
            <a:ext cx="1843800" cy="184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2" name="Google Shape;3562;p43"/>
          <p:cNvSpPr txBox="1">
            <a:spLocks noGrp="1"/>
          </p:cNvSpPr>
          <p:nvPr>
            <p:ph type="title"/>
          </p:nvPr>
        </p:nvSpPr>
        <p:spPr>
          <a:xfrm>
            <a:off x="3965083" y="2645899"/>
            <a:ext cx="4657723" cy="1177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 Cyber Kill Chain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3563" name="Google Shape;3563;p4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565" name="Google Shape;35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96" y="143100"/>
            <a:ext cx="1602225" cy="114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6" name="Google Shape;35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479" y="2162900"/>
            <a:ext cx="841225" cy="603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7" name="Google Shape;3567;p43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568" name="Google Shape;3568;p43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3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3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1" name="Google Shape;35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23" y="506252"/>
            <a:ext cx="1397893" cy="18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711" y="1506500"/>
            <a:ext cx="676888" cy="1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3" name="Google Shape;358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451" y="405649"/>
            <a:ext cx="9081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" name="Google Shape;358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350" y="1827212"/>
            <a:ext cx="593532" cy="750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5" name="Google Shape;35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04" y="903350"/>
            <a:ext cx="841225" cy="60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6" name="Google Shape;3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404" y="1554462"/>
            <a:ext cx="841225" cy="60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27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Google Shape;5137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latin typeface="Alumni Sans Pinstripe" panose="020B0604020202020204" charset="0"/>
                <a:cs typeface="Times New Roman" panose="02020603050405020304" pitchFamily="18" charset="0"/>
              </a:rPr>
              <a:t>Phases of  Cyber Kill Chain</a:t>
            </a:r>
            <a:endParaRPr dirty="0">
              <a:latin typeface="Alumni Sans Pinstripe" panose="020B0604020202020204" charset="0"/>
            </a:endParaRPr>
          </a:p>
        </p:txBody>
      </p:sp>
      <p:sp>
        <p:nvSpPr>
          <p:cNvPr id="5138" name="Google Shape;5138;p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The Cyber Kill Chain consists of 7 stages: Reconnaissance, Weaponization, Delivery, Exploitation, Installation, Command and Control (C2), and Actions on Objectives.</a:t>
            </a:r>
          </a:p>
          <a:p>
            <a:pPr algn="l" fontAlgn="ctr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yber Kill Chain is a framework ...">
            <a:extLst>
              <a:ext uri="{FF2B5EF4-FFF2-40B4-BE49-F238E27FC236}">
                <a16:creationId xmlns:a16="http://schemas.microsoft.com/office/drawing/2014/main" id="{17675474-4D6A-F7C9-4C2D-8D9BDC17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651" y="2393519"/>
            <a:ext cx="4028698" cy="246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223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DATA EXCHANGE</a:t>
            </a:r>
            <a:endParaRPr dirty="0"/>
          </a:p>
        </p:txBody>
      </p:sp>
      <p:sp>
        <p:nvSpPr>
          <p:cNvPr id="4835" name="Google Shape;4835;p69"/>
          <p:cNvSpPr txBox="1"/>
          <p:nvPr/>
        </p:nvSpPr>
        <p:spPr>
          <a:xfrm>
            <a:off x="1550997" y="1508370"/>
            <a:ext cx="575367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1: Reconnaissance</a:t>
            </a:r>
          </a:p>
        </p:txBody>
      </p:sp>
      <p:sp>
        <p:nvSpPr>
          <p:cNvPr id="4836" name="Google Shape;4836;p69"/>
          <p:cNvSpPr txBox="1"/>
          <p:nvPr/>
        </p:nvSpPr>
        <p:spPr>
          <a:xfrm>
            <a:off x="1552632" y="1960170"/>
            <a:ext cx="6921273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Reconnaissance stage, attackers gather information about the target, including network vulnerabilities and employee details, to plan the attack.</a:t>
            </a:r>
          </a:p>
        </p:txBody>
      </p:sp>
      <p:sp>
        <p:nvSpPr>
          <p:cNvPr id="4837" name="Google Shape;4837;p69"/>
          <p:cNvSpPr txBox="1"/>
          <p:nvPr/>
        </p:nvSpPr>
        <p:spPr>
          <a:xfrm>
            <a:off x="1550997" y="2833320"/>
            <a:ext cx="692127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umni Sans Pinstripe" panose="020B0604020202020204" charset="0"/>
                <a:cs typeface="Times New Roman" panose="02020603050405020304" pitchFamily="18" charset="0"/>
              </a:rPr>
              <a:t>Stage 2: Weaponization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lumni Sans Pinstripe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838" name="Google Shape;4838;p69"/>
          <p:cNvSpPr txBox="1"/>
          <p:nvPr/>
        </p:nvSpPr>
        <p:spPr>
          <a:xfrm>
            <a:off x="1552631" y="3285120"/>
            <a:ext cx="6845131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craft malicious code or payload, designed to exploit the vulnerabilities discovered during reconnaissance.</a:t>
            </a:r>
          </a:p>
        </p:txBody>
      </p:sp>
      <p:sp>
        <p:nvSpPr>
          <p:cNvPr id="4840" name="Google Shape;4840;p69"/>
          <p:cNvSpPr/>
          <p:nvPr/>
        </p:nvSpPr>
        <p:spPr>
          <a:xfrm>
            <a:off x="713275" y="1843201"/>
            <a:ext cx="247200" cy="24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69"/>
          <p:cNvSpPr/>
          <p:nvPr/>
        </p:nvSpPr>
        <p:spPr>
          <a:xfrm>
            <a:off x="713288" y="3168151"/>
            <a:ext cx="2472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2744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1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919916D-5E01-4794-A983-73A15321051B}" vid="{2E4CCB65-3FCD-4EF2-8E43-668950D16BF1}"/>
    </a:ext>
  </a:extLst>
</a:theme>
</file>

<file path=ppt/theme/theme2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539</Words>
  <Application>Microsoft Office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Theme1</vt:lpstr>
      <vt:lpstr>1_Slidesgo Final Pages</vt:lpstr>
      <vt:lpstr>CYBER SECURITY KILL CHAIN</vt:lpstr>
      <vt:lpstr>Table of Contents</vt:lpstr>
      <vt:lpstr>What is cyber Kill Chain?</vt:lpstr>
      <vt:lpstr>What is cyber Kill Chain?</vt:lpstr>
      <vt:lpstr>Purpose of cyber Kill chain</vt:lpstr>
      <vt:lpstr>Purpose of cyber Kill chain</vt:lpstr>
      <vt:lpstr>Phases of  Cyber Kill Chain</vt:lpstr>
      <vt:lpstr>Phases of  Cyber Kill Chain</vt:lpstr>
      <vt:lpstr>DYNAMIC DATA EXCHANGE</vt:lpstr>
      <vt:lpstr>DYNAMIC DATA EXCHANGE</vt:lpstr>
      <vt:lpstr>DYNAMIC DATA EXCHANGE</vt:lpstr>
      <vt:lpstr>DYNAMIC DATA EXCHANGE</vt:lpstr>
      <vt:lpstr>Security Controls to stop Cyber Kill Chain</vt:lpstr>
      <vt:lpstr>Security Controls to stop Cyber Kill Chain</vt:lpstr>
      <vt:lpstr>Weaknesses in Cyber Kill Chain</vt:lpstr>
      <vt:lpstr>Weaknesses in Cyber Kill Chain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KILL CHAIN</dc:title>
  <dc:creator>shyam baiju</dc:creator>
  <cp:lastModifiedBy>shyam baiju</cp:lastModifiedBy>
  <cp:revision>3</cp:revision>
  <dcterms:modified xsi:type="dcterms:W3CDTF">2024-10-01T14:59:55Z</dcterms:modified>
</cp:coreProperties>
</file>