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0" r:id="rId2"/>
    <p:sldId id="273" r:id="rId3"/>
    <p:sldId id="275" r:id="rId4"/>
    <p:sldId id="280" r:id="rId5"/>
    <p:sldId id="281" r:id="rId6"/>
    <p:sldId id="261" r:id="rId7"/>
    <p:sldId id="262" r:id="rId8"/>
    <p:sldId id="263" r:id="rId9"/>
    <p:sldId id="264" r:id="rId10"/>
    <p:sldId id="282" r:id="rId11"/>
    <p:sldId id="283" r:id="rId12"/>
    <p:sldId id="284" r:id="rId13"/>
    <p:sldId id="285" r:id="rId14"/>
    <p:sldId id="28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LPff1hzVGZcG2f5iGZexrg==" hashData="9ElshIPtBinfh7YpRzJsSXpea521WS0FEJkNsPJFDgLruGyI1wmpyKskcorkNgLcixKYQEpucMd3cqCnFNs0MQ=="/>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2672"/>
    <a:srgbClr val="111111"/>
    <a:srgbClr val="000000"/>
    <a:srgbClr val="FF5800"/>
    <a:srgbClr val="FF1744"/>
    <a:srgbClr val="EF5350"/>
    <a:srgbClr val="B966C8"/>
    <a:srgbClr val="AB47BC"/>
    <a:srgbClr val="F9A825"/>
    <a:srgbClr val="E64A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2/23/2021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9141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1008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6713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998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08758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s://www.darshan.ac.in/DIET/Faculty/Dr-Nilesh-Maganbhai-Gambhava" TargetMode="External"/><Relationship Id="rId13" Type="http://schemas.microsoft.com/office/2007/relationships/hdphoto" Target="../media/hdphoto4.wdp"/><Relationship Id="rId18" Type="http://schemas.openxmlformats.org/officeDocument/2006/relationships/image" Target="../media/image10.png"/><Relationship Id="rId3" Type="http://schemas.microsoft.com/office/2007/relationships/hdphoto" Target="../media/hdphoto1.wdp"/><Relationship Id="rId21" Type="http://schemas.microsoft.com/office/2007/relationships/hdphoto" Target="../media/hdphoto8.wdp"/><Relationship Id="rId7" Type="http://schemas.microsoft.com/office/2007/relationships/hdphoto" Target="../media/hdphoto2.wdp"/><Relationship Id="rId12" Type="http://schemas.openxmlformats.org/officeDocument/2006/relationships/image" Target="../media/image7.png"/><Relationship Id="rId17" Type="http://schemas.microsoft.com/office/2007/relationships/hdphoto" Target="../media/hdphoto6.wdp"/><Relationship Id="rId2" Type="http://schemas.openxmlformats.org/officeDocument/2006/relationships/image" Target="../media/image1.png"/><Relationship Id="rId16" Type="http://schemas.openxmlformats.org/officeDocument/2006/relationships/image" Target="../media/image9.png"/><Relationship Id="rId20"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4.png"/><Relationship Id="rId11" Type="http://schemas.microsoft.com/office/2007/relationships/hdphoto" Target="../media/hdphoto3.wdp"/><Relationship Id="rId5" Type="http://schemas.openxmlformats.org/officeDocument/2006/relationships/image" Target="../media/image3.png"/><Relationship Id="rId15" Type="http://schemas.microsoft.com/office/2007/relationships/hdphoto" Target="../media/hdphoto5.wdp"/><Relationship Id="rId10" Type="http://schemas.openxmlformats.org/officeDocument/2006/relationships/image" Target="../media/image6.png"/><Relationship Id="rId19" Type="http://schemas.microsoft.com/office/2007/relationships/hdphoto" Target="../media/hdphoto7.wdp"/><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hyperlink" Target="https://www.darshan.ac.in/DIET/Faculty/Dr-Nilesh-Maganbhai-Gambhava" TargetMode="External"/><Relationship Id="rId13" Type="http://schemas.microsoft.com/office/2007/relationships/hdphoto" Target="../media/hdphoto4.wdp"/><Relationship Id="rId18" Type="http://schemas.openxmlformats.org/officeDocument/2006/relationships/image" Target="../media/image10.png"/><Relationship Id="rId3" Type="http://schemas.microsoft.com/office/2007/relationships/hdphoto" Target="../media/hdphoto9.wdp"/><Relationship Id="rId21" Type="http://schemas.microsoft.com/office/2007/relationships/hdphoto" Target="../media/hdphoto8.wdp"/><Relationship Id="rId7" Type="http://schemas.microsoft.com/office/2007/relationships/hdphoto" Target="../media/hdphoto2.wdp"/><Relationship Id="rId12" Type="http://schemas.openxmlformats.org/officeDocument/2006/relationships/image" Target="../media/image7.png"/><Relationship Id="rId17" Type="http://schemas.microsoft.com/office/2007/relationships/hdphoto" Target="../media/hdphoto6.wdp"/><Relationship Id="rId2" Type="http://schemas.openxmlformats.org/officeDocument/2006/relationships/image" Target="../media/image12.png"/><Relationship Id="rId16" Type="http://schemas.openxmlformats.org/officeDocument/2006/relationships/image" Target="../media/image9.png"/><Relationship Id="rId20"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4.png"/><Relationship Id="rId11" Type="http://schemas.microsoft.com/office/2007/relationships/hdphoto" Target="../media/hdphoto3.wdp"/><Relationship Id="rId5" Type="http://schemas.openxmlformats.org/officeDocument/2006/relationships/image" Target="../media/image3.png"/><Relationship Id="rId15" Type="http://schemas.microsoft.com/office/2007/relationships/hdphoto" Target="../media/hdphoto5.wdp"/><Relationship Id="rId10" Type="http://schemas.openxmlformats.org/officeDocument/2006/relationships/image" Target="../media/image6.png"/><Relationship Id="rId19" Type="http://schemas.microsoft.com/office/2007/relationships/hdphoto" Target="../media/hdphoto7.wdp"/><Relationship Id="rId4" Type="http://schemas.openxmlformats.org/officeDocument/2006/relationships/image" Target="../media/image2.png"/><Relationship Id="rId9" Type="http://schemas.openxmlformats.org/officeDocument/2006/relationships/image" Target="../media/image13.jpeg"/><Relationship Id="rId14" Type="http://schemas.openxmlformats.org/officeDocument/2006/relationships/image" Target="../media/image8.png"/><Relationship Id="rId22"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PS_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2DD5542D-6704-4140-A5E8-488153BFFF71}"/>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xmlns="" id="{FBFACBB7-4B79-4809-963B-9D83BA686ADF}"/>
              </a:ext>
            </a:extLst>
          </p:cNvPr>
          <p:cNvPicPr>
            <a:picLocks noChangeAspect="1"/>
          </p:cNvPicPr>
          <p:nvPr userDrawn="1"/>
        </p:nvPicPr>
        <p:blipFill rotWithShape="1">
          <a:blip r:embed="rId2">
            <a:extLst>
              <a:ext uri="{BEBA8EAE-BF5A-486C-A8C5-ECC9F3942E4B}">
                <a14:imgProps xmlns:a14="http://schemas.microsoft.com/office/drawing/2010/main">
                  <a14:imgLayer r:embed="rId3">
                    <a14:imgEffect>
                      <a14:saturation sat="400000"/>
                    </a14:imgEffect>
                    <a14:imgEffect>
                      <a14:brightnessContrast contrast="-40000"/>
                    </a14:imgEffect>
                  </a14:imgLayer>
                </a14:imgProps>
              </a:ext>
              <a:ext uri="{28A0092B-C50C-407E-A947-70E740481C1C}">
                <a14:useLocalDpi xmlns:a14="http://schemas.microsoft.com/office/drawing/2010/main" val="0"/>
              </a:ext>
            </a:extLst>
          </a:blip>
          <a:srcRect l="55588" b="82169"/>
          <a:stretch/>
        </p:blipFill>
        <p:spPr>
          <a:xfrm flipH="1">
            <a:off x="4142" y="-1"/>
            <a:ext cx="5767796" cy="1541420"/>
          </a:xfrm>
          <a:prstGeom prst="rect">
            <a:avLst/>
          </a:prstGeom>
          <a:effectLst>
            <a:outerShdw blurRad="50800" dist="38100" dir="5400000" algn="t" rotWithShape="0">
              <a:prstClr val="black">
                <a:alpha val="40000"/>
              </a:prstClr>
            </a:outerShdw>
          </a:effectLst>
        </p:spPr>
      </p:pic>
      <p:pic>
        <p:nvPicPr>
          <p:cNvPr id="10" name="Picture 9">
            <a:extLst>
              <a:ext uri="{FF2B5EF4-FFF2-40B4-BE49-F238E27FC236}">
                <a16:creationId xmlns:a16="http://schemas.microsoft.com/office/drawing/2014/main" xmlns="" id="{2A0EE700-7BB4-49D8-B51F-CEC237C844BD}"/>
              </a:ext>
            </a:extLst>
          </p:cNvPr>
          <p:cNvPicPr>
            <a:picLocks noChangeAspect="1"/>
          </p:cNvPicPr>
          <p:nvPr userDrawn="1"/>
        </p:nvPicPr>
        <p:blipFill>
          <a:blip r:embed="rId4" cstate="print">
            <a:grayscl/>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11" name="Picture 10">
            <a:extLst>
              <a:ext uri="{FF2B5EF4-FFF2-40B4-BE49-F238E27FC236}">
                <a16:creationId xmlns:a16="http://schemas.microsoft.com/office/drawing/2014/main" xmlns="" id="{2866A6DB-EA5D-4087-B3FE-A98E377730A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12" name="TextBox 11">
            <a:extLst>
              <a:ext uri="{FF2B5EF4-FFF2-40B4-BE49-F238E27FC236}">
                <a16:creationId xmlns:a16="http://schemas.microsoft.com/office/drawing/2014/main" xmlns="" id="{437A6005-B766-4453-A692-D00FC7BC40C8}"/>
              </a:ext>
            </a:extLst>
          </p:cNvPr>
          <p:cNvSpPr txBox="1"/>
          <p:nvPr userDrawn="1"/>
        </p:nvSpPr>
        <p:spPr>
          <a:xfrm>
            <a:off x="9468438" y="1085373"/>
            <a:ext cx="849913" cy="846386"/>
          </a:xfrm>
          <a:prstGeom prst="rect">
            <a:avLst/>
          </a:prstGeom>
          <a:noFill/>
        </p:spPr>
        <p:txBody>
          <a:bodyPr wrap="none" rtlCol="0">
            <a:spAutoFit/>
          </a:bodyPr>
          <a:lstStyle/>
          <a:p>
            <a:pPr algn="ctr"/>
            <a:r>
              <a:rPr lang="en-US" sz="4000" dirty="0">
                <a:solidFill>
                  <a:schemeClr val="bg1">
                    <a:lumMod val="65000"/>
                  </a:schemeClr>
                </a:solidFill>
              </a:rPr>
              <a:t>{</a:t>
            </a:r>
            <a:r>
              <a:rPr lang="en-US" sz="4000" b="1" dirty="0">
                <a:solidFill>
                  <a:schemeClr val="bg1">
                    <a:lumMod val="65000"/>
                  </a:schemeClr>
                </a:solidFill>
              </a:rPr>
              <a:t>C</a:t>
            </a:r>
            <a:r>
              <a:rPr lang="en-US" sz="4000" dirty="0">
                <a:solidFill>
                  <a:schemeClr val="bg1">
                    <a:lumMod val="65000"/>
                  </a:schemeClr>
                </a:solidFill>
              </a:rPr>
              <a:t>}</a:t>
            </a:r>
          </a:p>
          <a:p>
            <a:pPr algn="ctr"/>
            <a:r>
              <a:rPr lang="en-US" sz="900" dirty="0">
                <a:solidFill>
                  <a:schemeClr val="bg1">
                    <a:lumMod val="65000"/>
                  </a:schemeClr>
                </a:solidFill>
                <a:latin typeface="Segoe UI Light" panose="020B0502040204020203" pitchFamily="34" charset="0"/>
                <a:cs typeface="Segoe UI Light" panose="020B0502040204020203" pitchFamily="34" charset="0"/>
              </a:rPr>
              <a:t>Programming</a:t>
            </a:r>
            <a:endParaRPr lang="en-US" sz="36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13" name="TextBox 12">
            <a:extLst>
              <a:ext uri="{FF2B5EF4-FFF2-40B4-BE49-F238E27FC236}">
                <a16:creationId xmlns:a16="http://schemas.microsoft.com/office/drawing/2014/main" xmlns="" id="{E529EDBF-F2C4-47B1-AC0E-193495B3FE61}"/>
              </a:ext>
            </a:extLst>
          </p:cNvPr>
          <p:cNvSpPr txBox="1"/>
          <p:nvPr userDrawn="1"/>
        </p:nvSpPr>
        <p:spPr>
          <a:xfrm>
            <a:off x="7645588" y="102635"/>
            <a:ext cx="4495612" cy="646331"/>
          </a:xfrm>
          <a:prstGeom prst="rect">
            <a:avLst/>
          </a:prstGeom>
          <a:noFill/>
        </p:spPr>
        <p:txBody>
          <a:bodyPr wrap="square" rtlCol="0">
            <a:spAutoFit/>
          </a:bodyPr>
          <a:lstStyle/>
          <a:p>
            <a:pPr algn="ctr"/>
            <a:r>
              <a:rPr lang="en-US" b="1" dirty="0">
                <a:solidFill>
                  <a:schemeClr val="bg1">
                    <a:lumMod val="65000"/>
                  </a:schemeClr>
                </a:solidFill>
              </a:rPr>
              <a:t>Programming for Problem Solving </a:t>
            </a:r>
            <a:r>
              <a:rPr lang="en-US" dirty="0">
                <a:solidFill>
                  <a:schemeClr val="bg1">
                    <a:lumMod val="65000"/>
                  </a:schemeClr>
                </a:solidFill>
              </a:rPr>
              <a:t>(PPS)</a:t>
            </a:r>
          </a:p>
          <a:p>
            <a:pPr algn="ctr"/>
            <a:r>
              <a:rPr lang="en-US" dirty="0">
                <a:solidFill>
                  <a:schemeClr val="bg1">
                    <a:lumMod val="65000"/>
                  </a:schemeClr>
                </a:solidFill>
              </a:rPr>
              <a:t>GTU # 3110003</a:t>
            </a:r>
          </a:p>
        </p:txBody>
      </p:sp>
      <p:grpSp>
        <p:nvGrpSpPr>
          <p:cNvPr id="14" name="Group 13">
            <a:extLst>
              <a:ext uri="{FF2B5EF4-FFF2-40B4-BE49-F238E27FC236}">
                <a16:creationId xmlns:a16="http://schemas.microsoft.com/office/drawing/2014/main" xmlns="" id="{9C13E249-60F6-43B6-AF09-0B5D38ED31C7}"/>
              </a:ext>
            </a:extLst>
          </p:cNvPr>
          <p:cNvGrpSpPr/>
          <p:nvPr userDrawn="1"/>
        </p:nvGrpSpPr>
        <p:grpSpPr>
          <a:xfrm>
            <a:off x="7658036" y="791170"/>
            <a:ext cx="4470716" cy="252000"/>
            <a:chOff x="7658036" y="688992"/>
            <a:chExt cx="4470716" cy="252000"/>
          </a:xfrm>
        </p:grpSpPr>
        <p:cxnSp>
          <p:nvCxnSpPr>
            <p:cNvPr id="15" name="Straight Connector 14">
              <a:extLst>
                <a:ext uri="{FF2B5EF4-FFF2-40B4-BE49-F238E27FC236}">
                  <a16:creationId xmlns:a16="http://schemas.microsoft.com/office/drawing/2014/main" xmlns="" id="{7A03E081-98B9-4B8E-8331-440C0FB88792}"/>
                </a:ext>
              </a:extLst>
            </p:cNvPr>
            <p:cNvCxnSpPr>
              <a:cxnSpLocks/>
            </p:cNvCxnSpPr>
            <p:nvPr/>
          </p:nvCxnSpPr>
          <p:spPr>
            <a:xfrm>
              <a:off x="7658036" y="814992"/>
              <a:ext cx="4470716"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xmlns="" id="{1915645F-EA3D-4C76-9886-6445F1B27612}"/>
                </a:ext>
              </a:extLst>
            </p:cNvPr>
            <p:cNvSpPr/>
            <p:nvPr/>
          </p:nvSpPr>
          <p:spPr>
            <a:xfrm>
              <a:off x="9569394" y="688992"/>
              <a:ext cx="648000" cy="252000"/>
            </a:xfrm>
            <a:prstGeom prst="roundRect">
              <a:avLst>
                <a:gd name="adj" fmla="val 50000"/>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US" sz="1100" b="1" dirty="0">
                  <a:solidFill>
                    <a:schemeClr val="tx1"/>
                  </a:solidFill>
                </a:rPr>
                <a:t>USING</a:t>
              </a:r>
            </a:p>
          </p:txBody>
        </p:sp>
      </p:grpSp>
      <p:pic>
        <p:nvPicPr>
          <p:cNvPr id="17" name="Picture 16">
            <a:extLst>
              <a:ext uri="{FF2B5EF4-FFF2-40B4-BE49-F238E27FC236}">
                <a16:creationId xmlns:a16="http://schemas.microsoft.com/office/drawing/2014/main" xmlns="" id="{72534F83-3631-47DA-BFBE-F6D77F60547B}"/>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11547463" y="531094"/>
            <a:ext cx="1087893" cy="772151"/>
          </a:xfrm>
          <a:prstGeom prst="rect">
            <a:avLst/>
          </a:prstGeom>
        </p:spPr>
      </p:pic>
      <p:grpSp>
        <p:nvGrpSpPr>
          <p:cNvPr id="19" name="Group 18">
            <a:extLst>
              <a:ext uri="{FF2B5EF4-FFF2-40B4-BE49-F238E27FC236}">
                <a16:creationId xmlns:a16="http://schemas.microsoft.com/office/drawing/2014/main" xmlns="" id="{F90EADFF-8FC1-4B8C-966E-C3EFBAA8B797}"/>
              </a:ext>
            </a:extLst>
          </p:cNvPr>
          <p:cNvGrpSpPr/>
          <p:nvPr userDrawn="1"/>
        </p:nvGrpSpPr>
        <p:grpSpPr>
          <a:xfrm>
            <a:off x="359430" y="5214355"/>
            <a:ext cx="6048474" cy="1319203"/>
            <a:chOff x="230726" y="5351395"/>
            <a:chExt cx="6048474" cy="1319203"/>
          </a:xfrm>
        </p:grpSpPr>
        <p:pic>
          <p:nvPicPr>
            <p:cNvPr id="20" name="Picture 19">
              <a:hlinkClick r:id="rId8"/>
              <a:extLst>
                <a:ext uri="{FF2B5EF4-FFF2-40B4-BE49-F238E27FC236}">
                  <a16:creationId xmlns:a16="http://schemas.microsoft.com/office/drawing/2014/main" xmlns="" id="{7B36642D-0DC1-4604-ABB5-6FEE7E7A97D8}"/>
                </a:ext>
              </a:extLst>
            </p:cNvPr>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230726" y="5436661"/>
              <a:ext cx="1354234" cy="1183701"/>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xmlns="" id="{E9A2022C-B0CC-4ECB-BFC2-88B26F8EFEF7}"/>
                </a:ext>
              </a:extLst>
            </p:cNvPr>
            <p:cNvSpPr/>
            <p:nvPr/>
          </p:nvSpPr>
          <p:spPr>
            <a:xfrm>
              <a:off x="1797991" y="5351395"/>
              <a:ext cx="4481209" cy="923330"/>
            </a:xfrm>
            <a:prstGeom prst="rect">
              <a:avLst/>
            </a:prstGeom>
          </p:spPr>
          <p:txBody>
            <a:bodyPr wrap="square" lIns="0">
              <a:spAutoFit/>
            </a:bodyPr>
            <a:lstStyle/>
            <a:p>
              <a:r>
                <a:rPr lang="en-US" b="1" dirty="0">
                  <a:gradFill flip="none" rotWithShape="1">
                    <a:gsLst>
                      <a:gs pos="0">
                        <a:srgbClr val="FF995D"/>
                      </a:gs>
                      <a:gs pos="100000">
                        <a:srgbClr val="FD5E5A"/>
                      </a:gs>
                    </a:gsLst>
                    <a:lin ang="0" scaled="1"/>
                    <a:tileRect/>
                  </a:gradFill>
                  <a:effectLst>
                    <a:outerShdw blurRad="50800" dist="38100" dir="2700000" algn="tl" rotWithShape="0">
                      <a:prstClr val="black">
                        <a:alpha val="40000"/>
                      </a:prstClr>
                    </a:outerShdw>
                  </a:effectLst>
                </a:rPr>
                <a:t>Prof. Nilesh </a:t>
              </a:r>
              <a:r>
                <a:rPr lang="en-US" b="1" dirty="0" err="1">
                  <a:gradFill flip="none" rotWithShape="1">
                    <a:gsLst>
                      <a:gs pos="0">
                        <a:srgbClr val="FF995D"/>
                      </a:gs>
                      <a:gs pos="100000">
                        <a:srgbClr val="FD5E5A"/>
                      </a:gs>
                    </a:gsLst>
                    <a:lin ang="0" scaled="1"/>
                    <a:tileRect/>
                  </a:gradFill>
                  <a:effectLst>
                    <a:outerShdw blurRad="50800" dist="38100" dir="2700000" algn="tl" rotWithShape="0">
                      <a:prstClr val="black">
                        <a:alpha val="40000"/>
                      </a:prstClr>
                    </a:outerShdw>
                  </a:effectLst>
                </a:rPr>
                <a:t>Gambhava</a:t>
              </a:r>
              <a:endParaRPr lang="en-US" b="1" dirty="0">
                <a:gradFill flip="none" rotWithShape="1">
                  <a:gsLst>
                    <a:gs pos="0">
                      <a:srgbClr val="FF995D"/>
                    </a:gs>
                    <a:gs pos="100000">
                      <a:srgbClr val="FD5E5A"/>
                    </a:gs>
                  </a:gsLst>
                  <a:lin ang="0" scaled="1"/>
                  <a:tileRect/>
                </a:gradFill>
                <a:effectLst>
                  <a:outerShdw blurRad="50800" dist="38100" dir="2700000" algn="tl" rotWithShape="0">
                    <a:prstClr val="black">
                      <a:alpha val="40000"/>
                    </a:prstClr>
                  </a:outerShdw>
                </a:effectLst>
              </a:endParaRPr>
            </a:p>
            <a:p>
              <a:r>
                <a:rPr lang="en-US" sz="700" b="1" dirty="0">
                  <a:solidFill>
                    <a:schemeClr val="bg1"/>
                  </a:solidFill>
                </a:rPr>
                <a:t/>
              </a:r>
              <a:br>
                <a:rPr lang="en-US" sz="700" b="1" dirty="0">
                  <a:solidFill>
                    <a:schemeClr val="bg1"/>
                  </a:solidFill>
                </a:rPr>
              </a:br>
              <a:r>
                <a:rPr lang="en-US" sz="1400" dirty="0">
                  <a:solidFill>
                    <a:schemeClr val="bg1"/>
                  </a:solidFill>
                </a:rPr>
                <a:t>Computer Engineering Department,</a:t>
              </a:r>
              <a:br>
                <a:rPr lang="en-US" sz="1400" dirty="0">
                  <a:solidFill>
                    <a:schemeClr val="bg1"/>
                  </a:solidFill>
                </a:rPr>
              </a:br>
              <a:r>
                <a:rPr lang="en-US" sz="1400" dirty="0">
                  <a:solidFill>
                    <a:schemeClr val="bg1"/>
                  </a:solidFill>
                </a:rPr>
                <a:t>Darshan Institute of Engineering &amp; Technology, Rajkot</a:t>
              </a:r>
              <a:endParaRPr lang="en-US" dirty="0">
                <a:solidFill>
                  <a:schemeClr val="bg1"/>
                </a:solidFill>
              </a:endParaRPr>
            </a:p>
          </p:txBody>
        </p:sp>
        <p:grpSp>
          <p:nvGrpSpPr>
            <p:cNvPr id="22" name="Group 21">
              <a:extLst>
                <a:ext uri="{FF2B5EF4-FFF2-40B4-BE49-F238E27FC236}">
                  <a16:creationId xmlns:a16="http://schemas.microsoft.com/office/drawing/2014/main" xmlns="" id="{38CB397E-25CD-48A8-A4EE-6377A4E5AD46}"/>
                </a:ext>
              </a:extLst>
            </p:cNvPr>
            <p:cNvGrpSpPr/>
            <p:nvPr/>
          </p:nvGrpSpPr>
          <p:grpSpPr>
            <a:xfrm>
              <a:off x="1797991" y="6418598"/>
              <a:ext cx="3163989" cy="252000"/>
              <a:chOff x="1879115" y="6418598"/>
              <a:chExt cx="3163989" cy="252000"/>
            </a:xfrm>
          </p:grpSpPr>
          <p:pic>
            <p:nvPicPr>
              <p:cNvPr id="24" name="Picture 23">
                <a:extLst>
                  <a:ext uri="{FF2B5EF4-FFF2-40B4-BE49-F238E27FC236}">
                    <a16:creationId xmlns:a16="http://schemas.microsoft.com/office/drawing/2014/main" xmlns="" id="{6B8FB672-8407-4DB3-8BC2-562F565E29A2}"/>
                  </a:ext>
                </a:extLst>
              </p:cNvPr>
              <p:cNvPicPr>
                <a:picLocks noChangeAspect="1"/>
              </p:cNvPicPr>
              <p:nvPr/>
            </p:nvPicPr>
            <p:blipFill>
              <a:blip r:embed="rId10" cstate="print">
                <a:duotone>
                  <a:prstClr val="black"/>
                  <a:schemeClr val="tx1">
                    <a:tint val="45000"/>
                    <a:satMod val="400000"/>
                  </a:schemeClr>
                </a:duotone>
                <a:extLst>
                  <a:ext uri="{BEBA8EAE-BF5A-486C-A8C5-ECC9F3942E4B}">
                    <a14:imgProps xmlns:a14="http://schemas.microsoft.com/office/drawing/2010/main">
                      <a14:imgLayer r:embed="rId11">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043911" y="6418598"/>
                <a:ext cx="252000" cy="252000"/>
              </a:xfrm>
              <a:prstGeom prst="rect">
                <a:avLst/>
              </a:prstGeom>
            </p:spPr>
          </p:pic>
          <p:pic>
            <p:nvPicPr>
              <p:cNvPr id="25" name="Picture 24">
                <a:extLst>
                  <a:ext uri="{FF2B5EF4-FFF2-40B4-BE49-F238E27FC236}">
                    <a16:creationId xmlns:a16="http://schemas.microsoft.com/office/drawing/2014/main" xmlns="" id="{B8E6FE4C-5850-4B89-9820-80BCD44D9379}"/>
                  </a:ext>
                </a:extLst>
              </p:cNvPr>
              <p:cNvPicPr>
                <a:picLocks noChangeAspect="1"/>
              </p:cNvPicPr>
              <p:nvPr/>
            </p:nvPicPr>
            <p:blipFill>
              <a:blip r:embed="rId12" cstate="print">
                <a:duotone>
                  <a:prstClr val="black"/>
                  <a:schemeClr val="tx1">
                    <a:tint val="45000"/>
                    <a:satMod val="400000"/>
                  </a:schemeClr>
                </a:duotone>
                <a:extLst>
                  <a:ext uri="{BEBA8EAE-BF5A-486C-A8C5-ECC9F3942E4B}">
                    <a14:imgProps xmlns:a14="http://schemas.microsoft.com/office/drawing/2010/main">
                      <a14:imgLayer r:embed="rId1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879115" y="6418598"/>
                <a:ext cx="252000" cy="252000"/>
              </a:xfrm>
              <a:prstGeom prst="rect">
                <a:avLst/>
              </a:prstGeom>
            </p:spPr>
          </p:pic>
          <p:pic>
            <p:nvPicPr>
              <p:cNvPr id="26" name="Picture 25">
                <a:extLst>
                  <a:ext uri="{FF2B5EF4-FFF2-40B4-BE49-F238E27FC236}">
                    <a16:creationId xmlns:a16="http://schemas.microsoft.com/office/drawing/2014/main" xmlns="" id="{E61AA922-9C3F-457F-B54C-16B68506EF68}"/>
                  </a:ext>
                </a:extLst>
              </p:cNvPr>
              <p:cNvPicPr>
                <a:picLocks noChangeAspect="1"/>
              </p:cNvPicPr>
              <p:nvPr/>
            </p:nvPicPr>
            <p:blipFill>
              <a:blip r:embed="rId14" cstate="print">
                <a:duotone>
                  <a:prstClr val="black"/>
                  <a:schemeClr val="tx1">
                    <a:tint val="45000"/>
                    <a:satMod val="400000"/>
                  </a:schemeClr>
                </a:duotone>
                <a:extLst>
                  <a:ext uri="{BEBA8EAE-BF5A-486C-A8C5-ECC9F3942E4B}">
                    <a14:imgProps xmlns:a14="http://schemas.microsoft.com/office/drawing/2010/main">
                      <a14:imgLayer r:embed="rId1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4208707" y="6418598"/>
                <a:ext cx="252000" cy="252000"/>
              </a:xfrm>
              <a:prstGeom prst="rect">
                <a:avLst/>
              </a:prstGeom>
            </p:spPr>
          </p:pic>
          <p:pic>
            <p:nvPicPr>
              <p:cNvPr id="27" name="Picture 26">
                <a:extLst>
                  <a:ext uri="{FF2B5EF4-FFF2-40B4-BE49-F238E27FC236}">
                    <a16:creationId xmlns:a16="http://schemas.microsoft.com/office/drawing/2014/main" xmlns="" id="{FB26A37B-6852-42F0-A270-DA04788083A8}"/>
                  </a:ext>
                </a:extLst>
              </p:cNvPr>
              <p:cNvPicPr>
                <a:picLocks noChangeAspect="1"/>
              </p:cNvPicPr>
              <p:nvPr/>
            </p:nvPicPr>
            <p:blipFill>
              <a:blip r:embed="rId16" cstate="print">
                <a:duotone>
                  <a:prstClr val="black"/>
                  <a:schemeClr val="tx1">
                    <a:tint val="45000"/>
                    <a:satMod val="400000"/>
                  </a:schemeClr>
                </a:duotone>
                <a:extLst>
                  <a:ext uri="{BEBA8EAE-BF5A-486C-A8C5-ECC9F3942E4B}">
                    <a14:imgProps xmlns:a14="http://schemas.microsoft.com/office/drawing/2010/main">
                      <a14:imgLayer r:embed="rId17">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461513" y="6418598"/>
                <a:ext cx="252000" cy="252000"/>
              </a:xfrm>
              <a:prstGeom prst="rect">
                <a:avLst/>
              </a:prstGeom>
            </p:spPr>
          </p:pic>
          <p:pic>
            <p:nvPicPr>
              <p:cNvPr id="28" name="Picture 27">
                <a:extLst>
                  <a:ext uri="{FF2B5EF4-FFF2-40B4-BE49-F238E27FC236}">
                    <a16:creationId xmlns:a16="http://schemas.microsoft.com/office/drawing/2014/main" xmlns="" id="{E27B100F-FAC5-4F9C-AABB-FBF095CE7E05}"/>
                  </a:ext>
                </a:extLst>
              </p:cNvPr>
              <p:cNvPicPr>
                <a:picLocks noChangeAspect="1"/>
              </p:cNvPicPr>
              <p:nvPr/>
            </p:nvPicPr>
            <p:blipFill>
              <a:blip r:embed="rId18" cstate="print">
                <a:duotone>
                  <a:prstClr val="black"/>
                  <a:schemeClr val="tx1">
                    <a:tint val="45000"/>
                    <a:satMod val="400000"/>
                  </a:schemeClr>
                </a:duotone>
                <a:extLst>
                  <a:ext uri="{BEBA8EAE-BF5A-486C-A8C5-ECC9F3942E4B}">
                    <a14:imgProps xmlns:a14="http://schemas.microsoft.com/office/drawing/2010/main">
                      <a14:imgLayer r:embed="rId19">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4791104" y="6418598"/>
                <a:ext cx="252000" cy="252000"/>
              </a:xfrm>
              <a:prstGeom prst="rect">
                <a:avLst/>
              </a:prstGeom>
            </p:spPr>
          </p:pic>
          <p:pic>
            <p:nvPicPr>
              <p:cNvPr id="29" name="Picture 28">
                <a:extLst>
                  <a:ext uri="{FF2B5EF4-FFF2-40B4-BE49-F238E27FC236}">
                    <a16:creationId xmlns:a16="http://schemas.microsoft.com/office/drawing/2014/main" xmlns="" id="{194F6D9E-5D28-41B7-8465-A28C9415ED41}"/>
                  </a:ext>
                </a:extLst>
              </p:cNvPr>
              <p:cNvPicPr>
                <a:picLocks noChangeAspect="1"/>
              </p:cNvPicPr>
              <p:nvPr/>
            </p:nvPicPr>
            <p:blipFill>
              <a:blip r:embed="rId20" cstate="print">
                <a:duotone>
                  <a:prstClr val="black"/>
                  <a:schemeClr val="tx1">
                    <a:tint val="45000"/>
                    <a:satMod val="400000"/>
                  </a:schemeClr>
                </a:duotone>
                <a:extLst>
                  <a:ext uri="{BEBA8EAE-BF5A-486C-A8C5-ECC9F3942E4B}">
                    <a14:imgProps xmlns:a14="http://schemas.microsoft.com/office/drawing/2010/main">
                      <a14:imgLayer r:embed="rId21">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626309" y="6418598"/>
                <a:ext cx="252000" cy="252000"/>
              </a:xfrm>
              <a:prstGeom prst="rect">
                <a:avLst/>
              </a:prstGeom>
            </p:spPr>
          </p:pic>
        </p:grpSp>
        <p:cxnSp>
          <p:nvCxnSpPr>
            <p:cNvPr id="23" name="Straight Connector 22">
              <a:extLst>
                <a:ext uri="{FF2B5EF4-FFF2-40B4-BE49-F238E27FC236}">
                  <a16:creationId xmlns:a16="http://schemas.microsoft.com/office/drawing/2014/main" xmlns="" id="{7A12D8E0-9801-4A0F-B30E-12278B8C0329}"/>
                </a:ext>
              </a:extLst>
            </p:cNvPr>
            <p:cNvCxnSpPr/>
            <p:nvPr/>
          </p:nvCxnSpPr>
          <p:spPr>
            <a:xfrm>
              <a:off x="1797991" y="6295862"/>
              <a:ext cx="430832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3"/>
            <a:ext cx="7035300" cy="3528000"/>
          </a:xfrm>
        </p:spPr>
        <p:txBody>
          <a:bodyPr anchor="t"/>
          <a:lstStyle>
            <a:lvl1pPr algn="l">
              <a:defRPr lang="en-US" sz="8800" kern="1200" dirty="0">
                <a:solidFill>
                  <a:schemeClr val="bg1"/>
                </a:solidFill>
                <a:effectLst>
                  <a:outerShdw blurRad="50800" dist="38100" dir="2700000" algn="tl" rotWithShape="0">
                    <a:prstClr val="black">
                      <a:alpha val="40000"/>
                    </a:prstClr>
                  </a:outerShdw>
                </a:effectLst>
                <a:latin typeface="Segoe UI Black" panose="020B0A02040204020203" pitchFamily="34" charset="0"/>
                <a:ea typeface="Segoe UI Black" panose="020B0A02040204020203"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437041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9867F4-D28C-42B0-A13F-19DCD41288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BA8812F0-0704-4B44-AFD5-1C4823F30DB8}"/>
              </a:ext>
            </a:extLst>
          </p:cNvPr>
          <p:cNvSpPr>
            <a:spLocks noGrp="1"/>
          </p:cNvSpPr>
          <p:nvPr>
            <p:ph type="dt" sz="half" idx="10"/>
          </p:nvPr>
        </p:nvSpPr>
        <p:spPr/>
        <p:txBody>
          <a:bodyPr/>
          <a:lstStyle/>
          <a:p>
            <a:fld id="{9CD21B45-1703-4330-B544-825BD8F37AF2}" type="datetimeFigureOut">
              <a:rPr lang="en-US" smtClean="0"/>
              <a:t>2/23/2021</a:t>
            </a:fld>
            <a:endParaRPr lang="en-US"/>
          </a:p>
        </p:txBody>
      </p:sp>
      <p:sp>
        <p:nvSpPr>
          <p:cNvPr id="4" name="Footer Placeholder 3">
            <a:extLst>
              <a:ext uri="{FF2B5EF4-FFF2-40B4-BE49-F238E27FC236}">
                <a16:creationId xmlns:a16="http://schemas.microsoft.com/office/drawing/2014/main" xmlns="" id="{67C3B119-F942-4018-BD99-E347EE1D1F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079E08F-43CA-4BCF-8035-BB6E028F9FEF}"/>
              </a:ext>
            </a:extLst>
          </p:cNvPr>
          <p:cNvSpPr>
            <a:spLocks noGrp="1"/>
          </p:cNvSpPr>
          <p:nvPr>
            <p:ph type="sldNum" sz="quarter" idx="12"/>
          </p:nvPr>
        </p:nvSpPr>
        <p:spPr/>
        <p:txBody>
          <a:bodyPr/>
          <a:lstStyle/>
          <a:p>
            <a:fld id="{9641F3C7-36DD-4595-AA08-2525D86280BD}" type="slidenum">
              <a:rPr lang="en-US" smtClean="0"/>
              <a:t>‹#›</a:t>
            </a:fld>
            <a:endParaRPr lang="en-US"/>
          </a:p>
        </p:txBody>
      </p:sp>
    </p:spTree>
    <p:extLst>
      <p:ext uri="{BB962C8B-B14F-4D97-AF65-F5344CB8AC3E}">
        <p14:creationId xmlns:p14="http://schemas.microsoft.com/office/powerpoint/2010/main" val="394778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FE567BE-E4C2-46BC-B29E-774DBDCC889E}"/>
              </a:ext>
            </a:extLst>
          </p:cNvPr>
          <p:cNvSpPr>
            <a:spLocks noGrp="1"/>
          </p:cNvSpPr>
          <p:nvPr>
            <p:ph type="dt" sz="half" idx="10"/>
          </p:nvPr>
        </p:nvSpPr>
        <p:spPr/>
        <p:txBody>
          <a:bodyPr/>
          <a:lstStyle/>
          <a:p>
            <a:fld id="{9CD21B45-1703-4330-B544-825BD8F37AF2}" type="datetimeFigureOut">
              <a:rPr lang="en-US" smtClean="0"/>
              <a:t>2/23/2021</a:t>
            </a:fld>
            <a:endParaRPr lang="en-US"/>
          </a:p>
        </p:txBody>
      </p:sp>
      <p:sp>
        <p:nvSpPr>
          <p:cNvPr id="3" name="Footer Placeholder 2">
            <a:extLst>
              <a:ext uri="{FF2B5EF4-FFF2-40B4-BE49-F238E27FC236}">
                <a16:creationId xmlns:a16="http://schemas.microsoft.com/office/drawing/2014/main" xmlns="" id="{4C632672-DC12-41EE-9E15-2A48DAEAAC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D6B790D7-5D92-41A1-9462-4A7AAC53B55C}"/>
              </a:ext>
            </a:extLst>
          </p:cNvPr>
          <p:cNvSpPr>
            <a:spLocks noGrp="1"/>
          </p:cNvSpPr>
          <p:nvPr>
            <p:ph type="sldNum" sz="quarter" idx="12"/>
          </p:nvPr>
        </p:nvSpPr>
        <p:spPr/>
        <p:txBody>
          <a:bodyPr/>
          <a:lstStyle/>
          <a:p>
            <a:fld id="{9641F3C7-36DD-4595-AA08-2525D86280BD}" type="slidenum">
              <a:rPr lang="en-US" smtClean="0"/>
              <a:t>‹#›</a:t>
            </a:fld>
            <a:endParaRPr lang="en-US"/>
          </a:p>
        </p:txBody>
      </p:sp>
    </p:spTree>
    <p:extLst>
      <p:ext uri="{BB962C8B-B14F-4D97-AF65-F5344CB8AC3E}">
        <p14:creationId xmlns:p14="http://schemas.microsoft.com/office/powerpoint/2010/main" val="1208451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Slide Dar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3606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2611E1-0811-4A98-AF03-1B177D7524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9EC06566-9A1C-40BD-8719-416408F039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D30106F-2D25-49BB-BD14-F02B8F4E86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384D1AC-C8FE-4268-B4EC-B6066BCF03B9}"/>
              </a:ext>
            </a:extLst>
          </p:cNvPr>
          <p:cNvSpPr>
            <a:spLocks noGrp="1"/>
          </p:cNvSpPr>
          <p:nvPr>
            <p:ph type="dt" sz="half" idx="10"/>
          </p:nvPr>
        </p:nvSpPr>
        <p:spPr/>
        <p:txBody>
          <a:bodyPr/>
          <a:lstStyle/>
          <a:p>
            <a:fld id="{9CD21B45-1703-4330-B544-825BD8F37AF2}" type="datetimeFigureOut">
              <a:rPr lang="en-US" smtClean="0"/>
              <a:t>2/23/2021</a:t>
            </a:fld>
            <a:endParaRPr lang="en-US"/>
          </a:p>
        </p:txBody>
      </p:sp>
      <p:sp>
        <p:nvSpPr>
          <p:cNvPr id="6" name="Footer Placeholder 5">
            <a:extLst>
              <a:ext uri="{FF2B5EF4-FFF2-40B4-BE49-F238E27FC236}">
                <a16:creationId xmlns:a16="http://schemas.microsoft.com/office/drawing/2014/main" xmlns="" id="{8C936B77-1A35-4430-A284-0742AC37E5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57E8B7C-8C38-4576-8EDD-AA16DB1F7A6D}"/>
              </a:ext>
            </a:extLst>
          </p:cNvPr>
          <p:cNvSpPr>
            <a:spLocks noGrp="1"/>
          </p:cNvSpPr>
          <p:nvPr>
            <p:ph type="sldNum" sz="quarter" idx="12"/>
          </p:nvPr>
        </p:nvSpPr>
        <p:spPr/>
        <p:txBody>
          <a:bodyPr/>
          <a:lstStyle/>
          <a:p>
            <a:fld id="{9641F3C7-36DD-4595-AA08-2525D86280BD}" type="slidenum">
              <a:rPr lang="en-US" smtClean="0"/>
              <a:t>‹#›</a:t>
            </a:fld>
            <a:endParaRPr lang="en-US"/>
          </a:p>
        </p:txBody>
      </p:sp>
    </p:spTree>
    <p:extLst>
      <p:ext uri="{BB962C8B-B14F-4D97-AF65-F5344CB8AC3E}">
        <p14:creationId xmlns:p14="http://schemas.microsoft.com/office/powerpoint/2010/main" val="3115985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0A2E3F-A83D-4026-A90F-C3300FB8B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792E73F5-65F1-40FE-A2D3-887A2E323F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2473E5DD-261F-4294-8D20-4D0212D4E9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5841CC7-59E6-408D-905F-E641E60BEA40}"/>
              </a:ext>
            </a:extLst>
          </p:cNvPr>
          <p:cNvSpPr>
            <a:spLocks noGrp="1"/>
          </p:cNvSpPr>
          <p:nvPr>
            <p:ph type="dt" sz="half" idx="10"/>
          </p:nvPr>
        </p:nvSpPr>
        <p:spPr/>
        <p:txBody>
          <a:bodyPr/>
          <a:lstStyle/>
          <a:p>
            <a:fld id="{9CD21B45-1703-4330-B544-825BD8F37AF2}" type="datetimeFigureOut">
              <a:rPr lang="en-US" smtClean="0"/>
              <a:t>2/23/2021</a:t>
            </a:fld>
            <a:endParaRPr lang="en-US"/>
          </a:p>
        </p:txBody>
      </p:sp>
      <p:sp>
        <p:nvSpPr>
          <p:cNvPr id="6" name="Footer Placeholder 5">
            <a:extLst>
              <a:ext uri="{FF2B5EF4-FFF2-40B4-BE49-F238E27FC236}">
                <a16:creationId xmlns:a16="http://schemas.microsoft.com/office/drawing/2014/main" xmlns="" id="{B17A4C8F-91AA-4CCC-9F10-D28276413D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76A279A-4E26-4C74-8CF4-2F9DEDDFD0D4}"/>
              </a:ext>
            </a:extLst>
          </p:cNvPr>
          <p:cNvSpPr>
            <a:spLocks noGrp="1"/>
          </p:cNvSpPr>
          <p:nvPr>
            <p:ph type="sldNum" sz="quarter" idx="12"/>
          </p:nvPr>
        </p:nvSpPr>
        <p:spPr/>
        <p:txBody>
          <a:bodyPr/>
          <a:lstStyle/>
          <a:p>
            <a:fld id="{9641F3C7-36DD-4595-AA08-2525D86280BD}" type="slidenum">
              <a:rPr lang="en-US" smtClean="0"/>
              <a:t>‹#›</a:t>
            </a:fld>
            <a:endParaRPr lang="en-US"/>
          </a:p>
        </p:txBody>
      </p:sp>
    </p:spTree>
    <p:extLst>
      <p:ext uri="{BB962C8B-B14F-4D97-AF65-F5344CB8AC3E}">
        <p14:creationId xmlns:p14="http://schemas.microsoft.com/office/powerpoint/2010/main" val="2426977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97E80B-60EC-4311-8D85-37B12EC443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67ED8CC8-1E18-428F-956F-126C8CC20E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32866C3-05B0-4779-8AF4-58DD3F6368E5}"/>
              </a:ext>
            </a:extLst>
          </p:cNvPr>
          <p:cNvSpPr>
            <a:spLocks noGrp="1"/>
          </p:cNvSpPr>
          <p:nvPr>
            <p:ph type="dt" sz="half" idx="10"/>
          </p:nvPr>
        </p:nvSpPr>
        <p:spPr/>
        <p:txBody>
          <a:bodyPr/>
          <a:lstStyle/>
          <a:p>
            <a:fld id="{9CD21B45-1703-4330-B544-825BD8F37AF2}" type="datetimeFigureOut">
              <a:rPr lang="en-US" smtClean="0"/>
              <a:t>2/23/2021</a:t>
            </a:fld>
            <a:endParaRPr lang="en-US"/>
          </a:p>
        </p:txBody>
      </p:sp>
      <p:sp>
        <p:nvSpPr>
          <p:cNvPr id="5" name="Footer Placeholder 4">
            <a:extLst>
              <a:ext uri="{FF2B5EF4-FFF2-40B4-BE49-F238E27FC236}">
                <a16:creationId xmlns:a16="http://schemas.microsoft.com/office/drawing/2014/main" xmlns="" id="{D91147CA-FE16-476B-95C1-D07973CBB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8751835-6E4D-447A-889B-DB2F9B05B557}"/>
              </a:ext>
            </a:extLst>
          </p:cNvPr>
          <p:cNvSpPr>
            <a:spLocks noGrp="1"/>
          </p:cNvSpPr>
          <p:nvPr>
            <p:ph type="sldNum" sz="quarter" idx="12"/>
          </p:nvPr>
        </p:nvSpPr>
        <p:spPr/>
        <p:txBody>
          <a:bodyPr/>
          <a:lstStyle/>
          <a:p>
            <a:fld id="{9641F3C7-36DD-4595-AA08-2525D86280BD}" type="slidenum">
              <a:rPr lang="en-US" smtClean="0"/>
              <a:t>‹#›</a:t>
            </a:fld>
            <a:endParaRPr lang="en-US"/>
          </a:p>
        </p:txBody>
      </p:sp>
    </p:spTree>
    <p:extLst>
      <p:ext uri="{BB962C8B-B14F-4D97-AF65-F5344CB8AC3E}">
        <p14:creationId xmlns:p14="http://schemas.microsoft.com/office/powerpoint/2010/main" val="8748587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03A30A8-BF94-4EF9-8EA8-E0FC5009C2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CF90AD6-4A8B-4DE5-94B1-A1698DACCA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0EF0F62-E1AD-45A7-BAF6-13F856E91300}"/>
              </a:ext>
            </a:extLst>
          </p:cNvPr>
          <p:cNvSpPr>
            <a:spLocks noGrp="1"/>
          </p:cNvSpPr>
          <p:nvPr>
            <p:ph type="dt" sz="half" idx="10"/>
          </p:nvPr>
        </p:nvSpPr>
        <p:spPr/>
        <p:txBody>
          <a:bodyPr/>
          <a:lstStyle/>
          <a:p>
            <a:fld id="{9CD21B45-1703-4330-B544-825BD8F37AF2}" type="datetimeFigureOut">
              <a:rPr lang="en-US" smtClean="0"/>
              <a:t>2/23/2021</a:t>
            </a:fld>
            <a:endParaRPr lang="en-US"/>
          </a:p>
        </p:txBody>
      </p:sp>
      <p:sp>
        <p:nvSpPr>
          <p:cNvPr id="5" name="Footer Placeholder 4">
            <a:extLst>
              <a:ext uri="{FF2B5EF4-FFF2-40B4-BE49-F238E27FC236}">
                <a16:creationId xmlns:a16="http://schemas.microsoft.com/office/drawing/2014/main" xmlns="" id="{7F04B5BE-0A53-4BBF-9DF8-45A0D1EE47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A57212B-8353-4FE1-8D53-AAEC308F444B}"/>
              </a:ext>
            </a:extLst>
          </p:cNvPr>
          <p:cNvSpPr>
            <a:spLocks noGrp="1"/>
          </p:cNvSpPr>
          <p:nvPr>
            <p:ph type="sldNum" sz="quarter" idx="12"/>
          </p:nvPr>
        </p:nvSpPr>
        <p:spPr/>
        <p:txBody>
          <a:bodyPr/>
          <a:lstStyle/>
          <a:p>
            <a:fld id="{9641F3C7-36DD-4595-AA08-2525D86280BD}" type="slidenum">
              <a:rPr lang="en-US" smtClean="0"/>
              <a:t>‹#›</a:t>
            </a:fld>
            <a:endParaRPr lang="en-US"/>
          </a:p>
        </p:txBody>
      </p:sp>
    </p:spTree>
    <p:extLst>
      <p:ext uri="{BB962C8B-B14F-4D97-AF65-F5344CB8AC3E}">
        <p14:creationId xmlns:p14="http://schemas.microsoft.com/office/powerpoint/2010/main" val="3051814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PS_Title Slide2">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xmlns="" id="{470411BC-CF40-498F-8C70-05E34E148587}"/>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xmlns="" id="{DF9036A6-C066-404B-8B7C-3E95A693CB30}"/>
              </a:ext>
            </a:extLst>
          </p:cNvPr>
          <p:cNvPicPr>
            <a:picLocks noChangeAspect="1"/>
          </p:cNvPicPr>
          <p:nvPr userDrawn="1"/>
        </p:nvPicPr>
        <p: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0" y="0"/>
            <a:ext cx="11547463" cy="6858000"/>
          </a:xfrm>
          <a:prstGeom prst="rect">
            <a:avLst/>
          </a:prstGeom>
        </p:spPr>
      </p:pic>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4" cstate="print">
            <a:grayscl/>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34" name="TextBox 33">
            <a:extLst>
              <a:ext uri="{FF2B5EF4-FFF2-40B4-BE49-F238E27FC236}">
                <a16:creationId xmlns:a16="http://schemas.microsoft.com/office/drawing/2014/main" xmlns="" id="{5307C7B1-056B-4ECD-90DF-2F3B4B966E9C}"/>
              </a:ext>
            </a:extLst>
          </p:cNvPr>
          <p:cNvSpPr txBox="1"/>
          <p:nvPr userDrawn="1"/>
        </p:nvSpPr>
        <p:spPr>
          <a:xfrm>
            <a:off x="9468438" y="1085373"/>
            <a:ext cx="849913" cy="846386"/>
          </a:xfrm>
          <a:prstGeom prst="rect">
            <a:avLst/>
          </a:prstGeom>
          <a:noFill/>
        </p:spPr>
        <p:txBody>
          <a:bodyPr wrap="none" rtlCol="0">
            <a:spAutoFit/>
          </a:bodyPr>
          <a:lstStyle/>
          <a:p>
            <a:pPr algn="ctr"/>
            <a:r>
              <a:rPr lang="en-US" sz="4000" dirty="0">
                <a:solidFill>
                  <a:schemeClr val="bg1">
                    <a:lumMod val="65000"/>
                  </a:schemeClr>
                </a:solidFill>
              </a:rPr>
              <a:t>{</a:t>
            </a:r>
            <a:r>
              <a:rPr lang="en-US" sz="4000" b="1" dirty="0">
                <a:solidFill>
                  <a:schemeClr val="bg1">
                    <a:lumMod val="65000"/>
                  </a:schemeClr>
                </a:solidFill>
              </a:rPr>
              <a:t>C</a:t>
            </a:r>
            <a:r>
              <a:rPr lang="en-US" sz="4000" dirty="0">
                <a:solidFill>
                  <a:schemeClr val="bg1">
                    <a:lumMod val="65000"/>
                  </a:schemeClr>
                </a:solidFill>
              </a:rPr>
              <a:t>}</a:t>
            </a:r>
          </a:p>
          <a:p>
            <a:pPr algn="ctr"/>
            <a:r>
              <a:rPr lang="en-US" sz="900" dirty="0">
                <a:solidFill>
                  <a:schemeClr val="bg1">
                    <a:lumMod val="65000"/>
                  </a:schemeClr>
                </a:solidFill>
                <a:latin typeface="Segoe UI Light" panose="020B0502040204020203" pitchFamily="34" charset="0"/>
                <a:cs typeface="Segoe UI Light" panose="020B0502040204020203" pitchFamily="34" charset="0"/>
              </a:rPr>
              <a:t>Programming</a:t>
            </a:r>
            <a:endParaRPr lang="en-US" sz="36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35" name="TextBox 34">
            <a:extLst>
              <a:ext uri="{FF2B5EF4-FFF2-40B4-BE49-F238E27FC236}">
                <a16:creationId xmlns:a16="http://schemas.microsoft.com/office/drawing/2014/main" xmlns="" id="{0C747AB9-FF27-462D-B1FD-56032095BC4F}"/>
              </a:ext>
            </a:extLst>
          </p:cNvPr>
          <p:cNvSpPr txBox="1"/>
          <p:nvPr userDrawn="1"/>
        </p:nvSpPr>
        <p:spPr>
          <a:xfrm>
            <a:off x="7645588" y="102635"/>
            <a:ext cx="4495612" cy="646331"/>
          </a:xfrm>
          <a:prstGeom prst="rect">
            <a:avLst/>
          </a:prstGeom>
          <a:noFill/>
        </p:spPr>
        <p:txBody>
          <a:bodyPr wrap="square" rtlCol="0">
            <a:spAutoFit/>
          </a:bodyPr>
          <a:lstStyle/>
          <a:p>
            <a:pPr algn="ctr"/>
            <a:r>
              <a:rPr lang="en-US" b="1" dirty="0">
                <a:solidFill>
                  <a:schemeClr val="bg1">
                    <a:lumMod val="65000"/>
                  </a:schemeClr>
                </a:solidFill>
              </a:rPr>
              <a:t>Programming for Problem Solving </a:t>
            </a:r>
            <a:r>
              <a:rPr lang="en-US" dirty="0">
                <a:solidFill>
                  <a:schemeClr val="bg1">
                    <a:lumMod val="65000"/>
                  </a:schemeClr>
                </a:solidFill>
              </a:rPr>
              <a:t>(PPS)</a:t>
            </a:r>
          </a:p>
          <a:p>
            <a:pPr algn="ctr"/>
            <a:r>
              <a:rPr lang="en-US" dirty="0">
                <a:solidFill>
                  <a:schemeClr val="bg1">
                    <a:lumMod val="65000"/>
                  </a:schemeClr>
                </a:solidFill>
              </a:rPr>
              <a:t>GTU # 3110003</a:t>
            </a:r>
          </a:p>
        </p:txBody>
      </p:sp>
      <p:grpSp>
        <p:nvGrpSpPr>
          <p:cNvPr id="36" name="Group 35">
            <a:extLst>
              <a:ext uri="{FF2B5EF4-FFF2-40B4-BE49-F238E27FC236}">
                <a16:creationId xmlns:a16="http://schemas.microsoft.com/office/drawing/2014/main" xmlns="" id="{046D7B54-36A0-4F3E-B9D8-2A8122C670EB}"/>
              </a:ext>
            </a:extLst>
          </p:cNvPr>
          <p:cNvGrpSpPr/>
          <p:nvPr userDrawn="1"/>
        </p:nvGrpSpPr>
        <p:grpSpPr>
          <a:xfrm>
            <a:off x="7658036" y="791170"/>
            <a:ext cx="4470716" cy="252000"/>
            <a:chOff x="7658036" y="688992"/>
            <a:chExt cx="4470716" cy="252000"/>
          </a:xfrm>
        </p:grpSpPr>
        <p:cxnSp>
          <p:nvCxnSpPr>
            <p:cNvPr id="37" name="Straight Connector 36">
              <a:extLst>
                <a:ext uri="{FF2B5EF4-FFF2-40B4-BE49-F238E27FC236}">
                  <a16:creationId xmlns:a16="http://schemas.microsoft.com/office/drawing/2014/main" xmlns="" id="{EEF3C23B-BDCE-4EC8-BC06-CD0AC24D938E}"/>
                </a:ext>
              </a:extLst>
            </p:cNvPr>
            <p:cNvCxnSpPr>
              <a:cxnSpLocks/>
            </p:cNvCxnSpPr>
            <p:nvPr/>
          </p:nvCxnSpPr>
          <p:spPr>
            <a:xfrm>
              <a:off x="7658036" y="814992"/>
              <a:ext cx="4470716"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Rounded Corners 37">
              <a:extLst>
                <a:ext uri="{FF2B5EF4-FFF2-40B4-BE49-F238E27FC236}">
                  <a16:creationId xmlns:a16="http://schemas.microsoft.com/office/drawing/2014/main" xmlns="" id="{F6736201-E1A0-4336-B4BA-6A1797775339}"/>
                </a:ext>
              </a:extLst>
            </p:cNvPr>
            <p:cNvSpPr/>
            <p:nvPr/>
          </p:nvSpPr>
          <p:spPr>
            <a:xfrm>
              <a:off x="9569394" y="688992"/>
              <a:ext cx="648000" cy="252000"/>
            </a:xfrm>
            <a:prstGeom prst="roundRect">
              <a:avLst>
                <a:gd name="adj" fmla="val 50000"/>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US" sz="1100" b="1" dirty="0">
                  <a:solidFill>
                    <a:schemeClr val="tx1"/>
                  </a:solidFill>
                </a:rPr>
                <a:t>USING</a:t>
              </a:r>
            </a:p>
          </p:txBody>
        </p:sp>
      </p:grpSp>
      <p:pic>
        <p:nvPicPr>
          <p:cNvPr id="39" name="Picture 38">
            <a:extLst>
              <a:ext uri="{FF2B5EF4-FFF2-40B4-BE49-F238E27FC236}">
                <a16:creationId xmlns:a16="http://schemas.microsoft.com/office/drawing/2014/main" xmlns="" id="{7C73533C-F640-4398-BED2-4A2DE41B3163}"/>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11547463" y="531094"/>
            <a:ext cx="1087893" cy="772151"/>
          </a:xfrm>
          <a:prstGeom prst="rect">
            <a:avLst/>
          </a:prstGeom>
        </p:spPr>
      </p:pic>
      <p:grpSp>
        <p:nvGrpSpPr>
          <p:cNvPr id="41" name="Group 40">
            <a:extLst>
              <a:ext uri="{FF2B5EF4-FFF2-40B4-BE49-F238E27FC236}">
                <a16:creationId xmlns:a16="http://schemas.microsoft.com/office/drawing/2014/main" xmlns="" id="{EB48AB85-3217-46B3-9F75-2A9DDE4B3C5A}"/>
              </a:ext>
            </a:extLst>
          </p:cNvPr>
          <p:cNvGrpSpPr/>
          <p:nvPr userDrawn="1"/>
        </p:nvGrpSpPr>
        <p:grpSpPr>
          <a:xfrm>
            <a:off x="359430" y="5214355"/>
            <a:ext cx="6048474" cy="1354234"/>
            <a:chOff x="230726" y="5351395"/>
            <a:chExt cx="6048474" cy="1354234"/>
          </a:xfrm>
        </p:grpSpPr>
        <p:pic>
          <p:nvPicPr>
            <p:cNvPr id="42" name="Picture 41" descr="Dr. Nilesh Maganbhai Gambhava - Darshan Institute of Engineering &amp; Technology">
              <a:hlinkClick r:id="rId8"/>
              <a:extLst>
                <a:ext uri="{FF2B5EF4-FFF2-40B4-BE49-F238E27FC236}">
                  <a16:creationId xmlns:a16="http://schemas.microsoft.com/office/drawing/2014/main" xmlns="" id="{F87AFEC6-2868-4835-974C-7E8562830B5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l="3125" t="688" r="3125" b="5563"/>
            <a:stretch>
              <a:fillRect/>
            </a:stretch>
          </p:blipFill>
          <p:spPr bwMode="auto">
            <a:xfrm>
              <a:off x="230726" y="5351395"/>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xmlns="" id="{B7386FFC-5D00-486F-899A-5337D704CCAF}"/>
                </a:ext>
              </a:extLst>
            </p:cNvPr>
            <p:cNvSpPr/>
            <p:nvPr/>
          </p:nvSpPr>
          <p:spPr>
            <a:xfrm>
              <a:off x="1797991" y="5351395"/>
              <a:ext cx="4481209" cy="923330"/>
            </a:xfrm>
            <a:prstGeom prst="rect">
              <a:avLst/>
            </a:prstGeom>
          </p:spPr>
          <p:txBody>
            <a:bodyPr wrap="square" lIns="0">
              <a:spAutoFit/>
            </a:bodyPr>
            <a:lstStyle/>
            <a:p>
              <a:r>
                <a:rPr lang="en-US" b="1" dirty="0">
                  <a:gradFill flip="none" rotWithShape="1">
                    <a:gsLst>
                      <a:gs pos="0">
                        <a:srgbClr val="FF995D"/>
                      </a:gs>
                      <a:gs pos="100000">
                        <a:srgbClr val="FD5E5A"/>
                      </a:gs>
                    </a:gsLst>
                    <a:lin ang="0" scaled="1"/>
                    <a:tileRect/>
                  </a:gradFill>
                  <a:effectLst>
                    <a:outerShdw blurRad="50800" dist="38100" dir="2700000" algn="tl" rotWithShape="0">
                      <a:prstClr val="black">
                        <a:alpha val="40000"/>
                      </a:prstClr>
                    </a:outerShdw>
                  </a:effectLst>
                </a:rPr>
                <a:t>Prof. Nilesh </a:t>
              </a:r>
              <a:r>
                <a:rPr lang="en-US" b="1" dirty="0" err="1">
                  <a:gradFill flip="none" rotWithShape="1">
                    <a:gsLst>
                      <a:gs pos="0">
                        <a:srgbClr val="FF995D"/>
                      </a:gs>
                      <a:gs pos="100000">
                        <a:srgbClr val="FD5E5A"/>
                      </a:gs>
                    </a:gsLst>
                    <a:lin ang="0" scaled="1"/>
                    <a:tileRect/>
                  </a:gradFill>
                  <a:effectLst>
                    <a:outerShdw blurRad="50800" dist="38100" dir="2700000" algn="tl" rotWithShape="0">
                      <a:prstClr val="black">
                        <a:alpha val="40000"/>
                      </a:prstClr>
                    </a:outerShdw>
                  </a:effectLst>
                </a:rPr>
                <a:t>Gambhava</a:t>
              </a:r>
              <a:endParaRPr lang="en-US" b="1" dirty="0">
                <a:gradFill flip="none" rotWithShape="1">
                  <a:gsLst>
                    <a:gs pos="0">
                      <a:srgbClr val="FF995D"/>
                    </a:gs>
                    <a:gs pos="100000">
                      <a:srgbClr val="FD5E5A"/>
                    </a:gs>
                  </a:gsLst>
                  <a:lin ang="0" scaled="1"/>
                  <a:tileRect/>
                </a:gradFill>
                <a:effectLst>
                  <a:outerShdw blurRad="50800" dist="38100" dir="2700000" algn="tl" rotWithShape="0">
                    <a:prstClr val="black">
                      <a:alpha val="40000"/>
                    </a:prstClr>
                  </a:outerShdw>
                </a:effectLst>
              </a:endParaRPr>
            </a:p>
            <a:p>
              <a:r>
                <a:rPr lang="en-US" sz="700" b="1" dirty="0">
                  <a:solidFill>
                    <a:schemeClr val="bg1"/>
                  </a:solidFill>
                </a:rPr>
                <a:t/>
              </a:r>
              <a:br>
                <a:rPr lang="en-US" sz="700" b="1" dirty="0">
                  <a:solidFill>
                    <a:schemeClr val="bg1"/>
                  </a:solidFill>
                </a:rPr>
              </a:br>
              <a:r>
                <a:rPr lang="en-US" sz="1400" dirty="0">
                  <a:solidFill>
                    <a:schemeClr val="bg1"/>
                  </a:solidFill>
                </a:rPr>
                <a:t>Computer Engineering Department,</a:t>
              </a:r>
              <a:br>
                <a:rPr lang="en-US" sz="1400" dirty="0">
                  <a:solidFill>
                    <a:schemeClr val="bg1"/>
                  </a:solidFill>
                </a:rPr>
              </a:br>
              <a:r>
                <a:rPr lang="en-US" sz="1400" dirty="0">
                  <a:solidFill>
                    <a:schemeClr val="bg1"/>
                  </a:solidFill>
                </a:rPr>
                <a:t>Darshan Institute of Engineering &amp; Technology, Rajkot</a:t>
              </a:r>
              <a:endParaRPr lang="en-US" dirty="0">
                <a:solidFill>
                  <a:schemeClr val="bg1"/>
                </a:solidFill>
              </a:endParaRPr>
            </a:p>
          </p:txBody>
        </p:sp>
        <p:grpSp>
          <p:nvGrpSpPr>
            <p:cNvPr id="44" name="Group 43">
              <a:extLst>
                <a:ext uri="{FF2B5EF4-FFF2-40B4-BE49-F238E27FC236}">
                  <a16:creationId xmlns:a16="http://schemas.microsoft.com/office/drawing/2014/main" xmlns="" id="{B13AB953-3B7B-4CDF-9B64-E944D2ABB1B8}"/>
                </a:ext>
              </a:extLst>
            </p:cNvPr>
            <p:cNvGrpSpPr/>
            <p:nvPr/>
          </p:nvGrpSpPr>
          <p:grpSpPr>
            <a:xfrm>
              <a:off x="1797991" y="6418598"/>
              <a:ext cx="3163989" cy="252000"/>
              <a:chOff x="1879115" y="6418598"/>
              <a:chExt cx="3163989" cy="252000"/>
            </a:xfrm>
          </p:grpSpPr>
          <p:pic>
            <p:nvPicPr>
              <p:cNvPr id="46" name="Picture 45">
                <a:extLst>
                  <a:ext uri="{FF2B5EF4-FFF2-40B4-BE49-F238E27FC236}">
                    <a16:creationId xmlns:a16="http://schemas.microsoft.com/office/drawing/2014/main" xmlns="" id="{EAD6BA34-8EE4-492B-9CC1-D14738DD55C5}"/>
                  </a:ext>
                </a:extLst>
              </p:cNvPr>
              <p:cNvPicPr>
                <a:picLocks noChangeAspect="1"/>
              </p:cNvPicPr>
              <p:nvPr/>
            </p:nvPicPr>
            <p:blipFill>
              <a:blip r:embed="rId10" cstate="print">
                <a:duotone>
                  <a:prstClr val="black"/>
                  <a:schemeClr val="tx1">
                    <a:tint val="45000"/>
                    <a:satMod val="400000"/>
                  </a:schemeClr>
                </a:duotone>
                <a:extLst>
                  <a:ext uri="{BEBA8EAE-BF5A-486C-A8C5-ECC9F3942E4B}">
                    <a14:imgProps xmlns:a14="http://schemas.microsoft.com/office/drawing/2010/main">
                      <a14:imgLayer r:embed="rId11">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043911" y="6418598"/>
                <a:ext cx="252000" cy="252000"/>
              </a:xfrm>
              <a:prstGeom prst="rect">
                <a:avLst/>
              </a:prstGeom>
            </p:spPr>
          </p:pic>
          <p:pic>
            <p:nvPicPr>
              <p:cNvPr id="47" name="Picture 46">
                <a:extLst>
                  <a:ext uri="{FF2B5EF4-FFF2-40B4-BE49-F238E27FC236}">
                    <a16:creationId xmlns:a16="http://schemas.microsoft.com/office/drawing/2014/main" xmlns="" id="{88DA572B-B70D-476B-8F41-AC514C1FCACD}"/>
                  </a:ext>
                </a:extLst>
              </p:cNvPr>
              <p:cNvPicPr>
                <a:picLocks noChangeAspect="1"/>
              </p:cNvPicPr>
              <p:nvPr/>
            </p:nvPicPr>
            <p:blipFill>
              <a:blip r:embed="rId12" cstate="print">
                <a:duotone>
                  <a:prstClr val="black"/>
                  <a:schemeClr val="tx1">
                    <a:tint val="45000"/>
                    <a:satMod val="400000"/>
                  </a:schemeClr>
                </a:duotone>
                <a:extLst>
                  <a:ext uri="{BEBA8EAE-BF5A-486C-A8C5-ECC9F3942E4B}">
                    <a14:imgProps xmlns:a14="http://schemas.microsoft.com/office/drawing/2010/main">
                      <a14:imgLayer r:embed="rId1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879115" y="6418598"/>
                <a:ext cx="252000" cy="252000"/>
              </a:xfrm>
              <a:prstGeom prst="rect">
                <a:avLst/>
              </a:prstGeom>
            </p:spPr>
          </p:pic>
          <p:pic>
            <p:nvPicPr>
              <p:cNvPr id="48" name="Picture 47">
                <a:extLst>
                  <a:ext uri="{FF2B5EF4-FFF2-40B4-BE49-F238E27FC236}">
                    <a16:creationId xmlns:a16="http://schemas.microsoft.com/office/drawing/2014/main" xmlns="" id="{4EC45B27-858D-42A8-93F8-0D242438F4A2}"/>
                  </a:ext>
                </a:extLst>
              </p:cNvPr>
              <p:cNvPicPr>
                <a:picLocks noChangeAspect="1"/>
              </p:cNvPicPr>
              <p:nvPr/>
            </p:nvPicPr>
            <p:blipFill>
              <a:blip r:embed="rId14" cstate="print">
                <a:duotone>
                  <a:prstClr val="black"/>
                  <a:schemeClr val="tx1">
                    <a:tint val="45000"/>
                    <a:satMod val="400000"/>
                  </a:schemeClr>
                </a:duotone>
                <a:extLst>
                  <a:ext uri="{BEBA8EAE-BF5A-486C-A8C5-ECC9F3942E4B}">
                    <a14:imgProps xmlns:a14="http://schemas.microsoft.com/office/drawing/2010/main">
                      <a14:imgLayer r:embed="rId15">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4208707" y="6418598"/>
                <a:ext cx="252000" cy="252000"/>
              </a:xfrm>
              <a:prstGeom prst="rect">
                <a:avLst/>
              </a:prstGeom>
            </p:spPr>
          </p:pic>
          <p:pic>
            <p:nvPicPr>
              <p:cNvPr id="49" name="Picture 48">
                <a:extLst>
                  <a:ext uri="{FF2B5EF4-FFF2-40B4-BE49-F238E27FC236}">
                    <a16:creationId xmlns:a16="http://schemas.microsoft.com/office/drawing/2014/main" xmlns="" id="{C27747DE-ACED-4241-AB7D-A4A740D4DB53}"/>
                  </a:ext>
                </a:extLst>
              </p:cNvPr>
              <p:cNvPicPr>
                <a:picLocks noChangeAspect="1"/>
              </p:cNvPicPr>
              <p:nvPr/>
            </p:nvPicPr>
            <p:blipFill>
              <a:blip r:embed="rId16" cstate="print">
                <a:duotone>
                  <a:prstClr val="black"/>
                  <a:schemeClr val="tx1">
                    <a:tint val="45000"/>
                    <a:satMod val="400000"/>
                  </a:schemeClr>
                </a:duotone>
                <a:extLst>
                  <a:ext uri="{BEBA8EAE-BF5A-486C-A8C5-ECC9F3942E4B}">
                    <a14:imgProps xmlns:a14="http://schemas.microsoft.com/office/drawing/2010/main">
                      <a14:imgLayer r:embed="rId17">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461513" y="6418598"/>
                <a:ext cx="252000" cy="252000"/>
              </a:xfrm>
              <a:prstGeom prst="rect">
                <a:avLst/>
              </a:prstGeom>
            </p:spPr>
          </p:pic>
          <p:pic>
            <p:nvPicPr>
              <p:cNvPr id="50" name="Picture 49">
                <a:extLst>
                  <a:ext uri="{FF2B5EF4-FFF2-40B4-BE49-F238E27FC236}">
                    <a16:creationId xmlns:a16="http://schemas.microsoft.com/office/drawing/2014/main" xmlns="" id="{E6DD94AD-0975-4231-9419-84ABDC5025D0}"/>
                  </a:ext>
                </a:extLst>
              </p:cNvPr>
              <p:cNvPicPr>
                <a:picLocks noChangeAspect="1"/>
              </p:cNvPicPr>
              <p:nvPr/>
            </p:nvPicPr>
            <p:blipFill>
              <a:blip r:embed="rId18" cstate="print">
                <a:duotone>
                  <a:prstClr val="black"/>
                  <a:schemeClr val="tx1">
                    <a:tint val="45000"/>
                    <a:satMod val="400000"/>
                  </a:schemeClr>
                </a:duotone>
                <a:extLst>
                  <a:ext uri="{BEBA8EAE-BF5A-486C-A8C5-ECC9F3942E4B}">
                    <a14:imgProps xmlns:a14="http://schemas.microsoft.com/office/drawing/2010/main">
                      <a14:imgLayer r:embed="rId19">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4791104" y="6418598"/>
                <a:ext cx="252000" cy="252000"/>
              </a:xfrm>
              <a:prstGeom prst="rect">
                <a:avLst/>
              </a:prstGeom>
            </p:spPr>
          </p:pic>
          <p:pic>
            <p:nvPicPr>
              <p:cNvPr id="51" name="Picture 50">
                <a:extLst>
                  <a:ext uri="{FF2B5EF4-FFF2-40B4-BE49-F238E27FC236}">
                    <a16:creationId xmlns:a16="http://schemas.microsoft.com/office/drawing/2014/main" xmlns="" id="{F82A4175-19A1-41A3-992D-517BC14B68C9}"/>
                  </a:ext>
                </a:extLst>
              </p:cNvPr>
              <p:cNvPicPr>
                <a:picLocks noChangeAspect="1"/>
              </p:cNvPicPr>
              <p:nvPr/>
            </p:nvPicPr>
            <p:blipFill>
              <a:blip r:embed="rId20" cstate="print">
                <a:duotone>
                  <a:prstClr val="black"/>
                  <a:schemeClr val="tx1">
                    <a:tint val="45000"/>
                    <a:satMod val="400000"/>
                  </a:schemeClr>
                </a:duotone>
                <a:extLst>
                  <a:ext uri="{BEBA8EAE-BF5A-486C-A8C5-ECC9F3942E4B}">
                    <a14:imgProps xmlns:a14="http://schemas.microsoft.com/office/drawing/2010/main">
                      <a14:imgLayer r:embed="rId21">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626309" y="6418598"/>
                <a:ext cx="252000" cy="252000"/>
              </a:xfrm>
              <a:prstGeom prst="rect">
                <a:avLst/>
              </a:prstGeom>
            </p:spPr>
          </p:pic>
        </p:grpSp>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797991" y="6295862"/>
              <a:ext cx="4308325"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52" name="Picture 51">
            <a:extLst>
              <a:ext uri="{FF2B5EF4-FFF2-40B4-BE49-F238E27FC236}">
                <a16:creationId xmlns:a16="http://schemas.microsoft.com/office/drawing/2014/main" xmlns="" id="{D29A22FB-7FDF-4C4A-BA0D-5F2ED2862C14}"/>
              </a:ext>
            </a:extLst>
          </p:cNvPr>
          <p:cNvPicPr>
            <a:picLocks noChangeAspect="1"/>
          </p:cNvPicPr>
          <p:nvPr userDrawn="1"/>
        </p:nvPicPr>
        <p:blipFill rotWithShape="1">
          <a:blip r:embed="rId22" cstate="print">
            <a:duotone>
              <a:schemeClr val="accent1">
                <a:shade val="45000"/>
                <a:satMod val="135000"/>
              </a:schemeClr>
              <a:prstClr val="white"/>
            </a:duotone>
            <a:extLst>
              <a:ext uri="{28A0092B-C50C-407E-A947-70E740481C1C}">
                <a14:useLocalDpi xmlns:a14="http://schemas.microsoft.com/office/drawing/2010/main" val="0"/>
              </a:ext>
            </a:extLst>
          </a:blip>
          <a:srcRect l="17571" r="28136" b="35023"/>
          <a:stretch/>
        </p:blipFill>
        <p:spPr>
          <a:xfrm rot="8100000">
            <a:off x="-1837606" y="51160"/>
            <a:ext cx="4266251" cy="3403892"/>
          </a:xfrm>
          <a:prstGeom prst="rect">
            <a:avLst/>
          </a:prstGeom>
        </p:spPr>
      </p:pic>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3"/>
            <a:ext cx="7035300" cy="3528000"/>
          </a:xfrm>
        </p:spPr>
        <p:txBody>
          <a:bodyPr anchor="t"/>
          <a:lstStyle>
            <a:lvl1pPr algn="l">
              <a:defRPr lang="en-US" sz="8800" kern="1200" dirty="0">
                <a:solidFill>
                  <a:schemeClr val="bg1"/>
                </a:solidFill>
                <a:effectLst>
                  <a:outerShdw blurRad="50800" dist="38100" dir="2700000" algn="tl" rotWithShape="0">
                    <a:prstClr val="black">
                      <a:alpha val="40000"/>
                    </a:prstClr>
                  </a:outerShdw>
                </a:effectLst>
                <a:latin typeface="Segoe UI Black" panose="020B0A02040204020203" pitchFamily="34" charset="0"/>
                <a:ea typeface="Segoe UI Black" panose="020B0A02040204020203"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1717473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PPS 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C2E64B3F-2DB2-4F48-9888-7A81ADED529A}"/>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11" name="Picture 10">
            <a:extLst>
              <a:ext uri="{FF2B5EF4-FFF2-40B4-BE49-F238E27FC236}">
                <a16:creationId xmlns:a16="http://schemas.microsoft.com/office/drawing/2014/main" xmlns="" id="{07171932-FFF4-4D27-9425-8CB5D27A92F2}"/>
              </a:ext>
            </a:extLst>
          </p:cNvPr>
          <p:cNvPicPr>
            <a:picLocks noChangeAspect="1"/>
          </p:cNvPicPr>
          <p:nvPr userDrawn="1"/>
        </p:nvPicPr>
        <p:blipFill>
          <a:blip r:embed="rId2" cstate="print">
            <a:grayscl/>
            <a:extLst>
              <a:ext uri="{28A0092B-C50C-407E-A947-70E740481C1C}">
                <a14:useLocalDpi xmlns:a14="http://schemas.microsoft.com/office/drawing/2010/main" val="0"/>
              </a:ext>
            </a:extLst>
          </a:blip>
          <a:stretch>
            <a:fillRect/>
          </a:stretch>
        </p:blipFill>
        <p:spPr>
          <a:xfrm>
            <a:off x="8808334" y="4836682"/>
            <a:ext cx="3383666" cy="2255777"/>
          </a:xfrm>
          <a:prstGeom prst="rect">
            <a:avLst/>
          </a:prstGeom>
        </p:spPr>
      </p:pic>
      <p:pic>
        <p:nvPicPr>
          <p:cNvPr id="12" name="Picture 11">
            <a:extLst>
              <a:ext uri="{FF2B5EF4-FFF2-40B4-BE49-F238E27FC236}">
                <a16:creationId xmlns:a16="http://schemas.microsoft.com/office/drawing/2014/main" xmlns=""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543947" y="401568"/>
            <a:ext cx="1087893" cy="772151"/>
          </a:xfrm>
          <a:prstGeom prst="rect">
            <a:avLst/>
          </a:prstGeom>
        </p:spPr>
      </p:pic>
      <p:sp>
        <p:nvSpPr>
          <p:cNvPr id="2" name="Title 1">
            <a:extLst>
              <a:ext uri="{FF2B5EF4-FFF2-40B4-BE49-F238E27FC236}">
                <a16:creationId xmlns:a16="http://schemas.microsoft.com/office/drawing/2014/main" xmlns="" id="{6B8C6168-C8A4-4660-9D38-045657B80D09}"/>
              </a:ext>
            </a:extLst>
          </p:cNvPr>
          <p:cNvSpPr>
            <a:spLocks noGrp="1"/>
          </p:cNvSpPr>
          <p:nvPr>
            <p:ph type="title"/>
          </p:nvPr>
        </p:nvSpPr>
        <p:spPr>
          <a:xfrm>
            <a:off x="831850" y="1709738"/>
            <a:ext cx="10515600" cy="2852737"/>
          </a:xfrm>
        </p:spPr>
        <p:txBody>
          <a:bodyPr anchor="b"/>
          <a:lstStyle>
            <a:lvl1pPr>
              <a:defRPr sz="6000" i="1">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xmlns="" id="{566C89DA-344D-4448-822C-2826084EF127}"/>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970119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PS 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217E071-4703-4617-A5FD-057929191645}"/>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8" name="Straight Connector 7">
            <a:extLst>
              <a:ext uri="{FF2B5EF4-FFF2-40B4-BE49-F238E27FC236}">
                <a16:creationId xmlns:a16="http://schemas.microsoft.com/office/drawing/2014/main" xmlns="" id="{03A51277-8BA2-4248-806F-605F8C2E9118}"/>
              </a:ext>
            </a:extLst>
          </p:cNvPr>
          <p:cNvCxnSpPr>
            <a:cxnSpLocks/>
          </p:cNvCxnSpPr>
          <p:nvPr userDrawn="1"/>
        </p:nvCxnSpPr>
        <p:spPr>
          <a:xfrm>
            <a:off x="0" y="900000"/>
            <a:ext cx="12191998" cy="0"/>
          </a:xfrm>
          <a:prstGeom prst="line">
            <a:avLst/>
          </a:prstGeom>
          <a:ln w="6350">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xmlns="" id="{238F1DB4-C54A-4FBE-8AAE-E721DD4F6FEA}"/>
              </a:ext>
            </a:extLst>
          </p:cNvPr>
          <p:cNvPicPr>
            <a:picLocks noChangeAspect="1"/>
          </p:cNvPicPr>
          <p:nvPr userDrawn="1"/>
        </p:nvPicPr>
        <p:blipFill>
          <a:blip r:embed="rId2" cstate="print">
            <a:grayscl/>
            <a:extLst>
              <a:ext uri="{28A0092B-C50C-407E-A947-70E740481C1C}">
                <a14:useLocalDpi xmlns:a14="http://schemas.microsoft.com/office/drawing/2010/main" val="0"/>
              </a:ext>
            </a:extLst>
          </a:blip>
          <a:stretch>
            <a:fillRect/>
          </a:stretch>
        </p:blipFill>
        <p:spPr>
          <a:xfrm rot="5400000" flipH="1">
            <a:off x="-521968" y="302043"/>
            <a:ext cx="1391174" cy="787080"/>
          </a:xfrm>
          <a:prstGeom prst="rect">
            <a:avLst/>
          </a:prstGeom>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900000"/>
          </a:xfrm>
        </p:spPr>
        <p:txBody>
          <a:bodyPr lIns="216000" tIns="108000" rIns="216000" bIns="108000">
            <a:normAutofit/>
          </a:bodyPr>
          <a:lstStyle>
            <a:lvl1pPr>
              <a:defRPr lang="en-US" sz="3600" kern="1200" dirty="0">
                <a:solidFill>
                  <a:schemeClr val="bg1"/>
                </a:solidFill>
                <a:latin typeface="+mj-lt"/>
                <a:ea typeface="+mj-ea"/>
                <a:cs typeface="+mj-cs"/>
              </a:defRPr>
            </a:lvl1pPr>
          </a:lstStyle>
          <a:p>
            <a:r>
              <a:rPr lang="en-US" dirty="0"/>
              <a:t>Click to edit Master title style</a:t>
            </a:r>
          </a:p>
        </p:txBody>
      </p:sp>
      <p:sp>
        <p:nvSpPr>
          <p:cNvPr id="12" name="Rectangle: Rounded Corners 11">
            <a:extLst>
              <a:ext uri="{FF2B5EF4-FFF2-40B4-BE49-F238E27FC236}">
                <a16:creationId xmlns:a16="http://schemas.microsoft.com/office/drawing/2014/main" xmlns="" id="{058248EE-B9C6-42F3-8999-42A010B3D36A}"/>
              </a:ext>
            </a:extLst>
          </p:cNvPr>
          <p:cNvSpPr/>
          <p:nvPr userDrawn="1"/>
        </p:nvSpPr>
        <p:spPr>
          <a:xfrm>
            <a:off x="0" y="6481824"/>
            <a:ext cx="12191998" cy="376176"/>
          </a:xfrm>
          <a:prstGeom prst="roundRect">
            <a:avLst>
              <a:gd name="adj" fmla="val 0"/>
            </a:avLst>
          </a:prstGeom>
          <a:solidFill>
            <a:srgbClr val="111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
            <a:extLst>
              <a:ext uri="{FF2B5EF4-FFF2-40B4-BE49-F238E27FC236}">
                <a16:creationId xmlns:a16="http://schemas.microsoft.com/office/drawing/2014/main" xmlns="" id="{0485C0A7-787E-45A1-8E8C-93F9F6DB1AC3}"/>
              </a:ext>
            </a:extLst>
          </p:cNvPr>
          <p:cNvSpPr txBox="1">
            <a:spLocks/>
          </p:cNvSpPr>
          <p:nvPr userDrawn="1"/>
        </p:nvSpPr>
        <p:spPr>
          <a:xfrm>
            <a:off x="838200" y="6494001"/>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Prof. Nilesh Gambhava</a:t>
            </a:r>
            <a:endParaRPr lang="en-US" dirty="0"/>
          </a:p>
        </p:txBody>
      </p:sp>
      <p:sp>
        <p:nvSpPr>
          <p:cNvPr id="14" name="Footer Placeholder 2">
            <a:extLst>
              <a:ext uri="{FF2B5EF4-FFF2-40B4-BE49-F238E27FC236}">
                <a16:creationId xmlns:a16="http://schemas.microsoft.com/office/drawing/2014/main" xmlns="" id="{CEDD71C4-1457-4CC0-9AA5-C39D42AD6DFC}"/>
              </a:ext>
            </a:extLst>
          </p:cNvPr>
          <p:cNvSpPr txBox="1">
            <a:spLocks/>
          </p:cNvSpPr>
          <p:nvPr userDrawn="1"/>
        </p:nvSpPr>
        <p:spPr>
          <a:xfrm>
            <a:off x="4038600" y="6494001"/>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#3110003 (PPS) – Introduction to C</a:t>
            </a:r>
            <a:endParaRPr lang="en-US" dirty="0"/>
          </a:p>
        </p:txBody>
      </p:sp>
      <p:sp>
        <p:nvSpPr>
          <p:cNvPr id="15" name="Slide Number Placeholder 3">
            <a:extLst>
              <a:ext uri="{FF2B5EF4-FFF2-40B4-BE49-F238E27FC236}">
                <a16:creationId xmlns:a16="http://schemas.microsoft.com/office/drawing/2014/main" xmlns="" id="{69C17831-BD8C-469B-A484-FA4EA682184B}"/>
              </a:ext>
            </a:extLst>
          </p:cNvPr>
          <p:cNvSpPr txBox="1">
            <a:spLocks/>
          </p:cNvSpPr>
          <p:nvPr userDrawn="1"/>
        </p:nvSpPr>
        <p:spPr>
          <a:xfrm>
            <a:off x="8610600" y="649400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smtClean="0"/>
              <a:pPr/>
              <a:t>‹#›</a:t>
            </a:fld>
            <a:endParaRPr lang="en-US"/>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262360" y="1098788"/>
            <a:ext cx="11667281" cy="5220000"/>
          </a:xfrm>
        </p:spPr>
        <p:txBody>
          <a:bodyPr>
            <a:noAutofit/>
          </a:bodyPr>
          <a:lstStyle>
            <a:lvl1pPr marL="265113" indent="-265113">
              <a:buClr>
                <a:schemeClr val="accent6"/>
              </a:buClr>
              <a:buFont typeface="Wingdings 3" panose="05040102010807070707" pitchFamily="18" charset="2"/>
              <a:buChar char=""/>
              <a:defRPr sz="2400">
                <a:solidFill>
                  <a:schemeClr val="bg1"/>
                </a:solidFill>
              </a:defRPr>
            </a:lvl1pPr>
            <a:lvl2pPr marL="809625" indent="-352425">
              <a:buClr>
                <a:schemeClr val="accent6"/>
              </a:buClr>
              <a:buFont typeface="Wingdings 3" panose="05040102010807070707" pitchFamily="18" charset="2"/>
              <a:buChar char=""/>
              <a:defRPr sz="2000">
                <a:solidFill>
                  <a:schemeClr val="bg1"/>
                </a:solidFill>
              </a:defRPr>
            </a:lvl2pPr>
            <a:lvl3pPr marL="1143000" indent="-228600">
              <a:buClr>
                <a:schemeClr val="accent6"/>
              </a:buClr>
              <a:buFont typeface="Wingdings" panose="05000000000000000000" pitchFamily="2" charset="2"/>
              <a:buChar char="§"/>
              <a:defRPr sz="1800">
                <a:solidFill>
                  <a:schemeClr val="bg1"/>
                </a:solidFill>
              </a:defRPr>
            </a:lvl3pPr>
            <a:lvl4pPr>
              <a:buClr>
                <a:schemeClr val="accent6"/>
              </a:buClr>
              <a:defRPr sz="1600">
                <a:solidFill>
                  <a:schemeClr val="bg1"/>
                </a:solidFill>
              </a:defRPr>
            </a:lvl4pPr>
            <a:lvl5pPr>
              <a:buClr>
                <a:schemeClr val="accent6"/>
              </a:buClr>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10209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47E52BFF-8544-420C-8C2A-1460FEA85C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95778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47E52BFF-8544-420C-8C2A-1460FEA85C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169594E3-7C01-42C3-8C5B-2BF226307F20}"/>
              </a:ext>
            </a:extLst>
          </p:cNvPr>
          <p:cNvSpPr>
            <a:spLocks noGrp="1"/>
          </p:cNvSpPr>
          <p:nvPr>
            <p:ph type="dt" sz="half" idx="10"/>
          </p:nvPr>
        </p:nvSpPr>
        <p:spPr/>
        <p:txBody>
          <a:bodyPr/>
          <a:lstStyle/>
          <a:p>
            <a:fld id="{9CD21B45-1703-4330-B544-825BD8F37AF2}" type="datetimeFigureOut">
              <a:rPr lang="en-US" smtClean="0"/>
              <a:t>2/23/2021</a:t>
            </a:fld>
            <a:endParaRPr lang="en-US"/>
          </a:p>
        </p:txBody>
      </p:sp>
      <p:sp>
        <p:nvSpPr>
          <p:cNvPr id="5" name="Footer Placeholder 4">
            <a:extLst>
              <a:ext uri="{FF2B5EF4-FFF2-40B4-BE49-F238E27FC236}">
                <a16:creationId xmlns:a16="http://schemas.microsoft.com/office/drawing/2014/main" xmlns="" id="{091D76C0-BAB5-49BB-9768-5120B4DE35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6B790A4-DB25-4C60-AF5E-59A0D76832BF}"/>
              </a:ext>
            </a:extLst>
          </p:cNvPr>
          <p:cNvSpPr>
            <a:spLocks noGrp="1"/>
          </p:cNvSpPr>
          <p:nvPr>
            <p:ph type="sldNum" sz="quarter" idx="12"/>
          </p:nvPr>
        </p:nvSpPr>
        <p:spPr/>
        <p:txBody>
          <a:bodyPr/>
          <a:lstStyle/>
          <a:p>
            <a:fld id="{9641F3C7-36DD-4595-AA08-2525D86280BD}" type="slidenum">
              <a:rPr lang="en-US" smtClean="0"/>
              <a:t>‹#›</a:t>
            </a:fld>
            <a:endParaRPr lang="en-US"/>
          </a:p>
        </p:txBody>
      </p:sp>
    </p:spTree>
    <p:extLst>
      <p:ext uri="{BB962C8B-B14F-4D97-AF65-F5344CB8AC3E}">
        <p14:creationId xmlns:p14="http://schemas.microsoft.com/office/powerpoint/2010/main" val="2513758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ABD0EE4-7153-44DE-95F1-C256BCB6E80F}"/>
              </a:ext>
            </a:extLst>
          </p:cNvPr>
          <p:cNvSpPr>
            <a:spLocks noGrp="1"/>
          </p:cNvSpPr>
          <p:nvPr>
            <p:ph type="dt" sz="half" idx="10"/>
          </p:nvPr>
        </p:nvSpPr>
        <p:spPr/>
        <p:txBody>
          <a:bodyPr/>
          <a:lstStyle/>
          <a:p>
            <a:fld id="{9CD21B45-1703-4330-B544-825BD8F37AF2}" type="datetimeFigureOut">
              <a:rPr lang="en-US" smtClean="0"/>
              <a:t>2/23/2021</a:t>
            </a:fld>
            <a:endParaRPr lang="en-US"/>
          </a:p>
        </p:txBody>
      </p:sp>
      <p:sp>
        <p:nvSpPr>
          <p:cNvPr id="5" name="Footer Placeholder 4">
            <a:extLst>
              <a:ext uri="{FF2B5EF4-FFF2-40B4-BE49-F238E27FC236}">
                <a16:creationId xmlns:a16="http://schemas.microsoft.com/office/drawing/2014/main" xmlns="" id="{D6233262-1FB3-4406-A773-81C5ACDFCD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6E75D38-B554-4405-8C15-46E28068B710}"/>
              </a:ext>
            </a:extLst>
          </p:cNvPr>
          <p:cNvSpPr>
            <a:spLocks noGrp="1"/>
          </p:cNvSpPr>
          <p:nvPr>
            <p:ph type="sldNum" sz="quarter" idx="12"/>
          </p:nvPr>
        </p:nvSpPr>
        <p:spPr/>
        <p:txBody>
          <a:bodyPr/>
          <a:lstStyle/>
          <a:p>
            <a:fld id="{9641F3C7-36DD-4595-AA08-2525D86280BD}" type="slidenum">
              <a:rPr lang="en-US" smtClean="0"/>
              <a:t>‹#›</a:t>
            </a:fld>
            <a:endParaRPr lang="en-US"/>
          </a:p>
        </p:txBody>
      </p:sp>
    </p:spTree>
    <p:extLst>
      <p:ext uri="{BB962C8B-B14F-4D97-AF65-F5344CB8AC3E}">
        <p14:creationId xmlns:p14="http://schemas.microsoft.com/office/powerpoint/2010/main" val="593220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D59354-88C5-4D02-9434-68B15E2524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CE2CDEA-D171-434D-954D-51EC0BD0D3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B7FD2D19-FA09-438D-8159-11D2AA692C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7F893724-746B-4205-A3E5-ECD904B8F314}"/>
              </a:ext>
            </a:extLst>
          </p:cNvPr>
          <p:cNvSpPr>
            <a:spLocks noGrp="1"/>
          </p:cNvSpPr>
          <p:nvPr>
            <p:ph type="dt" sz="half" idx="10"/>
          </p:nvPr>
        </p:nvSpPr>
        <p:spPr/>
        <p:txBody>
          <a:bodyPr/>
          <a:lstStyle/>
          <a:p>
            <a:fld id="{9CD21B45-1703-4330-B544-825BD8F37AF2}" type="datetimeFigureOut">
              <a:rPr lang="en-US" smtClean="0"/>
              <a:t>2/23/2021</a:t>
            </a:fld>
            <a:endParaRPr lang="en-US"/>
          </a:p>
        </p:txBody>
      </p:sp>
      <p:sp>
        <p:nvSpPr>
          <p:cNvPr id="6" name="Footer Placeholder 5">
            <a:extLst>
              <a:ext uri="{FF2B5EF4-FFF2-40B4-BE49-F238E27FC236}">
                <a16:creationId xmlns:a16="http://schemas.microsoft.com/office/drawing/2014/main" xmlns="" id="{807FE6B3-6CAA-4CFE-87C8-3F279B4592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1D6C9CF-BEE0-4655-8278-90A135954BA2}"/>
              </a:ext>
            </a:extLst>
          </p:cNvPr>
          <p:cNvSpPr>
            <a:spLocks noGrp="1"/>
          </p:cNvSpPr>
          <p:nvPr>
            <p:ph type="sldNum" sz="quarter" idx="12"/>
          </p:nvPr>
        </p:nvSpPr>
        <p:spPr/>
        <p:txBody>
          <a:bodyPr/>
          <a:lstStyle/>
          <a:p>
            <a:fld id="{9641F3C7-36DD-4595-AA08-2525D86280BD}" type="slidenum">
              <a:rPr lang="en-US" smtClean="0"/>
              <a:t>‹#›</a:t>
            </a:fld>
            <a:endParaRPr lang="en-US"/>
          </a:p>
        </p:txBody>
      </p:sp>
    </p:spTree>
    <p:extLst>
      <p:ext uri="{BB962C8B-B14F-4D97-AF65-F5344CB8AC3E}">
        <p14:creationId xmlns:p14="http://schemas.microsoft.com/office/powerpoint/2010/main" val="3701378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A10D58-3E25-489B-9B8D-7A1D0FCA8D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81C3E0A7-F05C-4BB3-9093-E4D595B2BD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37034A0-8966-4A86-A0B5-9C59D576F2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6BE69BF-6112-4CCB-A581-49B210B095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0DEB1B0B-748C-4039-AFDB-8842F5C80E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9E613CCD-D6EE-4231-A57E-B8A58EF31772}"/>
              </a:ext>
            </a:extLst>
          </p:cNvPr>
          <p:cNvSpPr>
            <a:spLocks noGrp="1"/>
          </p:cNvSpPr>
          <p:nvPr>
            <p:ph type="dt" sz="half" idx="10"/>
          </p:nvPr>
        </p:nvSpPr>
        <p:spPr/>
        <p:txBody>
          <a:bodyPr/>
          <a:lstStyle/>
          <a:p>
            <a:fld id="{9CD21B45-1703-4330-B544-825BD8F37AF2}" type="datetimeFigureOut">
              <a:rPr lang="en-US" smtClean="0"/>
              <a:t>2/23/2021</a:t>
            </a:fld>
            <a:endParaRPr lang="en-US"/>
          </a:p>
        </p:txBody>
      </p:sp>
      <p:sp>
        <p:nvSpPr>
          <p:cNvPr id="8" name="Footer Placeholder 7">
            <a:extLst>
              <a:ext uri="{FF2B5EF4-FFF2-40B4-BE49-F238E27FC236}">
                <a16:creationId xmlns:a16="http://schemas.microsoft.com/office/drawing/2014/main" xmlns="" id="{4565E853-B54D-4978-8732-411CED015A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6486A8BC-F5C1-41F9-AD03-06771C683C36}"/>
              </a:ext>
            </a:extLst>
          </p:cNvPr>
          <p:cNvSpPr>
            <a:spLocks noGrp="1"/>
          </p:cNvSpPr>
          <p:nvPr>
            <p:ph type="sldNum" sz="quarter" idx="12"/>
          </p:nvPr>
        </p:nvSpPr>
        <p:spPr/>
        <p:txBody>
          <a:bodyPr/>
          <a:lstStyle/>
          <a:p>
            <a:fld id="{9641F3C7-36DD-4595-AA08-2525D86280BD}" type="slidenum">
              <a:rPr lang="en-US" smtClean="0"/>
              <a:t>‹#›</a:t>
            </a:fld>
            <a:endParaRPr lang="en-US"/>
          </a:p>
        </p:txBody>
      </p:sp>
    </p:spTree>
    <p:extLst>
      <p:ext uri="{BB962C8B-B14F-4D97-AF65-F5344CB8AC3E}">
        <p14:creationId xmlns:p14="http://schemas.microsoft.com/office/powerpoint/2010/main" val="1919954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2/23/2021</a:t>
            </a:fld>
            <a:endParaRPr lang="en-US"/>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51" r:id="rId3"/>
    <p:sldLayoutId id="2147483664" r:id="rId4"/>
    <p:sldLayoutId id="2147483663" r:id="rId5"/>
    <p:sldLayoutId id="2147483649" r:id="rId6"/>
    <p:sldLayoutId id="2147483650" r:id="rId7"/>
    <p:sldLayoutId id="2147483652" r:id="rId8"/>
    <p:sldLayoutId id="2147483653" r:id="rId9"/>
    <p:sldLayoutId id="2147483654" r:id="rId10"/>
    <p:sldLayoutId id="2147483655" r:id="rId11"/>
    <p:sldLayoutId id="2147483660"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15B710-C307-4678-9275-77A72D627711}"/>
              </a:ext>
            </a:extLst>
          </p:cNvPr>
          <p:cNvSpPr>
            <a:spLocks noGrp="1"/>
          </p:cNvSpPr>
          <p:nvPr>
            <p:ph type="ctrTitle"/>
          </p:nvPr>
        </p:nvSpPr>
        <p:spPr>
          <a:xfrm>
            <a:off x="559490" y="1122363"/>
            <a:ext cx="7438290" cy="3050392"/>
          </a:xfrm>
        </p:spPr>
        <p:txBody>
          <a:bodyPr/>
          <a:lstStyle/>
          <a:p>
            <a:r>
              <a:rPr lang="en-US" dirty="0"/>
              <a:t>File Management</a:t>
            </a:r>
          </a:p>
        </p:txBody>
      </p:sp>
    </p:spTree>
    <p:extLst>
      <p:ext uri="{BB962C8B-B14F-4D97-AF65-F5344CB8AC3E}">
        <p14:creationId xmlns:p14="http://schemas.microsoft.com/office/powerpoint/2010/main" val="28015688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12A344-0BD9-47B9-B571-6BFABF3E3E61}"/>
              </a:ext>
            </a:extLst>
          </p:cNvPr>
          <p:cNvSpPr>
            <a:spLocks noGrp="1"/>
          </p:cNvSpPr>
          <p:nvPr>
            <p:ph type="title"/>
          </p:nvPr>
        </p:nvSpPr>
        <p:spPr/>
        <p:txBody>
          <a:bodyPr/>
          <a:lstStyle/>
          <a:p>
            <a:r>
              <a:rPr lang="en-IN" b="1" dirty="0"/>
              <a:t>File Positioning Functions</a:t>
            </a:r>
          </a:p>
        </p:txBody>
      </p:sp>
      <p:sp>
        <p:nvSpPr>
          <p:cNvPr id="3" name="Content Placeholder 2">
            <a:extLst>
              <a:ext uri="{FF2B5EF4-FFF2-40B4-BE49-F238E27FC236}">
                <a16:creationId xmlns:a16="http://schemas.microsoft.com/office/drawing/2014/main" xmlns="" id="{9B5BDCB4-4EEE-45B4-8D35-78F9504F3588}"/>
              </a:ext>
            </a:extLst>
          </p:cNvPr>
          <p:cNvSpPr>
            <a:spLocks noGrp="1"/>
          </p:cNvSpPr>
          <p:nvPr>
            <p:ph idx="1"/>
          </p:nvPr>
        </p:nvSpPr>
        <p:spPr>
          <a:xfrm>
            <a:off x="262359" y="1021515"/>
            <a:ext cx="11667281" cy="900000"/>
          </a:xfrm>
        </p:spPr>
        <p:txBody>
          <a:bodyPr/>
          <a:lstStyle/>
          <a:p>
            <a:pPr algn="just"/>
            <a:r>
              <a:rPr lang="en-US" dirty="0" err="1">
                <a:solidFill>
                  <a:srgbClr val="D4D4D4"/>
                </a:solidFill>
                <a:latin typeface="Consolas" panose="020B0609020204030204" pitchFamily="49" charset="0"/>
              </a:rPr>
              <a:t>fseek</a:t>
            </a:r>
            <a:r>
              <a:rPr lang="en-IN" dirty="0" smtClean="0"/>
              <a:t>, </a:t>
            </a:r>
            <a:r>
              <a:rPr lang="en-US" dirty="0" err="1" smtClean="0">
                <a:solidFill>
                  <a:srgbClr val="D4D4D4"/>
                </a:solidFill>
                <a:latin typeface="Consolas" panose="020B0609020204030204" pitchFamily="49" charset="0"/>
              </a:rPr>
              <a:t>ftell</a:t>
            </a:r>
            <a:r>
              <a:rPr lang="en-IN" dirty="0" smtClean="0"/>
              <a:t>, and </a:t>
            </a:r>
            <a:r>
              <a:rPr lang="en-US" dirty="0" smtClean="0">
                <a:solidFill>
                  <a:srgbClr val="D4D4D4"/>
                </a:solidFill>
                <a:latin typeface="Consolas" panose="020B0609020204030204" pitchFamily="49" charset="0"/>
              </a:rPr>
              <a:t>rewind</a:t>
            </a:r>
            <a:r>
              <a:rPr lang="en-IN" dirty="0" smtClean="0"/>
              <a:t> functions will </a:t>
            </a:r>
            <a:r>
              <a:rPr lang="en-IN" dirty="0"/>
              <a:t>set the file pointer to new location. </a:t>
            </a:r>
            <a:endParaRPr lang="en-IN" dirty="0" smtClean="0"/>
          </a:p>
          <a:p>
            <a:pPr algn="just"/>
            <a:r>
              <a:rPr lang="en-IN" dirty="0" smtClean="0"/>
              <a:t>A </a:t>
            </a:r>
            <a:r>
              <a:rPr lang="en-IN" dirty="0"/>
              <a:t>subsequent read or write will access data </a:t>
            </a:r>
            <a:r>
              <a:rPr lang="en-IN" dirty="0" smtClean="0"/>
              <a:t>from </a:t>
            </a:r>
            <a:r>
              <a:rPr lang="en-IN" dirty="0"/>
              <a:t>the new position.</a:t>
            </a:r>
          </a:p>
        </p:txBody>
      </p:sp>
      <p:graphicFrame>
        <p:nvGraphicFramePr>
          <p:cNvPr id="5" name="Google Shape;215;p27">
            <a:extLst>
              <a:ext uri="{FF2B5EF4-FFF2-40B4-BE49-F238E27FC236}">
                <a16:creationId xmlns:a16="http://schemas.microsoft.com/office/drawing/2014/main" xmlns="" id="{D0DEC52F-3D6C-9145-8DCD-DC45ABC6FF6C}"/>
              </a:ext>
            </a:extLst>
          </p:cNvPr>
          <p:cNvGraphicFramePr/>
          <p:nvPr>
            <p:extLst>
              <p:ext uri="{D42A27DB-BD31-4B8C-83A1-F6EECF244321}">
                <p14:modId xmlns:p14="http://schemas.microsoft.com/office/powerpoint/2010/main" val="145555866"/>
              </p:ext>
            </p:extLst>
          </p:nvPr>
        </p:nvGraphicFramePr>
        <p:xfrm>
          <a:off x="489642" y="2127577"/>
          <a:ext cx="11212717" cy="3921215"/>
        </p:xfrm>
        <a:graphic>
          <a:graphicData uri="http://schemas.openxmlformats.org/drawingml/2006/table">
            <a:tbl>
              <a:tblPr firstRow="1" bandRow="1">
                <a:tableStyleId>{3B4B98B0-60AC-42C2-AFA5-B58CD77FA1E5}</a:tableStyleId>
              </a:tblPr>
              <a:tblGrid>
                <a:gridCol w="2854517">
                  <a:extLst>
                    <a:ext uri="{9D8B030D-6E8A-4147-A177-3AD203B41FA5}">
                      <a16:colId xmlns:a16="http://schemas.microsoft.com/office/drawing/2014/main" xmlns="" val="20000"/>
                    </a:ext>
                  </a:extLst>
                </a:gridCol>
                <a:gridCol w="8358200">
                  <a:extLst>
                    <a:ext uri="{9D8B030D-6E8A-4147-A177-3AD203B41FA5}">
                      <a16:colId xmlns:a16="http://schemas.microsoft.com/office/drawing/2014/main" xmlns="" val="20001"/>
                    </a:ext>
                  </a:extLst>
                </a:gridCol>
              </a:tblGrid>
              <a:tr h="446475">
                <a:tc>
                  <a:txBody>
                    <a:bodyPr/>
                    <a:lstStyle/>
                    <a:p>
                      <a:pPr marL="0" marR="0" lvl="0" indent="0" algn="ctr" rtl="0">
                        <a:spcBef>
                          <a:spcPts val="0"/>
                        </a:spcBef>
                        <a:spcAft>
                          <a:spcPts val="0"/>
                        </a:spcAft>
                        <a:buNone/>
                      </a:pPr>
                      <a:r>
                        <a:rPr lang="en-US" sz="1800" dirty="0">
                          <a:solidFill>
                            <a:srgbClr val="F92672"/>
                          </a:solidFill>
                        </a:rPr>
                        <a:t>Syntax</a:t>
                      </a:r>
                      <a:endParaRPr sz="1800" b="1" dirty="0">
                        <a:solidFill>
                          <a:srgbClr val="F92672"/>
                        </a:solidFill>
                      </a:endParaRPr>
                    </a:p>
                  </a:txBody>
                  <a:tcPr marL="91450" marR="91450" marT="45725" marB="45725" anchor="ctr">
                    <a:lnR w="12700" cap="flat" cmpd="sng" algn="ctr">
                      <a:solidFill>
                        <a:schemeClr val="bg2">
                          <a:lumMod val="50000"/>
                        </a:schemeClr>
                      </a:solidFill>
                      <a:prstDash val="solid"/>
                      <a:round/>
                      <a:headEnd type="none" w="med" len="med"/>
                      <a:tailEnd type="none" w="med" len="med"/>
                    </a:lnR>
                  </a:tcPr>
                </a:tc>
                <a:tc>
                  <a:txBody>
                    <a:bodyPr/>
                    <a:lstStyle/>
                    <a:p>
                      <a:pPr marL="0" marR="0" lvl="0" indent="0" algn="ctr" rtl="0">
                        <a:spcBef>
                          <a:spcPts val="0"/>
                        </a:spcBef>
                        <a:spcAft>
                          <a:spcPts val="0"/>
                        </a:spcAft>
                        <a:buNone/>
                      </a:pPr>
                      <a:r>
                        <a:rPr lang="en-US" sz="1800" dirty="0">
                          <a:solidFill>
                            <a:srgbClr val="F92672"/>
                          </a:solidFill>
                        </a:rPr>
                        <a:t>Description</a:t>
                      </a:r>
                      <a:endParaRPr sz="1800" b="1" dirty="0">
                        <a:solidFill>
                          <a:srgbClr val="F92672"/>
                        </a:solidFill>
                      </a:endParaRPr>
                    </a:p>
                  </a:txBody>
                  <a:tcPr marL="91450" marR="91450" marT="45725" marB="45725" anchor="ctr">
                    <a:lnL w="12700" cap="flat" cmpd="sng" algn="ctr">
                      <a:solidFill>
                        <a:schemeClr val="bg2">
                          <a:lumMod val="50000"/>
                        </a:schemeClr>
                      </a:solidFill>
                      <a:prstDash val="solid"/>
                      <a:round/>
                      <a:headEnd type="none" w="med" len="med"/>
                      <a:tailEnd type="none" w="med" len="med"/>
                    </a:lnL>
                  </a:tcPr>
                </a:tc>
                <a:extLst>
                  <a:ext uri="{0D108BD9-81ED-4DB2-BD59-A6C34878D82A}">
                    <a16:rowId xmlns:a16="http://schemas.microsoft.com/office/drawing/2014/main" xmlns="" val="10000"/>
                  </a:ext>
                </a:extLst>
              </a:tr>
              <a:tr h="1506580">
                <a:tc>
                  <a:txBody>
                    <a:bodyPr/>
                    <a:lstStyle/>
                    <a:p>
                      <a:r>
                        <a:rPr lang="en-US" b="0" dirty="0" err="1" smtClean="0">
                          <a:solidFill>
                            <a:srgbClr val="D4D4D4"/>
                          </a:solidFill>
                          <a:effectLst/>
                          <a:latin typeface="Consolas" panose="020B0609020204030204" pitchFamily="49" charset="0"/>
                        </a:rPr>
                        <a:t>fseek</a:t>
                      </a:r>
                      <a:r>
                        <a:rPr lang="en-US" b="0" dirty="0" smtClean="0">
                          <a:solidFill>
                            <a:srgbClr val="D4D4D4"/>
                          </a:solidFill>
                          <a:effectLst/>
                          <a:latin typeface="Consolas" panose="020B0609020204030204" pitchFamily="49" charset="0"/>
                        </a:rPr>
                        <a:t>(</a:t>
                      </a:r>
                      <a:r>
                        <a:rPr lang="en-US" b="0" dirty="0" smtClean="0">
                          <a:solidFill>
                            <a:srgbClr val="F92672"/>
                          </a:solidFill>
                          <a:effectLst/>
                          <a:latin typeface="Consolas" panose="020B0609020204030204" pitchFamily="49" charset="0"/>
                        </a:rPr>
                        <a:t>FILE</a:t>
                      </a:r>
                      <a:r>
                        <a:rPr lang="en-US" b="0" dirty="0" smtClean="0">
                          <a:solidFill>
                            <a:srgbClr val="D4D4D4"/>
                          </a:solidFill>
                          <a:effectLst/>
                          <a:latin typeface="Consolas" panose="020B0609020204030204" pitchFamily="49" charset="0"/>
                        </a:rPr>
                        <a:t> *</a:t>
                      </a:r>
                      <a:r>
                        <a:rPr lang="en-US" b="0" dirty="0" err="1" smtClean="0">
                          <a:solidFill>
                            <a:srgbClr val="D4D4D4"/>
                          </a:solidFill>
                          <a:effectLst/>
                          <a:latin typeface="Consolas" panose="020B0609020204030204" pitchFamily="49" charset="0"/>
                        </a:rPr>
                        <a:t>fp</a:t>
                      </a:r>
                      <a:r>
                        <a:rPr lang="en-US" b="0" dirty="0" smtClean="0">
                          <a:solidFill>
                            <a:srgbClr val="D4D4D4"/>
                          </a:solidFill>
                          <a:effectLst/>
                          <a:latin typeface="Consolas" panose="020B0609020204030204" pitchFamily="49" charset="0"/>
                        </a:rPr>
                        <a:t>, </a:t>
                      </a:r>
                    </a:p>
                    <a:p>
                      <a:r>
                        <a:rPr lang="en-US" b="0" dirty="0" smtClean="0">
                          <a:solidFill>
                            <a:srgbClr val="F92672"/>
                          </a:solidFill>
                          <a:effectLst/>
                          <a:latin typeface="Consolas" panose="020B0609020204030204" pitchFamily="49" charset="0"/>
                        </a:rPr>
                        <a:t>long</a:t>
                      </a:r>
                      <a:r>
                        <a:rPr lang="en-US" b="0" dirty="0" smtClean="0">
                          <a:solidFill>
                            <a:srgbClr val="D4D4D4"/>
                          </a:solidFill>
                          <a:effectLst/>
                          <a:latin typeface="Consolas" panose="020B0609020204030204" pitchFamily="49" charset="0"/>
                        </a:rPr>
                        <a:t> offset, </a:t>
                      </a:r>
                    </a:p>
                    <a:p>
                      <a:r>
                        <a:rPr lang="en-US" b="0" dirty="0" err="1" smtClean="0">
                          <a:solidFill>
                            <a:srgbClr val="F92672"/>
                          </a:solidFill>
                          <a:effectLst/>
                          <a:latin typeface="Consolas" panose="020B0609020204030204" pitchFamily="49" charset="0"/>
                        </a:rPr>
                        <a:t>int</a:t>
                      </a:r>
                      <a:r>
                        <a:rPr lang="en-US" b="0" dirty="0" smtClean="0">
                          <a:solidFill>
                            <a:srgbClr val="D4D4D4"/>
                          </a:solidFill>
                          <a:effectLst/>
                          <a:latin typeface="Consolas" panose="020B0609020204030204" pitchFamily="49" charset="0"/>
                        </a:rPr>
                        <a:t> position);</a:t>
                      </a:r>
                    </a:p>
                    <a:p>
                      <a:pPr marL="0" marR="0" lvl="0" indent="0" algn="just" rtl="0">
                        <a:spcBef>
                          <a:spcPts val="0"/>
                        </a:spcBef>
                        <a:spcAft>
                          <a:spcPts val="0"/>
                        </a:spcAft>
                        <a:buNone/>
                      </a:pPr>
                      <a:endParaRPr dirty="0">
                        <a:solidFill>
                          <a:schemeClr val="bg1"/>
                        </a:solidFill>
                      </a:endParaRPr>
                    </a:p>
                  </a:txBody>
                  <a:tcPr marL="91450" marR="91450" marT="45725" marB="45725">
                    <a:lnR w="12700" cap="flat" cmpd="sng" algn="ctr">
                      <a:solidFill>
                        <a:schemeClr val="bg2">
                          <a:lumMod val="50000"/>
                        </a:schemeClr>
                      </a:solidFill>
                      <a:prstDash val="solid"/>
                      <a:round/>
                      <a:headEnd type="none" w="med" len="med"/>
                      <a:tailEnd type="none" w="med" len="med"/>
                    </a:lnR>
                  </a:tcPr>
                </a:tc>
                <a:tc>
                  <a:txBody>
                    <a:bodyPr/>
                    <a:lstStyle/>
                    <a:p>
                      <a:pPr marL="0" marR="0" lvl="0" indent="0" algn="just" rtl="0">
                        <a:spcBef>
                          <a:spcPts val="0"/>
                        </a:spcBef>
                        <a:spcAft>
                          <a:spcPts val="0"/>
                        </a:spcAft>
                        <a:buNone/>
                      </a:pPr>
                      <a:r>
                        <a:rPr lang="en-US" sz="1800" b="0" dirty="0" err="1" smtClean="0">
                          <a:solidFill>
                            <a:srgbClr val="D4D4D4"/>
                          </a:solidFill>
                          <a:latin typeface="Consolas"/>
                          <a:ea typeface="Consolas"/>
                          <a:cs typeface="Consolas"/>
                          <a:sym typeface="Consolas"/>
                        </a:rPr>
                        <a:t>fseek</a:t>
                      </a:r>
                      <a:r>
                        <a:rPr lang="en-US" sz="1800" b="0" dirty="0" smtClean="0">
                          <a:solidFill>
                            <a:srgbClr val="D4D4D4"/>
                          </a:solidFill>
                          <a:latin typeface="Consolas"/>
                          <a:ea typeface="Consolas"/>
                          <a:cs typeface="Consolas"/>
                          <a:sym typeface="Consolas"/>
                        </a:rPr>
                        <a:t>()</a:t>
                      </a:r>
                      <a:r>
                        <a:rPr lang="en-US" sz="1800" dirty="0" smtClean="0">
                          <a:solidFill>
                            <a:schemeClr val="lt1"/>
                          </a:solidFill>
                        </a:rPr>
                        <a:t> </a:t>
                      </a:r>
                      <a:r>
                        <a:rPr lang="en-US" sz="1800" dirty="0">
                          <a:solidFill>
                            <a:schemeClr val="lt1"/>
                          </a:solidFill>
                        </a:rPr>
                        <a:t>function is used to move the file position to a desired location within the file. </a:t>
                      </a:r>
                      <a:r>
                        <a:rPr lang="en-US" sz="1800" b="1" dirty="0" err="1">
                          <a:solidFill>
                            <a:srgbClr val="D4D4D4"/>
                          </a:solidFill>
                          <a:latin typeface="Consolas"/>
                          <a:ea typeface="Consolas"/>
                          <a:cs typeface="Consolas"/>
                          <a:sym typeface="Consolas"/>
                        </a:rPr>
                        <a:t>fp</a:t>
                      </a:r>
                      <a:r>
                        <a:rPr lang="en-US" sz="1800" b="0" dirty="0">
                          <a:solidFill>
                            <a:srgbClr val="D4D4D4"/>
                          </a:solidFill>
                          <a:latin typeface="Consolas"/>
                          <a:ea typeface="Consolas"/>
                          <a:cs typeface="Consolas"/>
                          <a:sym typeface="Consolas"/>
                        </a:rPr>
                        <a:t> </a:t>
                      </a:r>
                      <a:r>
                        <a:rPr lang="en-US" sz="1800" dirty="0">
                          <a:solidFill>
                            <a:schemeClr val="lt1"/>
                          </a:solidFill>
                        </a:rPr>
                        <a:t>is a </a:t>
                      </a:r>
                      <a:r>
                        <a:rPr lang="en-US" sz="1800" dirty="0">
                          <a:solidFill>
                            <a:srgbClr val="F92672"/>
                          </a:solidFill>
                        </a:rPr>
                        <a:t>FILE</a:t>
                      </a:r>
                      <a:r>
                        <a:rPr lang="en-US" sz="1800" dirty="0">
                          <a:solidFill>
                            <a:schemeClr val="lt1"/>
                          </a:solidFill>
                        </a:rPr>
                        <a:t> pointer, </a:t>
                      </a:r>
                      <a:r>
                        <a:rPr lang="en-US" sz="1800" b="1" dirty="0">
                          <a:solidFill>
                            <a:srgbClr val="D4D4D4"/>
                          </a:solidFill>
                          <a:latin typeface="Consolas"/>
                          <a:ea typeface="Consolas"/>
                          <a:cs typeface="Consolas"/>
                          <a:sym typeface="Consolas"/>
                        </a:rPr>
                        <a:t>offset</a:t>
                      </a:r>
                      <a:r>
                        <a:rPr lang="en-US" sz="1800" b="0" dirty="0">
                          <a:solidFill>
                            <a:srgbClr val="D4D4D4"/>
                          </a:solidFill>
                          <a:latin typeface="Consolas"/>
                          <a:ea typeface="Consolas"/>
                          <a:cs typeface="Consolas"/>
                          <a:sym typeface="Consolas"/>
                        </a:rPr>
                        <a:t> </a:t>
                      </a:r>
                      <a:r>
                        <a:rPr lang="en-US" sz="1800" dirty="0">
                          <a:solidFill>
                            <a:schemeClr val="lt1"/>
                          </a:solidFill>
                        </a:rPr>
                        <a:t>is a </a:t>
                      </a:r>
                      <a:r>
                        <a:rPr lang="en-US" sz="1800" dirty="0" smtClean="0">
                          <a:solidFill>
                            <a:schemeClr val="lt1"/>
                          </a:solidFill>
                        </a:rPr>
                        <a:t>value </a:t>
                      </a:r>
                      <a:r>
                        <a:rPr lang="en-US" sz="1800" dirty="0">
                          <a:solidFill>
                            <a:schemeClr val="lt1"/>
                          </a:solidFill>
                        </a:rPr>
                        <a:t>of </a:t>
                      </a:r>
                      <a:r>
                        <a:rPr lang="en-US" sz="1800" dirty="0" err="1" smtClean="0">
                          <a:solidFill>
                            <a:schemeClr val="lt1"/>
                          </a:solidFill>
                        </a:rPr>
                        <a:t>datatype</a:t>
                      </a:r>
                      <a:r>
                        <a:rPr lang="en-US" sz="1800" dirty="0" smtClean="0">
                          <a:solidFill>
                            <a:schemeClr val="lt1"/>
                          </a:solidFill>
                        </a:rPr>
                        <a:t> </a:t>
                      </a:r>
                      <a:r>
                        <a:rPr lang="en-US" sz="1800" b="0" dirty="0" smtClean="0">
                          <a:solidFill>
                            <a:srgbClr val="F92672"/>
                          </a:solidFill>
                          <a:latin typeface="Consolas"/>
                          <a:ea typeface="Consolas"/>
                          <a:cs typeface="Consolas"/>
                          <a:sym typeface="Consolas"/>
                        </a:rPr>
                        <a:t>long</a:t>
                      </a:r>
                      <a:r>
                        <a:rPr lang="en-US" sz="1800" dirty="0" smtClean="0">
                          <a:solidFill>
                            <a:schemeClr val="lt1"/>
                          </a:solidFill>
                        </a:rPr>
                        <a:t>, </a:t>
                      </a:r>
                      <a:r>
                        <a:rPr lang="en-US" sz="1800" dirty="0">
                          <a:solidFill>
                            <a:schemeClr val="lt1"/>
                          </a:solidFill>
                        </a:rPr>
                        <a:t>and </a:t>
                      </a:r>
                      <a:r>
                        <a:rPr lang="en-US" sz="1800" b="1" dirty="0">
                          <a:solidFill>
                            <a:srgbClr val="B5CEA8"/>
                          </a:solidFill>
                          <a:latin typeface="Consolas"/>
                          <a:ea typeface="Consolas"/>
                          <a:cs typeface="Consolas"/>
                          <a:sym typeface="Consolas"/>
                        </a:rPr>
                        <a:t>position</a:t>
                      </a:r>
                      <a:r>
                        <a:rPr lang="en-US" sz="1800" b="0" dirty="0">
                          <a:solidFill>
                            <a:srgbClr val="B5CEA8"/>
                          </a:solidFill>
                          <a:latin typeface="Consolas"/>
                          <a:ea typeface="Consolas"/>
                          <a:cs typeface="Consolas"/>
                          <a:sym typeface="Consolas"/>
                        </a:rPr>
                        <a:t> </a:t>
                      </a:r>
                      <a:r>
                        <a:rPr lang="en-US" sz="1800" dirty="0">
                          <a:solidFill>
                            <a:schemeClr val="lt1"/>
                          </a:solidFill>
                        </a:rPr>
                        <a:t>is an </a:t>
                      </a:r>
                      <a:r>
                        <a:rPr lang="en-US" b="0" dirty="0" smtClean="0">
                          <a:solidFill>
                            <a:srgbClr val="F92672"/>
                          </a:solidFill>
                          <a:effectLst/>
                          <a:latin typeface="Consolas" panose="020B0609020204030204" pitchFamily="49" charset="0"/>
                        </a:rPr>
                        <a:t>integer</a:t>
                      </a:r>
                      <a:r>
                        <a:rPr lang="en-US" b="0" dirty="0" smtClean="0">
                          <a:solidFill>
                            <a:srgbClr val="569CD6"/>
                          </a:solidFill>
                          <a:effectLst/>
                          <a:latin typeface="Consolas" panose="020B0609020204030204" pitchFamily="49" charset="0"/>
                        </a:rPr>
                        <a:t> </a:t>
                      </a:r>
                      <a:r>
                        <a:rPr lang="en-US" sz="1800" dirty="0" smtClean="0">
                          <a:solidFill>
                            <a:schemeClr val="lt1"/>
                          </a:solidFill>
                        </a:rPr>
                        <a:t>number</a:t>
                      </a:r>
                      <a:r>
                        <a:rPr lang="en-US" sz="1800" dirty="0">
                          <a:solidFill>
                            <a:schemeClr val="lt1"/>
                          </a:solidFill>
                        </a:rPr>
                        <a:t>.</a:t>
                      </a:r>
                      <a:endParaRPr lang="en-US" dirty="0"/>
                    </a:p>
                    <a:p>
                      <a:pPr marL="0" marR="0" lvl="0" indent="0" algn="just" rtl="0">
                        <a:spcBef>
                          <a:spcPts val="0"/>
                        </a:spcBef>
                        <a:spcAft>
                          <a:spcPts val="0"/>
                        </a:spcAft>
                        <a:buNone/>
                      </a:pPr>
                      <a:endParaRPr lang="en-US" sz="1800" dirty="0">
                        <a:solidFill>
                          <a:schemeClr val="lt1"/>
                        </a:solidFill>
                      </a:endParaRPr>
                    </a:p>
                    <a:p>
                      <a:pPr marL="0" marR="0" lvl="0" indent="0" algn="just" rtl="0">
                        <a:spcBef>
                          <a:spcPts val="0"/>
                        </a:spcBef>
                        <a:spcAft>
                          <a:spcPts val="0"/>
                        </a:spcAft>
                        <a:buNone/>
                      </a:pPr>
                      <a:r>
                        <a:rPr lang="en-US" sz="1800" b="1" dirty="0">
                          <a:solidFill>
                            <a:schemeClr val="lt1"/>
                          </a:solidFill>
                        </a:rPr>
                        <a:t>Example</a:t>
                      </a:r>
                      <a:r>
                        <a:rPr lang="en-US" sz="1800" dirty="0">
                          <a:solidFill>
                            <a:schemeClr val="lt1"/>
                          </a:solidFill>
                        </a:rPr>
                        <a:t>: </a:t>
                      </a:r>
                      <a:r>
                        <a:rPr lang="en-US" sz="1800" b="0" dirty="0">
                          <a:solidFill>
                            <a:srgbClr val="B8D98E"/>
                          </a:solidFill>
                          <a:latin typeface="Quattrocento Sans"/>
                          <a:ea typeface="Quattrocento Sans"/>
                          <a:cs typeface="Quattrocento Sans"/>
                          <a:sym typeface="Quattrocento Sans"/>
                        </a:rPr>
                        <a:t>/* Go to the end of the file, past the last character of the file */</a:t>
                      </a:r>
                      <a:endParaRPr lang="en-US" sz="1800" b="0" dirty="0">
                        <a:solidFill>
                          <a:srgbClr val="D4D4D4"/>
                        </a:solidFill>
                        <a:latin typeface="Consolas"/>
                        <a:ea typeface="Consolas"/>
                        <a:cs typeface="Consolas"/>
                        <a:sym typeface="Consolas"/>
                      </a:endParaRPr>
                    </a:p>
                    <a:p>
                      <a:pPr algn="just"/>
                      <a:r>
                        <a:rPr lang="en-US" b="0" dirty="0" err="1" smtClean="0">
                          <a:solidFill>
                            <a:srgbClr val="D4D4D4"/>
                          </a:solidFill>
                          <a:effectLst/>
                          <a:latin typeface="Consolas" panose="020B0609020204030204" pitchFamily="49" charset="0"/>
                        </a:rPr>
                        <a:t>fseek</a:t>
                      </a:r>
                      <a:r>
                        <a:rPr lang="en-US" b="0" dirty="0" smtClean="0">
                          <a:solidFill>
                            <a:srgbClr val="D4D4D4"/>
                          </a:solidFill>
                          <a:effectLst/>
                          <a:latin typeface="Consolas" panose="020B0609020204030204" pitchFamily="49" charset="0"/>
                        </a:rPr>
                        <a:t>(</a:t>
                      </a:r>
                      <a:r>
                        <a:rPr lang="en-US" b="0" dirty="0" err="1" smtClean="0">
                          <a:solidFill>
                            <a:srgbClr val="D4D4D4"/>
                          </a:solidFill>
                          <a:effectLst/>
                          <a:latin typeface="Consolas" panose="020B0609020204030204" pitchFamily="49" charset="0"/>
                        </a:rPr>
                        <a:t>fp</a:t>
                      </a:r>
                      <a:r>
                        <a:rPr lang="en-US" b="0" dirty="0" smtClean="0">
                          <a:solidFill>
                            <a:srgbClr val="D4D4D4"/>
                          </a:solidFill>
                          <a:effectLst/>
                          <a:latin typeface="Consolas" panose="020B0609020204030204" pitchFamily="49" charset="0"/>
                        </a:rPr>
                        <a:t>, </a:t>
                      </a:r>
                      <a:r>
                        <a:rPr lang="en-US" b="0" dirty="0" smtClean="0">
                          <a:solidFill>
                            <a:srgbClr val="B5CEA8"/>
                          </a:solidFill>
                          <a:effectLst/>
                          <a:latin typeface="Consolas" panose="020B0609020204030204" pitchFamily="49" charset="0"/>
                        </a:rPr>
                        <a:t>0L</a:t>
                      </a:r>
                      <a:r>
                        <a:rPr lang="en-US" b="0" dirty="0" smtClean="0">
                          <a:solidFill>
                            <a:srgbClr val="D4D4D4"/>
                          </a:solidFill>
                          <a:effectLst/>
                          <a:latin typeface="Consolas" panose="020B0609020204030204" pitchFamily="49" charset="0"/>
                        </a:rPr>
                        <a:t>, </a:t>
                      </a:r>
                      <a:r>
                        <a:rPr lang="en-US" b="0" dirty="0" smtClean="0">
                          <a:solidFill>
                            <a:srgbClr val="B5CEA8"/>
                          </a:solidFill>
                          <a:effectLst/>
                          <a:latin typeface="Consolas" panose="020B0609020204030204" pitchFamily="49" charset="0"/>
                        </a:rPr>
                        <a:t>2</a:t>
                      </a:r>
                      <a:r>
                        <a:rPr lang="en-US" b="0" dirty="0" smtClean="0">
                          <a:solidFill>
                            <a:srgbClr val="D4D4D4"/>
                          </a:solidFill>
                          <a:effectLst/>
                          <a:latin typeface="Consolas" panose="020B0609020204030204" pitchFamily="49" charset="0"/>
                        </a:rPr>
                        <a:t>);</a:t>
                      </a:r>
                      <a:r>
                        <a:rPr lang="en-US" b="0" baseline="0" dirty="0" smtClean="0">
                          <a:solidFill>
                            <a:srgbClr val="D4D4D4"/>
                          </a:solidFill>
                          <a:effectLst/>
                          <a:latin typeface="Consolas" panose="020B0609020204030204" pitchFamily="49" charset="0"/>
                        </a:rPr>
                        <a:t> </a:t>
                      </a:r>
                      <a:endParaRPr sz="1800" b="1" dirty="0">
                        <a:solidFill>
                          <a:srgbClr val="FF0000"/>
                        </a:solidFill>
                        <a:latin typeface="Consolas"/>
                        <a:ea typeface="Consolas"/>
                        <a:cs typeface="Consolas"/>
                        <a:sym typeface="Consolas"/>
                      </a:endParaRPr>
                    </a:p>
                  </a:txBody>
                  <a:tcPr marL="91450" marR="91450" marT="45725" marB="45725" anchor="ctr">
                    <a:lnL w="12700" cap="flat" cmpd="sng" algn="ctr">
                      <a:solidFill>
                        <a:schemeClr val="bg2">
                          <a:lumMod val="50000"/>
                        </a:schemeClr>
                      </a:solidFill>
                      <a:prstDash val="solid"/>
                      <a:round/>
                      <a:headEnd type="none" w="med" len="med"/>
                      <a:tailEnd type="none" w="med" len="med"/>
                    </a:lnL>
                  </a:tcPr>
                </a:tc>
                <a:extLst>
                  <a:ext uri="{0D108BD9-81ED-4DB2-BD59-A6C34878D82A}">
                    <a16:rowId xmlns:a16="http://schemas.microsoft.com/office/drawing/2014/main" xmlns="" val="10001"/>
                  </a:ext>
                </a:extLst>
              </a:tr>
              <a:tr h="1642648">
                <a:tc>
                  <a:txBody>
                    <a:bodyPr/>
                    <a:lstStyle/>
                    <a:p>
                      <a:r>
                        <a:rPr lang="en-US" b="0" dirty="0" smtClean="0">
                          <a:solidFill>
                            <a:srgbClr val="F92672"/>
                          </a:solidFill>
                          <a:effectLst/>
                          <a:latin typeface="Consolas" panose="020B0609020204030204" pitchFamily="49" charset="0"/>
                        </a:rPr>
                        <a:t>long</a:t>
                      </a:r>
                      <a:r>
                        <a:rPr lang="en-US" b="0" dirty="0" smtClean="0">
                          <a:solidFill>
                            <a:srgbClr val="D4D4D4"/>
                          </a:solidFill>
                          <a:effectLst/>
                          <a:latin typeface="Consolas" panose="020B0609020204030204" pitchFamily="49" charset="0"/>
                        </a:rPr>
                        <a:t> </a:t>
                      </a:r>
                      <a:r>
                        <a:rPr lang="en-US" b="0" dirty="0" err="1" smtClean="0">
                          <a:solidFill>
                            <a:srgbClr val="D4D4D4"/>
                          </a:solidFill>
                          <a:effectLst/>
                          <a:latin typeface="Consolas" panose="020B0609020204030204" pitchFamily="49" charset="0"/>
                        </a:rPr>
                        <a:t>ftell</a:t>
                      </a:r>
                      <a:r>
                        <a:rPr lang="en-US" b="0" dirty="0" smtClean="0">
                          <a:solidFill>
                            <a:srgbClr val="D4D4D4"/>
                          </a:solidFill>
                          <a:effectLst/>
                          <a:latin typeface="Consolas" panose="020B0609020204030204" pitchFamily="49" charset="0"/>
                        </a:rPr>
                        <a:t>(</a:t>
                      </a:r>
                      <a:r>
                        <a:rPr lang="en-US" b="0" dirty="0" smtClean="0">
                          <a:solidFill>
                            <a:srgbClr val="F92672"/>
                          </a:solidFill>
                          <a:effectLst/>
                          <a:latin typeface="Consolas" panose="020B0609020204030204" pitchFamily="49" charset="0"/>
                        </a:rPr>
                        <a:t>FILE</a:t>
                      </a:r>
                      <a:r>
                        <a:rPr lang="en-US" b="0" dirty="0" smtClean="0">
                          <a:solidFill>
                            <a:srgbClr val="D4D4D4"/>
                          </a:solidFill>
                          <a:effectLst/>
                          <a:latin typeface="Consolas" panose="020B0609020204030204" pitchFamily="49" charset="0"/>
                        </a:rPr>
                        <a:t> *</a:t>
                      </a:r>
                      <a:r>
                        <a:rPr lang="en-US" b="0" dirty="0" err="1" smtClean="0">
                          <a:solidFill>
                            <a:srgbClr val="D4D4D4"/>
                          </a:solidFill>
                          <a:effectLst/>
                          <a:latin typeface="Consolas" panose="020B0609020204030204" pitchFamily="49" charset="0"/>
                        </a:rPr>
                        <a:t>fp</a:t>
                      </a:r>
                      <a:r>
                        <a:rPr lang="en-US" b="0" dirty="0" smtClean="0">
                          <a:solidFill>
                            <a:srgbClr val="D4D4D4"/>
                          </a:solidFill>
                          <a:effectLst/>
                          <a:latin typeface="Consolas" panose="020B0609020204030204" pitchFamily="49" charset="0"/>
                        </a:rPr>
                        <a:t>);</a:t>
                      </a:r>
                    </a:p>
                  </a:txBody>
                  <a:tcPr marL="91450" marR="91450" marT="45725" marB="45725">
                    <a:lnR w="12700" cap="flat" cmpd="sng" algn="ctr">
                      <a:solidFill>
                        <a:schemeClr val="bg2">
                          <a:lumMod val="50000"/>
                        </a:schemeClr>
                      </a:solidFill>
                      <a:prstDash val="solid"/>
                      <a:round/>
                      <a:headEnd type="none" w="med" len="med"/>
                      <a:tailEnd type="none" w="med" len="med"/>
                    </a:lnR>
                  </a:tcPr>
                </a:tc>
                <a:tc>
                  <a:txBody>
                    <a:bodyPr/>
                    <a:lstStyle/>
                    <a:p>
                      <a:pPr marL="0" marR="0" lvl="0" indent="0" algn="just" rtl="0">
                        <a:spcBef>
                          <a:spcPts val="0"/>
                        </a:spcBef>
                        <a:spcAft>
                          <a:spcPts val="0"/>
                        </a:spcAft>
                        <a:buNone/>
                      </a:pPr>
                      <a:r>
                        <a:rPr lang="en-US" sz="1800" b="0" dirty="0" err="1">
                          <a:solidFill>
                            <a:srgbClr val="D4D4D4"/>
                          </a:solidFill>
                          <a:latin typeface="Consolas"/>
                          <a:ea typeface="Consolas"/>
                          <a:cs typeface="Consolas"/>
                          <a:sym typeface="Consolas"/>
                        </a:rPr>
                        <a:t>ftell</a:t>
                      </a:r>
                      <a:r>
                        <a:rPr lang="en-US" sz="1800" b="0" dirty="0">
                          <a:solidFill>
                            <a:srgbClr val="D4D4D4"/>
                          </a:solidFill>
                          <a:latin typeface="Consolas"/>
                          <a:ea typeface="Consolas"/>
                          <a:cs typeface="Consolas"/>
                          <a:sym typeface="Consolas"/>
                        </a:rPr>
                        <a:t> </a:t>
                      </a:r>
                      <a:r>
                        <a:rPr lang="en-US" sz="1800" dirty="0">
                          <a:solidFill>
                            <a:schemeClr val="lt1"/>
                          </a:solidFill>
                        </a:rPr>
                        <a:t>takes a file pointer and returns a number of </a:t>
                      </a:r>
                      <a:r>
                        <a:rPr lang="en-US" sz="1800" dirty="0" err="1" smtClean="0">
                          <a:solidFill>
                            <a:schemeClr val="lt1"/>
                          </a:solidFill>
                        </a:rPr>
                        <a:t>datatype</a:t>
                      </a:r>
                      <a:r>
                        <a:rPr lang="en-US" sz="1800" dirty="0" smtClean="0">
                          <a:solidFill>
                            <a:schemeClr val="lt1"/>
                          </a:solidFill>
                        </a:rPr>
                        <a:t> </a:t>
                      </a:r>
                      <a:r>
                        <a:rPr lang="en-US" sz="1800" b="0" dirty="0" smtClean="0">
                          <a:solidFill>
                            <a:srgbClr val="F92672"/>
                          </a:solidFill>
                          <a:latin typeface="Consolas"/>
                          <a:ea typeface="Consolas"/>
                          <a:cs typeface="Consolas"/>
                          <a:sym typeface="Consolas"/>
                        </a:rPr>
                        <a:t>long</a:t>
                      </a:r>
                      <a:r>
                        <a:rPr lang="en-US" sz="1800" dirty="0" smtClean="0">
                          <a:solidFill>
                            <a:schemeClr val="lt1"/>
                          </a:solidFill>
                        </a:rPr>
                        <a:t>, </a:t>
                      </a:r>
                      <a:r>
                        <a:rPr lang="en-US" sz="1800" dirty="0">
                          <a:solidFill>
                            <a:schemeClr val="lt1"/>
                          </a:solidFill>
                        </a:rPr>
                        <a:t>that corresponds to the current position. This function is useful in saving the current position of a </a:t>
                      </a:r>
                      <a:r>
                        <a:rPr lang="en-US" sz="1800" dirty="0" smtClean="0">
                          <a:solidFill>
                            <a:schemeClr val="lt1"/>
                          </a:solidFill>
                        </a:rPr>
                        <a:t>file. </a:t>
                      </a:r>
                      <a:endParaRPr lang="en-US" dirty="0"/>
                    </a:p>
                    <a:p>
                      <a:pPr marL="0" marR="0" lvl="0" indent="0" algn="just" rtl="0">
                        <a:spcBef>
                          <a:spcPts val="0"/>
                        </a:spcBef>
                        <a:spcAft>
                          <a:spcPts val="0"/>
                        </a:spcAft>
                        <a:buNone/>
                      </a:pPr>
                      <a:endParaRPr lang="en-US" sz="1800" dirty="0">
                        <a:solidFill>
                          <a:schemeClr val="lt1"/>
                        </a:solidFill>
                      </a:endParaRPr>
                    </a:p>
                    <a:p>
                      <a:pPr marL="0" marR="0" lvl="0" indent="0" algn="just" rtl="0">
                        <a:spcBef>
                          <a:spcPts val="0"/>
                        </a:spcBef>
                        <a:spcAft>
                          <a:spcPts val="0"/>
                        </a:spcAft>
                        <a:buNone/>
                      </a:pPr>
                      <a:r>
                        <a:rPr lang="en-US" sz="1800" b="1" dirty="0">
                          <a:solidFill>
                            <a:schemeClr val="lt1"/>
                          </a:solidFill>
                        </a:rPr>
                        <a:t>Example</a:t>
                      </a:r>
                      <a:r>
                        <a:rPr lang="en-US" sz="1800" dirty="0">
                          <a:solidFill>
                            <a:schemeClr val="lt1"/>
                          </a:solidFill>
                        </a:rPr>
                        <a:t>:</a:t>
                      </a:r>
                      <a:r>
                        <a:rPr lang="en-US" sz="1800" dirty="0">
                          <a:solidFill>
                            <a:srgbClr val="B8D98E"/>
                          </a:solidFill>
                        </a:rPr>
                        <a:t> /* n would give the relative offset of the current position.  */</a:t>
                      </a:r>
                      <a:endParaRPr lang="en-US" sz="1800" b="0" dirty="0">
                        <a:solidFill>
                          <a:srgbClr val="D4D4D4"/>
                        </a:solidFill>
                        <a:latin typeface="Consolas"/>
                        <a:ea typeface="Consolas"/>
                        <a:cs typeface="Consolas"/>
                        <a:sym typeface="Consolas"/>
                      </a:endParaRPr>
                    </a:p>
                    <a:p>
                      <a:pPr algn="just"/>
                      <a:r>
                        <a:rPr lang="en-US" b="0" dirty="0" smtClean="0">
                          <a:solidFill>
                            <a:srgbClr val="D4D4D4"/>
                          </a:solidFill>
                          <a:effectLst/>
                          <a:latin typeface="Consolas" panose="020B0609020204030204" pitchFamily="49" charset="0"/>
                        </a:rPr>
                        <a:t>n = </a:t>
                      </a:r>
                      <a:r>
                        <a:rPr lang="en-US" b="0" dirty="0" err="1" smtClean="0">
                          <a:solidFill>
                            <a:srgbClr val="D4D4D4"/>
                          </a:solidFill>
                          <a:effectLst/>
                          <a:latin typeface="Consolas" panose="020B0609020204030204" pitchFamily="49" charset="0"/>
                        </a:rPr>
                        <a:t>ftell</a:t>
                      </a:r>
                      <a:r>
                        <a:rPr lang="en-US" b="0" dirty="0" smtClean="0">
                          <a:solidFill>
                            <a:srgbClr val="D4D4D4"/>
                          </a:solidFill>
                          <a:effectLst/>
                          <a:latin typeface="Consolas" panose="020B0609020204030204" pitchFamily="49" charset="0"/>
                        </a:rPr>
                        <a:t>(</a:t>
                      </a:r>
                      <a:r>
                        <a:rPr lang="en-US" b="0" dirty="0" err="1" smtClean="0">
                          <a:solidFill>
                            <a:srgbClr val="D4D4D4"/>
                          </a:solidFill>
                          <a:effectLst/>
                          <a:latin typeface="Consolas" panose="020B0609020204030204" pitchFamily="49" charset="0"/>
                        </a:rPr>
                        <a:t>fp</a:t>
                      </a:r>
                      <a:r>
                        <a:rPr lang="en-US" b="0" dirty="0" smtClean="0">
                          <a:solidFill>
                            <a:srgbClr val="D4D4D4"/>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txBody>
                  <a:tcPr marL="91450" marR="91450" marT="45725" marB="45725" anchor="ctr">
                    <a:lnL w="12700" cap="flat" cmpd="sng" algn="ctr">
                      <a:solidFill>
                        <a:schemeClr val="bg2">
                          <a:lumMod val="50000"/>
                        </a:schemeClr>
                      </a:solidFill>
                      <a:prstDash val="solid"/>
                      <a:round/>
                      <a:headEnd type="none" w="med" len="med"/>
                      <a:tailEnd type="none" w="med" len="med"/>
                    </a:ln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450984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12A344-0BD9-47B9-B571-6BFABF3E3E61}"/>
              </a:ext>
            </a:extLst>
          </p:cNvPr>
          <p:cNvSpPr>
            <a:spLocks noGrp="1"/>
          </p:cNvSpPr>
          <p:nvPr>
            <p:ph type="title"/>
          </p:nvPr>
        </p:nvSpPr>
        <p:spPr/>
        <p:txBody>
          <a:bodyPr/>
          <a:lstStyle/>
          <a:p>
            <a:r>
              <a:rPr lang="en-IN" b="1" dirty="0"/>
              <a:t>File Positioning Functions</a:t>
            </a:r>
          </a:p>
        </p:txBody>
      </p:sp>
      <p:graphicFrame>
        <p:nvGraphicFramePr>
          <p:cNvPr id="5" name="Google Shape;215;p27">
            <a:extLst>
              <a:ext uri="{FF2B5EF4-FFF2-40B4-BE49-F238E27FC236}">
                <a16:creationId xmlns:a16="http://schemas.microsoft.com/office/drawing/2014/main" xmlns="" id="{D0DEC52F-3D6C-9145-8DCD-DC45ABC6FF6C}"/>
              </a:ext>
            </a:extLst>
          </p:cNvPr>
          <p:cNvGraphicFramePr/>
          <p:nvPr>
            <p:extLst>
              <p:ext uri="{D42A27DB-BD31-4B8C-83A1-F6EECF244321}">
                <p14:modId xmlns:p14="http://schemas.microsoft.com/office/powerpoint/2010/main" val="2209862183"/>
              </p:ext>
            </p:extLst>
          </p:nvPr>
        </p:nvGraphicFramePr>
        <p:xfrm>
          <a:off x="352511" y="1226056"/>
          <a:ext cx="11667275" cy="2183845"/>
        </p:xfrm>
        <a:graphic>
          <a:graphicData uri="http://schemas.openxmlformats.org/drawingml/2006/table">
            <a:tbl>
              <a:tblPr firstRow="1" bandRow="1">
                <a:tableStyleId>{3B4B98B0-60AC-42C2-AFA5-B58CD77FA1E5}</a:tableStyleId>
              </a:tblPr>
              <a:tblGrid>
                <a:gridCol w="2876625">
                  <a:extLst>
                    <a:ext uri="{9D8B030D-6E8A-4147-A177-3AD203B41FA5}">
                      <a16:colId xmlns:a16="http://schemas.microsoft.com/office/drawing/2014/main" xmlns="" val="20000"/>
                    </a:ext>
                  </a:extLst>
                </a:gridCol>
                <a:gridCol w="8790650">
                  <a:extLst>
                    <a:ext uri="{9D8B030D-6E8A-4147-A177-3AD203B41FA5}">
                      <a16:colId xmlns:a16="http://schemas.microsoft.com/office/drawing/2014/main" xmlns="" val="20001"/>
                    </a:ext>
                  </a:extLst>
                </a:gridCol>
              </a:tblGrid>
              <a:tr h="446475">
                <a:tc>
                  <a:txBody>
                    <a:bodyPr/>
                    <a:lstStyle/>
                    <a:p>
                      <a:pPr marL="0" marR="0" lvl="0" indent="0" algn="ctr" rtl="0">
                        <a:spcBef>
                          <a:spcPts val="0"/>
                        </a:spcBef>
                        <a:spcAft>
                          <a:spcPts val="0"/>
                        </a:spcAft>
                        <a:buNone/>
                      </a:pPr>
                      <a:r>
                        <a:rPr lang="en-US" sz="1800" dirty="0">
                          <a:solidFill>
                            <a:srgbClr val="F92672"/>
                          </a:solidFill>
                        </a:rPr>
                        <a:t>Syntax</a:t>
                      </a:r>
                      <a:endParaRPr sz="1800" b="1" dirty="0">
                        <a:solidFill>
                          <a:srgbClr val="F92672"/>
                        </a:solidFill>
                      </a:endParaRPr>
                    </a:p>
                  </a:txBody>
                  <a:tcPr marL="91450" marR="91450" marT="45725" marB="45725" anchor="ctr">
                    <a:lnR w="12700" cap="flat" cmpd="sng" algn="ctr">
                      <a:solidFill>
                        <a:schemeClr val="bg2">
                          <a:lumMod val="50000"/>
                        </a:schemeClr>
                      </a:solidFill>
                      <a:prstDash val="solid"/>
                      <a:round/>
                      <a:headEnd type="none" w="med" len="med"/>
                      <a:tailEnd type="none" w="med" len="med"/>
                    </a:lnR>
                  </a:tcPr>
                </a:tc>
                <a:tc>
                  <a:txBody>
                    <a:bodyPr/>
                    <a:lstStyle/>
                    <a:p>
                      <a:pPr marL="0" marR="0" lvl="0" indent="0" algn="ctr" rtl="0">
                        <a:spcBef>
                          <a:spcPts val="0"/>
                        </a:spcBef>
                        <a:spcAft>
                          <a:spcPts val="0"/>
                        </a:spcAft>
                        <a:buNone/>
                      </a:pPr>
                      <a:r>
                        <a:rPr lang="en-US" sz="1800" dirty="0">
                          <a:solidFill>
                            <a:srgbClr val="F92672"/>
                          </a:solidFill>
                        </a:rPr>
                        <a:t>Description</a:t>
                      </a:r>
                      <a:endParaRPr sz="1800" b="1" dirty="0">
                        <a:solidFill>
                          <a:srgbClr val="F92672"/>
                        </a:solidFill>
                      </a:endParaRPr>
                    </a:p>
                  </a:txBody>
                  <a:tcPr marL="91450" marR="91450" marT="45725" marB="45725" anchor="ctr">
                    <a:lnL w="12700" cap="flat" cmpd="sng" algn="ctr">
                      <a:solidFill>
                        <a:schemeClr val="bg2">
                          <a:lumMod val="50000"/>
                        </a:schemeClr>
                      </a:solidFill>
                      <a:prstDash val="solid"/>
                      <a:round/>
                      <a:headEnd type="none" w="med" len="med"/>
                      <a:tailEnd type="none" w="med" len="med"/>
                    </a:lnL>
                  </a:tcPr>
                </a:tc>
                <a:extLst>
                  <a:ext uri="{0D108BD9-81ED-4DB2-BD59-A6C34878D82A}">
                    <a16:rowId xmlns:a16="http://schemas.microsoft.com/office/drawing/2014/main" xmlns="" val="10000"/>
                  </a:ext>
                </a:extLst>
              </a:tr>
              <a:tr h="1506580">
                <a:tc>
                  <a:txBody>
                    <a:bodyPr/>
                    <a:lstStyle/>
                    <a:p>
                      <a:r>
                        <a:rPr lang="en-US" b="0" dirty="0" smtClean="0">
                          <a:solidFill>
                            <a:srgbClr val="D4D4D4"/>
                          </a:solidFill>
                          <a:effectLst/>
                          <a:latin typeface="Consolas" panose="020B0609020204030204" pitchFamily="49" charset="0"/>
                        </a:rPr>
                        <a:t>rewind(</a:t>
                      </a:r>
                      <a:r>
                        <a:rPr lang="en-US" b="0" dirty="0" err="1" smtClean="0">
                          <a:solidFill>
                            <a:srgbClr val="D4D4D4"/>
                          </a:solidFill>
                          <a:effectLst/>
                          <a:latin typeface="Consolas" panose="020B0609020204030204" pitchFamily="49" charset="0"/>
                        </a:rPr>
                        <a:t>fp</a:t>
                      </a:r>
                      <a:r>
                        <a:rPr lang="en-US" b="0" dirty="0" smtClean="0">
                          <a:solidFill>
                            <a:srgbClr val="D4D4D4"/>
                          </a:solidFill>
                          <a:effectLst/>
                          <a:latin typeface="Consolas" panose="020B0609020204030204" pitchFamily="49" charset="0"/>
                        </a:rPr>
                        <a:t>);</a:t>
                      </a:r>
                    </a:p>
                  </a:txBody>
                  <a:tcPr marL="91450" marR="91450" marT="45725" marB="45725">
                    <a:lnR w="12700" cap="flat" cmpd="sng" algn="ctr">
                      <a:solidFill>
                        <a:schemeClr val="bg2">
                          <a:lumMod val="50000"/>
                        </a:schemeClr>
                      </a:solidFill>
                      <a:prstDash val="solid"/>
                      <a:round/>
                      <a:headEnd type="none" w="med" len="med"/>
                      <a:tailEnd type="none" w="med" len="med"/>
                    </a:lnR>
                  </a:tcPr>
                </a:tc>
                <a:tc>
                  <a:txBody>
                    <a:bodyPr/>
                    <a:lstStyle/>
                    <a:p>
                      <a:pPr marL="0" marR="0" lvl="0" indent="0" algn="just" rtl="0">
                        <a:spcBef>
                          <a:spcPts val="0"/>
                        </a:spcBef>
                        <a:spcAft>
                          <a:spcPts val="0"/>
                        </a:spcAft>
                        <a:buNone/>
                      </a:pPr>
                      <a:r>
                        <a:rPr lang="en-US" sz="1800" b="0" dirty="0" smtClean="0">
                          <a:solidFill>
                            <a:srgbClr val="D4D4D4"/>
                          </a:solidFill>
                          <a:latin typeface="Consolas"/>
                          <a:ea typeface="Consolas"/>
                          <a:cs typeface="Consolas"/>
                          <a:sym typeface="Consolas"/>
                        </a:rPr>
                        <a:t>rewind() </a:t>
                      </a:r>
                      <a:r>
                        <a:rPr lang="en-US" sz="1800" dirty="0">
                          <a:solidFill>
                            <a:schemeClr val="lt1"/>
                          </a:solidFill>
                        </a:rPr>
                        <a:t>takes a file pointer and resets the position to the start of the file.</a:t>
                      </a:r>
                      <a:endParaRPr lang="en-US" dirty="0"/>
                    </a:p>
                    <a:p>
                      <a:pPr marL="0" marR="0" lvl="0" indent="0" algn="just" rtl="0">
                        <a:spcBef>
                          <a:spcPts val="0"/>
                        </a:spcBef>
                        <a:spcAft>
                          <a:spcPts val="0"/>
                        </a:spcAft>
                        <a:buNone/>
                      </a:pPr>
                      <a:endParaRPr lang="en-US" sz="1800" b="1" dirty="0">
                        <a:solidFill>
                          <a:schemeClr val="lt1"/>
                        </a:solidFill>
                      </a:endParaRPr>
                    </a:p>
                    <a:p>
                      <a:pPr marL="0" marR="0" lvl="0" indent="0" algn="just" rtl="0">
                        <a:spcBef>
                          <a:spcPts val="0"/>
                        </a:spcBef>
                        <a:spcAft>
                          <a:spcPts val="0"/>
                        </a:spcAft>
                        <a:buNone/>
                      </a:pPr>
                      <a:r>
                        <a:rPr lang="en-US" sz="1800" b="1" dirty="0">
                          <a:solidFill>
                            <a:schemeClr val="lt1"/>
                          </a:solidFill>
                        </a:rPr>
                        <a:t>Example</a:t>
                      </a:r>
                      <a:r>
                        <a:rPr lang="en-US" sz="1800" dirty="0">
                          <a:solidFill>
                            <a:schemeClr val="lt1"/>
                          </a:solidFill>
                        </a:rPr>
                        <a:t>: </a:t>
                      </a:r>
                      <a:r>
                        <a:rPr lang="en-US" sz="1800" dirty="0">
                          <a:solidFill>
                            <a:srgbClr val="B8D98E"/>
                          </a:solidFill>
                        </a:rPr>
                        <a:t>/* The statement would assign 0 to n because the file position has been set to the start of the file by rewind.  */</a:t>
                      </a:r>
                    </a:p>
                    <a:p>
                      <a:pPr marL="0" marR="0" lvl="0" indent="0" algn="just" rtl="0">
                        <a:spcBef>
                          <a:spcPts val="0"/>
                        </a:spcBef>
                        <a:spcAft>
                          <a:spcPts val="0"/>
                        </a:spcAft>
                        <a:buNone/>
                      </a:pPr>
                      <a:endParaRPr lang="en-US" sz="1800" b="0" dirty="0">
                        <a:solidFill>
                          <a:srgbClr val="D4D4D4"/>
                        </a:solidFill>
                        <a:latin typeface="Consolas"/>
                        <a:ea typeface="Consolas"/>
                        <a:cs typeface="Consolas"/>
                        <a:sym typeface="Consolas"/>
                      </a:endParaRPr>
                    </a:p>
                    <a:p>
                      <a:pPr marL="0" marR="0" lvl="0" indent="0" algn="just" rtl="0">
                        <a:spcBef>
                          <a:spcPts val="0"/>
                        </a:spcBef>
                        <a:spcAft>
                          <a:spcPts val="0"/>
                        </a:spcAft>
                        <a:buNone/>
                      </a:pPr>
                      <a:r>
                        <a:rPr lang="en-US" sz="1800" b="0" dirty="0" smtClean="0">
                          <a:solidFill>
                            <a:srgbClr val="D4D4D4"/>
                          </a:solidFill>
                          <a:latin typeface="Consolas"/>
                          <a:ea typeface="Consolas"/>
                          <a:cs typeface="Consolas"/>
                          <a:sym typeface="Consolas"/>
                        </a:rPr>
                        <a:t>rewind(</a:t>
                      </a:r>
                      <a:r>
                        <a:rPr lang="en-US" sz="1800" b="0" dirty="0" err="1" smtClean="0">
                          <a:solidFill>
                            <a:srgbClr val="D4D4D4"/>
                          </a:solidFill>
                          <a:latin typeface="Consolas"/>
                          <a:ea typeface="Consolas"/>
                          <a:cs typeface="Consolas"/>
                          <a:sym typeface="Consolas"/>
                        </a:rPr>
                        <a:t>fp</a:t>
                      </a:r>
                      <a:r>
                        <a:rPr lang="en-US" sz="1800" b="0" dirty="0">
                          <a:solidFill>
                            <a:srgbClr val="D4D4D4"/>
                          </a:solidFill>
                          <a:latin typeface="Consolas"/>
                          <a:ea typeface="Consolas"/>
                          <a:cs typeface="Consolas"/>
                          <a:sym typeface="Consolas"/>
                        </a:rPr>
                        <a:t>);</a:t>
                      </a:r>
                      <a:r>
                        <a:rPr lang="en-US" sz="1800" dirty="0">
                          <a:solidFill>
                            <a:schemeClr val="bg1"/>
                          </a:solidFill>
                          <a:sym typeface="Quattrocento Sans"/>
                        </a:rPr>
                        <a:t> </a:t>
                      </a:r>
                      <a:endParaRPr sz="1800" b="0" dirty="0">
                        <a:solidFill>
                          <a:schemeClr val="bg1"/>
                        </a:solidFill>
                        <a:latin typeface="Consolas"/>
                        <a:ea typeface="Consolas"/>
                        <a:cs typeface="Consolas"/>
                        <a:sym typeface="Consolas"/>
                      </a:endParaRPr>
                    </a:p>
                  </a:txBody>
                  <a:tcPr marL="91450" marR="91450" marT="45725" marB="45725" anchor="ctr">
                    <a:lnL w="12700" cap="flat" cmpd="sng" algn="ctr">
                      <a:solidFill>
                        <a:schemeClr val="bg2">
                          <a:lumMod val="50000"/>
                        </a:schemeClr>
                      </a:solidFill>
                      <a:prstDash val="solid"/>
                      <a:round/>
                      <a:headEnd type="none" w="med" len="med"/>
                      <a:tailEnd type="none" w="med" len="med"/>
                    </a:ln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330139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6"/>
          <p:cNvSpPr txBox="1">
            <a:spLocks noGrp="1"/>
          </p:cNvSpPr>
          <p:nvPr>
            <p:ph type="title"/>
          </p:nvPr>
        </p:nvSpPr>
        <p:spPr>
          <a:xfrm>
            <a:off x="0" y="1"/>
            <a:ext cx="12192000" cy="900000"/>
          </a:xfrm>
          <a:prstGeom prst="rect">
            <a:avLst/>
          </a:prstGeom>
          <a:noFill/>
          <a:ln>
            <a:noFill/>
          </a:ln>
        </p:spPr>
        <p:txBody>
          <a:bodyPr spcFirstLastPara="1" wrap="square" lIns="216000" tIns="108000" rIns="216000" bIns="108000" anchor="ctr" anchorCtr="0">
            <a:noAutofit/>
          </a:bodyPr>
          <a:lstStyle/>
          <a:p>
            <a:r>
              <a:rPr lang="en-IN" sz="3200" b="1" dirty="0"/>
              <a:t>Write a C program to count lines, words, tabs, and characters</a:t>
            </a:r>
          </a:p>
        </p:txBody>
      </p:sp>
      <p:sp>
        <p:nvSpPr>
          <p:cNvPr id="204" name="Google Shape;204;p26"/>
          <p:cNvSpPr/>
          <p:nvPr/>
        </p:nvSpPr>
        <p:spPr>
          <a:xfrm>
            <a:off x="929012" y="1501567"/>
            <a:ext cx="4777100" cy="4448472"/>
          </a:xfrm>
          <a:prstGeom prst="rect">
            <a:avLst/>
          </a:prstGeom>
          <a:solidFill>
            <a:srgbClr val="363636"/>
          </a:solidFill>
          <a:ln>
            <a:noFill/>
          </a:ln>
        </p:spPr>
        <p:txBody>
          <a:bodyPr spcFirstLastPara="1" wrap="square" lIns="91425" tIns="45700" rIns="91425" bIns="45700" anchor="t" anchorCtr="0">
            <a:noAutofit/>
          </a:bodyPr>
          <a:lstStyle/>
          <a:p>
            <a:r>
              <a:rPr lang="en-US" b="1" dirty="0">
                <a:solidFill>
                  <a:srgbClr val="569CD6"/>
                </a:solidFill>
                <a:latin typeface="Consolas" panose="020B0609020204030204" pitchFamily="49" charset="0"/>
              </a:rPr>
              <a:t>#include </a:t>
            </a:r>
            <a:r>
              <a:rPr lang="en-US" b="1" dirty="0">
                <a:solidFill>
                  <a:srgbClr val="CE9178"/>
                </a:solidFill>
                <a:latin typeface="Consolas" panose="020B0609020204030204" pitchFamily="49" charset="0"/>
              </a:rPr>
              <a:t>&lt;</a:t>
            </a:r>
            <a:r>
              <a:rPr lang="en-US" b="1" dirty="0" err="1">
                <a:solidFill>
                  <a:srgbClr val="CE9178"/>
                </a:solidFill>
                <a:latin typeface="Consolas" panose="020B0609020204030204" pitchFamily="49" charset="0"/>
              </a:rPr>
              <a:t>stdio.h</a:t>
            </a:r>
            <a:r>
              <a:rPr lang="en-US" b="1" dirty="0">
                <a:solidFill>
                  <a:srgbClr val="CE9178"/>
                </a:solidFill>
                <a:latin typeface="Consolas" panose="020B0609020204030204" pitchFamily="49" charset="0"/>
              </a:rPr>
              <a:t>&gt;</a:t>
            </a:r>
            <a:endParaRPr lang="en-US" b="1" dirty="0">
              <a:solidFill>
                <a:srgbClr val="D4D4D4"/>
              </a:solidFill>
              <a:latin typeface="Consolas" panose="020B0609020204030204" pitchFamily="49" charset="0"/>
            </a:endParaRPr>
          </a:p>
          <a:p>
            <a:r>
              <a:rPr lang="en-US" b="1" dirty="0">
                <a:solidFill>
                  <a:srgbClr val="569CD6"/>
                </a:solidFill>
                <a:latin typeface="Consolas" panose="020B0609020204030204" pitchFamily="49" charset="0"/>
              </a:rPr>
              <a:t>void</a:t>
            </a:r>
            <a:r>
              <a:rPr lang="en-US" b="1" dirty="0">
                <a:solidFill>
                  <a:srgbClr val="D4D4D4"/>
                </a:solidFill>
                <a:latin typeface="Consolas" panose="020B0609020204030204" pitchFamily="49" charset="0"/>
              </a:rPr>
              <a:t> main()</a:t>
            </a:r>
          </a:p>
          <a:p>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FILE *p;</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char</a:t>
            </a:r>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ch</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569CD6"/>
                </a:solidFill>
                <a:latin typeface="Consolas" panose="020B0609020204030204" pitchFamily="49" charset="0"/>
              </a:rPr>
              <a:t>int</a:t>
            </a:r>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ln</a:t>
            </a:r>
            <a:r>
              <a:rPr lang="en-US" b="1" dirty="0">
                <a:solidFill>
                  <a:srgbClr val="D4D4D4"/>
                </a:solidFill>
                <a:latin typeface="Consolas" panose="020B0609020204030204" pitchFamily="49" charset="0"/>
              </a:rPr>
              <a:t>=</a:t>
            </a:r>
            <a:r>
              <a:rPr lang="en-US" b="1" dirty="0">
                <a:solidFill>
                  <a:srgbClr val="B5CEA8"/>
                </a:solidFill>
                <a:latin typeface="Consolas" panose="020B0609020204030204" pitchFamily="49" charset="0"/>
              </a:rPr>
              <a:t>0</a:t>
            </a:r>
            <a:r>
              <a:rPr lang="en-US" b="1" dirty="0">
                <a:solidFill>
                  <a:srgbClr val="D4D4D4"/>
                </a:solidFill>
                <a:latin typeface="Consolas" panose="020B0609020204030204" pitchFamily="49" charset="0"/>
              </a:rPr>
              <a:t>,t=</a:t>
            </a:r>
            <a:r>
              <a:rPr lang="en-US" b="1" dirty="0">
                <a:solidFill>
                  <a:srgbClr val="B5CEA8"/>
                </a:solidFill>
                <a:latin typeface="Consolas" panose="020B0609020204030204" pitchFamily="49" charset="0"/>
              </a:rPr>
              <a:t>0</a:t>
            </a:r>
            <a:r>
              <a:rPr lang="en-US" b="1" dirty="0">
                <a:solidFill>
                  <a:srgbClr val="D4D4D4"/>
                </a:solidFill>
                <a:latin typeface="Consolas" panose="020B0609020204030204" pitchFamily="49" charset="0"/>
              </a:rPr>
              <a:t>,w=</a:t>
            </a:r>
            <a:r>
              <a:rPr lang="en-US" b="1" dirty="0">
                <a:solidFill>
                  <a:srgbClr val="B5CEA8"/>
                </a:solidFill>
                <a:latin typeface="Consolas" panose="020B0609020204030204" pitchFamily="49" charset="0"/>
              </a:rPr>
              <a:t>0</a:t>
            </a:r>
            <a:r>
              <a:rPr lang="en-US" b="1" dirty="0">
                <a:solidFill>
                  <a:srgbClr val="D4D4D4"/>
                </a:solidFill>
                <a:latin typeface="Consolas" panose="020B0609020204030204" pitchFamily="49" charset="0"/>
              </a:rPr>
              <a:t>,c=</a:t>
            </a:r>
            <a:r>
              <a:rPr lang="en-US" b="1" dirty="0">
                <a:solidFill>
                  <a:srgbClr val="B5CEA8"/>
                </a:solidFill>
                <a:latin typeface="Consolas" panose="020B0609020204030204" pitchFamily="49" charset="0"/>
              </a:rPr>
              <a:t>0</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p = </a:t>
            </a:r>
            <a:r>
              <a:rPr lang="en-US" b="1" dirty="0" err="1">
                <a:solidFill>
                  <a:srgbClr val="D4D4D4"/>
                </a:solidFill>
                <a:latin typeface="Consolas" panose="020B0609020204030204" pitchFamily="49" charset="0"/>
              </a:rPr>
              <a:t>fopen</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"text1.txt"</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"r"</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ch</a:t>
            </a:r>
            <a:r>
              <a:rPr lang="en-US" b="1" dirty="0">
                <a:solidFill>
                  <a:srgbClr val="D4D4D4"/>
                </a:solidFill>
                <a:latin typeface="Consolas" panose="020B0609020204030204" pitchFamily="49" charset="0"/>
              </a:rPr>
              <a:t> = </a:t>
            </a:r>
            <a:r>
              <a:rPr lang="en-US" b="1" dirty="0" err="1">
                <a:solidFill>
                  <a:srgbClr val="D4D4D4"/>
                </a:solidFill>
                <a:latin typeface="Consolas" panose="020B0609020204030204" pitchFamily="49" charset="0"/>
              </a:rPr>
              <a:t>getc</a:t>
            </a:r>
            <a:r>
              <a:rPr lang="en-US" b="1" dirty="0">
                <a:solidFill>
                  <a:srgbClr val="D4D4D4"/>
                </a:solidFill>
                <a:latin typeface="Consolas" panose="020B0609020204030204" pitchFamily="49" charset="0"/>
              </a:rPr>
              <a:t>(p);</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while</a:t>
            </a:r>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ch</a:t>
            </a:r>
            <a:r>
              <a:rPr lang="en-US" b="1" dirty="0">
                <a:solidFill>
                  <a:srgbClr val="D4D4D4"/>
                </a:solidFill>
                <a:latin typeface="Consolas" panose="020B0609020204030204" pitchFamily="49" charset="0"/>
              </a:rPr>
              <a:t> != EOF) {</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ch</a:t>
            </a:r>
            <a:r>
              <a:rPr lang="en-US" b="1" dirty="0">
                <a:solidFill>
                  <a:srgbClr val="D4D4D4"/>
                </a:solidFill>
                <a:latin typeface="Consolas" panose="020B0609020204030204" pitchFamily="49" charset="0"/>
              </a:rPr>
              <a:t> == </a:t>
            </a:r>
            <a:r>
              <a:rPr lang="en-US" b="1" dirty="0">
                <a:solidFill>
                  <a:srgbClr val="CE9178"/>
                </a:solidFill>
                <a:latin typeface="Consolas" panose="020B0609020204030204" pitchFamily="49" charset="0"/>
              </a:rPr>
              <a:t>'\n'</a:t>
            </a:r>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ln</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else</a:t>
            </a:r>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a:t>
            </a:r>
            <a:r>
              <a:rPr lang="en-US" b="1" dirty="0" err="1">
                <a:solidFill>
                  <a:srgbClr val="D4D4D4"/>
                </a:solidFill>
                <a:latin typeface="Consolas" panose="020B0609020204030204" pitchFamily="49" charset="0"/>
              </a:rPr>
              <a:t>ch</a:t>
            </a:r>
            <a:r>
              <a:rPr lang="en-US" b="1" dirty="0">
                <a:solidFill>
                  <a:srgbClr val="D4D4D4"/>
                </a:solidFill>
                <a:latin typeface="Consolas" panose="020B0609020204030204" pitchFamily="49" charset="0"/>
              </a:rPr>
              <a:t> == </a:t>
            </a:r>
            <a:r>
              <a:rPr lang="en-US" b="1" dirty="0">
                <a:solidFill>
                  <a:srgbClr val="CE9178"/>
                </a:solidFill>
                <a:latin typeface="Consolas" panose="020B0609020204030204" pitchFamily="49" charset="0"/>
              </a:rPr>
              <a:t>'\t'</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t++;</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else</a:t>
            </a:r>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a:t>
            </a:r>
            <a:r>
              <a:rPr lang="en-US" b="1" dirty="0" err="1">
                <a:solidFill>
                  <a:srgbClr val="D4D4D4"/>
                </a:solidFill>
                <a:latin typeface="Consolas" panose="020B0609020204030204" pitchFamily="49" charset="0"/>
              </a:rPr>
              <a:t>ch</a:t>
            </a:r>
            <a:r>
              <a:rPr lang="en-US" b="1" dirty="0">
                <a:solidFill>
                  <a:srgbClr val="D4D4D4"/>
                </a:solidFill>
                <a:latin typeface="Consolas" panose="020B0609020204030204" pitchFamily="49" charset="0"/>
              </a:rPr>
              <a:t> == </a:t>
            </a:r>
            <a:r>
              <a:rPr lang="en-US" b="1" dirty="0">
                <a:solidFill>
                  <a:srgbClr val="CE9178"/>
                </a:solidFill>
                <a:latin typeface="Consolas" panose="020B0609020204030204" pitchFamily="49" charset="0"/>
              </a:rPr>
              <a:t>' '</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w++;</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else</a:t>
            </a:r>
            <a:endParaRPr lang="en-US" b="1" dirty="0">
              <a:solidFill>
                <a:srgbClr val="D4D4D4"/>
              </a:solidFill>
              <a:effectLst/>
              <a:latin typeface="Consolas" panose="020B0609020204030204" pitchFamily="49" charset="0"/>
            </a:endParaRPr>
          </a:p>
        </p:txBody>
      </p:sp>
      <p:sp>
        <p:nvSpPr>
          <p:cNvPr id="205" name="Google Shape;205;p26"/>
          <p:cNvSpPr/>
          <p:nvPr/>
        </p:nvSpPr>
        <p:spPr>
          <a:xfrm>
            <a:off x="429018" y="1501567"/>
            <a:ext cx="499993" cy="4448472"/>
          </a:xfrm>
          <a:prstGeom prst="rect">
            <a:avLst/>
          </a:prstGeom>
          <a:solidFill>
            <a:srgbClr val="363636"/>
          </a:solid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b="1" dirty="0">
                <a:solidFill>
                  <a:srgbClr val="575757"/>
                </a:solidFill>
                <a:ea typeface="Consolas"/>
                <a:cs typeface="Consolas"/>
                <a:sym typeface="Consolas"/>
              </a:rPr>
              <a:t>1</a:t>
            </a:r>
            <a:endParaRPr dirty="0"/>
          </a:p>
          <a:p>
            <a:pPr marL="0" marR="0" lvl="0" indent="0" algn="r" rtl="0">
              <a:spcBef>
                <a:spcPts val="0"/>
              </a:spcBef>
              <a:spcAft>
                <a:spcPts val="0"/>
              </a:spcAft>
              <a:buNone/>
            </a:pPr>
            <a:r>
              <a:rPr lang="en-US" b="1" dirty="0">
                <a:solidFill>
                  <a:srgbClr val="575757"/>
                </a:solidFill>
                <a:ea typeface="Consolas"/>
                <a:cs typeface="Consolas"/>
                <a:sym typeface="Consolas"/>
              </a:rPr>
              <a:t>2</a:t>
            </a:r>
            <a:endParaRPr dirty="0"/>
          </a:p>
          <a:p>
            <a:pPr marL="0" marR="0" lvl="0" indent="0" algn="r" rtl="0">
              <a:spcBef>
                <a:spcPts val="0"/>
              </a:spcBef>
              <a:spcAft>
                <a:spcPts val="0"/>
              </a:spcAft>
              <a:buNone/>
            </a:pPr>
            <a:r>
              <a:rPr lang="en-US" b="1" dirty="0">
                <a:solidFill>
                  <a:srgbClr val="575757"/>
                </a:solidFill>
                <a:ea typeface="Consolas"/>
                <a:cs typeface="Consolas"/>
                <a:sym typeface="Consolas"/>
              </a:rPr>
              <a:t>3</a:t>
            </a:r>
            <a:endParaRPr dirty="0"/>
          </a:p>
          <a:p>
            <a:pPr marL="0" marR="0" lvl="0" indent="0" algn="r" rtl="0">
              <a:spcBef>
                <a:spcPts val="0"/>
              </a:spcBef>
              <a:spcAft>
                <a:spcPts val="0"/>
              </a:spcAft>
              <a:buNone/>
            </a:pPr>
            <a:r>
              <a:rPr lang="en-US" b="1" dirty="0">
                <a:solidFill>
                  <a:srgbClr val="575757"/>
                </a:solidFill>
                <a:ea typeface="Consolas"/>
                <a:cs typeface="Consolas"/>
                <a:sym typeface="Consolas"/>
              </a:rPr>
              <a:t>4</a:t>
            </a:r>
            <a:endParaRPr dirty="0"/>
          </a:p>
          <a:p>
            <a:pPr marL="0" marR="0" lvl="0" indent="0" algn="r" rtl="0">
              <a:spcBef>
                <a:spcPts val="0"/>
              </a:spcBef>
              <a:spcAft>
                <a:spcPts val="0"/>
              </a:spcAft>
              <a:buNone/>
            </a:pPr>
            <a:r>
              <a:rPr lang="en-US" b="1" dirty="0">
                <a:solidFill>
                  <a:srgbClr val="575757"/>
                </a:solidFill>
                <a:ea typeface="Consolas"/>
                <a:cs typeface="Consolas"/>
                <a:sym typeface="Consolas"/>
              </a:rPr>
              <a:t>5</a:t>
            </a:r>
            <a:endParaRPr dirty="0"/>
          </a:p>
          <a:p>
            <a:pPr marL="0" marR="0" lvl="0" indent="0" algn="r" rtl="0">
              <a:spcBef>
                <a:spcPts val="0"/>
              </a:spcBef>
              <a:spcAft>
                <a:spcPts val="0"/>
              </a:spcAft>
              <a:buNone/>
            </a:pPr>
            <a:r>
              <a:rPr lang="en-US" b="1" dirty="0">
                <a:solidFill>
                  <a:srgbClr val="575757"/>
                </a:solidFill>
                <a:ea typeface="Consolas"/>
                <a:cs typeface="Consolas"/>
                <a:sym typeface="Consolas"/>
              </a:rPr>
              <a:t>6</a:t>
            </a:r>
            <a:endParaRPr dirty="0"/>
          </a:p>
          <a:p>
            <a:pPr marL="0" marR="0" lvl="0" indent="0" algn="r" rtl="0">
              <a:spcBef>
                <a:spcPts val="0"/>
              </a:spcBef>
              <a:spcAft>
                <a:spcPts val="0"/>
              </a:spcAft>
              <a:buNone/>
            </a:pPr>
            <a:r>
              <a:rPr lang="en-US" b="1" dirty="0">
                <a:solidFill>
                  <a:srgbClr val="575757"/>
                </a:solidFill>
                <a:ea typeface="Consolas"/>
                <a:cs typeface="Consolas"/>
                <a:sym typeface="Consolas"/>
              </a:rPr>
              <a:t>7</a:t>
            </a:r>
            <a:endParaRPr dirty="0"/>
          </a:p>
          <a:p>
            <a:pPr marL="0" marR="0" lvl="0" indent="0" algn="r" rtl="0">
              <a:spcBef>
                <a:spcPts val="0"/>
              </a:spcBef>
              <a:spcAft>
                <a:spcPts val="0"/>
              </a:spcAft>
              <a:buNone/>
            </a:pPr>
            <a:r>
              <a:rPr lang="en-US" b="1" dirty="0" smtClean="0">
                <a:solidFill>
                  <a:srgbClr val="575757"/>
                </a:solidFill>
                <a:ea typeface="Consolas"/>
                <a:cs typeface="Consolas"/>
                <a:sym typeface="Consolas"/>
              </a:rPr>
              <a:t>8</a:t>
            </a:r>
          </a:p>
          <a:p>
            <a:pPr marL="0" marR="0" lvl="0" indent="0" algn="r" rtl="0">
              <a:spcBef>
                <a:spcPts val="0"/>
              </a:spcBef>
              <a:spcAft>
                <a:spcPts val="0"/>
              </a:spcAft>
              <a:buNone/>
            </a:pPr>
            <a:r>
              <a:rPr lang="en-US" b="1" dirty="0" smtClean="0">
                <a:solidFill>
                  <a:srgbClr val="575757"/>
                </a:solidFill>
                <a:cs typeface="Consolas"/>
                <a:sym typeface="Consolas"/>
              </a:rPr>
              <a:t>9</a:t>
            </a:r>
          </a:p>
          <a:p>
            <a:pPr marL="0" marR="0" lvl="0" indent="0" algn="r" rtl="0">
              <a:spcBef>
                <a:spcPts val="0"/>
              </a:spcBef>
              <a:spcAft>
                <a:spcPts val="0"/>
              </a:spcAft>
              <a:buNone/>
            </a:pPr>
            <a:r>
              <a:rPr lang="en-US" b="1" dirty="0" smtClean="0">
                <a:solidFill>
                  <a:srgbClr val="575757"/>
                </a:solidFill>
                <a:cs typeface="Consolas"/>
                <a:sym typeface="Consolas"/>
              </a:rPr>
              <a:t>10</a:t>
            </a:r>
          </a:p>
          <a:p>
            <a:pPr marL="0" marR="0" lvl="0" indent="0" algn="r" rtl="0">
              <a:spcBef>
                <a:spcPts val="0"/>
              </a:spcBef>
              <a:spcAft>
                <a:spcPts val="0"/>
              </a:spcAft>
              <a:buNone/>
            </a:pPr>
            <a:r>
              <a:rPr lang="en-US" b="1" dirty="0" smtClean="0">
                <a:solidFill>
                  <a:srgbClr val="575757"/>
                </a:solidFill>
                <a:cs typeface="Consolas"/>
                <a:sym typeface="Consolas"/>
              </a:rPr>
              <a:t>11</a:t>
            </a:r>
          </a:p>
          <a:p>
            <a:pPr marL="0" marR="0" lvl="0" indent="0" algn="r" rtl="0">
              <a:spcBef>
                <a:spcPts val="0"/>
              </a:spcBef>
              <a:spcAft>
                <a:spcPts val="0"/>
              </a:spcAft>
              <a:buNone/>
            </a:pPr>
            <a:r>
              <a:rPr lang="en-US" b="1" dirty="0" smtClean="0">
                <a:solidFill>
                  <a:srgbClr val="575757"/>
                </a:solidFill>
                <a:cs typeface="Consolas"/>
                <a:sym typeface="Consolas"/>
              </a:rPr>
              <a:t>12</a:t>
            </a:r>
          </a:p>
          <a:p>
            <a:pPr marL="0" marR="0" lvl="0" indent="0" algn="r" rtl="0">
              <a:spcBef>
                <a:spcPts val="0"/>
              </a:spcBef>
              <a:spcAft>
                <a:spcPts val="0"/>
              </a:spcAft>
              <a:buNone/>
            </a:pPr>
            <a:r>
              <a:rPr lang="en-US" b="1" dirty="0" smtClean="0">
                <a:solidFill>
                  <a:srgbClr val="575757"/>
                </a:solidFill>
                <a:cs typeface="Consolas"/>
                <a:sym typeface="Consolas"/>
              </a:rPr>
              <a:t>13</a:t>
            </a:r>
          </a:p>
          <a:p>
            <a:pPr marL="0" marR="0" lvl="0" indent="0" algn="r" rtl="0">
              <a:spcBef>
                <a:spcPts val="0"/>
              </a:spcBef>
              <a:spcAft>
                <a:spcPts val="0"/>
              </a:spcAft>
              <a:buNone/>
            </a:pPr>
            <a:r>
              <a:rPr lang="en-US" b="1" dirty="0" smtClean="0">
                <a:solidFill>
                  <a:srgbClr val="575757"/>
                </a:solidFill>
                <a:cs typeface="Consolas"/>
                <a:sym typeface="Consolas"/>
              </a:rPr>
              <a:t>14</a:t>
            </a:r>
          </a:p>
          <a:p>
            <a:pPr marL="0" marR="0" lvl="0" indent="0" algn="r" rtl="0">
              <a:spcBef>
                <a:spcPts val="0"/>
              </a:spcBef>
              <a:spcAft>
                <a:spcPts val="0"/>
              </a:spcAft>
              <a:buNone/>
            </a:pPr>
            <a:r>
              <a:rPr lang="en-US" b="1" dirty="0" smtClean="0">
                <a:solidFill>
                  <a:srgbClr val="575757"/>
                </a:solidFill>
                <a:cs typeface="Consolas"/>
                <a:sym typeface="Consolas"/>
              </a:rPr>
              <a:t>15</a:t>
            </a:r>
          </a:p>
          <a:p>
            <a:pPr marL="0" marR="0" lvl="0" indent="0" algn="r" rtl="0">
              <a:spcBef>
                <a:spcPts val="0"/>
              </a:spcBef>
              <a:spcAft>
                <a:spcPts val="0"/>
              </a:spcAft>
              <a:buNone/>
            </a:pPr>
            <a:r>
              <a:rPr lang="en-US" b="1" dirty="0" smtClean="0">
                <a:solidFill>
                  <a:srgbClr val="575757"/>
                </a:solidFill>
                <a:cs typeface="Consolas"/>
                <a:sym typeface="Consolas"/>
              </a:rPr>
              <a:t>16</a:t>
            </a:r>
          </a:p>
        </p:txBody>
      </p:sp>
      <p:sp>
        <p:nvSpPr>
          <p:cNvPr id="206" name="Google Shape;206;p26"/>
          <p:cNvSpPr/>
          <p:nvPr/>
        </p:nvSpPr>
        <p:spPr>
          <a:xfrm>
            <a:off x="429018" y="1172383"/>
            <a:ext cx="1090550" cy="329184"/>
          </a:xfrm>
          <a:prstGeom prst="round2SameRect">
            <a:avLst>
              <a:gd name="adj1" fmla="val 16667"/>
              <a:gd name="adj2" fmla="val 0"/>
            </a:avLst>
          </a:prstGeom>
          <a:solidFill>
            <a:srgbClr val="575757"/>
          </a:solid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1600">
                <a:solidFill>
                  <a:schemeClr val="lt1"/>
                </a:solidFill>
                <a:latin typeface="Quattrocento Sans"/>
                <a:ea typeface="Quattrocento Sans"/>
                <a:cs typeface="Quattrocento Sans"/>
                <a:sym typeface="Quattrocento Sans"/>
              </a:rPr>
              <a:t>Program</a:t>
            </a:r>
            <a:endParaRPr/>
          </a:p>
        </p:txBody>
      </p:sp>
      <p:sp>
        <p:nvSpPr>
          <p:cNvPr id="207" name="Google Shape;207;p26"/>
          <p:cNvSpPr/>
          <p:nvPr/>
        </p:nvSpPr>
        <p:spPr>
          <a:xfrm>
            <a:off x="6158289" y="4523452"/>
            <a:ext cx="1305022" cy="329184"/>
          </a:xfrm>
          <a:prstGeom prst="round2SameRect">
            <a:avLst>
              <a:gd name="adj1" fmla="val 16667"/>
              <a:gd name="adj2" fmla="val 0"/>
            </a:avLst>
          </a:prstGeom>
          <a:solidFill>
            <a:srgbClr val="575757"/>
          </a:solid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1600" dirty="0">
                <a:solidFill>
                  <a:schemeClr val="lt1"/>
                </a:solidFill>
                <a:latin typeface="Quattrocento Sans"/>
                <a:ea typeface="Quattrocento Sans"/>
                <a:cs typeface="Quattrocento Sans"/>
                <a:sym typeface="Quattrocento Sans"/>
              </a:rPr>
              <a:t>Output</a:t>
            </a:r>
            <a:endParaRPr sz="1600" dirty="0">
              <a:solidFill>
                <a:schemeClr val="lt1"/>
              </a:solidFill>
              <a:latin typeface="Quattrocento Sans"/>
              <a:ea typeface="Quattrocento Sans"/>
              <a:cs typeface="Quattrocento Sans"/>
              <a:sym typeface="Quattrocento Sans"/>
            </a:endParaRPr>
          </a:p>
        </p:txBody>
      </p:sp>
      <p:sp>
        <p:nvSpPr>
          <p:cNvPr id="208" name="Google Shape;208;p26"/>
          <p:cNvSpPr txBox="1">
            <a:spLocks noGrp="1"/>
          </p:cNvSpPr>
          <p:nvPr>
            <p:ph type="body" idx="1"/>
          </p:nvPr>
        </p:nvSpPr>
        <p:spPr>
          <a:xfrm>
            <a:off x="6158289" y="4852636"/>
            <a:ext cx="5279199" cy="1097403"/>
          </a:xfrm>
          <a:prstGeom prst="rect">
            <a:avLst/>
          </a:prstGeom>
          <a:solidFill>
            <a:srgbClr val="363636"/>
          </a:solidFill>
          <a:ln>
            <a:noFill/>
          </a:ln>
        </p:spPr>
        <p:txBody>
          <a:bodyPr spcFirstLastPara="1" wrap="square" lIns="91425" tIns="45700" rIns="91425" bIns="45700" anchor="t" anchorCtr="0">
            <a:noAutofit/>
          </a:bodyPr>
          <a:lstStyle/>
          <a:p>
            <a:pPr marL="0" indent="0">
              <a:buNone/>
            </a:pPr>
            <a:r>
              <a:rPr lang="en-IN" sz="1800" dirty="0"/>
              <a:t>Lines = 22, tabs = 0, words = 152, characters = 283</a:t>
            </a:r>
          </a:p>
        </p:txBody>
      </p:sp>
      <p:sp>
        <p:nvSpPr>
          <p:cNvPr id="8" name="Google Shape;204;p26"/>
          <p:cNvSpPr/>
          <p:nvPr/>
        </p:nvSpPr>
        <p:spPr>
          <a:xfrm>
            <a:off x="6660388" y="1501567"/>
            <a:ext cx="4777100" cy="2825347"/>
          </a:xfrm>
          <a:prstGeom prst="rect">
            <a:avLst/>
          </a:prstGeom>
          <a:solidFill>
            <a:srgbClr val="363636"/>
          </a:solidFill>
          <a:ln>
            <a:noFill/>
          </a:ln>
        </p:spPr>
        <p:txBody>
          <a:bodyPr spcFirstLastPara="1" wrap="square" lIns="91425" tIns="45700" rIns="91425" bIns="45700" anchor="t" anchorCtr="0">
            <a:noAutofit/>
          </a:bodyPr>
          <a:lstStyle/>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c++</a:t>
            </a:r>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ch</a:t>
            </a:r>
            <a:r>
              <a:rPr lang="en-US" b="1" dirty="0">
                <a:solidFill>
                  <a:srgbClr val="D4D4D4"/>
                </a:solidFill>
                <a:latin typeface="Consolas" panose="020B0609020204030204" pitchFamily="49" charset="0"/>
              </a:rPr>
              <a:t> = </a:t>
            </a:r>
            <a:r>
              <a:rPr lang="en-US" b="1" dirty="0" err="1">
                <a:solidFill>
                  <a:srgbClr val="D4D4D4"/>
                </a:solidFill>
                <a:latin typeface="Consolas" panose="020B0609020204030204" pitchFamily="49" charset="0"/>
              </a:rPr>
              <a:t>getc</a:t>
            </a:r>
            <a:r>
              <a:rPr lang="en-US" b="1" dirty="0">
                <a:solidFill>
                  <a:srgbClr val="D4D4D4"/>
                </a:solidFill>
                <a:latin typeface="Consolas" panose="020B0609020204030204" pitchFamily="49" charset="0"/>
              </a:rPr>
              <a:t>(p);</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fclose</a:t>
            </a:r>
            <a:r>
              <a:rPr lang="en-US" b="1" dirty="0">
                <a:solidFill>
                  <a:srgbClr val="D4D4D4"/>
                </a:solidFill>
                <a:latin typeface="Consolas" panose="020B0609020204030204" pitchFamily="49" charset="0"/>
              </a:rPr>
              <a:t>(p);</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"Lines = %d, tabs = %d, words = %d, characters = %d\n"</a:t>
            </a:r>
            <a:r>
              <a:rPr lang="en-US" b="1" dirty="0">
                <a:solidFill>
                  <a:srgbClr val="D4D4D4"/>
                </a:solidFill>
                <a:latin typeface="Consolas" panose="020B0609020204030204" pitchFamily="49" charset="0"/>
              </a:rPr>
              <a:t>,</a:t>
            </a:r>
            <a:r>
              <a:rPr lang="en-US" b="1" dirty="0" err="1">
                <a:solidFill>
                  <a:srgbClr val="D4D4D4"/>
                </a:solidFill>
                <a:latin typeface="Consolas" panose="020B0609020204030204" pitchFamily="49" charset="0"/>
              </a:rPr>
              <a:t>ln</a:t>
            </a:r>
            <a:r>
              <a:rPr lang="en-US" b="1" dirty="0">
                <a:solidFill>
                  <a:srgbClr val="D4D4D4"/>
                </a:solidFill>
                <a:latin typeface="Consolas" panose="020B0609020204030204" pitchFamily="49" charset="0"/>
              </a:rPr>
              <a:t>, t, w, c);</a:t>
            </a:r>
          </a:p>
          <a:p>
            <a:r>
              <a:rPr lang="en-US" b="1" dirty="0">
                <a:solidFill>
                  <a:srgbClr val="D4D4D4"/>
                </a:solidFill>
                <a:latin typeface="Consolas" panose="020B0609020204030204" pitchFamily="49" charset="0"/>
              </a:rPr>
              <a:t>}</a:t>
            </a:r>
            <a:endParaRPr lang="en-US" b="1" dirty="0">
              <a:solidFill>
                <a:srgbClr val="D4D4D4"/>
              </a:solidFill>
              <a:effectLst/>
              <a:latin typeface="Consolas" panose="020B0609020204030204" pitchFamily="49" charset="0"/>
            </a:endParaRPr>
          </a:p>
        </p:txBody>
      </p:sp>
      <p:sp>
        <p:nvSpPr>
          <p:cNvPr id="9" name="Google Shape;205;p26"/>
          <p:cNvSpPr/>
          <p:nvPr/>
        </p:nvSpPr>
        <p:spPr>
          <a:xfrm>
            <a:off x="6160395" y="1501567"/>
            <a:ext cx="499993" cy="2825347"/>
          </a:xfrm>
          <a:prstGeom prst="rect">
            <a:avLst/>
          </a:prstGeom>
          <a:solidFill>
            <a:srgbClr val="363636"/>
          </a:solid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b="1" dirty="0" smtClean="0">
                <a:solidFill>
                  <a:srgbClr val="575757"/>
                </a:solidFill>
                <a:cs typeface="Consolas"/>
                <a:sym typeface="Consolas"/>
              </a:rPr>
              <a:t>17</a:t>
            </a:r>
          </a:p>
          <a:p>
            <a:pPr marL="0" marR="0" lvl="0" indent="0" algn="r" rtl="0">
              <a:spcBef>
                <a:spcPts val="0"/>
              </a:spcBef>
              <a:spcAft>
                <a:spcPts val="0"/>
              </a:spcAft>
              <a:buNone/>
            </a:pPr>
            <a:r>
              <a:rPr lang="en-US" b="1" dirty="0" smtClean="0">
                <a:solidFill>
                  <a:srgbClr val="575757"/>
                </a:solidFill>
                <a:cs typeface="Consolas"/>
                <a:sym typeface="Consolas"/>
              </a:rPr>
              <a:t>18</a:t>
            </a:r>
          </a:p>
          <a:p>
            <a:pPr marL="0" marR="0" lvl="0" indent="0" algn="r" rtl="0">
              <a:spcBef>
                <a:spcPts val="0"/>
              </a:spcBef>
              <a:spcAft>
                <a:spcPts val="0"/>
              </a:spcAft>
              <a:buNone/>
            </a:pPr>
            <a:r>
              <a:rPr lang="en-US" b="1" dirty="0" smtClean="0">
                <a:solidFill>
                  <a:srgbClr val="575757"/>
                </a:solidFill>
                <a:cs typeface="Consolas"/>
                <a:sym typeface="Consolas"/>
              </a:rPr>
              <a:t>19</a:t>
            </a:r>
          </a:p>
          <a:p>
            <a:pPr marL="0" marR="0" lvl="0" indent="0" algn="r" rtl="0">
              <a:spcBef>
                <a:spcPts val="0"/>
              </a:spcBef>
              <a:spcAft>
                <a:spcPts val="0"/>
              </a:spcAft>
              <a:buNone/>
            </a:pPr>
            <a:r>
              <a:rPr lang="en-US" b="1" dirty="0" smtClean="0">
                <a:solidFill>
                  <a:srgbClr val="575757"/>
                </a:solidFill>
                <a:cs typeface="Consolas"/>
                <a:sym typeface="Consolas"/>
              </a:rPr>
              <a:t>20</a:t>
            </a:r>
          </a:p>
          <a:p>
            <a:pPr marL="0" marR="0" lvl="0" indent="0" algn="r" rtl="0">
              <a:spcBef>
                <a:spcPts val="0"/>
              </a:spcBef>
              <a:spcAft>
                <a:spcPts val="0"/>
              </a:spcAft>
              <a:buNone/>
            </a:pPr>
            <a:r>
              <a:rPr lang="en-US" b="1" dirty="0" smtClean="0">
                <a:solidFill>
                  <a:srgbClr val="575757"/>
                </a:solidFill>
                <a:cs typeface="Consolas"/>
                <a:sym typeface="Consolas"/>
              </a:rPr>
              <a:t>21</a:t>
            </a:r>
          </a:p>
          <a:p>
            <a:pPr marL="0" marR="0" lvl="0" indent="0" algn="r" rtl="0">
              <a:spcBef>
                <a:spcPts val="0"/>
              </a:spcBef>
              <a:spcAft>
                <a:spcPts val="0"/>
              </a:spcAft>
              <a:buNone/>
            </a:pPr>
            <a:r>
              <a:rPr lang="en-US" b="1" dirty="0" smtClean="0">
                <a:solidFill>
                  <a:srgbClr val="575757"/>
                </a:solidFill>
                <a:cs typeface="Consolas"/>
                <a:sym typeface="Consolas"/>
              </a:rPr>
              <a:t>22</a:t>
            </a:r>
          </a:p>
          <a:p>
            <a:pPr marL="0" marR="0" lvl="0" indent="0" algn="r" rtl="0">
              <a:spcBef>
                <a:spcPts val="0"/>
              </a:spcBef>
              <a:spcAft>
                <a:spcPts val="0"/>
              </a:spcAft>
              <a:buNone/>
            </a:pPr>
            <a:endParaRPr lang="en-US" b="1" dirty="0">
              <a:solidFill>
                <a:srgbClr val="575757"/>
              </a:solidFill>
              <a:cs typeface="Consolas"/>
              <a:sym typeface="Consolas"/>
            </a:endParaRPr>
          </a:p>
          <a:p>
            <a:pPr marL="0" marR="0" lvl="0" indent="0" algn="r" rtl="0">
              <a:spcBef>
                <a:spcPts val="0"/>
              </a:spcBef>
              <a:spcAft>
                <a:spcPts val="0"/>
              </a:spcAft>
              <a:buNone/>
            </a:pPr>
            <a:endParaRPr lang="en-US" b="1" dirty="0" smtClean="0">
              <a:solidFill>
                <a:srgbClr val="575757"/>
              </a:solidFill>
              <a:cs typeface="Consolas"/>
              <a:sym typeface="Consolas"/>
            </a:endParaRPr>
          </a:p>
          <a:p>
            <a:pPr marL="0" marR="0" lvl="0" indent="0" algn="r" rtl="0">
              <a:spcBef>
                <a:spcPts val="0"/>
              </a:spcBef>
              <a:spcAft>
                <a:spcPts val="0"/>
              </a:spcAft>
              <a:buNone/>
            </a:pPr>
            <a:r>
              <a:rPr lang="en-US" b="1" dirty="0" smtClean="0">
                <a:solidFill>
                  <a:srgbClr val="575757"/>
                </a:solidFill>
                <a:cs typeface="Consolas"/>
                <a:sym typeface="Consolas"/>
              </a:rPr>
              <a:t>23</a:t>
            </a:r>
          </a:p>
        </p:txBody>
      </p:sp>
      <p:sp>
        <p:nvSpPr>
          <p:cNvPr id="10" name="Google Shape;206;p26"/>
          <p:cNvSpPr/>
          <p:nvPr/>
        </p:nvSpPr>
        <p:spPr>
          <a:xfrm>
            <a:off x="6158288" y="1200784"/>
            <a:ext cx="1968281" cy="329184"/>
          </a:xfrm>
          <a:prstGeom prst="round2SameRect">
            <a:avLst>
              <a:gd name="adj1" fmla="val 16667"/>
              <a:gd name="adj2" fmla="val 0"/>
            </a:avLst>
          </a:prstGeom>
          <a:solidFill>
            <a:srgbClr val="575757"/>
          </a:solid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1600" dirty="0" smtClean="0">
                <a:solidFill>
                  <a:schemeClr val="lt1"/>
                </a:solidFill>
                <a:latin typeface="Quattrocento Sans"/>
                <a:ea typeface="Quattrocento Sans"/>
                <a:cs typeface="Quattrocento Sans"/>
                <a:sym typeface="Quattrocento Sans"/>
              </a:rPr>
              <a:t>Program (contd.)</a:t>
            </a:r>
            <a:endParaRPr dirty="0"/>
          </a:p>
        </p:txBody>
      </p:sp>
    </p:spTree>
    <p:extLst>
      <p:ext uri="{BB962C8B-B14F-4D97-AF65-F5344CB8AC3E}">
        <p14:creationId xmlns:p14="http://schemas.microsoft.com/office/powerpoint/2010/main" val="916971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4">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04">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04">
                                            <p:txEl>
                                              <p:pRg st="15" end="15"/>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
                                            <p:bg/>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20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08">
                                            <p:bg/>
                                          </p:spTgt>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20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0" build="p" animBg="1"/>
      <p:bldP spid="205" grpId="0" animBg="1"/>
      <p:bldP spid="206" grpId="0" animBg="1"/>
      <p:bldP spid="207" grpId="0" animBg="1"/>
      <p:bldP spid="208" grpId="0" uiExpand="1" build="p" animBg="1"/>
      <p:bldP spid="8" grpId="0" build="p" animBg="1"/>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12A344-0BD9-47B9-B571-6BFABF3E3E61}"/>
              </a:ext>
            </a:extLst>
          </p:cNvPr>
          <p:cNvSpPr>
            <a:spLocks noGrp="1"/>
          </p:cNvSpPr>
          <p:nvPr>
            <p:ph type="title"/>
          </p:nvPr>
        </p:nvSpPr>
        <p:spPr/>
        <p:txBody>
          <a:bodyPr/>
          <a:lstStyle/>
          <a:p>
            <a:r>
              <a:rPr lang="en-US" b="1" dirty="0" smtClean="0"/>
              <a:t>Practice Programs</a:t>
            </a:r>
            <a:endParaRPr lang="en-US" b="1" dirty="0"/>
          </a:p>
        </p:txBody>
      </p:sp>
      <p:sp>
        <p:nvSpPr>
          <p:cNvPr id="3" name="Content Placeholder 2">
            <a:extLst>
              <a:ext uri="{FF2B5EF4-FFF2-40B4-BE49-F238E27FC236}">
                <a16:creationId xmlns:a16="http://schemas.microsoft.com/office/drawing/2014/main" xmlns="" id="{9B5BDCB4-4EEE-45B4-8D35-78F9504F3588}"/>
              </a:ext>
            </a:extLst>
          </p:cNvPr>
          <p:cNvSpPr>
            <a:spLocks noGrp="1"/>
          </p:cNvSpPr>
          <p:nvPr>
            <p:ph idx="1"/>
          </p:nvPr>
        </p:nvSpPr>
        <p:spPr/>
        <p:txBody>
          <a:bodyPr/>
          <a:lstStyle/>
          <a:p>
            <a:pPr marL="457200" indent="-457200" algn="just">
              <a:buFont typeface="+mj-lt"/>
              <a:buAutoNum type="arabicParenR"/>
            </a:pPr>
            <a:r>
              <a:rPr lang="en-US" dirty="0" smtClean="0"/>
              <a:t>Write </a:t>
            </a:r>
            <a:r>
              <a:rPr lang="en-US" dirty="0"/>
              <a:t>a C program to write a string in </a:t>
            </a:r>
            <a:r>
              <a:rPr lang="en-US" dirty="0" smtClean="0"/>
              <a:t>file.</a:t>
            </a:r>
            <a:endParaRPr lang="en-US" dirty="0"/>
          </a:p>
          <a:p>
            <a:pPr marL="457200" indent="-457200" algn="just">
              <a:buFont typeface="+mj-lt"/>
              <a:buAutoNum type="arabicParenR"/>
            </a:pPr>
            <a:r>
              <a:rPr lang="en-US" dirty="0"/>
              <a:t>A file named data contains series of integer numbers. Write a C program to read all numbers from file and then write all the odd numbers into file named “odd” and write all even numbers into file named “even”. Display all the contents of these file on </a:t>
            </a:r>
            <a:r>
              <a:rPr lang="en-US" dirty="0" smtClean="0"/>
              <a:t>screen.</a:t>
            </a:r>
          </a:p>
          <a:p>
            <a:pPr marL="457200" indent="-457200" algn="just">
              <a:buFont typeface="+mj-lt"/>
              <a:buAutoNum type="arabicParenR"/>
            </a:pPr>
            <a:r>
              <a:rPr lang="en-US" dirty="0"/>
              <a:t>Write a C program to read name and marks of n number of students and store them in a file.</a:t>
            </a:r>
          </a:p>
          <a:p>
            <a:pPr marL="457200" indent="-457200" algn="just">
              <a:buFont typeface="+mj-lt"/>
              <a:buAutoNum type="arabicParenR"/>
            </a:pPr>
            <a:r>
              <a:rPr lang="en-US" dirty="0"/>
              <a:t>Write a C program to print contents in reverse order of a file.</a:t>
            </a:r>
          </a:p>
          <a:p>
            <a:pPr marL="457200" indent="-457200" algn="just">
              <a:buFont typeface="+mj-lt"/>
              <a:buAutoNum type="arabicParenR"/>
            </a:pPr>
            <a:r>
              <a:rPr lang="en-US" dirty="0"/>
              <a:t>Write a C program to compare contents of two files.</a:t>
            </a:r>
          </a:p>
          <a:p>
            <a:pPr marL="457200" indent="-457200" algn="just">
              <a:buFont typeface="+mj-lt"/>
              <a:buAutoNum type="arabicParenR"/>
            </a:pPr>
            <a:r>
              <a:rPr lang="en-US" dirty="0"/>
              <a:t>Write a C program to copy number of bytes from a specific offset to another file.</a:t>
            </a:r>
          </a:p>
          <a:p>
            <a:pPr marL="457200" indent="-457200" algn="just">
              <a:buFont typeface="+mj-lt"/>
              <a:buAutoNum type="arabicParenR"/>
            </a:pPr>
            <a:r>
              <a:rPr lang="en-US" dirty="0"/>
              <a:t>Write a C program to convert all characters in </a:t>
            </a:r>
            <a:r>
              <a:rPr lang="en-US" dirty="0" smtClean="0"/>
              <a:t>UPPER CASE </a:t>
            </a:r>
            <a:r>
              <a:rPr lang="en-US" dirty="0"/>
              <a:t>of a File.</a:t>
            </a:r>
            <a:endParaRPr lang="en-IN" dirty="0"/>
          </a:p>
        </p:txBody>
      </p:sp>
    </p:spTree>
    <p:extLst>
      <p:ext uri="{BB962C8B-B14F-4D97-AF65-F5344CB8AC3E}">
        <p14:creationId xmlns:p14="http://schemas.microsoft.com/office/powerpoint/2010/main" val="3158902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040BB8-F72C-465B-894C-59217AFB284E}"/>
              </a:ext>
            </a:extLst>
          </p:cNvPr>
          <p:cNvSpPr>
            <a:spLocks noGrp="1"/>
          </p:cNvSpPr>
          <p:nvPr>
            <p:ph type="title"/>
          </p:nvPr>
        </p:nvSpPr>
        <p:spPr>
          <a:xfrm>
            <a:off x="831850" y="1877165"/>
            <a:ext cx="10515600" cy="2852737"/>
          </a:xfrm>
        </p:spPr>
        <p:txBody>
          <a:bodyPr/>
          <a:lstStyle/>
          <a:p>
            <a:r>
              <a:rPr lang="en-US" dirty="0" smtClean="0">
                <a:solidFill>
                  <a:schemeClr val="accent3"/>
                </a:solidFill>
              </a:rPr>
              <a:t>Thank you</a:t>
            </a:r>
            <a:endParaRPr lang="en-US" dirty="0">
              <a:solidFill>
                <a:schemeClr val="accent3"/>
              </a:solidFill>
            </a:endParaRPr>
          </a:p>
        </p:txBody>
      </p:sp>
      <p:cxnSp>
        <p:nvCxnSpPr>
          <p:cNvPr id="5" name="Straight Connector 4">
            <a:extLst>
              <a:ext uri="{FF2B5EF4-FFF2-40B4-BE49-F238E27FC236}">
                <a16:creationId xmlns:a16="http://schemas.microsoft.com/office/drawing/2014/main" xmlns=""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xmlns=""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a16="http://schemas.microsoft.com/office/drawing/2014/main" xmlns="" id="{FD54CC2C-2F5E-452B-A4FA-DA5D69E53CFE}"/>
              </a:ext>
            </a:extLst>
          </p:cNvPr>
          <p:cNvCxnSpPr>
            <a:cxnSpLocks/>
          </p:cNvCxnSpPr>
          <p:nvPr/>
        </p:nvCxnSpPr>
        <p:spPr>
          <a:xfrm>
            <a:off x="1179871" y="1157468"/>
            <a:ext cx="0" cy="24654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76546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A8568B-1B88-475B-A551-F03F8357914B}"/>
              </a:ext>
            </a:extLst>
          </p:cNvPr>
          <p:cNvSpPr>
            <a:spLocks noGrp="1"/>
          </p:cNvSpPr>
          <p:nvPr>
            <p:ph type="title"/>
          </p:nvPr>
        </p:nvSpPr>
        <p:spPr>
          <a:xfrm>
            <a:off x="838200" y="2002631"/>
            <a:ext cx="10515600" cy="2852737"/>
          </a:xfrm>
        </p:spPr>
        <p:txBody>
          <a:bodyPr/>
          <a:lstStyle/>
          <a:p>
            <a:r>
              <a:rPr lang="en-US" dirty="0">
                <a:solidFill>
                  <a:schemeClr val="accent3"/>
                </a:solidFill>
              </a:rPr>
              <a:t>File management is what you have, and how you want to manipulate it. </a:t>
            </a:r>
            <a:r>
              <a:rPr lang="en-US" i="0" dirty="0">
                <a:solidFill>
                  <a:schemeClr val="lt2"/>
                </a:solidFill>
              </a:rPr>
              <a:t>- Anonymous</a:t>
            </a:r>
            <a:endParaRPr lang="en-US" dirty="0">
              <a:solidFill>
                <a:schemeClr val="accent3"/>
              </a:solidFill>
            </a:endParaRPr>
          </a:p>
        </p:txBody>
      </p:sp>
    </p:spTree>
    <p:extLst>
      <p:ext uri="{BB962C8B-B14F-4D97-AF65-F5344CB8AC3E}">
        <p14:creationId xmlns:p14="http://schemas.microsoft.com/office/powerpoint/2010/main" val="7557117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12A344-0BD9-47B9-B571-6BFABF3E3E61}"/>
              </a:ext>
            </a:extLst>
          </p:cNvPr>
          <p:cNvSpPr>
            <a:spLocks noGrp="1"/>
          </p:cNvSpPr>
          <p:nvPr>
            <p:ph type="title"/>
          </p:nvPr>
        </p:nvSpPr>
        <p:spPr/>
        <p:txBody>
          <a:bodyPr/>
          <a:lstStyle/>
          <a:p>
            <a:r>
              <a:rPr lang="en-US" b="1" dirty="0"/>
              <a:t>Why File Management?</a:t>
            </a:r>
          </a:p>
        </p:txBody>
      </p:sp>
      <p:sp>
        <p:nvSpPr>
          <p:cNvPr id="3" name="Content Placeholder 2">
            <a:extLst>
              <a:ext uri="{FF2B5EF4-FFF2-40B4-BE49-F238E27FC236}">
                <a16:creationId xmlns:a16="http://schemas.microsoft.com/office/drawing/2014/main" xmlns="" id="{9B5BDCB4-4EEE-45B4-8D35-78F9504F3588}"/>
              </a:ext>
            </a:extLst>
          </p:cNvPr>
          <p:cNvSpPr>
            <a:spLocks noGrp="1"/>
          </p:cNvSpPr>
          <p:nvPr>
            <p:ph idx="1"/>
          </p:nvPr>
        </p:nvSpPr>
        <p:spPr/>
        <p:txBody>
          <a:bodyPr/>
          <a:lstStyle/>
          <a:p>
            <a:r>
              <a:rPr lang="en-IN" dirty="0"/>
              <a:t>In real life, we want to store data permanently so that later we can retrieve it and reuse it.</a:t>
            </a:r>
          </a:p>
          <a:p>
            <a:r>
              <a:rPr lang="en-IN" dirty="0"/>
              <a:t>A file is a collection of </a:t>
            </a:r>
            <a:r>
              <a:rPr lang="en-IN" dirty="0" smtClean="0"/>
              <a:t>characters </a:t>
            </a:r>
            <a:r>
              <a:rPr lang="en-IN" dirty="0"/>
              <a:t>stored on a secondary storage device like hard disk, or pen drive.</a:t>
            </a:r>
          </a:p>
          <a:p>
            <a:r>
              <a:rPr lang="en-IN" dirty="0"/>
              <a:t>There are two kinds of files that programmer deals with</a:t>
            </a:r>
            <a:r>
              <a:rPr lang="en-IN" dirty="0" smtClean="0"/>
              <a:t>:</a:t>
            </a:r>
            <a:endParaRPr lang="en-IN" dirty="0"/>
          </a:p>
          <a:p>
            <a:pPr lvl="1"/>
            <a:r>
              <a:rPr lang="en-IN" dirty="0">
                <a:solidFill>
                  <a:srgbClr val="92D050"/>
                </a:solidFill>
              </a:rPr>
              <a:t>Text Files </a:t>
            </a:r>
            <a:r>
              <a:rPr lang="en-IN" dirty="0"/>
              <a:t>are human readable and it is a stream of plain English characters</a:t>
            </a:r>
          </a:p>
          <a:p>
            <a:pPr lvl="1"/>
            <a:r>
              <a:rPr lang="en-IN" dirty="0">
                <a:solidFill>
                  <a:srgbClr val="92D050"/>
                </a:solidFill>
              </a:rPr>
              <a:t>Binary Files </a:t>
            </a:r>
            <a:r>
              <a:rPr lang="en-IN" dirty="0"/>
              <a:t>are computer readable, and it is a stream of processed characters and ASCII symbols</a:t>
            </a:r>
          </a:p>
        </p:txBody>
      </p:sp>
      <p:grpSp>
        <p:nvGrpSpPr>
          <p:cNvPr id="13" name="Group 12"/>
          <p:cNvGrpSpPr/>
          <p:nvPr/>
        </p:nvGrpSpPr>
        <p:grpSpPr>
          <a:xfrm>
            <a:off x="6740990" y="4216359"/>
            <a:ext cx="3485882" cy="1335024"/>
            <a:chOff x="6740990" y="4216359"/>
            <a:chExt cx="3485882" cy="1335024"/>
          </a:xfrm>
        </p:grpSpPr>
        <p:sp>
          <p:nvSpPr>
            <p:cNvPr id="4" name="Google Shape;207;p26"/>
            <p:cNvSpPr/>
            <p:nvPr/>
          </p:nvSpPr>
          <p:spPr>
            <a:xfrm>
              <a:off x="6740990" y="4216359"/>
              <a:ext cx="1305022" cy="329184"/>
            </a:xfrm>
            <a:prstGeom prst="round2SameRect">
              <a:avLst>
                <a:gd name="adj1" fmla="val 16667"/>
                <a:gd name="adj2" fmla="val 0"/>
              </a:avLst>
            </a:prstGeom>
            <a:solidFill>
              <a:srgbClr val="575757"/>
            </a:solid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1600" dirty="0" smtClean="0">
                  <a:solidFill>
                    <a:schemeClr val="bg1"/>
                  </a:solidFill>
                  <a:ea typeface="Quattrocento Sans"/>
                  <a:cs typeface="Quattrocento Sans"/>
                  <a:sym typeface="Quattrocento Sans"/>
                </a:rPr>
                <a:t>Binary File</a:t>
              </a:r>
              <a:endParaRPr sz="1600" dirty="0">
                <a:solidFill>
                  <a:schemeClr val="bg1"/>
                </a:solidFill>
                <a:ea typeface="Quattrocento Sans"/>
                <a:cs typeface="Quattrocento Sans"/>
                <a:sym typeface="Quattrocento Sans"/>
              </a:endParaRPr>
            </a:p>
          </p:txBody>
        </p:sp>
        <p:sp>
          <p:nvSpPr>
            <p:cNvPr id="5" name="Google Shape;208;p26"/>
            <p:cNvSpPr txBox="1">
              <a:spLocks/>
            </p:cNvSpPr>
            <p:nvPr/>
          </p:nvSpPr>
          <p:spPr>
            <a:xfrm>
              <a:off x="6740990" y="4545543"/>
              <a:ext cx="3485882" cy="1005840"/>
            </a:xfrm>
            <a:prstGeom prst="rect">
              <a:avLst/>
            </a:prstGeom>
            <a:solidFill>
              <a:srgbClr val="363636"/>
            </a:solidFill>
            <a:ln>
              <a:noFill/>
            </a:ln>
          </p:spPr>
          <p:txBody>
            <a:bodyPr spcFirstLastPara="1" vert="horz" wrap="square" lIns="91425" tIns="45700" rIns="91425" bIns="45700" rtlCol="0" anchor="t" anchorCtr="0">
              <a:noAutofit/>
            </a:bodyPr>
            <a:lstStyle>
              <a:lvl1pPr marL="265113" indent="-265113" algn="l"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bg1"/>
                  </a:solidFill>
                  <a:latin typeface="+mn-lt"/>
                  <a:ea typeface="+mn-ea"/>
                  <a:cs typeface="+mn-cs"/>
                </a:defRPr>
              </a:lvl1pPr>
              <a:lvl2pPr marL="809625" indent="-352425" algn="l"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sz="1800" dirty="0" smtClean="0"/>
                <a:t>110100110101000101101110101011101011101001101010001011011101010111010111010011</a:t>
              </a:r>
            </a:p>
            <a:p>
              <a:pPr marL="0" indent="0">
                <a:buFont typeface="Wingdings 3" panose="05040102010807070707" pitchFamily="18" charset="2"/>
                <a:buNone/>
              </a:pPr>
              <a:endParaRPr lang="en-IN" sz="1800" dirty="0"/>
            </a:p>
          </p:txBody>
        </p:sp>
      </p:grpSp>
      <p:grpSp>
        <p:nvGrpSpPr>
          <p:cNvPr id="12" name="Group 11"/>
          <p:cNvGrpSpPr/>
          <p:nvPr/>
        </p:nvGrpSpPr>
        <p:grpSpPr>
          <a:xfrm>
            <a:off x="2057184" y="4216359"/>
            <a:ext cx="3485882" cy="1335025"/>
            <a:chOff x="2057184" y="4216359"/>
            <a:chExt cx="3485882" cy="1335025"/>
          </a:xfrm>
        </p:grpSpPr>
        <p:sp>
          <p:nvSpPr>
            <p:cNvPr id="6" name="Google Shape;207;p26"/>
            <p:cNvSpPr/>
            <p:nvPr/>
          </p:nvSpPr>
          <p:spPr>
            <a:xfrm>
              <a:off x="2057184" y="4216359"/>
              <a:ext cx="1305022" cy="329184"/>
            </a:xfrm>
            <a:prstGeom prst="round2SameRect">
              <a:avLst>
                <a:gd name="adj1" fmla="val 16667"/>
                <a:gd name="adj2" fmla="val 0"/>
              </a:avLst>
            </a:prstGeom>
            <a:solidFill>
              <a:srgbClr val="575757"/>
            </a:solid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1600" dirty="0" smtClean="0">
                  <a:solidFill>
                    <a:schemeClr val="bg1"/>
                  </a:solidFill>
                  <a:ea typeface="Quattrocento Sans"/>
                  <a:cs typeface="Nirmala UI" panose="020B0502040204020203" pitchFamily="34" charset="0"/>
                  <a:sym typeface="Quattrocento Sans"/>
                </a:rPr>
                <a:t>Text File</a:t>
              </a:r>
              <a:endParaRPr sz="1600" dirty="0">
                <a:solidFill>
                  <a:schemeClr val="bg1"/>
                </a:solidFill>
                <a:ea typeface="Quattrocento Sans"/>
                <a:cs typeface="Nirmala UI" panose="020B0502040204020203" pitchFamily="34" charset="0"/>
                <a:sym typeface="Quattrocento Sans"/>
              </a:endParaRPr>
            </a:p>
          </p:txBody>
        </p:sp>
        <p:sp>
          <p:nvSpPr>
            <p:cNvPr id="7" name="Google Shape;208;p26"/>
            <p:cNvSpPr txBox="1">
              <a:spLocks/>
            </p:cNvSpPr>
            <p:nvPr/>
          </p:nvSpPr>
          <p:spPr>
            <a:xfrm>
              <a:off x="2057184" y="4545544"/>
              <a:ext cx="3485882" cy="1005840"/>
            </a:xfrm>
            <a:prstGeom prst="rect">
              <a:avLst/>
            </a:prstGeom>
            <a:solidFill>
              <a:srgbClr val="363636"/>
            </a:solidFill>
            <a:ln>
              <a:noFill/>
            </a:ln>
          </p:spPr>
          <p:txBody>
            <a:bodyPr spcFirstLastPara="1" vert="horz" wrap="square" lIns="91425" tIns="45700" rIns="91425" bIns="45700" rtlCol="0" anchor="t" anchorCtr="0">
              <a:noAutofit/>
            </a:bodyPr>
            <a:lstStyle>
              <a:lvl1pPr marL="265113" indent="-265113" algn="l"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bg1"/>
                  </a:solidFill>
                  <a:latin typeface="+mn-lt"/>
                  <a:ea typeface="+mn-ea"/>
                  <a:cs typeface="+mn-cs"/>
                </a:defRPr>
              </a:lvl1pPr>
              <a:lvl2pPr marL="809625" indent="-352425" algn="l"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sz="1800" dirty="0" smtClean="0"/>
                <a:t>Hello, this is a text file. Whatever written here can be read easily without the help of a computer. </a:t>
              </a:r>
              <a:endParaRPr lang="en-IN" sz="1800" dirty="0"/>
            </a:p>
          </p:txBody>
        </p:sp>
      </p:grpSp>
    </p:spTree>
    <p:extLst>
      <p:ext uri="{BB962C8B-B14F-4D97-AF65-F5344CB8AC3E}">
        <p14:creationId xmlns:p14="http://schemas.microsoft.com/office/powerpoint/2010/main" val="2540132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12A344-0BD9-47B9-B571-6BFABF3E3E61}"/>
              </a:ext>
            </a:extLst>
          </p:cNvPr>
          <p:cNvSpPr>
            <a:spLocks noGrp="1"/>
          </p:cNvSpPr>
          <p:nvPr>
            <p:ph type="title"/>
          </p:nvPr>
        </p:nvSpPr>
        <p:spPr/>
        <p:txBody>
          <a:bodyPr/>
          <a:lstStyle/>
          <a:p>
            <a:r>
              <a:rPr lang="en-IN" b="1" dirty="0"/>
              <a:t>File Opening Modes</a:t>
            </a:r>
          </a:p>
        </p:txBody>
      </p:sp>
      <p:sp>
        <p:nvSpPr>
          <p:cNvPr id="3" name="Content Placeholder 2">
            <a:extLst>
              <a:ext uri="{FF2B5EF4-FFF2-40B4-BE49-F238E27FC236}">
                <a16:creationId xmlns:a16="http://schemas.microsoft.com/office/drawing/2014/main" xmlns="" id="{9B5BDCB4-4EEE-45B4-8D35-78F9504F3588}"/>
              </a:ext>
            </a:extLst>
          </p:cNvPr>
          <p:cNvSpPr>
            <a:spLocks noGrp="1"/>
          </p:cNvSpPr>
          <p:nvPr>
            <p:ph idx="1"/>
          </p:nvPr>
        </p:nvSpPr>
        <p:spPr>
          <a:xfrm>
            <a:off x="262360" y="918482"/>
            <a:ext cx="11667281" cy="512298"/>
          </a:xfrm>
        </p:spPr>
        <p:txBody>
          <a:bodyPr/>
          <a:lstStyle/>
          <a:p>
            <a:pPr algn="just"/>
            <a:r>
              <a:rPr lang="en-IN" dirty="0"/>
              <a:t>We can perform </a:t>
            </a:r>
            <a:r>
              <a:rPr lang="en-IN" dirty="0" smtClean="0"/>
              <a:t> different operations </a:t>
            </a:r>
            <a:r>
              <a:rPr lang="en-IN" dirty="0"/>
              <a:t>on a file based on the </a:t>
            </a:r>
            <a:r>
              <a:rPr lang="en-IN" dirty="0" smtClean="0"/>
              <a:t>file opening modes</a:t>
            </a:r>
            <a:endParaRPr lang="en-IN" dirty="0"/>
          </a:p>
          <a:p>
            <a:pPr marL="0" indent="0" algn="just">
              <a:buNone/>
            </a:pPr>
            <a:endParaRPr lang="en-IN" dirty="0"/>
          </a:p>
        </p:txBody>
      </p:sp>
      <p:graphicFrame>
        <p:nvGraphicFramePr>
          <p:cNvPr id="4" name="Google Shape;169;p21">
            <a:extLst>
              <a:ext uri="{FF2B5EF4-FFF2-40B4-BE49-F238E27FC236}">
                <a16:creationId xmlns:a16="http://schemas.microsoft.com/office/drawing/2014/main" xmlns="" id="{154C8EFF-52D9-7C4F-B6D4-92A3EA5A9398}"/>
              </a:ext>
            </a:extLst>
          </p:cNvPr>
          <p:cNvGraphicFramePr/>
          <p:nvPr>
            <p:extLst>
              <p:ext uri="{D42A27DB-BD31-4B8C-83A1-F6EECF244321}">
                <p14:modId xmlns:p14="http://schemas.microsoft.com/office/powerpoint/2010/main" val="2088548375"/>
              </p:ext>
            </p:extLst>
          </p:nvPr>
        </p:nvGraphicFramePr>
        <p:xfrm>
          <a:off x="640362" y="1390003"/>
          <a:ext cx="10911275" cy="4210160"/>
        </p:xfrm>
        <a:graphic>
          <a:graphicData uri="http://schemas.openxmlformats.org/drawingml/2006/table">
            <a:tbl>
              <a:tblPr firstRow="1" bandRow="1">
                <a:tableStyleId>{3B4B98B0-60AC-42C2-AFA5-B58CD77FA1E5}</a:tableStyleId>
              </a:tblPr>
              <a:tblGrid>
                <a:gridCol w="1445300">
                  <a:extLst>
                    <a:ext uri="{9D8B030D-6E8A-4147-A177-3AD203B41FA5}">
                      <a16:colId xmlns:a16="http://schemas.microsoft.com/office/drawing/2014/main" xmlns="" val="20000"/>
                    </a:ext>
                  </a:extLst>
                </a:gridCol>
                <a:gridCol w="9465975">
                  <a:extLst>
                    <a:ext uri="{9D8B030D-6E8A-4147-A177-3AD203B41FA5}">
                      <a16:colId xmlns:a16="http://schemas.microsoft.com/office/drawing/2014/main" xmlns="" val="20001"/>
                    </a:ext>
                  </a:extLst>
                </a:gridCol>
              </a:tblGrid>
              <a:tr h="562700">
                <a:tc>
                  <a:txBody>
                    <a:bodyPr/>
                    <a:lstStyle/>
                    <a:p>
                      <a:pPr marL="0" marR="0" lvl="0" indent="0" algn="ctr" rtl="0">
                        <a:spcBef>
                          <a:spcPts val="0"/>
                        </a:spcBef>
                        <a:spcAft>
                          <a:spcPts val="0"/>
                        </a:spcAft>
                        <a:buNone/>
                      </a:pPr>
                      <a:r>
                        <a:rPr lang="en-US" sz="1800" u="none" strike="noStrike" cap="none" dirty="0">
                          <a:solidFill>
                            <a:srgbClr val="F92672"/>
                          </a:solidFill>
                        </a:rPr>
                        <a:t>Mode</a:t>
                      </a:r>
                      <a:endParaRPr sz="1800" b="1" u="none" strike="noStrike" cap="none" dirty="0">
                        <a:solidFill>
                          <a:srgbClr val="F92672"/>
                        </a:solidFill>
                      </a:endParaRPr>
                    </a:p>
                  </a:txBody>
                  <a:tcPr marL="91450" marR="91450" marT="45725" marB="45725" anchor="ctr">
                    <a:lnR w="12700" cap="flat" cmpd="sng" algn="ctr">
                      <a:solidFill>
                        <a:schemeClr val="bg2">
                          <a:lumMod val="50000"/>
                        </a:schemeClr>
                      </a:solidFill>
                      <a:prstDash val="solid"/>
                      <a:round/>
                      <a:headEnd type="none" w="med" len="med"/>
                      <a:tailEnd type="none" w="med" len="med"/>
                    </a:lnR>
                  </a:tcPr>
                </a:tc>
                <a:tc>
                  <a:txBody>
                    <a:bodyPr/>
                    <a:lstStyle/>
                    <a:p>
                      <a:pPr marL="0" marR="0" lvl="0" indent="0" algn="ctr" rtl="0">
                        <a:spcBef>
                          <a:spcPts val="0"/>
                        </a:spcBef>
                        <a:spcAft>
                          <a:spcPts val="0"/>
                        </a:spcAft>
                        <a:buNone/>
                      </a:pPr>
                      <a:r>
                        <a:rPr lang="en-US" sz="1800" u="none" strike="noStrike" cap="none" dirty="0">
                          <a:solidFill>
                            <a:srgbClr val="F92672"/>
                          </a:solidFill>
                        </a:rPr>
                        <a:t>Description</a:t>
                      </a:r>
                      <a:endParaRPr sz="1800" b="1" u="none" strike="noStrike" cap="none" dirty="0">
                        <a:solidFill>
                          <a:srgbClr val="F92672"/>
                        </a:solidFill>
                      </a:endParaRPr>
                    </a:p>
                  </a:txBody>
                  <a:tcPr marL="91450" marR="91450" marT="45725" marB="45725" anchor="ctr">
                    <a:lnL w="12700" cap="flat" cmpd="sng" algn="ctr">
                      <a:solidFill>
                        <a:schemeClr val="bg2">
                          <a:lumMod val="50000"/>
                        </a:schemeClr>
                      </a:solidFill>
                      <a:prstDash val="solid"/>
                      <a:round/>
                      <a:headEnd type="none" w="med" len="med"/>
                      <a:tailEnd type="none" w="med" len="med"/>
                    </a:lnL>
                  </a:tcPr>
                </a:tc>
                <a:extLst>
                  <a:ext uri="{0D108BD9-81ED-4DB2-BD59-A6C34878D82A}">
                    <a16:rowId xmlns:a16="http://schemas.microsoft.com/office/drawing/2014/main" xmlns="" val="10000"/>
                  </a:ext>
                </a:extLst>
              </a:tr>
              <a:tr h="680725">
                <a:tc>
                  <a:txBody>
                    <a:bodyPr/>
                    <a:lstStyle/>
                    <a:p>
                      <a:pPr marL="0" marR="0" lvl="0" indent="0" algn="ctr" rtl="0">
                        <a:spcBef>
                          <a:spcPts val="0"/>
                        </a:spcBef>
                        <a:spcAft>
                          <a:spcPts val="0"/>
                        </a:spcAft>
                        <a:buNone/>
                      </a:pPr>
                      <a:r>
                        <a:rPr lang="en-US" sz="1800" u="none" strike="noStrike" cap="none" dirty="0">
                          <a:solidFill>
                            <a:srgbClr val="92D050"/>
                          </a:solidFill>
                        </a:rPr>
                        <a:t>r</a:t>
                      </a:r>
                      <a:endParaRPr sz="1800" b="0" u="none" strike="noStrike" cap="none" dirty="0">
                        <a:solidFill>
                          <a:srgbClr val="92D050"/>
                        </a:solidFill>
                        <a:latin typeface="Quattrocento Sans"/>
                        <a:ea typeface="Quattrocento Sans"/>
                        <a:cs typeface="Quattrocento Sans"/>
                        <a:sym typeface="Quattrocento Sans"/>
                      </a:endParaRPr>
                    </a:p>
                  </a:txBody>
                  <a:tcPr marL="91450" marR="91450" marT="45725" marB="45725" anchor="ctr">
                    <a:lnR w="12700" cap="flat" cmpd="sng" algn="ctr">
                      <a:solidFill>
                        <a:schemeClr val="bg2">
                          <a:lumMod val="50000"/>
                        </a:schemeClr>
                      </a:solidFill>
                      <a:prstDash val="solid"/>
                      <a:round/>
                      <a:headEnd type="none" w="med" len="med"/>
                      <a:tailEnd type="none" w="med" len="med"/>
                    </a:lnR>
                  </a:tcPr>
                </a:tc>
                <a:tc>
                  <a:txBody>
                    <a:bodyPr/>
                    <a:lstStyle/>
                    <a:p>
                      <a:pPr marL="0" marR="0" lvl="0" indent="0" algn="just" rtl="0">
                        <a:spcBef>
                          <a:spcPts val="0"/>
                        </a:spcBef>
                        <a:spcAft>
                          <a:spcPts val="0"/>
                        </a:spcAft>
                        <a:buNone/>
                      </a:pPr>
                      <a:r>
                        <a:rPr lang="en-US" sz="1800" u="none" strike="noStrike" cap="none" dirty="0">
                          <a:solidFill>
                            <a:schemeClr val="bg1"/>
                          </a:solidFill>
                        </a:rPr>
                        <a:t>Open the file for reading only. If it exists, then the file is opened with the current contents; otherwise an error occurs.</a:t>
                      </a:r>
                      <a:endParaRPr sz="1800" u="none" strike="noStrike" cap="none" dirty="0">
                        <a:solidFill>
                          <a:schemeClr val="bg1"/>
                        </a:solidFill>
                      </a:endParaRPr>
                    </a:p>
                  </a:txBody>
                  <a:tcPr marL="91450" marR="91450" marT="45725" marB="45725" anchor="ctr">
                    <a:lnL w="12700" cap="flat" cmpd="sng" algn="ctr">
                      <a:solidFill>
                        <a:schemeClr val="bg2">
                          <a:lumMod val="50000"/>
                        </a:schemeClr>
                      </a:solidFill>
                      <a:prstDash val="solid"/>
                      <a:round/>
                      <a:headEnd type="none" w="med" len="med"/>
                      <a:tailEnd type="none" w="med" len="med"/>
                    </a:lnL>
                  </a:tcPr>
                </a:tc>
                <a:extLst>
                  <a:ext uri="{0D108BD9-81ED-4DB2-BD59-A6C34878D82A}">
                    <a16:rowId xmlns:a16="http://schemas.microsoft.com/office/drawing/2014/main" xmlns="" val="10001"/>
                  </a:ext>
                </a:extLst>
              </a:tr>
              <a:tr h="680725">
                <a:tc>
                  <a:txBody>
                    <a:bodyPr/>
                    <a:lstStyle/>
                    <a:p>
                      <a:pPr marL="0" marR="0" lvl="0" indent="0" algn="ctr" rtl="0">
                        <a:spcBef>
                          <a:spcPts val="0"/>
                        </a:spcBef>
                        <a:spcAft>
                          <a:spcPts val="0"/>
                        </a:spcAft>
                        <a:buNone/>
                      </a:pPr>
                      <a:r>
                        <a:rPr lang="en-US" sz="1800" u="none" strike="noStrike" cap="none">
                          <a:solidFill>
                            <a:srgbClr val="92D050"/>
                          </a:solidFill>
                        </a:rPr>
                        <a:t>w</a:t>
                      </a:r>
                      <a:endParaRPr sz="1800" b="0" u="none" strike="noStrike" cap="none">
                        <a:solidFill>
                          <a:srgbClr val="92D050"/>
                        </a:solidFill>
                        <a:latin typeface="Quattrocento Sans"/>
                        <a:ea typeface="Quattrocento Sans"/>
                        <a:cs typeface="Quattrocento Sans"/>
                        <a:sym typeface="Quattrocento Sans"/>
                      </a:endParaRPr>
                    </a:p>
                  </a:txBody>
                  <a:tcPr marL="91450" marR="91450" marT="45725" marB="45725" anchor="ctr">
                    <a:lnR w="12700" cap="flat" cmpd="sng" algn="ctr">
                      <a:solidFill>
                        <a:schemeClr val="bg2">
                          <a:lumMod val="50000"/>
                        </a:schemeClr>
                      </a:solidFill>
                      <a:prstDash val="solid"/>
                      <a:round/>
                      <a:headEnd type="none" w="med" len="med"/>
                      <a:tailEnd type="none" w="med" len="med"/>
                    </a:lnR>
                  </a:tcPr>
                </a:tc>
                <a:tc>
                  <a:txBody>
                    <a:bodyPr/>
                    <a:lstStyle/>
                    <a:p>
                      <a:pPr marL="0" marR="0" lvl="0" indent="0" algn="just" rtl="0">
                        <a:spcBef>
                          <a:spcPts val="0"/>
                        </a:spcBef>
                        <a:spcAft>
                          <a:spcPts val="0"/>
                        </a:spcAft>
                        <a:buNone/>
                      </a:pPr>
                      <a:r>
                        <a:rPr lang="en-US" sz="1800" u="none" strike="noStrike" cap="none" dirty="0">
                          <a:solidFill>
                            <a:schemeClr val="bg1"/>
                          </a:solidFill>
                        </a:rPr>
                        <a:t>Open the file for writing only. A file with specified name is created if the file does not exists. The contents are deleted, if the file already exists.</a:t>
                      </a:r>
                      <a:endParaRPr sz="1800" u="none" strike="noStrike" cap="none" dirty="0">
                        <a:solidFill>
                          <a:schemeClr val="bg1"/>
                        </a:solidFill>
                      </a:endParaRPr>
                    </a:p>
                  </a:txBody>
                  <a:tcPr marL="91450" marR="91450" marT="45725" marB="45725" anchor="ctr">
                    <a:lnL w="12700" cap="flat" cmpd="sng" algn="ctr">
                      <a:solidFill>
                        <a:schemeClr val="bg2">
                          <a:lumMod val="50000"/>
                        </a:schemeClr>
                      </a:solidFill>
                      <a:prstDash val="solid"/>
                      <a:round/>
                      <a:headEnd type="none" w="med" len="med"/>
                      <a:tailEnd type="none" w="med" len="med"/>
                    </a:lnL>
                  </a:tcPr>
                </a:tc>
                <a:extLst>
                  <a:ext uri="{0D108BD9-81ED-4DB2-BD59-A6C34878D82A}">
                    <a16:rowId xmlns:a16="http://schemas.microsoft.com/office/drawing/2014/main" xmlns="" val="10002"/>
                  </a:ext>
                </a:extLst>
              </a:tr>
              <a:tr h="570525">
                <a:tc>
                  <a:txBody>
                    <a:bodyPr/>
                    <a:lstStyle/>
                    <a:p>
                      <a:pPr marL="0" marR="0" lvl="0" indent="0" algn="ctr" rtl="0">
                        <a:spcBef>
                          <a:spcPts val="0"/>
                        </a:spcBef>
                        <a:spcAft>
                          <a:spcPts val="0"/>
                        </a:spcAft>
                        <a:buNone/>
                      </a:pPr>
                      <a:r>
                        <a:rPr lang="en-US" sz="1800" u="none" strike="noStrike" cap="none">
                          <a:solidFill>
                            <a:srgbClr val="92D050"/>
                          </a:solidFill>
                        </a:rPr>
                        <a:t>a</a:t>
                      </a:r>
                      <a:endParaRPr sz="1800" b="0" u="none" strike="noStrike" cap="none">
                        <a:solidFill>
                          <a:srgbClr val="92D050"/>
                        </a:solidFill>
                        <a:latin typeface="Quattrocento Sans"/>
                        <a:ea typeface="Quattrocento Sans"/>
                        <a:cs typeface="Quattrocento Sans"/>
                        <a:sym typeface="Quattrocento Sans"/>
                      </a:endParaRPr>
                    </a:p>
                  </a:txBody>
                  <a:tcPr marL="91450" marR="91450" marT="45725" marB="45725" anchor="ctr">
                    <a:lnR w="12700" cap="flat" cmpd="sng" algn="ctr">
                      <a:solidFill>
                        <a:schemeClr val="bg2">
                          <a:lumMod val="50000"/>
                        </a:schemeClr>
                      </a:solidFill>
                      <a:prstDash val="solid"/>
                      <a:round/>
                      <a:headEnd type="none" w="med" len="med"/>
                      <a:tailEnd type="none" w="med" len="med"/>
                    </a:lnR>
                  </a:tcPr>
                </a:tc>
                <a:tc>
                  <a:txBody>
                    <a:bodyPr/>
                    <a:lstStyle/>
                    <a:p>
                      <a:pPr marL="0" marR="0" lvl="0" indent="0" algn="just" rtl="0">
                        <a:spcBef>
                          <a:spcPts val="0"/>
                        </a:spcBef>
                        <a:spcAft>
                          <a:spcPts val="0"/>
                        </a:spcAft>
                        <a:buNone/>
                      </a:pPr>
                      <a:r>
                        <a:rPr lang="en-US" sz="1800" u="none" strike="noStrike" cap="none" dirty="0">
                          <a:solidFill>
                            <a:schemeClr val="bg1"/>
                          </a:solidFill>
                        </a:rPr>
                        <a:t>Open the file for appending (or </a:t>
                      </a:r>
                      <a:r>
                        <a:rPr lang="en-US" sz="1800" u="none" strike="noStrike" cap="none" dirty="0" smtClean="0">
                          <a:solidFill>
                            <a:schemeClr val="bg1"/>
                          </a:solidFill>
                        </a:rPr>
                        <a:t>adding data at the end of file) </a:t>
                      </a:r>
                      <a:r>
                        <a:rPr lang="en-US" sz="1800" u="none" strike="noStrike" cap="none" dirty="0">
                          <a:solidFill>
                            <a:schemeClr val="bg1"/>
                          </a:solidFill>
                        </a:rPr>
                        <a:t>data to it. The file is opened with the current contents safe. A file with the specified name is created if the file does not exists. </a:t>
                      </a:r>
                      <a:endParaRPr sz="1800" u="none" strike="noStrike" cap="none" dirty="0">
                        <a:solidFill>
                          <a:schemeClr val="bg1"/>
                        </a:solidFill>
                      </a:endParaRPr>
                    </a:p>
                  </a:txBody>
                  <a:tcPr marL="91450" marR="91450" marT="45725" marB="45725" anchor="ctr">
                    <a:lnL w="12700" cap="flat" cmpd="sng" algn="ctr">
                      <a:solidFill>
                        <a:schemeClr val="bg2">
                          <a:lumMod val="50000"/>
                        </a:schemeClr>
                      </a:solidFill>
                      <a:prstDash val="solid"/>
                      <a:round/>
                      <a:headEnd type="none" w="med" len="med"/>
                      <a:tailEnd type="none" w="med" len="med"/>
                    </a:lnL>
                  </a:tcPr>
                </a:tc>
                <a:extLst>
                  <a:ext uri="{0D108BD9-81ED-4DB2-BD59-A6C34878D82A}">
                    <a16:rowId xmlns:a16="http://schemas.microsoft.com/office/drawing/2014/main" xmlns="" val="10003"/>
                  </a:ext>
                </a:extLst>
              </a:tr>
              <a:tr h="457200">
                <a:tc>
                  <a:txBody>
                    <a:bodyPr/>
                    <a:lstStyle/>
                    <a:p>
                      <a:pPr marL="0" marR="0" lvl="0" indent="0" algn="ctr" rtl="0">
                        <a:spcBef>
                          <a:spcPts val="0"/>
                        </a:spcBef>
                        <a:spcAft>
                          <a:spcPts val="0"/>
                        </a:spcAft>
                        <a:buNone/>
                      </a:pPr>
                      <a:r>
                        <a:rPr lang="en-US" sz="1800" u="none" strike="noStrike" cap="none">
                          <a:solidFill>
                            <a:srgbClr val="92D050"/>
                          </a:solidFill>
                        </a:rPr>
                        <a:t>r+</a:t>
                      </a:r>
                      <a:endParaRPr sz="1800" b="0" u="none" strike="noStrike" cap="none">
                        <a:solidFill>
                          <a:srgbClr val="92D050"/>
                        </a:solidFill>
                        <a:latin typeface="Quattrocento Sans"/>
                        <a:ea typeface="Quattrocento Sans"/>
                        <a:cs typeface="Quattrocento Sans"/>
                        <a:sym typeface="Quattrocento Sans"/>
                      </a:endParaRPr>
                    </a:p>
                  </a:txBody>
                  <a:tcPr marL="91450" marR="91450" marT="45725" marB="45725" anchor="ctr">
                    <a:lnR w="12700" cap="flat" cmpd="sng" algn="ctr">
                      <a:solidFill>
                        <a:schemeClr val="bg2">
                          <a:lumMod val="50000"/>
                        </a:schemeClr>
                      </a:solidFill>
                      <a:prstDash val="solid"/>
                      <a:round/>
                      <a:headEnd type="none" w="med" len="med"/>
                      <a:tailEnd type="none" w="med" len="med"/>
                    </a:lnR>
                  </a:tcPr>
                </a:tc>
                <a:tc>
                  <a:txBody>
                    <a:bodyPr/>
                    <a:lstStyle/>
                    <a:p>
                      <a:pPr marL="0" marR="0" lvl="0" indent="0" algn="just" rtl="0">
                        <a:spcBef>
                          <a:spcPts val="0"/>
                        </a:spcBef>
                        <a:spcAft>
                          <a:spcPts val="0"/>
                        </a:spcAft>
                        <a:buNone/>
                      </a:pPr>
                      <a:r>
                        <a:rPr lang="en-US" sz="1800" u="none" strike="noStrike" cap="none" dirty="0">
                          <a:solidFill>
                            <a:schemeClr val="bg1"/>
                          </a:solidFill>
                        </a:rPr>
                        <a:t>The existing file is opened to the beginning for both reading and writing.</a:t>
                      </a:r>
                      <a:endParaRPr sz="1800" u="none" strike="noStrike" cap="none" dirty="0">
                        <a:solidFill>
                          <a:schemeClr val="bg1"/>
                        </a:solidFill>
                      </a:endParaRPr>
                    </a:p>
                  </a:txBody>
                  <a:tcPr marL="91450" marR="91450" marT="45725" marB="45725" anchor="ctr">
                    <a:lnL w="12700" cap="flat" cmpd="sng" algn="ctr">
                      <a:solidFill>
                        <a:schemeClr val="bg2">
                          <a:lumMod val="50000"/>
                        </a:schemeClr>
                      </a:solidFill>
                      <a:prstDash val="solid"/>
                      <a:round/>
                      <a:headEnd type="none" w="med" len="med"/>
                      <a:tailEnd type="none" w="med" len="med"/>
                    </a:lnL>
                  </a:tcPr>
                </a:tc>
                <a:extLst>
                  <a:ext uri="{0D108BD9-81ED-4DB2-BD59-A6C34878D82A}">
                    <a16:rowId xmlns:a16="http://schemas.microsoft.com/office/drawing/2014/main" xmlns="" val="10004"/>
                  </a:ext>
                </a:extLst>
              </a:tr>
              <a:tr h="457200">
                <a:tc>
                  <a:txBody>
                    <a:bodyPr/>
                    <a:lstStyle/>
                    <a:p>
                      <a:pPr marL="0" marR="0" lvl="0" indent="0" algn="ctr" rtl="0">
                        <a:spcBef>
                          <a:spcPts val="0"/>
                        </a:spcBef>
                        <a:spcAft>
                          <a:spcPts val="0"/>
                        </a:spcAft>
                        <a:buNone/>
                      </a:pPr>
                      <a:r>
                        <a:rPr lang="en-US" sz="1800" u="none" strike="noStrike" cap="none">
                          <a:solidFill>
                            <a:srgbClr val="92D050"/>
                          </a:solidFill>
                        </a:rPr>
                        <a:t>w+</a:t>
                      </a:r>
                      <a:endParaRPr sz="1800" b="0" u="none" strike="noStrike" cap="none">
                        <a:solidFill>
                          <a:srgbClr val="92D050"/>
                        </a:solidFill>
                        <a:latin typeface="Quattrocento Sans"/>
                        <a:ea typeface="Quattrocento Sans"/>
                        <a:cs typeface="Quattrocento Sans"/>
                        <a:sym typeface="Quattrocento Sans"/>
                      </a:endParaRPr>
                    </a:p>
                  </a:txBody>
                  <a:tcPr marL="91450" marR="91450" marT="45725" marB="45725" anchor="ctr">
                    <a:lnR w="12700" cap="flat" cmpd="sng" algn="ctr">
                      <a:solidFill>
                        <a:schemeClr val="bg2">
                          <a:lumMod val="50000"/>
                        </a:schemeClr>
                      </a:solidFill>
                      <a:prstDash val="solid"/>
                      <a:round/>
                      <a:headEnd type="none" w="med" len="med"/>
                      <a:tailEnd type="none" w="med" len="med"/>
                    </a:lnR>
                  </a:tcPr>
                </a:tc>
                <a:tc>
                  <a:txBody>
                    <a:bodyPr/>
                    <a:lstStyle/>
                    <a:p>
                      <a:pPr marL="0" marR="0" lvl="0" indent="0" algn="just" rtl="0">
                        <a:spcBef>
                          <a:spcPts val="0"/>
                        </a:spcBef>
                        <a:spcAft>
                          <a:spcPts val="0"/>
                        </a:spcAft>
                        <a:buNone/>
                      </a:pPr>
                      <a:r>
                        <a:rPr lang="en-US" sz="1800" u="none" strike="noStrike" cap="none">
                          <a:solidFill>
                            <a:schemeClr val="bg1"/>
                          </a:solidFill>
                        </a:rPr>
                        <a:t>Same as w except both for reading and writing.</a:t>
                      </a:r>
                      <a:endParaRPr sz="1800" u="none" strike="noStrike" cap="none">
                        <a:solidFill>
                          <a:schemeClr val="bg1"/>
                        </a:solidFill>
                      </a:endParaRPr>
                    </a:p>
                  </a:txBody>
                  <a:tcPr marL="91450" marR="91450" marT="45725" marB="45725" anchor="ctr">
                    <a:lnL w="12700" cap="flat" cmpd="sng" algn="ctr">
                      <a:solidFill>
                        <a:schemeClr val="bg2">
                          <a:lumMod val="50000"/>
                        </a:schemeClr>
                      </a:solidFill>
                      <a:prstDash val="solid"/>
                      <a:round/>
                      <a:headEnd type="none" w="med" len="med"/>
                      <a:tailEnd type="none" w="med" len="med"/>
                    </a:lnL>
                  </a:tcPr>
                </a:tc>
                <a:extLst>
                  <a:ext uri="{0D108BD9-81ED-4DB2-BD59-A6C34878D82A}">
                    <a16:rowId xmlns:a16="http://schemas.microsoft.com/office/drawing/2014/main" xmlns="" val="10005"/>
                  </a:ext>
                </a:extLst>
              </a:tr>
              <a:tr h="457200">
                <a:tc>
                  <a:txBody>
                    <a:bodyPr/>
                    <a:lstStyle/>
                    <a:p>
                      <a:pPr marL="0" marR="0" lvl="0" indent="0" algn="ctr" rtl="0">
                        <a:spcBef>
                          <a:spcPts val="0"/>
                        </a:spcBef>
                        <a:spcAft>
                          <a:spcPts val="0"/>
                        </a:spcAft>
                        <a:buNone/>
                      </a:pPr>
                      <a:r>
                        <a:rPr lang="en-US" sz="1800" u="none" strike="noStrike" cap="none" dirty="0">
                          <a:solidFill>
                            <a:srgbClr val="92D050"/>
                          </a:solidFill>
                        </a:rPr>
                        <a:t>a+</a:t>
                      </a:r>
                      <a:endParaRPr sz="1800" b="0" u="none" strike="noStrike" cap="none" dirty="0">
                        <a:solidFill>
                          <a:srgbClr val="92D050"/>
                        </a:solidFill>
                        <a:latin typeface="Quattrocento Sans"/>
                        <a:ea typeface="Quattrocento Sans"/>
                        <a:cs typeface="Quattrocento Sans"/>
                        <a:sym typeface="Quattrocento Sans"/>
                      </a:endParaRPr>
                    </a:p>
                  </a:txBody>
                  <a:tcPr marL="91450" marR="91450" marT="45725" marB="45725" anchor="ctr">
                    <a:lnR w="12700" cap="flat" cmpd="sng" algn="ctr">
                      <a:solidFill>
                        <a:schemeClr val="bg2">
                          <a:lumMod val="50000"/>
                        </a:schemeClr>
                      </a:solidFill>
                      <a:prstDash val="solid"/>
                      <a:round/>
                      <a:headEnd type="none" w="med" len="med"/>
                      <a:tailEnd type="none" w="med" len="med"/>
                    </a:lnR>
                  </a:tcPr>
                </a:tc>
                <a:tc>
                  <a:txBody>
                    <a:bodyPr/>
                    <a:lstStyle/>
                    <a:p>
                      <a:pPr marL="0" marR="0" lvl="0" indent="0" algn="just" rtl="0">
                        <a:lnSpc>
                          <a:spcPct val="100000"/>
                        </a:lnSpc>
                        <a:spcBef>
                          <a:spcPts val="0"/>
                        </a:spcBef>
                        <a:spcAft>
                          <a:spcPts val="0"/>
                        </a:spcAft>
                        <a:buClr>
                          <a:schemeClr val="lt1"/>
                        </a:buClr>
                        <a:buSzPts val="1800"/>
                        <a:buFont typeface="Quattrocento Sans"/>
                        <a:buNone/>
                      </a:pPr>
                      <a:r>
                        <a:rPr lang="en-US" sz="1800" u="none" strike="noStrike" cap="none" dirty="0">
                          <a:solidFill>
                            <a:schemeClr val="bg1"/>
                          </a:solidFill>
                        </a:rPr>
                        <a:t>Same as a except both for reading and writing.</a:t>
                      </a:r>
                      <a:endParaRPr dirty="0">
                        <a:solidFill>
                          <a:schemeClr val="bg1"/>
                        </a:solidFill>
                      </a:endParaRPr>
                    </a:p>
                  </a:txBody>
                  <a:tcPr marL="91450" marR="91450" marT="45725" marB="45725" anchor="ctr">
                    <a:lnL w="12700" cap="flat" cmpd="sng" algn="ctr">
                      <a:solidFill>
                        <a:schemeClr val="bg2">
                          <a:lumMod val="50000"/>
                        </a:schemeClr>
                      </a:solidFill>
                      <a:prstDash val="solid"/>
                      <a:round/>
                      <a:headEnd type="none" w="med" len="med"/>
                      <a:tailEnd type="none" w="med" len="med"/>
                    </a:lnL>
                  </a:tcPr>
                </a:tc>
                <a:extLst>
                  <a:ext uri="{0D108BD9-81ED-4DB2-BD59-A6C34878D82A}">
                    <a16:rowId xmlns:a16="http://schemas.microsoft.com/office/drawing/2014/main" xmlns="" val="10006"/>
                  </a:ext>
                </a:extLst>
              </a:tr>
            </a:tbl>
          </a:graphicData>
        </a:graphic>
      </p:graphicFrame>
      <p:sp>
        <p:nvSpPr>
          <p:cNvPr id="5" name="Content Placeholder 2">
            <a:extLst>
              <a:ext uri="{FF2B5EF4-FFF2-40B4-BE49-F238E27FC236}">
                <a16:creationId xmlns:a16="http://schemas.microsoft.com/office/drawing/2014/main" xmlns="" id="{9B5BDCB4-4EEE-45B4-8D35-78F9504F3588}"/>
              </a:ext>
            </a:extLst>
          </p:cNvPr>
          <p:cNvSpPr txBox="1">
            <a:spLocks/>
          </p:cNvSpPr>
          <p:nvPr/>
        </p:nvSpPr>
        <p:spPr>
          <a:xfrm>
            <a:off x="638630" y="5805655"/>
            <a:ext cx="10914742" cy="640080"/>
          </a:xfrm>
          <a:prstGeom prst="rect">
            <a:avLst/>
          </a:prstGeom>
        </p:spPr>
        <p:txBody>
          <a:bodyPr vert="horz" lIns="91440" tIns="45720" rIns="91440" bIns="45720" rtlCol="0">
            <a:noAutofit/>
          </a:bodyPr>
          <a:lstStyle>
            <a:lvl1pPr marL="265113" indent="-265113" algn="l"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bg1"/>
                </a:solidFill>
                <a:latin typeface="+mn-lt"/>
                <a:ea typeface="+mn-ea"/>
                <a:cs typeface="+mn-cs"/>
              </a:defRPr>
            </a:lvl1pPr>
            <a:lvl2pPr marL="809625" indent="-352425" algn="l"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b="1" dirty="0" smtClean="0">
                <a:solidFill>
                  <a:srgbClr val="F92672"/>
                </a:solidFill>
              </a:rPr>
              <a:t>Note</a:t>
            </a:r>
            <a:r>
              <a:rPr lang="en-US" sz="1800" dirty="0" smtClean="0"/>
              <a:t>: </a:t>
            </a:r>
            <a:r>
              <a:rPr lang="en-US" sz="1800" dirty="0" smtClean="0">
                <a:solidFill>
                  <a:schemeClr val="bg2">
                    <a:lumMod val="50000"/>
                  </a:schemeClr>
                </a:solidFill>
              </a:rPr>
              <a:t>The </a:t>
            </a:r>
            <a:r>
              <a:rPr lang="en-US" sz="1800" dirty="0">
                <a:solidFill>
                  <a:schemeClr val="bg2">
                    <a:lumMod val="50000"/>
                  </a:schemeClr>
                </a:solidFill>
              </a:rPr>
              <a:t>main difference is w+ truncate the file to zero length if it exists or create a new file if it doesn't. While r+ neither deletes the content nor create a new file if it doesn't exist.</a:t>
            </a:r>
            <a:endParaRPr lang="en-IN" sz="1800" dirty="0">
              <a:solidFill>
                <a:schemeClr val="bg2">
                  <a:lumMod val="50000"/>
                </a:schemeClr>
              </a:solidFill>
            </a:endParaRPr>
          </a:p>
        </p:txBody>
      </p:sp>
    </p:spTree>
    <p:extLst>
      <p:ext uri="{BB962C8B-B14F-4D97-AF65-F5344CB8AC3E}">
        <p14:creationId xmlns:p14="http://schemas.microsoft.com/office/powerpoint/2010/main" val="386054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12A344-0BD9-47B9-B571-6BFABF3E3E61}"/>
              </a:ext>
            </a:extLst>
          </p:cNvPr>
          <p:cNvSpPr>
            <a:spLocks noGrp="1"/>
          </p:cNvSpPr>
          <p:nvPr>
            <p:ph type="title"/>
          </p:nvPr>
        </p:nvSpPr>
        <p:spPr/>
        <p:txBody>
          <a:bodyPr/>
          <a:lstStyle/>
          <a:p>
            <a:r>
              <a:rPr lang="en-IN" b="1" dirty="0"/>
              <a:t>File Handling Functions</a:t>
            </a:r>
          </a:p>
        </p:txBody>
      </p:sp>
      <p:sp>
        <p:nvSpPr>
          <p:cNvPr id="3" name="Content Placeholder 2">
            <a:extLst>
              <a:ext uri="{FF2B5EF4-FFF2-40B4-BE49-F238E27FC236}">
                <a16:creationId xmlns:a16="http://schemas.microsoft.com/office/drawing/2014/main" xmlns="" id="{9B5BDCB4-4EEE-45B4-8D35-78F9504F3588}"/>
              </a:ext>
            </a:extLst>
          </p:cNvPr>
          <p:cNvSpPr>
            <a:spLocks noGrp="1"/>
          </p:cNvSpPr>
          <p:nvPr>
            <p:ph idx="1"/>
          </p:nvPr>
        </p:nvSpPr>
        <p:spPr>
          <a:xfrm>
            <a:off x="262360" y="1098788"/>
            <a:ext cx="11667281" cy="806212"/>
          </a:xfrm>
        </p:spPr>
        <p:txBody>
          <a:bodyPr/>
          <a:lstStyle/>
          <a:p>
            <a:pPr algn="just"/>
            <a:r>
              <a:rPr lang="en-IN" dirty="0"/>
              <a:t>Basic file operation performed on a file are opening, reading, writing, and closing a file. </a:t>
            </a:r>
          </a:p>
        </p:txBody>
      </p:sp>
      <p:graphicFrame>
        <p:nvGraphicFramePr>
          <p:cNvPr id="5" name="Google Shape;176;p22">
            <a:extLst>
              <a:ext uri="{FF2B5EF4-FFF2-40B4-BE49-F238E27FC236}">
                <a16:creationId xmlns:a16="http://schemas.microsoft.com/office/drawing/2014/main" xmlns="" id="{60B4EBB1-93F4-AE4A-9D64-62AAD2940BF4}"/>
              </a:ext>
            </a:extLst>
          </p:cNvPr>
          <p:cNvGraphicFramePr/>
          <p:nvPr>
            <p:extLst>
              <p:ext uri="{D42A27DB-BD31-4B8C-83A1-F6EECF244321}">
                <p14:modId xmlns:p14="http://schemas.microsoft.com/office/powerpoint/2010/main" val="2542196990"/>
              </p:ext>
            </p:extLst>
          </p:nvPr>
        </p:nvGraphicFramePr>
        <p:xfrm>
          <a:off x="650538" y="2103787"/>
          <a:ext cx="10890925" cy="3657640"/>
        </p:xfrm>
        <a:graphic>
          <a:graphicData uri="http://schemas.openxmlformats.org/drawingml/2006/table">
            <a:tbl>
              <a:tblPr firstRow="1" bandRow="1">
                <a:tableStyleId>{3B4B98B0-60AC-42C2-AFA5-B58CD77FA1E5}</a:tableStyleId>
              </a:tblPr>
              <a:tblGrid>
                <a:gridCol w="2713149">
                  <a:extLst>
                    <a:ext uri="{9D8B030D-6E8A-4147-A177-3AD203B41FA5}">
                      <a16:colId xmlns:a16="http://schemas.microsoft.com/office/drawing/2014/main" xmlns="" val="20000"/>
                    </a:ext>
                  </a:extLst>
                </a:gridCol>
                <a:gridCol w="8177776">
                  <a:extLst>
                    <a:ext uri="{9D8B030D-6E8A-4147-A177-3AD203B41FA5}">
                      <a16:colId xmlns:a16="http://schemas.microsoft.com/office/drawing/2014/main" xmlns="" val="20001"/>
                    </a:ext>
                  </a:extLst>
                </a:gridCol>
              </a:tblGrid>
              <a:tr h="352700">
                <a:tc>
                  <a:txBody>
                    <a:bodyPr/>
                    <a:lstStyle/>
                    <a:p>
                      <a:pPr marL="0" marR="0" lvl="0" indent="0" algn="ctr" rtl="0">
                        <a:spcBef>
                          <a:spcPts val="0"/>
                        </a:spcBef>
                        <a:spcAft>
                          <a:spcPts val="0"/>
                        </a:spcAft>
                        <a:buNone/>
                      </a:pPr>
                      <a:r>
                        <a:rPr lang="en-US" sz="1800" u="none" strike="noStrike" cap="none" dirty="0">
                          <a:solidFill>
                            <a:srgbClr val="F92672"/>
                          </a:solidFill>
                        </a:rPr>
                        <a:t>Syntax</a:t>
                      </a:r>
                      <a:endParaRPr sz="1800" b="1" u="none" strike="noStrike" cap="none" dirty="0">
                        <a:solidFill>
                          <a:srgbClr val="F92672"/>
                        </a:solidFill>
                      </a:endParaRPr>
                    </a:p>
                  </a:txBody>
                  <a:tcPr marL="91450" marR="91450" marT="45725" marB="45725" anchor="ctr">
                    <a:lnR w="12700" cap="flat" cmpd="sng" algn="ctr">
                      <a:solidFill>
                        <a:schemeClr val="bg2">
                          <a:lumMod val="50000"/>
                        </a:schemeClr>
                      </a:solidFill>
                      <a:prstDash val="solid"/>
                      <a:round/>
                      <a:headEnd type="none" w="med" len="med"/>
                      <a:tailEnd type="none" w="med" len="med"/>
                    </a:lnR>
                  </a:tcPr>
                </a:tc>
                <a:tc>
                  <a:txBody>
                    <a:bodyPr/>
                    <a:lstStyle/>
                    <a:p>
                      <a:pPr marL="0" marR="0" lvl="0" indent="0" algn="ctr" rtl="0">
                        <a:spcBef>
                          <a:spcPts val="0"/>
                        </a:spcBef>
                        <a:spcAft>
                          <a:spcPts val="0"/>
                        </a:spcAft>
                        <a:buNone/>
                      </a:pPr>
                      <a:r>
                        <a:rPr lang="en-US" sz="1800" u="none" strike="noStrike" cap="none" dirty="0">
                          <a:solidFill>
                            <a:srgbClr val="F92672"/>
                          </a:solidFill>
                        </a:rPr>
                        <a:t>Description</a:t>
                      </a:r>
                      <a:endParaRPr sz="1800" b="1" u="none" strike="noStrike" cap="none" dirty="0">
                        <a:solidFill>
                          <a:srgbClr val="F92672"/>
                        </a:solidFill>
                      </a:endParaRPr>
                    </a:p>
                  </a:txBody>
                  <a:tcPr marL="91450" marR="91450" marT="45725" marB="45725" anchor="ctr">
                    <a:lnL w="12700" cap="flat" cmpd="sng" algn="ctr">
                      <a:solidFill>
                        <a:schemeClr val="bg2">
                          <a:lumMod val="50000"/>
                        </a:schemeClr>
                      </a:solidFill>
                      <a:prstDash val="solid"/>
                      <a:round/>
                      <a:headEnd type="none" w="med" len="med"/>
                      <a:tailEnd type="none" w="med" len="med"/>
                    </a:lnL>
                  </a:tcPr>
                </a:tc>
                <a:extLst>
                  <a:ext uri="{0D108BD9-81ED-4DB2-BD59-A6C34878D82A}">
                    <a16:rowId xmlns:a16="http://schemas.microsoft.com/office/drawing/2014/main" xmlns="" val="10000"/>
                  </a:ext>
                </a:extLst>
              </a:tr>
              <a:tr h="352700">
                <a:tc>
                  <a:txBody>
                    <a:bodyPr/>
                    <a:lstStyle/>
                    <a:p>
                      <a:pPr marL="0" marR="0" lvl="0" indent="0" algn="l" rtl="0">
                        <a:spcBef>
                          <a:spcPts val="0"/>
                        </a:spcBef>
                        <a:spcAft>
                          <a:spcPts val="0"/>
                        </a:spcAft>
                        <a:buNone/>
                      </a:pPr>
                      <a:r>
                        <a:rPr lang="en-US" sz="1800" b="0" u="none" strike="noStrike" cap="none" dirty="0" err="1" smtClean="0">
                          <a:solidFill>
                            <a:srgbClr val="D4D4D4"/>
                          </a:solidFill>
                          <a:latin typeface="Consolas"/>
                          <a:ea typeface="Consolas"/>
                          <a:cs typeface="Consolas"/>
                          <a:sym typeface="Consolas"/>
                        </a:rPr>
                        <a:t>fp</a:t>
                      </a:r>
                      <a:r>
                        <a:rPr lang="en-US" sz="1800" b="0" u="none" strike="noStrike" cap="none" dirty="0" smtClean="0">
                          <a:solidFill>
                            <a:srgbClr val="D4D4D4"/>
                          </a:solidFill>
                          <a:latin typeface="Consolas"/>
                          <a:ea typeface="Consolas"/>
                          <a:cs typeface="Consolas"/>
                          <a:sym typeface="Consolas"/>
                        </a:rPr>
                        <a:t>=</a:t>
                      </a:r>
                      <a:r>
                        <a:rPr lang="en-US" sz="1800" b="0" u="none" strike="noStrike" cap="none" dirty="0" err="1" smtClean="0">
                          <a:solidFill>
                            <a:srgbClr val="D4D4D4"/>
                          </a:solidFill>
                          <a:latin typeface="Consolas"/>
                          <a:ea typeface="Consolas"/>
                          <a:cs typeface="Consolas"/>
                          <a:sym typeface="Consolas"/>
                        </a:rPr>
                        <a:t>fopen</a:t>
                      </a:r>
                      <a:r>
                        <a:rPr lang="en-US" sz="1800" b="0" u="none" strike="noStrike" cap="none" dirty="0" smtClean="0">
                          <a:solidFill>
                            <a:srgbClr val="D4D4D4"/>
                          </a:solidFill>
                          <a:latin typeface="Consolas"/>
                          <a:ea typeface="Consolas"/>
                          <a:cs typeface="Consolas"/>
                          <a:sym typeface="Consolas"/>
                        </a:rPr>
                        <a:t>(</a:t>
                      </a:r>
                      <a:r>
                        <a:rPr lang="en-US" sz="1800" b="0" u="none" strike="noStrike" cap="none" dirty="0" err="1" smtClean="0">
                          <a:solidFill>
                            <a:srgbClr val="CE9178"/>
                          </a:solidFill>
                          <a:latin typeface="Consolas"/>
                          <a:ea typeface="Consolas"/>
                          <a:cs typeface="Consolas"/>
                          <a:sym typeface="Consolas"/>
                        </a:rPr>
                        <a:t>file_name</a:t>
                      </a:r>
                      <a:r>
                        <a:rPr lang="en-US" sz="1800" b="0" u="none" strike="noStrike" cap="none" dirty="0">
                          <a:solidFill>
                            <a:srgbClr val="D4D4D4"/>
                          </a:solidFill>
                          <a:latin typeface="Consolas"/>
                          <a:ea typeface="Consolas"/>
                          <a:cs typeface="Consolas"/>
                          <a:sym typeface="Consolas"/>
                        </a:rPr>
                        <a:t>, </a:t>
                      </a:r>
                      <a:r>
                        <a:rPr lang="en-US" sz="1800" b="0" u="none" strike="noStrike" cap="none" dirty="0">
                          <a:solidFill>
                            <a:srgbClr val="CE9178"/>
                          </a:solidFill>
                          <a:latin typeface="Consolas"/>
                          <a:ea typeface="Consolas"/>
                          <a:cs typeface="Consolas"/>
                          <a:sym typeface="Consolas"/>
                        </a:rPr>
                        <a:t>mode</a:t>
                      </a:r>
                      <a:r>
                        <a:rPr lang="en-US" sz="1800" b="0" u="none" strike="noStrike" cap="none" dirty="0">
                          <a:solidFill>
                            <a:srgbClr val="D4D4D4"/>
                          </a:solidFill>
                          <a:latin typeface="Consolas"/>
                          <a:ea typeface="Consolas"/>
                          <a:cs typeface="Consolas"/>
                          <a:sym typeface="Consolas"/>
                        </a:rPr>
                        <a:t>);</a:t>
                      </a:r>
                      <a:endParaRPr lang="en-US" dirty="0"/>
                    </a:p>
                  </a:txBody>
                  <a:tcPr marL="91450" marR="91450" marT="45725" marB="45725">
                    <a:lnR w="12700" cap="flat" cmpd="sng" algn="ctr">
                      <a:solidFill>
                        <a:schemeClr val="bg2">
                          <a:lumMod val="50000"/>
                        </a:schemeClr>
                      </a:solidFill>
                      <a:prstDash val="solid"/>
                      <a:round/>
                      <a:headEnd type="none" w="med" len="med"/>
                      <a:tailEnd type="none" w="med" len="med"/>
                    </a:lnR>
                  </a:tcPr>
                </a:tc>
                <a:tc>
                  <a:txBody>
                    <a:bodyPr/>
                    <a:lstStyle/>
                    <a:p>
                      <a:pPr marL="0" marR="0" lvl="0" indent="0" algn="just" rtl="0">
                        <a:spcBef>
                          <a:spcPts val="0"/>
                        </a:spcBef>
                        <a:spcAft>
                          <a:spcPts val="0"/>
                        </a:spcAft>
                        <a:buNone/>
                      </a:pPr>
                      <a:r>
                        <a:rPr lang="en-US" sz="1800" u="none" strike="noStrike" cap="none" dirty="0">
                          <a:solidFill>
                            <a:schemeClr val="bg1"/>
                          </a:solidFill>
                        </a:rPr>
                        <a:t>This statement opens the file </a:t>
                      </a:r>
                      <a:r>
                        <a:rPr lang="en-US" sz="1800" u="none" strike="noStrike" cap="none" dirty="0" smtClean="0">
                          <a:solidFill>
                            <a:schemeClr val="bg1"/>
                          </a:solidFill>
                        </a:rPr>
                        <a:t>and </a:t>
                      </a:r>
                      <a:r>
                        <a:rPr lang="en-US" sz="1800" u="none" strike="noStrike" cap="none" dirty="0">
                          <a:solidFill>
                            <a:schemeClr val="bg1"/>
                          </a:solidFill>
                        </a:rPr>
                        <a:t>assigns an identifier to the </a:t>
                      </a:r>
                      <a:r>
                        <a:rPr lang="en-US" sz="1800" u="none" strike="noStrike" cap="none" dirty="0">
                          <a:solidFill>
                            <a:srgbClr val="F92672"/>
                          </a:solidFill>
                        </a:rPr>
                        <a:t>FILE </a:t>
                      </a:r>
                      <a:r>
                        <a:rPr lang="en-US" sz="1800" u="none" strike="noStrike" cap="none" dirty="0">
                          <a:solidFill>
                            <a:schemeClr val="bg1"/>
                          </a:solidFill>
                        </a:rPr>
                        <a:t>type pointer </a:t>
                      </a:r>
                      <a:r>
                        <a:rPr lang="en-US" sz="1800" b="0" dirty="0" smtClean="0">
                          <a:solidFill>
                            <a:srgbClr val="D4D4D4"/>
                          </a:solidFill>
                          <a:latin typeface="Consolas"/>
                          <a:ea typeface="Consolas"/>
                          <a:cs typeface="Consolas"/>
                          <a:sym typeface="Consolas"/>
                        </a:rPr>
                        <a:t>fp</a:t>
                      </a:r>
                      <a:r>
                        <a:rPr lang="en-US" sz="1800" u="none" strike="noStrike" cap="none" dirty="0" smtClean="0">
                          <a:solidFill>
                            <a:schemeClr val="bg1"/>
                          </a:solidFill>
                        </a:rPr>
                        <a:t>.</a:t>
                      </a:r>
                      <a:endParaRPr dirty="0">
                        <a:solidFill>
                          <a:schemeClr val="bg1"/>
                        </a:solidFill>
                      </a:endParaRPr>
                    </a:p>
                    <a:p>
                      <a:pPr marL="0" marR="0" lvl="0" indent="0" algn="l" rtl="0">
                        <a:spcBef>
                          <a:spcPts val="0"/>
                        </a:spcBef>
                        <a:spcAft>
                          <a:spcPts val="0"/>
                        </a:spcAft>
                        <a:buNone/>
                      </a:pPr>
                      <a:endParaRPr sz="1800" dirty="0">
                        <a:solidFill>
                          <a:schemeClr val="bg1"/>
                        </a:solidFill>
                      </a:endParaRPr>
                    </a:p>
                    <a:p>
                      <a:pPr marL="0" marR="0" lvl="0" indent="0" algn="l" rtl="0">
                        <a:spcBef>
                          <a:spcPts val="0"/>
                        </a:spcBef>
                        <a:spcAft>
                          <a:spcPts val="0"/>
                        </a:spcAft>
                        <a:buNone/>
                      </a:pPr>
                      <a:r>
                        <a:rPr lang="en-US" sz="1800" dirty="0">
                          <a:solidFill>
                            <a:schemeClr val="bg1"/>
                          </a:solidFill>
                        </a:rPr>
                        <a:t>Example: </a:t>
                      </a:r>
                      <a:r>
                        <a:rPr lang="en-US" sz="1800" b="0" dirty="0" err="1" smtClean="0">
                          <a:solidFill>
                            <a:srgbClr val="D4D4D4"/>
                          </a:solidFill>
                          <a:latin typeface="Consolas"/>
                          <a:ea typeface="Consolas"/>
                          <a:cs typeface="Consolas"/>
                          <a:sym typeface="Consolas"/>
                        </a:rPr>
                        <a:t>fp</a:t>
                      </a:r>
                      <a:r>
                        <a:rPr lang="en-US" sz="1800" b="0" dirty="0">
                          <a:solidFill>
                            <a:srgbClr val="D4D4D4"/>
                          </a:solidFill>
                          <a:latin typeface="Consolas"/>
                          <a:ea typeface="Consolas"/>
                          <a:cs typeface="Consolas"/>
                          <a:sym typeface="Consolas"/>
                        </a:rPr>
                        <a:t> = </a:t>
                      </a:r>
                      <a:r>
                        <a:rPr lang="en-US" sz="1800" b="0" dirty="0" err="1">
                          <a:solidFill>
                            <a:srgbClr val="D4D4D4"/>
                          </a:solidFill>
                          <a:latin typeface="Consolas"/>
                          <a:ea typeface="Consolas"/>
                          <a:cs typeface="Consolas"/>
                          <a:sym typeface="Consolas"/>
                        </a:rPr>
                        <a:t>fopen</a:t>
                      </a:r>
                      <a:r>
                        <a:rPr lang="en-US" sz="1800" b="0" dirty="0">
                          <a:solidFill>
                            <a:srgbClr val="D4D4D4"/>
                          </a:solidFill>
                          <a:latin typeface="Consolas"/>
                          <a:ea typeface="Consolas"/>
                          <a:cs typeface="Consolas"/>
                          <a:sym typeface="Consolas"/>
                        </a:rPr>
                        <a:t>(</a:t>
                      </a:r>
                      <a:r>
                        <a:rPr lang="en-US" sz="1800" b="0" dirty="0">
                          <a:solidFill>
                            <a:srgbClr val="CE9178"/>
                          </a:solidFill>
                          <a:latin typeface="Consolas"/>
                          <a:ea typeface="Consolas"/>
                          <a:cs typeface="Consolas"/>
                          <a:sym typeface="Consolas"/>
                        </a:rPr>
                        <a:t>"</a:t>
                      </a:r>
                      <a:r>
                        <a:rPr lang="en-US" sz="1800" b="0" dirty="0" err="1">
                          <a:solidFill>
                            <a:srgbClr val="CE9178"/>
                          </a:solidFill>
                          <a:latin typeface="Consolas"/>
                          <a:ea typeface="Consolas"/>
                          <a:cs typeface="Consolas"/>
                          <a:sym typeface="Consolas"/>
                        </a:rPr>
                        <a:t>printfile.c"</a:t>
                      </a:r>
                      <a:r>
                        <a:rPr lang="en-US" sz="1800" b="0" dirty="0" err="1">
                          <a:solidFill>
                            <a:srgbClr val="D4D4D4"/>
                          </a:solidFill>
                          <a:latin typeface="Consolas"/>
                          <a:ea typeface="Consolas"/>
                          <a:cs typeface="Consolas"/>
                          <a:sym typeface="Consolas"/>
                        </a:rPr>
                        <a:t>,</a:t>
                      </a:r>
                      <a:r>
                        <a:rPr lang="en-US" sz="1800" b="0" dirty="0" err="1">
                          <a:solidFill>
                            <a:srgbClr val="CE9178"/>
                          </a:solidFill>
                          <a:latin typeface="Consolas"/>
                          <a:ea typeface="Consolas"/>
                          <a:cs typeface="Consolas"/>
                          <a:sym typeface="Consolas"/>
                        </a:rPr>
                        <a:t>"r</a:t>
                      </a:r>
                      <a:r>
                        <a:rPr lang="en-US" sz="1800" b="0" dirty="0">
                          <a:solidFill>
                            <a:srgbClr val="CE9178"/>
                          </a:solidFill>
                          <a:latin typeface="Consolas"/>
                          <a:ea typeface="Consolas"/>
                          <a:cs typeface="Consolas"/>
                          <a:sym typeface="Consolas"/>
                        </a:rPr>
                        <a:t>"</a:t>
                      </a:r>
                      <a:r>
                        <a:rPr lang="en-US" sz="1800" b="0" dirty="0">
                          <a:solidFill>
                            <a:srgbClr val="D4D4D4"/>
                          </a:solidFill>
                          <a:latin typeface="Consolas"/>
                          <a:ea typeface="Consolas"/>
                          <a:cs typeface="Consolas"/>
                          <a:sym typeface="Consolas"/>
                        </a:rPr>
                        <a:t>);</a:t>
                      </a:r>
                      <a:endParaRPr lang="en-US" dirty="0"/>
                    </a:p>
                  </a:txBody>
                  <a:tcPr marL="91450" marR="91450" marT="45725" marB="45725" anchor="ctr">
                    <a:lnL w="12700" cap="flat" cmpd="sng" algn="ctr">
                      <a:solidFill>
                        <a:schemeClr val="bg2">
                          <a:lumMod val="50000"/>
                        </a:schemeClr>
                      </a:solidFill>
                      <a:prstDash val="solid"/>
                      <a:round/>
                      <a:headEnd type="none" w="med" len="med"/>
                      <a:tailEnd type="none" w="med" len="med"/>
                    </a:lnL>
                  </a:tcPr>
                </a:tc>
                <a:extLst>
                  <a:ext uri="{0D108BD9-81ED-4DB2-BD59-A6C34878D82A}">
                    <a16:rowId xmlns:a16="http://schemas.microsoft.com/office/drawing/2014/main" xmlns="" val="10001"/>
                  </a:ext>
                </a:extLst>
              </a:tr>
              <a:tr h="352700">
                <a:tc>
                  <a:txBody>
                    <a:bodyPr/>
                    <a:lstStyle/>
                    <a:p>
                      <a:pPr marL="0" marR="0" lvl="0" indent="0" algn="l" rtl="0">
                        <a:spcBef>
                          <a:spcPts val="0"/>
                        </a:spcBef>
                        <a:spcAft>
                          <a:spcPts val="0"/>
                        </a:spcAft>
                        <a:buNone/>
                      </a:pPr>
                      <a:r>
                        <a:rPr lang="en-US" sz="1800" b="0" dirty="0" err="1">
                          <a:solidFill>
                            <a:srgbClr val="D4D4D4"/>
                          </a:solidFill>
                          <a:latin typeface="Consolas"/>
                          <a:ea typeface="Consolas"/>
                          <a:cs typeface="Consolas"/>
                          <a:sym typeface="Consolas"/>
                        </a:rPr>
                        <a:t>fclose</a:t>
                      </a:r>
                      <a:r>
                        <a:rPr lang="en-US" sz="1800" b="0" dirty="0">
                          <a:solidFill>
                            <a:srgbClr val="D4D4D4"/>
                          </a:solidFill>
                          <a:latin typeface="Consolas"/>
                          <a:ea typeface="Consolas"/>
                          <a:cs typeface="Consolas"/>
                          <a:sym typeface="Consolas"/>
                        </a:rPr>
                        <a:t>(</a:t>
                      </a:r>
                      <a:r>
                        <a:rPr lang="en-US" sz="1800" b="0" dirty="0" err="1">
                          <a:solidFill>
                            <a:srgbClr val="D4D4D4"/>
                          </a:solidFill>
                          <a:latin typeface="Consolas"/>
                          <a:ea typeface="Consolas"/>
                          <a:cs typeface="Consolas"/>
                          <a:sym typeface="Consolas"/>
                        </a:rPr>
                        <a:t>filepointer</a:t>
                      </a:r>
                      <a:r>
                        <a:rPr lang="en-US" sz="1800" b="0" dirty="0">
                          <a:solidFill>
                            <a:srgbClr val="D4D4D4"/>
                          </a:solidFill>
                          <a:latin typeface="Consolas"/>
                          <a:ea typeface="Consolas"/>
                          <a:cs typeface="Consolas"/>
                          <a:sym typeface="Consolas"/>
                        </a:rPr>
                        <a:t>);</a:t>
                      </a:r>
                      <a:endParaRPr dirty="0">
                        <a:solidFill>
                          <a:schemeClr val="bg1"/>
                        </a:solidFill>
                      </a:endParaRPr>
                    </a:p>
                  </a:txBody>
                  <a:tcPr marL="91450" marR="91450" marT="45725" marB="45725">
                    <a:lnR w="12700" cap="flat" cmpd="sng" algn="ctr">
                      <a:solidFill>
                        <a:schemeClr val="bg2">
                          <a:lumMod val="50000"/>
                        </a:schemeClr>
                      </a:solidFill>
                      <a:prstDash val="solid"/>
                      <a:round/>
                      <a:headEnd type="none" w="med" len="med"/>
                      <a:tailEnd type="none" w="med" len="med"/>
                    </a:lnR>
                  </a:tcPr>
                </a:tc>
                <a:tc>
                  <a:txBody>
                    <a:bodyPr/>
                    <a:lstStyle/>
                    <a:p>
                      <a:pPr marL="0" marR="0" lvl="0" indent="0" algn="just" rtl="0">
                        <a:spcBef>
                          <a:spcPts val="0"/>
                        </a:spcBef>
                        <a:spcAft>
                          <a:spcPts val="0"/>
                        </a:spcAft>
                        <a:buNone/>
                      </a:pPr>
                      <a:r>
                        <a:rPr lang="en-US" sz="1800" dirty="0">
                          <a:solidFill>
                            <a:schemeClr val="bg1"/>
                          </a:solidFill>
                        </a:rPr>
                        <a:t>Closes a </a:t>
                      </a:r>
                      <a:r>
                        <a:rPr lang="en-US" sz="1800" dirty="0" smtClean="0">
                          <a:solidFill>
                            <a:schemeClr val="bg1"/>
                          </a:solidFill>
                        </a:rPr>
                        <a:t>file and</a:t>
                      </a:r>
                      <a:r>
                        <a:rPr lang="en-US" sz="1800" baseline="0" dirty="0" smtClean="0">
                          <a:solidFill>
                            <a:schemeClr val="bg1"/>
                          </a:solidFill>
                        </a:rPr>
                        <a:t> release the pointer</a:t>
                      </a:r>
                      <a:r>
                        <a:rPr lang="en-US" sz="1800" dirty="0" smtClean="0">
                          <a:solidFill>
                            <a:schemeClr val="bg1"/>
                          </a:solidFill>
                        </a:rPr>
                        <a:t>.</a:t>
                      </a:r>
                      <a:endParaRPr dirty="0">
                        <a:solidFill>
                          <a:schemeClr val="bg1"/>
                        </a:solidFill>
                      </a:endParaRPr>
                    </a:p>
                    <a:p>
                      <a:pPr marL="0" marR="0" lvl="0" indent="0" algn="just" rtl="0">
                        <a:spcBef>
                          <a:spcPts val="0"/>
                        </a:spcBef>
                        <a:spcAft>
                          <a:spcPts val="0"/>
                        </a:spcAft>
                        <a:buNone/>
                      </a:pPr>
                      <a:endParaRPr sz="1800" dirty="0">
                        <a:solidFill>
                          <a:schemeClr val="bg1"/>
                        </a:solidFill>
                      </a:endParaRPr>
                    </a:p>
                    <a:p>
                      <a:pPr marL="0" marR="0" lvl="0" indent="0" algn="l" rtl="0">
                        <a:spcBef>
                          <a:spcPts val="0"/>
                        </a:spcBef>
                        <a:spcAft>
                          <a:spcPts val="0"/>
                        </a:spcAft>
                        <a:buNone/>
                      </a:pPr>
                      <a:r>
                        <a:rPr lang="en-US" sz="1800" dirty="0">
                          <a:solidFill>
                            <a:schemeClr val="bg1"/>
                          </a:solidFill>
                        </a:rPr>
                        <a:t>Example: </a:t>
                      </a:r>
                      <a:r>
                        <a:rPr lang="en-US" sz="1800" b="0" dirty="0" err="1" smtClean="0">
                          <a:solidFill>
                            <a:srgbClr val="D4D4D4"/>
                          </a:solidFill>
                          <a:latin typeface="Consolas"/>
                          <a:ea typeface="Consolas"/>
                          <a:cs typeface="Consolas"/>
                          <a:sym typeface="Consolas"/>
                        </a:rPr>
                        <a:t>fclose</a:t>
                      </a:r>
                      <a:r>
                        <a:rPr lang="en-US" sz="1800" b="0" dirty="0" smtClean="0">
                          <a:solidFill>
                            <a:srgbClr val="D4D4D4"/>
                          </a:solidFill>
                          <a:latin typeface="Consolas"/>
                          <a:ea typeface="Consolas"/>
                          <a:cs typeface="Consolas"/>
                          <a:sym typeface="Consolas"/>
                        </a:rPr>
                        <a:t>(</a:t>
                      </a:r>
                      <a:r>
                        <a:rPr lang="en-US" sz="1800" b="0" dirty="0" err="1" smtClean="0">
                          <a:solidFill>
                            <a:srgbClr val="D4D4D4"/>
                          </a:solidFill>
                          <a:latin typeface="Consolas"/>
                          <a:ea typeface="Consolas"/>
                          <a:cs typeface="Consolas"/>
                          <a:sym typeface="Consolas"/>
                        </a:rPr>
                        <a:t>fp</a:t>
                      </a:r>
                      <a:r>
                        <a:rPr lang="en-US" sz="1800" b="0" dirty="0">
                          <a:solidFill>
                            <a:srgbClr val="D4D4D4"/>
                          </a:solidFill>
                          <a:latin typeface="Consolas"/>
                          <a:ea typeface="Consolas"/>
                          <a:cs typeface="Consolas"/>
                          <a:sym typeface="Consolas"/>
                        </a:rPr>
                        <a:t>);</a:t>
                      </a:r>
                      <a:endParaRPr dirty="0">
                        <a:solidFill>
                          <a:schemeClr val="bg1"/>
                        </a:solidFill>
                      </a:endParaRPr>
                    </a:p>
                  </a:txBody>
                  <a:tcPr marL="91450" marR="91450" marT="45725" marB="45725" anchor="ctr">
                    <a:lnL w="12700" cap="flat" cmpd="sng" algn="ctr">
                      <a:solidFill>
                        <a:schemeClr val="bg2">
                          <a:lumMod val="50000"/>
                        </a:schemeClr>
                      </a:solidFill>
                      <a:prstDash val="solid"/>
                      <a:round/>
                      <a:headEnd type="none" w="med" len="med"/>
                      <a:tailEnd type="none" w="med" len="med"/>
                    </a:lnL>
                  </a:tcPr>
                </a:tc>
                <a:extLst>
                  <a:ext uri="{0D108BD9-81ED-4DB2-BD59-A6C34878D82A}">
                    <a16:rowId xmlns:a16="http://schemas.microsoft.com/office/drawing/2014/main" xmlns="" val="10002"/>
                  </a:ext>
                </a:extLst>
              </a:tr>
              <a:tr h="352700">
                <a:tc>
                  <a:txBody>
                    <a:bodyPr/>
                    <a:lstStyle/>
                    <a:p>
                      <a:pPr marL="0" marR="0" lvl="0" indent="0" algn="l" rtl="0">
                        <a:spcBef>
                          <a:spcPts val="0"/>
                        </a:spcBef>
                        <a:spcAft>
                          <a:spcPts val="0"/>
                        </a:spcAft>
                        <a:buNone/>
                      </a:pPr>
                      <a:r>
                        <a:rPr lang="en-US" sz="1800" b="0" dirty="0" err="1">
                          <a:solidFill>
                            <a:srgbClr val="D4D4D4"/>
                          </a:solidFill>
                          <a:latin typeface="Consolas"/>
                          <a:ea typeface="Consolas"/>
                          <a:cs typeface="Consolas"/>
                          <a:sym typeface="Consolas"/>
                        </a:rPr>
                        <a:t>fprintf</a:t>
                      </a:r>
                      <a:r>
                        <a:rPr lang="en-US" sz="1800" b="0" dirty="0">
                          <a:solidFill>
                            <a:srgbClr val="D4D4D4"/>
                          </a:solidFill>
                          <a:latin typeface="Consolas"/>
                          <a:ea typeface="Consolas"/>
                          <a:cs typeface="Consolas"/>
                          <a:sym typeface="Consolas"/>
                        </a:rPr>
                        <a:t>(</a:t>
                      </a:r>
                      <a:r>
                        <a:rPr lang="en-US" sz="1800" b="0" dirty="0" err="1">
                          <a:solidFill>
                            <a:srgbClr val="D4D4D4"/>
                          </a:solidFill>
                          <a:latin typeface="Consolas"/>
                          <a:ea typeface="Consolas"/>
                          <a:cs typeface="Consolas"/>
                          <a:sym typeface="Consolas"/>
                        </a:rPr>
                        <a:t>fp</a:t>
                      </a:r>
                      <a:r>
                        <a:rPr lang="en-US" sz="1800" b="0" dirty="0">
                          <a:solidFill>
                            <a:srgbClr val="D4D4D4"/>
                          </a:solidFill>
                          <a:latin typeface="Consolas"/>
                          <a:ea typeface="Consolas"/>
                          <a:cs typeface="Consolas"/>
                          <a:sym typeface="Consolas"/>
                        </a:rPr>
                        <a:t>, </a:t>
                      </a:r>
                      <a:endParaRPr lang="en-US" dirty="0"/>
                    </a:p>
                    <a:p>
                      <a:pPr marL="0" marR="0" lvl="0" indent="0" algn="l" rtl="0">
                        <a:spcBef>
                          <a:spcPts val="0"/>
                        </a:spcBef>
                        <a:spcAft>
                          <a:spcPts val="0"/>
                        </a:spcAft>
                        <a:buNone/>
                      </a:pPr>
                      <a:r>
                        <a:rPr lang="en-US" sz="1800" b="0" dirty="0">
                          <a:solidFill>
                            <a:srgbClr val="D4D4D4"/>
                          </a:solidFill>
                          <a:latin typeface="Consolas"/>
                          <a:ea typeface="Consolas"/>
                          <a:cs typeface="Consolas"/>
                          <a:sym typeface="Consolas"/>
                        </a:rPr>
                        <a:t>“control string”,</a:t>
                      </a:r>
                      <a:endParaRPr lang="en-US" dirty="0"/>
                    </a:p>
                    <a:p>
                      <a:pPr marL="0" marR="0" lvl="0" indent="0" algn="l" rtl="0">
                        <a:spcBef>
                          <a:spcPts val="0"/>
                        </a:spcBef>
                        <a:spcAft>
                          <a:spcPts val="0"/>
                        </a:spcAft>
                        <a:buNone/>
                      </a:pPr>
                      <a:r>
                        <a:rPr lang="en-US" sz="1800" b="0" dirty="0">
                          <a:solidFill>
                            <a:srgbClr val="D4D4D4"/>
                          </a:solidFill>
                          <a:latin typeface="Consolas"/>
                          <a:ea typeface="Consolas"/>
                          <a:cs typeface="Consolas"/>
                          <a:sym typeface="Consolas"/>
                        </a:rPr>
                        <a:t>list);</a:t>
                      </a:r>
                      <a:endParaRPr dirty="0">
                        <a:solidFill>
                          <a:schemeClr val="bg1"/>
                        </a:solidFill>
                      </a:endParaRPr>
                    </a:p>
                  </a:txBody>
                  <a:tcPr marL="91450" marR="91450" marT="45725" marB="45725">
                    <a:lnR w="12700" cap="flat" cmpd="sng" algn="ctr">
                      <a:solidFill>
                        <a:schemeClr val="bg2">
                          <a:lumMod val="50000"/>
                        </a:schemeClr>
                      </a:solidFill>
                      <a:prstDash val="solid"/>
                      <a:round/>
                      <a:headEnd type="none" w="med" len="med"/>
                      <a:tailEnd type="none" w="med" len="med"/>
                    </a:lnR>
                  </a:tcPr>
                </a:tc>
                <a:tc>
                  <a:txBody>
                    <a:bodyPr/>
                    <a:lstStyle/>
                    <a:p>
                      <a:pPr marL="0" marR="0" lvl="0" indent="0" algn="just" rtl="0">
                        <a:spcBef>
                          <a:spcPts val="0"/>
                        </a:spcBef>
                        <a:spcAft>
                          <a:spcPts val="0"/>
                        </a:spcAft>
                        <a:buNone/>
                      </a:pPr>
                      <a:r>
                        <a:rPr lang="en-US" sz="1800" dirty="0">
                          <a:solidFill>
                            <a:schemeClr val="bg1"/>
                          </a:solidFill>
                        </a:rPr>
                        <a:t>Here </a:t>
                      </a:r>
                      <a:r>
                        <a:rPr lang="en-US" sz="1800" b="0" dirty="0" err="1" smtClean="0">
                          <a:solidFill>
                            <a:srgbClr val="D4D4D4"/>
                          </a:solidFill>
                          <a:latin typeface="Consolas"/>
                          <a:ea typeface="Consolas"/>
                          <a:cs typeface="Consolas"/>
                          <a:sym typeface="Consolas"/>
                        </a:rPr>
                        <a:t>fp</a:t>
                      </a:r>
                      <a:r>
                        <a:rPr lang="en-US" sz="1800" dirty="0" smtClean="0">
                          <a:solidFill>
                            <a:schemeClr val="bg1"/>
                          </a:solidFill>
                        </a:rPr>
                        <a:t> </a:t>
                      </a:r>
                      <a:r>
                        <a:rPr lang="en-US" sz="1800" dirty="0">
                          <a:solidFill>
                            <a:schemeClr val="bg1"/>
                          </a:solidFill>
                        </a:rPr>
                        <a:t>is a file pointer associated with a file. The control string contains </a:t>
                      </a:r>
                      <a:r>
                        <a:rPr lang="en-US" sz="1800" dirty="0" smtClean="0">
                          <a:solidFill>
                            <a:schemeClr val="bg1"/>
                          </a:solidFill>
                        </a:rPr>
                        <a:t>items</a:t>
                      </a:r>
                      <a:r>
                        <a:rPr lang="en-US" sz="1800" baseline="0" dirty="0" smtClean="0">
                          <a:solidFill>
                            <a:schemeClr val="bg1"/>
                          </a:solidFill>
                        </a:rPr>
                        <a:t> to be printed</a:t>
                      </a:r>
                      <a:r>
                        <a:rPr lang="en-US" sz="1800" dirty="0" smtClean="0">
                          <a:solidFill>
                            <a:schemeClr val="bg1"/>
                          </a:solidFill>
                        </a:rPr>
                        <a:t>. </a:t>
                      </a:r>
                      <a:r>
                        <a:rPr lang="en-US" sz="1800" dirty="0">
                          <a:solidFill>
                            <a:schemeClr val="bg1"/>
                          </a:solidFill>
                        </a:rPr>
                        <a:t>The list may includes variables, constants and strings.</a:t>
                      </a:r>
                      <a:endParaRPr dirty="0">
                        <a:solidFill>
                          <a:schemeClr val="bg1"/>
                        </a:solidFill>
                      </a:endParaRPr>
                    </a:p>
                    <a:p>
                      <a:pPr marL="0" marR="0" lvl="0" indent="0" algn="just" rtl="0">
                        <a:spcBef>
                          <a:spcPts val="0"/>
                        </a:spcBef>
                        <a:spcAft>
                          <a:spcPts val="0"/>
                        </a:spcAft>
                        <a:buNone/>
                      </a:pPr>
                      <a:endParaRPr sz="1800" dirty="0">
                        <a:solidFill>
                          <a:schemeClr val="bg1"/>
                        </a:solidFill>
                      </a:endParaRPr>
                    </a:p>
                    <a:p>
                      <a:r>
                        <a:rPr lang="en-US" sz="1800" dirty="0" smtClean="0">
                          <a:solidFill>
                            <a:schemeClr val="bg1"/>
                          </a:solidFill>
                        </a:rPr>
                        <a:t>Example: </a:t>
                      </a:r>
                      <a:r>
                        <a:rPr lang="en-US" b="0" dirty="0" err="1" smtClean="0">
                          <a:solidFill>
                            <a:srgbClr val="D4D4D4"/>
                          </a:solidFill>
                          <a:effectLst/>
                          <a:latin typeface="Consolas" panose="020B0609020204030204" pitchFamily="49" charset="0"/>
                        </a:rPr>
                        <a:t>fprintf</a:t>
                      </a:r>
                      <a:r>
                        <a:rPr lang="en-US" b="0" dirty="0" smtClean="0">
                          <a:solidFill>
                            <a:srgbClr val="D4D4D4"/>
                          </a:solidFill>
                          <a:effectLst/>
                          <a:latin typeface="Consolas" panose="020B0609020204030204" pitchFamily="49" charset="0"/>
                        </a:rPr>
                        <a:t>(</a:t>
                      </a:r>
                      <a:r>
                        <a:rPr lang="en-US" b="0" dirty="0" err="1" smtClean="0">
                          <a:solidFill>
                            <a:srgbClr val="D4D4D4"/>
                          </a:solidFill>
                          <a:effectLst/>
                          <a:latin typeface="Consolas" panose="020B0609020204030204" pitchFamily="49" charset="0"/>
                        </a:rPr>
                        <a:t>fp</a:t>
                      </a:r>
                      <a:r>
                        <a:rPr lang="en-US" b="0" dirty="0" smtClean="0">
                          <a:solidFill>
                            <a:srgbClr val="D4D4D4"/>
                          </a:solidFill>
                          <a:effectLst/>
                          <a:latin typeface="Consolas" panose="020B0609020204030204" pitchFamily="49" charset="0"/>
                        </a:rPr>
                        <a:t>, </a:t>
                      </a:r>
                      <a:r>
                        <a:rPr lang="en-US" b="0" dirty="0" smtClean="0">
                          <a:solidFill>
                            <a:srgbClr val="CE9178"/>
                          </a:solidFill>
                          <a:effectLst/>
                          <a:latin typeface="Consolas" panose="020B0609020204030204" pitchFamily="49" charset="0"/>
                        </a:rPr>
                        <a:t>"%s %d %c"</a:t>
                      </a:r>
                      <a:r>
                        <a:rPr lang="en-US" b="0" dirty="0" smtClean="0">
                          <a:solidFill>
                            <a:srgbClr val="D4D4D4"/>
                          </a:solidFill>
                          <a:effectLst/>
                          <a:latin typeface="Consolas" panose="020B0609020204030204" pitchFamily="49" charset="0"/>
                        </a:rPr>
                        <a:t>, name, age, gender);</a:t>
                      </a:r>
                      <a:r>
                        <a:rPr lang="en-US" sz="1800" dirty="0" smtClean="0">
                          <a:solidFill>
                            <a:schemeClr val="bg1"/>
                          </a:solidFill>
                        </a:rPr>
                        <a:t> </a:t>
                      </a:r>
                      <a:endParaRPr sz="1800" dirty="0">
                        <a:solidFill>
                          <a:schemeClr val="bg1"/>
                        </a:solidFill>
                      </a:endParaRPr>
                    </a:p>
                  </a:txBody>
                  <a:tcPr marL="91450" marR="91450" marT="45725" marB="45725" anchor="ctr">
                    <a:lnL w="12700" cap="flat" cmpd="sng" algn="ctr">
                      <a:solidFill>
                        <a:schemeClr val="bg2">
                          <a:lumMod val="50000"/>
                        </a:schemeClr>
                      </a:solidFill>
                      <a:prstDash val="solid"/>
                      <a:round/>
                      <a:headEnd type="none" w="med" len="med"/>
                      <a:tailEnd type="none" w="med" len="med"/>
                    </a:ln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873059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3"/>
          <p:cNvSpPr txBox="1">
            <a:spLocks noGrp="1"/>
          </p:cNvSpPr>
          <p:nvPr>
            <p:ph type="title"/>
          </p:nvPr>
        </p:nvSpPr>
        <p:spPr>
          <a:xfrm>
            <a:off x="0" y="1"/>
            <a:ext cx="12192000" cy="900000"/>
          </a:xfrm>
          <a:prstGeom prst="rect">
            <a:avLst/>
          </a:prstGeom>
          <a:noFill/>
          <a:ln>
            <a:noFill/>
          </a:ln>
        </p:spPr>
        <p:txBody>
          <a:bodyPr spcFirstLastPara="1" wrap="square" lIns="216000" tIns="108000" rIns="216000" bIns="108000" anchor="ctr" anchorCtr="0">
            <a:noAutofit/>
          </a:bodyPr>
          <a:lstStyle/>
          <a:p>
            <a:pPr marL="0" lvl="0" indent="0" algn="l" rtl="0">
              <a:lnSpc>
                <a:spcPct val="90000"/>
              </a:lnSpc>
              <a:spcBef>
                <a:spcPts val="0"/>
              </a:spcBef>
              <a:spcAft>
                <a:spcPts val="0"/>
              </a:spcAft>
              <a:buClr>
                <a:schemeClr val="lt1"/>
              </a:buClr>
              <a:buSzPts val="3600"/>
              <a:buFont typeface="Quattrocento Sans"/>
              <a:buNone/>
            </a:pPr>
            <a:r>
              <a:rPr lang="en-US" b="1" dirty="0"/>
              <a:t>File Handling Functions</a:t>
            </a:r>
            <a:endParaRPr b="1" dirty="0"/>
          </a:p>
        </p:txBody>
      </p:sp>
      <p:graphicFrame>
        <p:nvGraphicFramePr>
          <p:cNvPr id="182" name="Google Shape;182;p23"/>
          <p:cNvGraphicFramePr/>
          <p:nvPr>
            <p:extLst>
              <p:ext uri="{D42A27DB-BD31-4B8C-83A1-F6EECF244321}">
                <p14:modId xmlns:p14="http://schemas.microsoft.com/office/powerpoint/2010/main" val="631262052"/>
              </p:ext>
            </p:extLst>
          </p:nvPr>
        </p:nvGraphicFramePr>
        <p:xfrm>
          <a:off x="650538" y="1230761"/>
          <a:ext cx="10890925" cy="4086488"/>
        </p:xfrm>
        <a:graphic>
          <a:graphicData uri="http://schemas.openxmlformats.org/drawingml/2006/table">
            <a:tbl>
              <a:tblPr firstRow="1" bandRow="1">
                <a:tableStyleId>{3B4B98B0-60AC-42C2-AFA5-B58CD77FA1E5}</a:tableStyleId>
              </a:tblPr>
              <a:tblGrid>
                <a:gridCol w="2480950">
                  <a:extLst>
                    <a:ext uri="{9D8B030D-6E8A-4147-A177-3AD203B41FA5}">
                      <a16:colId xmlns:a16="http://schemas.microsoft.com/office/drawing/2014/main" xmlns="" val="20000"/>
                    </a:ext>
                  </a:extLst>
                </a:gridCol>
                <a:gridCol w="8409975">
                  <a:extLst>
                    <a:ext uri="{9D8B030D-6E8A-4147-A177-3AD203B41FA5}">
                      <a16:colId xmlns:a16="http://schemas.microsoft.com/office/drawing/2014/main" xmlns="" val="20001"/>
                    </a:ext>
                  </a:extLst>
                </a:gridCol>
              </a:tblGrid>
              <a:tr h="335821">
                <a:tc>
                  <a:txBody>
                    <a:bodyPr/>
                    <a:lstStyle/>
                    <a:p>
                      <a:pPr marL="0" marR="0" lvl="0" indent="0" algn="ctr" rtl="0">
                        <a:spcBef>
                          <a:spcPts val="0"/>
                        </a:spcBef>
                        <a:spcAft>
                          <a:spcPts val="0"/>
                        </a:spcAft>
                        <a:buNone/>
                      </a:pPr>
                      <a:r>
                        <a:rPr lang="en-US" sz="1800" dirty="0">
                          <a:solidFill>
                            <a:srgbClr val="F92672"/>
                          </a:solidFill>
                        </a:rPr>
                        <a:t>Syntax</a:t>
                      </a:r>
                      <a:endParaRPr sz="1800" b="1" dirty="0">
                        <a:solidFill>
                          <a:srgbClr val="F92672"/>
                        </a:solidFill>
                      </a:endParaRPr>
                    </a:p>
                  </a:txBody>
                  <a:tcPr marL="91450" marR="91450" marT="45725" marB="45725" anchor="ctr">
                    <a:lnR w="12700" cap="flat" cmpd="sng" algn="ctr">
                      <a:solidFill>
                        <a:schemeClr val="bg2">
                          <a:lumMod val="50000"/>
                        </a:schemeClr>
                      </a:solidFill>
                      <a:prstDash val="solid"/>
                      <a:round/>
                      <a:headEnd type="none" w="med" len="med"/>
                      <a:tailEnd type="none" w="med" len="med"/>
                    </a:lnR>
                  </a:tcPr>
                </a:tc>
                <a:tc>
                  <a:txBody>
                    <a:bodyPr/>
                    <a:lstStyle/>
                    <a:p>
                      <a:pPr marL="0" marR="0" lvl="0" indent="0" algn="ctr" rtl="0">
                        <a:spcBef>
                          <a:spcPts val="0"/>
                        </a:spcBef>
                        <a:spcAft>
                          <a:spcPts val="0"/>
                        </a:spcAft>
                        <a:buNone/>
                      </a:pPr>
                      <a:r>
                        <a:rPr lang="en-US" sz="1800" dirty="0">
                          <a:solidFill>
                            <a:srgbClr val="F92672"/>
                          </a:solidFill>
                        </a:rPr>
                        <a:t>Description</a:t>
                      </a:r>
                      <a:endParaRPr sz="1800" b="1" dirty="0">
                        <a:solidFill>
                          <a:srgbClr val="F92672"/>
                        </a:solidFill>
                      </a:endParaRPr>
                    </a:p>
                  </a:txBody>
                  <a:tcPr marL="91450" marR="91450" marT="45725" marB="45725" anchor="ctr">
                    <a:lnL w="12700" cap="flat" cmpd="sng" algn="ctr">
                      <a:solidFill>
                        <a:schemeClr val="bg2">
                          <a:lumMod val="50000"/>
                        </a:schemeClr>
                      </a:solidFill>
                      <a:prstDash val="solid"/>
                      <a:round/>
                      <a:headEnd type="none" w="med" len="med"/>
                      <a:tailEnd type="none" w="med" len="med"/>
                    </a:lnL>
                  </a:tcPr>
                </a:tc>
                <a:extLst>
                  <a:ext uri="{0D108BD9-81ED-4DB2-BD59-A6C34878D82A}">
                    <a16:rowId xmlns:a16="http://schemas.microsoft.com/office/drawing/2014/main" xmlns="" val="10000"/>
                  </a:ext>
                </a:extLst>
              </a:tr>
              <a:tr h="1343258">
                <a:tc>
                  <a:txBody>
                    <a:bodyPr/>
                    <a:lstStyle/>
                    <a:p>
                      <a:pPr marL="0" marR="0" lvl="0" indent="0" algn="l" rtl="0">
                        <a:spcBef>
                          <a:spcPts val="0"/>
                        </a:spcBef>
                        <a:spcAft>
                          <a:spcPts val="0"/>
                        </a:spcAft>
                        <a:buNone/>
                      </a:pPr>
                      <a:r>
                        <a:rPr lang="en-US" sz="1800" b="0" i="0" dirty="0" err="1">
                          <a:solidFill>
                            <a:schemeClr val="bg1"/>
                          </a:solidFill>
                          <a:latin typeface="Consolas" panose="020B0609020204030204" pitchFamily="49" charset="0"/>
                          <a:cs typeface="Consolas" panose="020B0609020204030204" pitchFamily="49" charset="0"/>
                          <a:sym typeface="Consolas"/>
                        </a:rPr>
                        <a:t>fscanf</a:t>
                      </a:r>
                      <a:r>
                        <a:rPr lang="en-US" sz="1800" b="0" i="0" dirty="0">
                          <a:solidFill>
                            <a:schemeClr val="bg1"/>
                          </a:solidFill>
                          <a:latin typeface="Consolas" panose="020B0609020204030204" pitchFamily="49" charset="0"/>
                          <a:cs typeface="Consolas" panose="020B0609020204030204" pitchFamily="49" charset="0"/>
                          <a:sym typeface="Consolas"/>
                        </a:rPr>
                        <a:t>(</a:t>
                      </a:r>
                      <a:r>
                        <a:rPr lang="en-US" sz="1800" b="0" i="0" dirty="0" err="1">
                          <a:solidFill>
                            <a:schemeClr val="bg1"/>
                          </a:solidFill>
                          <a:latin typeface="Consolas" panose="020B0609020204030204" pitchFamily="49" charset="0"/>
                          <a:cs typeface="Consolas" panose="020B0609020204030204" pitchFamily="49" charset="0"/>
                          <a:sym typeface="Consolas"/>
                        </a:rPr>
                        <a:t>fp</a:t>
                      </a:r>
                      <a:r>
                        <a:rPr lang="en-US" sz="1800" b="0" i="0" dirty="0">
                          <a:solidFill>
                            <a:schemeClr val="bg1"/>
                          </a:solidFill>
                          <a:latin typeface="Consolas" panose="020B0609020204030204" pitchFamily="49" charset="0"/>
                          <a:cs typeface="Consolas" panose="020B0609020204030204" pitchFamily="49" charset="0"/>
                          <a:sym typeface="Consolas"/>
                        </a:rPr>
                        <a:t>, </a:t>
                      </a:r>
                      <a:endParaRPr b="0" i="0" dirty="0">
                        <a:solidFill>
                          <a:schemeClr val="bg1"/>
                        </a:solidFill>
                        <a:latin typeface="Consolas" panose="020B0609020204030204" pitchFamily="49" charset="0"/>
                        <a:cs typeface="Consolas" panose="020B0609020204030204" pitchFamily="49" charset="0"/>
                      </a:endParaRPr>
                    </a:p>
                    <a:p>
                      <a:pPr marL="0" marR="0" lvl="0" indent="0" algn="l" rtl="0">
                        <a:spcBef>
                          <a:spcPts val="0"/>
                        </a:spcBef>
                        <a:spcAft>
                          <a:spcPts val="0"/>
                        </a:spcAft>
                        <a:buNone/>
                      </a:pPr>
                      <a:r>
                        <a:rPr lang="en-US" sz="1800" b="0" i="0" dirty="0">
                          <a:solidFill>
                            <a:schemeClr val="bg1"/>
                          </a:solidFill>
                          <a:latin typeface="Consolas" panose="020B0609020204030204" pitchFamily="49" charset="0"/>
                          <a:cs typeface="Consolas" panose="020B0609020204030204" pitchFamily="49" charset="0"/>
                          <a:sym typeface="Consolas"/>
                        </a:rPr>
                        <a:t>“control string”,</a:t>
                      </a:r>
                      <a:endParaRPr b="0" i="0" dirty="0">
                        <a:solidFill>
                          <a:schemeClr val="bg1"/>
                        </a:solidFill>
                        <a:latin typeface="Consolas" panose="020B0609020204030204" pitchFamily="49" charset="0"/>
                        <a:cs typeface="Consolas" panose="020B0609020204030204" pitchFamily="49" charset="0"/>
                      </a:endParaRPr>
                    </a:p>
                    <a:p>
                      <a:pPr marL="0" marR="0" lvl="0" indent="0" algn="l" rtl="0">
                        <a:spcBef>
                          <a:spcPts val="0"/>
                        </a:spcBef>
                        <a:spcAft>
                          <a:spcPts val="0"/>
                        </a:spcAft>
                        <a:buNone/>
                      </a:pPr>
                      <a:r>
                        <a:rPr lang="en-US" sz="1800" b="0" i="0" dirty="0">
                          <a:solidFill>
                            <a:schemeClr val="bg1"/>
                          </a:solidFill>
                          <a:latin typeface="Consolas" panose="020B0609020204030204" pitchFamily="49" charset="0"/>
                          <a:cs typeface="Consolas" panose="020B0609020204030204" pitchFamily="49" charset="0"/>
                          <a:sym typeface="Consolas"/>
                        </a:rPr>
                        <a:t>list);</a:t>
                      </a:r>
                      <a:endParaRPr b="0" i="0" dirty="0">
                        <a:solidFill>
                          <a:schemeClr val="bg1"/>
                        </a:solidFill>
                        <a:latin typeface="Consolas" panose="020B0609020204030204" pitchFamily="49" charset="0"/>
                        <a:cs typeface="Consolas" panose="020B0609020204030204" pitchFamily="49" charset="0"/>
                      </a:endParaRPr>
                    </a:p>
                    <a:p>
                      <a:pPr marL="0" marR="0" lvl="0" indent="0" algn="l" rtl="0">
                        <a:spcBef>
                          <a:spcPts val="0"/>
                        </a:spcBef>
                        <a:spcAft>
                          <a:spcPts val="0"/>
                        </a:spcAft>
                        <a:buNone/>
                      </a:pPr>
                      <a:endParaRPr sz="1800" b="0" dirty="0">
                        <a:solidFill>
                          <a:schemeClr val="bg1"/>
                        </a:solidFill>
                        <a:latin typeface="Quattrocento Sans"/>
                        <a:ea typeface="Quattrocento Sans"/>
                        <a:cs typeface="Quattrocento Sans"/>
                        <a:sym typeface="Quattrocento Sans"/>
                      </a:endParaRPr>
                    </a:p>
                  </a:txBody>
                  <a:tcPr marL="91450" marR="91450" marT="45725" marB="45725">
                    <a:lnR w="12700" cap="flat" cmpd="sng" algn="ctr">
                      <a:solidFill>
                        <a:schemeClr val="bg2">
                          <a:lumMod val="50000"/>
                        </a:schemeClr>
                      </a:solidFill>
                      <a:prstDash val="solid"/>
                      <a:round/>
                      <a:headEnd type="none" w="med" len="med"/>
                      <a:tailEnd type="none" w="med" len="med"/>
                    </a:lnR>
                  </a:tcPr>
                </a:tc>
                <a:tc>
                  <a:txBody>
                    <a:bodyPr/>
                    <a:lstStyle/>
                    <a:p>
                      <a:pPr marL="0" marR="0" lvl="0" indent="0" algn="just" rtl="0">
                        <a:spcBef>
                          <a:spcPts val="0"/>
                        </a:spcBef>
                        <a:spcAft>
                          <a:spcPts val="0"/>
                        </a:spcAft>
                        <a:buNone/>
                      </a:pPr>
                      <a:r>
                        <a:rPr lang="en-US" sz="1800" dirty="0" smtClean="0">
                          <a:solidFill>
                            <a:schemeClr val="bg1"/>
                          </a:solidFill>
                        </a:rPr>
                        <a:t>Here </a:t>
                      </a:r>
                      <a:r>
                        <a:rPr lang="en-US" sz="1800" b="0" dirty="0" err="1" smtClean="0">
                          <a:solidFill>
                            <a:srgbClr val="D4D4D4"/>
                          </a:solidFill>
                          <a:latin typeface="Consolas"/>
                          <a:ea typeface="Consolas"/>
                          <a:cs typeface="Consolas"/>
                          <a:sym typeface="Consolas"/>
                        </a:rPr>
                        <a:t>fp</a:t>
                      </a:r>
                      <a:r>
                        <a:rPr lang="en-US" sz="1800" dirty="0" smtClean="0">
                          <a:solidFill>
                            <a:schemeClr val="bg1"/>
                          </a:solidFill>
                        </a:rPr>
                        <a:t> is a file pointer associated with a file. The control string contains items</a:t>
                      </a:r>
                      <a:r>
                        <a:rPr lang="en-US" sz="1800" baseline="0" dirty="0" smtClean="0">
                          <a:solidFill>
                            <a:schemeClr val="bg1"/>
                          </a:solidFill>
                        </a:rPr>
                        <a:t> to be printed</a:t>
                      </a:r>
                      <a:r>
                        <a:rPr lang="en-US" sz="1800" dirty="0" smtClean="0">
                          <a:solidFill>
                            <a:schemeClr val="bg1"/>
                          </a:solidFill>
                        </a:rPr>
                        <a:t>. The list may includes variables, constants and strings.</a:t>
                      </a:r>
                      <a:endParaRPr lang="en-US" dirty="0" smtClean="0">
                        <a:solidFill>
                          <a:schemeClr val="bg1"/>
                        </a:solidFill>
                      </a:endParaRPr>
                    </a:p>
                    <a:p>
                      <a:pPr marL="0" marR="0" lvl="0" indent="0" algn="just" rtl="0">
                        <a:spcBef>
                          <a:spcPts val="0"/>
                        </a:spcBef>
                        <a:spcAft>
                          <a:spcPts val="0"/>
                        </a:spcAft>
                        <a:buNone/>
                      </a:pPr>
                      <a:endParaRPr lang="en-US" sz="1800" dirty="0" smtClean="0">
                        <a:solidFill>
                          <a:schemeClr val="bg1"/>
                        </a:solidFill>
                      </a:endParaRPr>
                    </a:p>
                    <a:p>
                      <a:r>
                        <a:rPr lang="en-US" sz="1800" dirty="0" smtClean="0">
                          <a:solidFill>
                            <a:schemeClr val="bg1"/>
                          </a:solidFill>
                        </a:rPr>
                        <a:t>Example: </a:t>
                      </a:r>
                      <a:r>
                        <a:rPr lang="en-US" b="0" dirty="0" err="1" smtClean="0">
                          <a:solidFill>
                            <a:srgbClr val="D4D4D4"/>
                          </a:solidFill>
                          <a:effectLst/>
                          <a:latin typeface="Consolas" panose="020B0609020204030204" pitchFamily="49" charset="0"/>
                        </a:rPr>
                        <a:t>fscanf</a:t>
                      </a:r>
                      <a:r>
                        <a:rPr lang="en-US" b="0" dirty="0" smtClean="0">
                          <a:solidFill>
                            <a:srgbClr val="D4D4D4"/>
                          </a:solidFill>
                          <a:effectLst/>
                          <a:latin typeface="Consolas" panose="020B0609020204030204" pitchFamily="49" charset="0"/>
                        </a:rPr>
                        <a:t>(</a:t>
                      </a:r>
                      <a:r>
                        <a:rPr lang="en-US" b="0" dirty="0" err="1" smtClean="0">
                          <a:solidFill>
                            <a:srgbClr val="D4D4D4"/>
                          </a:solidFill>
                          <a:effectLst/>
                          <a:latin typeface="Consolas" panose="020B0609020204030204" pitchFamily="49" charset="0"/>
                        </a:rPr>
                        <a:t>fp</a:t>
                      </a:r>
                      <a:r>
                        <a:rPr lang="en-US" b="0" dirty="0" smtClean="0">
                          <a:solidFill>
                            <a:srgbClr val="D4D4D4"/>
                          </a:solidFill>
                          <a:effectLst/>
                          <a:latin typeface="Consolas" panose="020B0609020204030204" pitchFamily="49" charset="0"/>
                        </a:rPr>
                        <a:t>, </a:t>
                      </a:r>
                      <a:r>
                        <a:rPr lang="en-US" b="0" dirty="0" smtClean="0">
                          <a:solidFill>
                            <a:srgbClr val="CE9178"/>
                          </a:solidFill>
                          <a:effectLst/>
                          <a:latin typeface="Consolas" panose="020B0609020204030204" pitchFamily="49" charset="0"/>
                        </a:rPr>
                        <a:t>"%s %d"</a:t>
                      </a:r>
                      <a:r>
                        <a:rPr lang="en-US" b="0" dirty="0" smtClean="0">
                          <a:solidFill>
                            <a:srgbClr val="D4D4D4"/>
                          </a:solidFill>
                          <a:effectLst/>
                          <a:latin typeface="Consolas" panose="020B0609020204030204" pitchFamily="49" charset="0"/>
                        </a:rPr>
                        <a:t>, &amp;item, &amp;</a:t>
                      </a:r>
                      <a:r>
                        <a:rPr lang="en-US" b="0" dirty="0" err="1" smtClean="0">
                          <a:solidFill>
                            <a:srgbClr val="D4D4D4"/>
                          </a:solidFill>
                          <a:effectLst/>
                          <a:latin typeface="Consolas" panose="020B0609020204030204" pitchFamily="49" charset="0"/>
                        </a:rPr>
                        <a:t>qty</a:t>
                      </a:r>
                      <a:r>
                        <a:rPr lang="en-US" b="0" dirty="0" smtClean="0">
                          <a:solidFill>
                            <a:srgbClr val="D4D4D4"/>
                          </a:solidFill>
                          <a:effectLst/>
                          <a:latin typeface="Consolas" panose="020B0609020204030204" pitchFamily="49" charset="0"/>
                        </a:rPr>
                        <a:t>);</a:t>
                      </a:r>
                    </a:p>
                  </a:txBody>
                  <a:tcPr marL="91450" marR="91450" marT="45725" marB="45725" anchor="ctr">
                    <a:lnL w="12700" cap="flat" cmpd="sng" algn="ctr">
                      <a:solidFill>
                        <a:schemeClr val="bg2">
                          <a:lumMod val="50000"/>
                        </a:schemeClr>
                      </a:solidFill>
                      <a:prstDash val="solid"/>
                      <a:round/>
                      <a:headEnd type="none" w="med" len="med"/>
                      <a:tailEnd type="none" w="med" len="med"/>
                    </a:lnL>
                  </a:tcPr>
                </a:tc>
                <a:extLst>
                  <a:ext uri="{0D108BD9-81ED-4DB2-BD59-A6C34878D82A}">
                    <a16:rowId xmlns:a16="http://schemas.microsoft.com/office/drawing/2014/main" xmlns="" val="10001"/>
                  </a:ext>
                </a:extLst>
              </a:tr>
              <a:tr h="1091398">
                <a:tc>
                  <a:txBody>
                    <a:bodyPr/>
                    <a:lstStyle/>
                    <a:p>
                      <a:pPr marL="0" marR="0" lvl="0" indent="0" algn="l" rtl="0">
                        <a:spcBef>
                          <a:spcPts val="0"/>
                        </a:spcBef>
                        <a:spcAft>
                          <a:spcPts val="0"/>
                        </a:spcAft>
                        <a:buNone/>
                      </a:pPr>
                      <a:r>
                        <a:rPr lang="en-US" sz="1800" b="0" dirty="0">
                          <a:solidFill>
                            <a:srgbClr val="F92672"/>
                          </a:solidFill>
                          <a:latin typeface="Consolas"/>
                          <a:ea typeface="Consolas"/>
                          <a:cs typeface="Consolas"/>
                          <a:sym typeface="Consolas"/>
                        </a:rPr>
                        <a:t>int</a:t>
                      </a:r>
                      <a:r>
                        <a:rPr lang="en-US" sz="1800" b="0" dirty="0">
                          <a:solidFill>
                            <a:srgbClr val="D4D4D4"/>
                          </a:solidFill>
                          <a:latin typeface="Consolas"/>
                          <a:ea typeface="Consolas"/>
                          <a:cs typeface="Consolas"/>
                          <a:sym typeface="Consolas"/>
                        </a:rPr>
                        <a:t> </a:t>
                      </a:r>
                      <a:r>
                        <a:rPr lang="en-US" sz="1800" b="0" dirty="0" err="1">
                          <a:solidFill>
                            <a:srgbClr val="D4D4D4"/>
                          </a:solidFill>
                          <a:latin typeface="Consolas"/>
                          <a:ea typeface="Consolas"/>
                          <a:cs typeface="Consolas"/>
                          <a:sym typeface="Consolas"/>
                        </a:rPr>
                        <a:t>getc</a:t>
                      </a:r>
                      <a:r>
                        <a:rPr lang="en-US" sz="1800" b="0" dirty="0">
                          <a:solidFill>
                            <a:srgbClr val="D4D4D4"/>
                          </a:solidFill>
                          <a:latin typeface="Consolas"/>
                          <a:ea typeface="Consolas"/>
                          <a:cs typeface="Consolas"/>
                          <a:sym typeface="Consolas"/>
                        </a:rPr>
                        <a:t>(</a:t>
                      </a:r>
                      <a:endParaRPr lang="en-US" dirty="0"/>
                    </a:p>
                    <a:p>
                      <a:pPr marL="0" marR="0" lvl="0" indent="0" algn="l" rtl="0">
                        <a:spcBef>
                          <a:spcPts val="0"/>
                        </a:spcBef>
                        <a:spcAft>
                          <a:spcPts val="0"/>
                        </a:spcAft>
                        <a:buNone/>
                      </a:pPr>
                      <a:r>
                        <a:rPr lang="en-US" sz="1800" b="0" dirty="0">
                          <a:solidFill>
                            <a:srgbClr val="F92672"/>
                          </a:solidFill>
                          <a:latin typeface="Consolas"/>
                          <a:ea typeface="Consolas"/>
                          <a:cs typeface="Consolas"/>
                          <a:sym typeface="Consolas"/>
                        </a:rPr>
                        <a:t>FILE</a:t>
                      </a:r>
                      <a:r>
                        <a:rPr lang="en-US" sz="1800" b="0" dirty="0">
                          <a:solidFill>
                            <a:srgbClr val="D4D4D4"/>
                          </a:solidFill>
                          <a:latin typeface="Consolas"/>
                          <a:ea typeface="Consolas"/>
                          <a:cs typeface="Consolas"/>
                          <a:sym typeface="Consolas"/>
                        </a:rPr>
                        <a:t> *</a:t>
                      </a:r>
                      <a:r>
                        <a:rPr lang="en-US" sz="1800" b="0" dirty="0" err="1">
                          <a:solidFill>
                            <a:srgbClr val="D4D4D4"/>
                          </a:solidFill>
                          <a:latin typeface="Consolas"/>
                          <a:ea typeface="Consolas"/>
                          <a:cs typeface="Consolas"/>
                          <a:sym typeface="Consolas"/>
                        </a:rPr>
                        <a:t>fp</a:t>
                      </a:r>
                      <a:r>
                        <a:rPr lang="en-US" sz="1800" b="0" dirty="0">
                          <a:solidFill>
                            <a:srgbClr val="D4D4D4"/>
                          </a:solidFill>
                          <a:latin typeface="Consolas"/>
                          <a:ea typeface="Consolas"/>
                          <a:cs typeface="Consolas"/>
                          <a:sym typeface="Consolas"/>
                        </a:rPr>
                        <a:t>)</a:t>
                      </a:r>
                      <a:r>
                        <a:rPr lang="en-US" sz="1800" b="0" dirty="0">
                          <a:solidFill>
                            <a:schemeClr val="lt1"/>
                          </a:solidFill>
                          <a:latin typeface="Quattrocento Sans"/>
                          <a:ea typeface="Quattrocento Sans"/>
                          <a:cs typeface="Quattrocento Sans"/>
                          <a:sym typeface="Quattrocento Sans"/>
                        </a:rPr>
                        <a:t>;</a:t>
                      </a:r>
                      <a:endParaRPr sz="1800" b="0" dirty="0">
                        <a:solidFill>
                          <a:schemeClr val="bg1"/>
                        </a:solidFill>
                        <a:latin typeface="Consolas" panose="020B0609020204030204" pitchFamily="49" charset="0"/>
                        <a:ea typeface="Consolas"/>
                        <a:cs typeface="Consolas" panose="020B0609020204030204" pitchFamily="49" charset="0"/>
                        <a:sym typeface="Consolas"/>
                      </a:endParaRPr>
                    </a:p>
                  </a:txBody>
                  <a:tcPr marL="91450" marR="91450" marT="45725" marB="45725">
                    <a:lnR w="12700" cap="flat" cmpd="sng" algn="ctr">
                      <a:solidFill>
                        <a:schemeClr val="bg2">
                          <a:lumMod val="50000"/>
                        </a:schemeClr>
                      </a:solidFill>
                      <a:prstDash val="solid"/>
                      <a:round/>
                      <a:headEnd type="none" w="med" len="med"/>
                      <a:tailEnd type="none" w="med" len="med"/>
                    </a:lnR>
                  </a:tcPr>
                </a:tc>
                <a:tc>
                  <a:txBody>
                    <a:bodyPr/>
                    <a:lstStyle/>
                    <a:p>
                      <a:r>
                        <a:rPr lang="en-US" sz="1800" b="0" dirty="0" err="1" smtClean="0">
                          <a:solidFill>
                            <a:srgbClr val="D4D4D4"/>
                          </a:solidFill>
                          <a:latin typeface="Consolas"/>
                          <a:ea typeface="Consolas"/>
                          <a:cs typeface="Consolas"/>
                          <a:sym typeface="Consolas"/>
                        </a:rPr>
                        <a:t>getc</a:t>
                      </a:r>
                      <a:r>
                        <a:rPr lang="en-US" sz="1800" b="0" dirty="0" smtClean="0">
                          <a:solidFill>
                            <a:srgbClr val="D4D4D4"/>
                          </a:solidFill>
                          <a:latin typeface="Consolas"/>
                          <a:ea typeface="Consolas"/>
                          <a:cs typeface="Consolas"/>
                          <a:sym typeface="Consolas"/>
                        </a:rPr>
                        <a:t>() </a:t>
                      </a:r>
                      <a:r>
                        <a:rPr lang="en-US" sz="1800" dirty="0" smtClean="0">
                          <a:solidFill>
                            <a:schemeClr val="bg1"/>
                          </a:solidFill>
                        </a:rPr>
                        <a:t>returns </a:t>
                      </a:r>
                      <a:r>
                        <a:rPr lang="en-US" sz="1800" dirty="0">
                          <a:solidFill>
                            <a:schemeClr val="bg1"/>
                          </a:solidFill>
                        </a:rPr>
                        <a:t>the next character from a file referred by </a:t>
                      </a:r>
                      <a:r>
                        <a:rPr lang="en-US" sz="1800" b="0" dirty="0" err="1" smtClean="0">
                          <a:solidFill>
                            <a:srgbClr val="D4D4D4"/>
                          </a:solidFill>
                          <a:latin typeface="Consolas"/>
                          <a:ea typeface="Consolas"/>
                          <a:cs typeface="Consolas"/>
                          <a:sym typeface="Consolas"/>
                        </a:rPr>
                        <a:t>fp</a:t>
                      </a:r>
                      <a:r>
                        <a:rPr lang="en-US" sz="1800" dirty="0" smtClean="0">
                          <a:solidFill>
                            <a:schemeClr val="bg1"/>
                          </a:solidFill>
                        </a:rPr>
                        <a:t>; </a:t>
                      </a:r>
                      <a:r>
                        <a:rPr lang="en-US" sz="1800" dirty="0">
                          <a:solidFill>
                            <a:schemeClr val="bg1"/>
                          </a:solidFill>
                        </a:rPr>
                        <a:t>it </a:t>
                      </a:r>
                      <a:r>
                        <a:rPr lang="en-US" sz="1800" dirty="0" smtClean="0">
                          <a:solidFill>
                            <a:schemeClr val="bg1"/>
                          </a:solidFill>
                        </a:rPr>
                        <a:t>require the </a:t>
                      </a:r>
                      <a:r>
                        <a:rPr lang="en-US" b="0" dirty="0" smtClean="0">
                          <a:solidFill>
                            <a:srgbClr val="F92672"/>
                          </a:solidFill>
                          <a:effectLst/>
                          <a:latin typeface="Consolas" panose="020B0609020204030204" pitchFamily="49" charset="0"/>
                        </a:rPr>
                        <a:t>FILE</a:t>
                      </a:r>
                      <a:r>
                        <a:rPr lang="en-US" b="0" baseline="0" dirty="0" smtClean="0">
                          <a:solidFill>
                            <a:srgbClr val="F92672"/>
                          </a:solidFill>
                          <a:effectLst/>
                          <a:latin typeface="Consolas" panose="020B0609020204030204" pitchFamily="49" charset="0"/>
                        </a:rPr>
                        <a:t> </a:t>
                      </a:r>
                      <a:r>
                        <a:rPr lang="en-US" sz="1800" dirty="0" smtClean="0">
                          <a:solidFill>
                            <a:schemeClr val="bg1"/>
                          </a:solidFill>
                        </a:rPr>
                        <a:t>pointer </a:t>
                      </a:r>
                      <a:r>
                        <a:rPr lang="en-US" sz="1800" dirty="0">
                          <a:solidFill>
                            <a:schemeClr val="bg1"/>
                          </a:solidFill>
                        </a:rPr>
                        <a:t>to tell </a:t>
                      </a:r>
                      <a:r>
                        <a:rPr lang="en-US" sz="1800" dirty="0" smtClean="0">
                          <a:solidFill>
                            <a:schemeClr val="bg1"/>
                          </a:solidFill>
                        </a:rPr>
                        <a:t>from </a:t>
                      </a:r>
                      <a:r>
                        <a:rPr lang="en-US" sz="1800" dirty="0">
                          <a:solidFill>
                            <a:schemeClr val="bg1"/>
                          </a:solidFill>
                        </a:rPr>
                        <a:t>which file. It returns </a:t>
                      </a:r>
                      <a:r>
                        <a:rPr lang="en-US" b="0" dirty="0" smtClean="0">
                          <a:solidFill>
                            <a:srgbClr val="92D050"/>
                          </a:solidFill>
                          <a:effectLst/>
                          <a:latin typeface="Consolas" panose="020B0609020204030204" pitchFamily="49" charset="0"/>
                        </a:rPr>
                        <a:t>EOF</a:t>
                      </a:r>
                      <a:r>
                        <a:rPr lang="en-US" b="0" baseline="0" dirty="0" smtClean="0">
                          <a:solidFill>
                            <a:srgbClr val="92D050"/>
                          </a:solidFill>
                          <a:effectLst/>
                          <a:latin typeface="Consolas" panose="020B0609020204030204" pitchFamily="49" charset="0"/>
                        </a:rPr>
                        <a:t> </a:t>
                      </a:r>
                      <a:r>
                        <a:rPr lang="en-US" sz="1800" dirty="0" smtClean="0">
                          <a:solidFill>
                            <a:schemeClr val="bg1"/>
                          </a:solidFill>
                        </a:rPr>
                        <a:t>for </a:t>
                      </a:r>
                      <a:r>
                        <a:rPr lang="en-US" sz="1800" dirty="0">
                          <a:solidFill>
                            <a:schemeClr val="bg1"/>
                          </a:solidFill>
                        </a:rPr>
                        <a:t>end of file or error.</a:t>
                      </a:r>
                      <a:endParaRPr dirty="0">
                        <a:solidFill>
                          <a:schemeClr val="bg1"/>
                        </a:solidFill>
                      </a:endParaRPr>
                    </a:p>
                    <a:p>
                      <a:pPr marL="0" marR="0" lvl="0" indent="0" algn="just" rtl="0">
                        <a:spcBef>
                          <a:spcPts val="0"/>
                        </a:spcBef>
                        <a:spcAft>
                          <a:spcPts val="0"/>
                        </a:spcAft>
                        <a:buNone/>
                      </a:pPr>
                      <a:endParaRPr sz="1800" dirty="0">
                        <a:solidFill>
                          <a:schemeClr val="bg1"/>
                        </a:solidFill>
                      </a:endParaRPr>
                    </a:p>
                    <a:p>
                      <a:r>
                        <a:rPr lang="en-US" sz="1800" dirty="0">
                          <a:solidFill>
                            <a:schemeClr val="bg1"/>
                          </a:solidFill>
                        </a:rPr>
                        <a:t>Example: </a:t>
                      </a:r>
                      <a:r>
                        <a:rPr lang="en-US" b="0" dirty="0" smtClean="0">
                          <a:solidFill>
                            <a:srgbClr val="D4D4D4"/>
                          </a:solidFill>
                          <a:effectLst/>
                          <a:latin typeface="Consolas" panose="020B0609020204030204" pitchFamily="49" charset="0"/>
                        </a:rPr>
                        <a:t>c = </a:t>
                      </a:r>
                      <a:r>
                        <a:rPr lang="en-US" b="0" dirty="0" err="1" smtClean="0">
                          <a:solidFill>
                            <a:srgbClr val="D4D4D4"/>
                          </a:solidFill>
                          <a:effectLst/>
                          <a:latin typeface="Consolas" panose="020B0609020204030204" pitchFamily="49" charset="0"/>
                        </a:rPr>
                        <a:t>getc</a:t>
                      </a:r>
                      <a:r>
                        <a:rPr lang="en-US" b="0" dirty="0" smtClean="0">
                          <a:solidFill>
                            <a:srgbClr val="D4D4D4"/>
                          </a:solidFill>
                          <a:effectLst/>
                          <a:latin typeface="Consolas" panose="020B0609020204030204" pitchFamily="49" charset="0"/>
                        </a:rPr>
                        <a:t>(</a:t>
                      </a:r>
                      <a:r>
                        <a:rPr lang="en-US" b="0" dirty="0" err="1" smtClean="0">
                          <a:solidFill>
                            <a:srgbClr val="D4D4D4"/>
                          </a:solidFill>
                          <a:effectLst/>
                          <a:latin typeface="Consolas" panose="020B0609020204030204" pitchFamily="49" charset="0"/>
                        </a:rPr>
                        <a:t>fp</a:t>
                      </a:r>
                      <a:r>
                        <a:rPr lang="en-US" b="0" dirty="0" smtClean="0">
                          <a:solidFill>
                            <a:srgbClr val="D4D4D4"/>
                          </a:solidFill>
                          <a:effectLst/>
                          <a:latin typeface="Consolas" panose="020B0609020204030204" pitchFamily="49" charset="0"/>
                        </a:rPr>
                        <a:t>);</a:t>
                      </a:r>
                    </a:p>
                  </a:txBody>
                  <a:tcPr marL="91450" marR="91450" marT="45725" marB="45725" anchor="ctr">
                    <a:lnL w="12700" cap="flat" cmpd="sng" algn="ctr">
                      <a:solidFill>
                        <a:schemeClr val="bg2">
                          <a:lumMod val="50000"/>
                        </a:schemeClr>
                      </a:solidFill>
                      <a:prstDash val="solid"/>
                      <a:round/>
                      <a:headEnd type="none" w="med" len="med"/>
                      <a:tailEnd type="none" w="med" len="med"/>
                    </a:lnL>
                  </a:tcPr>
                </a:tc>
                <a:extLst>
                  <a:ext uri="{0D108BD9-81ED-4DB2-BD59-A6C34878D82A}">
                    <a16:rowId xmlns:a16="http://schemas.microsoft.com/office/drawing/2014/main" xmlns="" val="10002"/>
                  </a:ext>
                </a:extLst>
              </a:tr>
              <a:tr h="1091398">
                <a:tc>
                  <a:txBody>
                    <a:bodyPr/>
                    <a:lstStyle/>
                    <a:p>
                      <a:pPr marL="0" marR="0" lvl="0" indent="0" algn="l" rtl="0">
                        <a:spcBef>
                          <a:spcPts val="0"/>
                        </a:spcBef>
                        <a:spcAft>
                          <a:spcPts val="0"/>
                        </a:spcAft>
                        <a:buNone/>
                      </a:pPr>
                      <a:r>
                        <a:rPr lang="en-US" sz="1800" b="0" dirty="0">
                          <a:solidFill>
                            <a:srgbClr val="F92672"/>
                          </a:solidFill>
                          <a:latin typeface="Consolas"/>
                          <a:ea typeface="Consolas"/>
                          <a:cs typeface="Consolas"/>
                          <a:sym typeface="Consolas"/>
                        </a:rPr>
                        <a:t>int</a:t>
                      </a:r>
                      <a:r>
                        <a:rPr lang="en-US" sz="1800" b="0" dirty="0">
                          <a:solidFill>
                            <a:srgbClr val="D4D4D4"/>
                          </a:solidFill>
                          <a:latin typeface="Consolas"/>
                          <a:ea typeface="Consolas"/>
                          <a:cs typeface="Consolas"/>
                          <a:sym typeface="Consolas"/>
                        </a:rPr>
                        <a:t> </a:t>
                      </a:r>
                      <a:r>
                        <a:rPr lang="en-US" sz="1800" b="0" dirty="0" err="1">
                          <a:solidFill>
                            <a:srgbClr val="D4D4D4"/>
                          </a:solidFill>
                          <a:latin typeface="Consolas"/>
                          <a:ea typeface="Consolas"/>
                          <a:cs typeface="Consolas"/>
                          <a:sym typeface="Consolas"/>
                        </a:rPr>
                        <a:t>putc</a:t>
                      </a:r>
                      <a:r>
                        <a:rPr lang="en-US" sz="1800" b="0" dirty="0">
                          <a:solidFill>
                            <a:srgbClr val="D4D4D4"/>
                          </a:solidFill>
                          <a:latin typeface="Consolas"/>
                          <a:ea typeface="Consolas"/>
                          <a:cs typeface="Consolas"/>
                          <a:sym typeface="Consolas"/>
                        </a:rPr>
                        <a:t>(</a:t>
                      </a:r>
                      <a:r>
                        <a:rPr lang="en-US" sz="1800" b="0" dirty="0">
                          <a:solidFill>
                            <a:srgbClr val="F92672"/>
                          </a:solidFill>
                          <a:latin typeface="Consolas"/>
                          <a:ea typeface="Consolas"/>
                          <a:cs typeface="Consolas"/>
                          <a:sym typeface="Consolas"/>
                        </a:rPr>
                        <a:t>int</a:t>
                      </a:r>
                      <a:r>
                        <a:rPr lang="en-US" sz="1800" b="0" dirty="0">
                          <a:solidFill>
                            <a:srgbClr val="D4D4D4"/>
                          </a:solidFill>
                          <a:latin typeface="Consolas"/>
                          <a:ea typeface="Consolas"/>
                          <a:cs typeface="Consolas"/>
                          <a:sym typeface="Consolas"/>
                        </a:rPr>
                        <a:t> c, </a:t>
                      </a:r>
                      <a:endParaRPr lang="en-US" dirty="0"/>
                    </a:p>
                    <a:p>
                      <a:pPr marL="0" marR="0" lvl="0" indent="0" algn="l" rtl="0">
                        <a:spcBef>
                          <a:spcPts val="0"/>
                        </a:spcBef>
                        <a:spcAft>
                          <a:spcPts val="0"/>
                        </a:spcAft>
                        <a:buNone/>
                      </a:pPr>
                      <a:r>
                        <a:rPr lang="en-US" sz="1800" b="0" dirty="0">
                          <a:solidFill>
                            <a:srgbClr val="F92672"/>
                          </a:solidFill>
                          <a:latin typeface="Consolas"/>
                          <a:ea typeface="Consolas"/>
                          <a:cs typeface="Consolas"/>
                          <a:sym typeface="Consolas"/>
                        </a:rPr>
                        <a:t>FILE</a:t>
                      </a:r>
                      <a:r>
                        <a:rPr lang="en-US" sz="1800" b="0" dirty="0">
                          <a:solidFill>
                            <a:srgbClr val="D4D4D4"/>
                          </a:solidFill>
                          <a:latin typeface="Consolas"/>
                          <a:ea typeface="Consolas"/>
                          <a:cs typeface="Consolas"/>
                          <a:sym typeface="Consolas"/>
                        </a:rPr>
                        <a:t> *</a:t>
                      </a:r>
                      <a:r>
                        <a:rPr lang="en-US" sz="1800" b="0" dirty="0" err="1">
                          <a:solidFill>
                            <a:srgbClr val="D4D4D4"/>
                          </a:solidFill>
                          <a:latin typeface="Consolas"/>
                          <a:ea typeface="Consolas"/>
                          <a:cs typeface="Consolas"/>
                          <a:sym typeface="Consolas"/>
                        </a:rPr>
                        <a:t>fp</a:t>
                      </a:r>
                      <a:r>
                        <a:rPr lang="en-US" sz="1800" b="0" dirty="0">
                          <a:solidFill>
                            <a:srgbClr val="D4D4D4"/>
                          </a:solidFill>
                          <a:latin typeface="Consolas"/>
                          <a:ea typeface="Consolas"/>
                          <a:cs typeface="Consolas"/>
                          <a:sym typeface="Consolas"/>
                        </a:rPr>
                        <a:t>)</a:t>
                      </a:r>
                      <a:r>
                        <a:rPr lang="en-US" sz="1800" b="0" dirty="0">
                          <a:solidFill>
                            <a:schemeClr val="lt1"/>
                          </a:solidFill>
                          <a:latin typeface="Quattrocento Sans"/>
                          <a:ea typeface="Quattrocento Sans"/>
                          <a:cs typeface="Quattrocento Sans"/>
                          <a:sym typeface="Quattrocento Sans"/>
                        </a:rPr>
                        <a:t>;</a:t>
                      </a:r>
                      <a:endParaRPr sz="1800" b="0" dirty="0">
                        <a:solidFill>
                          <a:schemeClr val="bg1"/>
                        </a:solidFill>
                        <a:latin typeface="Consolas" panose="020B0609020204030204" pitchFamily="49" charset="0"/>
                        <a:ea typeface="Consolas"/>
                        <a:cs typeface="Consolas" panose="020B0609020204030204" pitchFamily="49" charset="0"/>
                        <a:sym typeface="Consolas"/>
                      </a:endParaRPr>
                    </a:p>
                  </a:txBody>
                  <a:tcPr marL="91450" marR="91450" marT="45725" marB="45725">
                    <a:lnR w="12700" cap="flat" cmpd="sng" algn="ctr">
                      <a:solidFill>
                        <a:schemeClr val="bg2">
                          <a:lumMod val="50000"/>
                        </a:schemeClr>
                      </a:solidFill>
                      <a:prstDash val="solid"/>
                      <a:round/>
                      <a:headEnd type="none" w="med" len="med"/>
                      <a:tailEnd type="none" w="med" len="med"/>
                    </a:lnR>
                  </a:tcPr>
                </a:tc>
                <a:tc>
                  <a:txBody>
                    <a:bodyPr/>
                    <a:lstStyle/>
                    <a:p>
                      <a:pPr marL="0" marR="0" lvl="0" indent="0" algn="just" rtl="0">
                        <a:lnSpc>
                          <a:spcPct val="100000"/>
                        </a:lnSpc>
                        <a:spcBef>
                          <a:spcPts val="0"/>
                        </a:spcBef>
                        <a:spcAft>
                          <a:spcPts val="0"/>
                        </a:spcAft>
                        <a:buClr>
                          <a:schemeClr val="lt1"/>
                        </a:buClr>
                        <a:buSzPts val="1800"/>
                        <a:buFont typeface="Quattrocento Sans"/>
                        <a:buNone/>
                      </a:pPr>
                      <a:r>
                        <a:rPr lang="en-US" sz="1800" b="0" dirty="0" err="1" smtClean="0">
                          <a:solidFill>
                            <a:srgbClr val="D4D4D4"/>
                          </a:solidFill>
                          <a:latin typeface="Consolas"/>
                          <a:ea typeface="Consolas"/>
                          <a:cs typeface="Consolas"/>
                          <a:sym typeface="Consolas"/>
                        </a:rPr>
                        <a:t>putc</a:t>
                      </a:r>
                      <a:r>
                        <a:rPr lang="en-US" sz="1800" b="0" dirty="0" smtClean="0">
                          <a:solidFill>
                            <a:srgbClr val="D4D4D4"/>
                          </a:solidFill>
                          <a:latin typeface="Consolas"/>
                          <a:ea typeface="Consolas"/>
                          <a:cs typeface="Consolas"/>
                          <a:sym typeface="Consolas"/>
                        </a:rPr>
                        <a:t>() </a:t>
                      </a:r>
                      <a:r>
                        <a:rPr lang="en-US" sz="1800" dirty="0" smtClean="0">
                          <a:solidFill>
                            <a:schemeClr val="bg1"/>
                          </a:solidFill>
                        </a:rPr>
                        <a:t>writes </a:t>
                      </a:r>
                      <a:r>
                        <a:rPr lang="en-US" sz="1800" dirty="0">
                          <a:solidFill>
                            <a:schemeClr val="bg1"/>
                          </a:solidFill>
                        </a:rPr>
                        <a:t>or appends the character </a:t>
                      </a:r>
                      <a:r>
                        <a:rPr lang="en-US" sz="1800" b="0" dirty="0" smtClean="0">
                          <a:solidFill>
                            <a:srgbClr val="D4D4D4"/>
                          </a:solidFill>
                          <a:latin typeface="Consolas"/>
                          <a:ea typeface="Consolas"/>
                          <a:cs typeface="Consolas"/>
                          <a:sym typeface="Consolas"/>
                        </a:rPr>
                        <a:t>c</a:t>
                      </a:r>
                      <a:r>
                        <a:rPr lang="en-US" sz="1800" dirty="0" smtClean="0">
                          <a:solidFill>
                            <a:schemeClr val="bg1"/>
                          </a:solidFill>
                        </a:rPr>
                        <a:t> </a:t>
                      </a:r>
                      <a:r>
                        <a:rPr lang="en-US" sz="1800" dirty="0">
                          <a:solidFill>
                            <a:schemeClr val="bg1"/>
                          </a:solidFill>
                        </a:rPr>
                        <a:t>to the </a:t>
                      </a:r>
                      <a:r>
                        <a:rPr lang="en-US" sz="1800" dirty="0">
                          <a:solidFill>
                            <a:srgbClr val="F92672"/>
                          </a:solidFill>
                        </a:rPr>
                        <a:t>FILE</a:t>
                      </a:r>
                      <a:r>
                        <a:rPr lang="en-US" sz="1800" dirty="0">
                          <a:solidFill>
                            <a:schemeClr val="bg1"/>
                          </a:solidFill>
                        </a:rPr>
                        <a:t> </a:t>
                      </a:r>
                      <a:r>
                        <a:rPr lang="en-US" sz="1800" b="0" dirty="0" smtClean="0">
                          <a:solidFill>
                            <a:srgbClr val="D4D4D4"/>
                          </a:solidFill>
                          <a:latin typeface="Consolas"/>
                          <a:ea typeface="Consolas"/>
                          <a:cs typeface="Consolas"/>
                          <a:sym typeface="Consolas"/>
                        </a:rPr>
                        <a:t>fp</a:t>
                      </a:r>
                      <a:r>
                        <a:rPr lang="en-US" sz="1800" dirty="0" smtClean="0">
                          <a:solidFill>
                            <a:schemeClr val="bg1"/>
                          </a:solidFill>
                        </a:rPr>
                        <a:t>. </a:t>
                      </a:r>
                      <a:r>
                        <a:rPr lang="en-US" sz="1800" dirty="0">
                          <a:solidFill>
                            <a:schemeClr val="bg1"/>
                          </a:solidFill>
                        </a:rPr>
                        <a:t>If a </a:t>
                      </a:r>
                      <a:r>
                        <a:rPr lang="en-US" sz="1800" b="0" dirty="0" err="1" smtClean="0">
                          <a:solidFill>
                            <a:srgbClr val="D4D4D4"/>
                          </a:solidFill>
                          <a:latin typeface="Consolas"/>
                          <a:ea typeface="Consolas"/>
                          <a:cs typeface="Consolas"/>
                          <a:sym typeface="Consolas"/>
                        </a:rPr>
                        <a:t>putc</a:t>
                      </a:r>
                      <a:r>
                        <a:rPr lang="en-US" sz="1800" b="0" dirty="0" smtClean="0">
                          <a:solidFill>
                            <a:srgbClr val="D4D4D4"/>
                          </a:solidFill>
                          <a:latin typeface="Consolas"/>
                          <a:ea typeface="Consolas"/>
                          <a:cs typeface="Consolas"/>
                          <a:sym typeface="Consolas"/>
                        </a:rPr>
                        <a:t> </a:t>
                      </a:r>
                      <a:r>
                        <a:rPr lang="en-US" sz="1800" dirty="0" smtClean="0">
                          <a:solidFill>
                            <a:schemeClr val="bg1"/>
                          </a:solidFill>
                        </a:rPr>
                        <a:t>function </a:t>
                      </a:r>
                      <a:r>
                        <a:rPr lang="en-US" sz="1800" dirty="0">
                          <a:solidFill>
                            <a:schemeClr val="bg1"/>
                          </a:solidFill>
                        </a:rPr>
                        <a:t>is successful, it returns the character written, </a:t>
                      </a:r>
                      <a:r>
                        <a:rPr lang="en-US" b="0" dirty="0" smtClean="0">
                          <a:solidFill>
                            <a:srgbClr val="92D050"/>
                          </a:solidFill>
                          <a:effectLst/>
                          <a:latin typeface="Consolas" panose="020B0609020204030204" pitchFamily="49" charset="0"/>
                        </a:rPr>
                        <a:t>EOF</a:t>
                      </a:r>
                      <a:r>
                        <a:rPr lang="en-US" b="0" baseline="0" dirty="0" smtClean="0">
                          <a:solidFill>
                            <a:srgbClr val="92D050"/>
                          </a:solidFill>
                          <a:effectLst/>
                          <a:latin typeface="Consolas" panose="020B0609020204030204" pitchFamily="49" charset="0"/>
                        </a:rPr>
                        <a:t> </a:t>
                      </a:r>
                      <a:r>
                        <a:rPr lang="en-US" sz="1800" dirty="0" smtClean="0">
                          <a:solidFill>
                            <a:schemeClr val="bg1"/>
                          </a:solidFill>
                        </a:rPr>
                        <a:t>if </a:t>
                      </a:r>
                      <a:r>
                        <a:rPr lang="en-US" sz="1800" dirty="0">
                          <a:solidFill>
                            <a:schemeClr val="bg1"/>
                          </a:solidFill>
                        </a:rPr>
                        <a:t>an error occurs.</a:t>
                      </a:r>
                      <a:endParaRPr dirty="0">
                        <a:solidFill>
                          <a:schemeClr val="bg1"/>
                        </a:solidFill>
                      </a:endParaRPr>
                    </a:p>
                    <a:p>
                      <a:pPr marL="0" marR="0" lvl="0" indent="0" algn="just" rtl="0">
                        <a:lnSpc>
                          <a:spcPct val="100000"/>
                        </a:lnSpc>
                        <a:spcBef>
                          <a:spcPts val="0"/>
                        </a:spcBef>
                        <a:spcAft>
                          <a:spcPts val="0"/>
                        </a:spcAft>
                        <a:buClr>
                          <a:schemeClr val="dk1"/>
                        </a:buClr>
                        <a:buSzPts val="1800"/>
                        <a:buFont typeface="Quattrocento Sans"/>
                        <a:buNone/>
                      </a:pPr>
                      <a:endParaRPr sz="1800" dirty="0">
                        <a:solidFill>
                          <a:schemeClr val="bg1"/>
                        </a:solidFill>
                      </a:endParaRPr>
                    </a:p>
                    <a:p>
                      <a:r>
                        <a:rPr lang="en-US" sz="1800" dirty="0">
                          <a:solidFill>
                            <a:schemeClr val="bg1"/>
                          </a:solidFill>
                        </a:rPr>
                        <a:t>Example: </a:t>
                      </a:r>
                      <a:r>
                        <a:rPr lang="en-US" b="0" dirty="0" err="1" smtClean="0">
                          <a:solidFill>
                            <a:srgbClr val="D4D4D4"/>
                          </a:solidFill>
                          <a:effectLst/>
                          <a:latin typeface="Consolas" panose="020B0609020204030204" pitchFamily="49" charset="0"/>
                        </a:rPr>
                        <a:t>putc</a:t>
                      </a:r>
                      <a:r>
                        <a:rPr lang="en-US" b="0" dirty="0" smtClean="0">
                          <a:solidFill>
                            <a:srgbClr val="D4D4D4"/>
                          </a:solidFill>
                          <a:effectLst/>
                          <a:latin typeface="Consolas" panose="020B0609020204030204" pitchFamily="49" charset="0"/>
                        </a:rPr>
                        <a:t>(c, </a:t>
                      </a:r>
                      <a:r>
                        <a:rPr lang="en-US" b="0" dirty="0" err="1" smtClean="0">
                          <a:solidFill>
                            <a:srgbClr val="D4D4D4"/>
                          </a:solidFill>
                          <a:effectLst/>
                          <a:latin typeface="Consolas" panose="020B0609020204030204" pitchFamily="49" charset="0"/>
                        </a:rPr>
                        <a:t>fp</a:t>
                      </a:r>
                      <a:r>
                        <a:rPr lang="en-US" b="0" dirty="0" smtClean="0">
                          <a:solidFill>
                            <a:srgbClr val="D4D4D4"/>
                          </a:solidFill>
                          <a:effectLst/>
                          <a:latin typeface="Consolas" panose="020B0609020204030204" pitchFamily="49" charset="0"/>
                        </a:rPr>
                        <a:t>);</a:t>
                      </a:r>
                    </a:p>
                  </a:txBody>
                  <a:tcPr marL="91450" marR="91450" marT="45725" marB="45725" anchor="ctr">
                    <a:lnL w="12700" cap="flat" cmpd="sng" algn="ctr">
                      <a:solidFill>
                        <a:schemeClr val="bg2">
                          <a:lumMod val="50000"/>
                        </a:schemeClr>
                      </a:solidFill>
                      <a:prstDash val="solid"/>
                      <a:round/>
                      <a:headEnd type="none" w="med" len="med"/>
                      <a:tailEnd type="none" w="med" len="med"/>
                    </a:ln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62190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2"/>
                                        </p:tgtEl>
                                        <p:attrNameLst>
                                          <p:attrName>style.visibility</p:attrName>
                                        </p:attrNameLst>
                                      </p:cBhvr>
                                      <p:to>
                                        <p:strVal val="visible"/>
                                      </p:to>
                                    </p:set>
                                    <p:animEffect transition="in" filter="fade">
                                      <p:cBhvr>
                                        <p:cTn id="7" dur="5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0" y="1"/>
            <a:ext cx="12192000" cy="900000"/>
          </a:xfrm>
          <a:prstGeom prst="rect">
            <a:avLst/>
          </a:prstGeom>
          <a:noFill/>
          <a:ln>
            <a:noFill/>
          </a:ln>
        </p:spPr>
        <p:txBody>
          <a:bodyPr spcFirstLastPara="1" wrap="square" lIns="216000" tIns="108000" rIns="216000" bIns="108000" anchor="ctr" anchorCtr="0">
            <a:noAutofit/>
          </a:bodyPr>
          <a:lstStyle/>
          <a:p>
            <a:pPr marL="0" lvl="0" indent="0" algn="l" rtl="0">
              <a:lnSpc>
                <a:spcPct val="90000"/>
              </a:lnSpc>
              <a:spcBef>
                <a:spcPts val="0"/>
              </a:spcBef>
              <a:spcAft>
                <a:spcPts val="0"/>
              </a:spcAft>
              <a:buClr>
                <a:schemeClr val="lt1"/>
              </a:buClr>
              <a:buSzPts val="3600"/>
              <a:buFont typeface="Quattrocento Sans"/>
              <a:buNone/>
            </a:pPr>
            <a:r>
              <a:rPr lang="en-US" b="1" dirty="0"/>
              <a:t>File Handling Functions</a:t>
            </a:r>
            <a:endParaRPr b="1" dirty="0"/>
          </a:p>
        </p:txBody>
      </p:sp>
      <p:graphicFrame>
        <p:nvGraphicFramePr>
          <p:cNvPr id="188" name="Google Shape;188;p24"/>
          <p:cNvGraphicFramePr/>
          <p:nvPr>
            <p:extLst>
              <p:ext uri="{D42A27DB-BD31-4B8C-83A1-F6EECF244321}">
                <p14:modId xmlns:p14="http://schemas.microsoft.com/office/powerpoint/2010/main" val="2174838460"/>
              </p:ext>
            </p:extLst>
          </p:nvPr>
        </p:nvGraphicFramePr>
        <p:xfrm>
          <a:off x="650538" y="1227946"/>
          <a:ext cx="10890925" cy="3658555"/>
        </p:xfrm>
        <a:graphic>
          <a:graphicData uri="http://schemas.openxmlformats.org/drawingml/2006/table">
            <a:tbl>
              <a:tblPr firstRow="1" bandRow="1">
                <a:tableStyleId>{3B4B98B0-60AC-42C2-AFA5-B58CD77FA1E5}</a:tableStyleId>
              </a:tblPr>
              <a:tblGrid>
                <a:gridCol w="2480950">
                  <a:extLst>
                    <a:ext uri="{9D8B030D-6E8A-4147-A177-3AD203B41FA5}">
                      <a16:colId xmlns:a16="http://schemas.microsoft.com/office/drawing/2014/main" xmlns="" val="20000"/>
                    </a:ext>
                  </a:extLst>
                </a:gridCol>
                <a:gridCol w="8409975">
                  <a:extLst>
                    <a:ext uri="{9D8B030D-6E8A-4147-A177-3AD203B41FA5}">
                      <a16:colId xmlns:a16="http://schemas.microsoft.com/office/drawing/2014/main" xmlns="" val="20001"/>
                    </a:ext>
                  </a:extLst>
                </a:gridCol>
              </a:tblGrid>
              <a:tr h="228600">
                <a:tc>
                  <a:txBody>
                    <a:bodyPr/>
                    <a:lstStyle/>
                    <a:p>
                      <a:pPr marL="0" marR="0" lvl="0" indent="0" algn="ctr" rtl="0">
                        <a:spcBef>
                          <a:spcPts val="0"/>
                        </a:spcBef>
                        <a:spcAft>
                          <a:spcPts val="0"/>
                        </a:spcAft>
                        <a:buNone/>
                      </a:pPr>
                      <a:r>
                        <a:rPr lang="en-US" sz="1800" dirty="0">
                          <a:solidFill>
                            <a:srgbClr val="F92672"/>
                          </a:solidFill>
                        </a:rPr>
                        <a:t>Syntax</a:t>
                      </a:r>
                      <a:endParaRPr sz="1800" b="1" dirty="0">
                        <a:solidFill>
                          <a:srgbClr val="F92672"/>
                        </a:solidFill>
                      </a:endParaRPr>
                    </a:p>
                  </a:txBody>
                  <a:tcPr marL="91450" marR="91450" marT="45725" marB="45725" anchor="ctr">
                    <a:lnR w="12700" cap="flat" cmpd="sng" algn="ctr">
                      <a:solidFill>
                        <a:schemeClr val="bg2">
                          <a:lumMod val="50000"/>
                        </a:schemeClr>
                      </a:solidFill>
                      <a:prstDash val="solid"/>
                      <a:round/>
                      <a:headEnd type="none" w="med" len="med"/>
                      <a:tailEnd type="none" w="med" len="med"/>
                    </a:lnR>
                  </a:tcPr>
                </a:tc>
                <a:tc>
                  <a:txBody>
                    <a:bodyPr/>
                    <a:lstStyle/>
                    <a:p>
                      <a:pPr marL="0" marR="0" lvl="0" indent="0" algn="ctr" rtl="0">
                        <a:spcBef>
                          <a:spcPts val="0"/>
                        </a:spcBef>
                        <a:spcAft>
                          <a:spcPts val="0"/>
                        </a:spcAft>
                        <a:buNone/>
                      </a:pPr>
                      <a:r>
                        <a:rPr lang="en-US" sz="1800" dirty="0">
                          <a:solidFill>
                            <a:srgbClr val="F92672"/>
                          </a:solidFill>
                        </a:rPr>
                        <a:t>Description</a:t>
                      </a:r>
                      <a:endParaRPr sz="1800" b="1" dirty="0">
                        <a:solidFill>
                          <a:srgbClr val="F92672"/>
                        </a:solidFill>
                      </a:endParaRPr>
                    </a:p>
                  </a:txBody>
                  <a:tcPr marL="91450" marR="91450" marT="45725" marB="45725" anchor="ctr">
                    <a:lnL w="12700" cap="flat" cmpd="sng" algn="ctr">
                      <a:solidFill>
                        <a:schemeClr val="bg2">
                          <a:lumMod val="50000"/>
                        </a:schemeClr>
                      </a:solidFill>
                      <a:prstDash val="solid"/>
                      <a:round/>
                      <a:headEnd type="none" w="med" len="med"/>
                      <a:tailEnd type="none" w="med" len="med"/>
                    </a:lnL>
                  </a:tcPr>
                </a:tc>
                <a:extLst>
                  <a:ext uri="{0D108BD9-81ED-4DB2-BD59-A6C34878D82A}">
                    <a16:rowId xmlns:a16="http://schemas.microsoft.com/office/drawing/2014/main" xmlns="" val="10000"/>
                  </a:ext>
                </a:extLst>
              </a:tr>
              <a:tr h="352700">
                <a:tc>
                  <a:txBody>
                    <a:bodyPr/>
                    <a:lstStyle/>
                    <a:p>
                      <a:r>
                        <a:rPr lang="en-US" b="0" dirty="0" err="1" smtClean="0">
                          <a:solidFill>
                            <a:srgbClr val="F92672"/>
                          </a:solidFill>
                          <a:effectLst/>
                          <a:latin typeface="Consolas" panose="020B0609020204030204" pitchFamily="49" charset="0"/>
                        </a:rPr>
                        <a:t>int</a:t>
                      </a:r>
                      <a:r>
                        <a:rPr lang="en-US" b="0" dirty="0" smtClean="0">
                          <a:solidFill>
                            <a:srgbClr val="D4D4D4"/>
                          </a:solidFill>
                          <a:effectLst/>
                          <a:latin typeface="Consolas" panose="020B0609020204030204" pitchFamily="49" charset="0"/>
                        </a:rPr>
                        <a:t> </a:t>
                      </a:r>
                      <a:r>
                        <a:rPr lang="en-US" b="0" dirty="0" err="1" smtClean="0">
                          <a:solidFill>
                            <a:srgbClr val="D4D4D4"/>
                          </a:solidFill>
                          <a:effectLst/>
                          <a:latin typeface="Consolas" panose="020B0609020204030204" pitchFamily="49" charset="0"/>
                        </a:rPr>
                        <a:t>getw</a:t>
                      </a:r>
                      <a:r>
                        <a:rPr lang="en-US" b="0" dirty="0" smtClean="0">
                          <a:solidFill>
                            <a:srgbClr val="D4D4D4"/>
                          </a:solidFill>
                          <a:effectLst/>
                          <a:latin typeface="Consolas" panose="020B0609020204030204" pitchFamily="49" charset="0"/>
                        </a:rPr>
                        <a:t>(</a:t>
                      </a:r>
                    </a:p>
                    <a:p>
                      <a:r>
                        <a:rPr lang="en-US" b="0" dirty="0" smtClean="0">
                          <a:solidFill>
                            <a:srgbClr val="F92672"/>
                          </a:solidFill>
                          <a:effectLst/>
                          <a:latin typeface="Consolas" panose="020B0609020204030204" pitchFamily="49" charset="0"/>
                        </a:rPr>
                        <a:t>FILE</a:t>
                      </a:r>
                      <a:r>
                        <a:rPr lang="en-US" b="0" dirty="0" smtClean="0">
                          <a:solidFill>
                            <a:srgbClr val="D4D4D4"/>
                          </a:solidFill>
                          <a:effectLst/>
                          <a:latin typeface="Consolas" panose="020B0609020204030204" pitchFamily="49" charset="0"/>
                        </a:rPr>
                        <a:t> *</a:t>
                      </a:r>
                      <a:r>
                        <a:rPr lang="en-US" b="0" dirty="0" err="1" smtClean="0">
                          <a:solidFill>
                            <a:srgbClr val="D4D4D4"/>
                          </a:solidFill>
                          <a:effectLst/>
                          <a:latin typeface="Consolas" panose="020B0609020204030204" pitchFamily="49" charset="0"/>
                        </a:rPr>
                        <a:t>pvar</a:t>
                      </a:r>
                      <a:r>
                        <a:rPr lang="en-US" b="0" dirty="0" smtClean="0">
                          <a:solidFill>
                            <a:srgbClr val="D4D4D4"/>
                          </a:solidFill>
                          <a:effectLst/>
                          <a:latin typeface="Consolas" panose="020B0609020204030204" pitchFamily="49" charset="0"/>
                        </a:rPr>
                        <a:t>);</a:t>
                      </a:r>
                    </a:p>
                  </a:txBody>
                  <a:tcPr marL="91450" marR="91450" marT="45725" marB="45725">
                    <a:lnR w="12700" cap="flat" cmpd="sng" algn="ctr">
                      <a:solidFill>
                        <a:schemeClr val="bg2">
                          <a:lumMod val="50000"/>
                        </a:schemeClr>
                      </a:solidFill>
                      <a:prstDash val="solid"/>
                      <a:round/>
                      <a:headEnd type="none" w="med" len="med"/>
                      <a:tailEnd type="none" w="med" len="med"/>
                    </a:lnR>
                  </a:tcPr>
                </a:tc>
                <a:tc>
                  <a:txBody>
                    <a:bodyPr/>
                    <a:lstStyle/>
                    <a:p>
                      <a:r>
                        <a:rPr lang="en-US" b="0" dirty="0" err="1" smtClean="0">
                          <a:solidFill>
                            <a:srgbClr val="D4D4D4"/>
                          </a:solidFill>
                          <a:effectLst/>
                          <a:latin typeface="Consolas" panose="020B0609020204030204" pitchFamily="49" charset="0"/>
                        </a:rPr>
                        <a:t>getw</a:t>
                      </a:r>
                      <a:r>
                        <a:rPr lang="en-US" b="0" dirty="0" smtClean="0">
                          <a:solidFill>
                            <a:srgbClr val="D4D4D4"/>
                          </a:solidFill>
                          <a:effectLst/>
                          <a:latin typeface="Consolas" panose="020B0609020204030204" pitchFamily="49" charset="0"/>
                        </a:rPr>
                        <a:t>() </a:t>
                      </a:r>
                      <a:r>
                        <a:rPr lang="en-US" sz="1800" dirty="0" smtClean="0">
                          <a:solidFill>
                            <a:schemeClr val="bg1"/>
                          </a:solidFill>
                        </a:rPr>
                        <a:t>reads an integer value from </a:t>
                      </a:r>
                      <a:r>
                        <a:rPr lang="en-US" b="0" dirty="0" smtClean="0">
                          <a:solidFill>
                            <a:srgbClr val="F92672"/>
                          </a:solidFill>
                          <a:effectLst/>
                          <a:latin typeface="Consolas" panose="020B0609020204030204" pitchFamily="49" charset="0"/>
                        </a:rPr>
                        <a:t>FILE</a:t>
                      </a:r>
                      <a:r>
                        <a:rPr lang="en-US" b="0" baseline="0" dirty="0" smtClean="0">
                          <a:solidFill>
                            <a:srgbClr val="F92672"/>
                          </a:solidFill>
                          <a:effectLst/>
                          <a:latin typeface="Consolas" panose="020B0609020204030204" pitchFamily="49" charset="0"/>
                        </a:rPr>
                        <a:t> </a:t>
                      </a:r>
                      <a:r>
                        <a:rPr lang="en-US" sz="1800" dirty="0" smtClean="0">
                          <a:solidFill>
                            <a:schemeClr val="bg1"/>
                          </a:solidFill>
                        </a:rPr>
                        <a:t>pointer </a:t>
                      </a:r>
                      <a:r>
                        <a:rPr lang="en-US" b="0" dirty="0" err="1" smtClean="0">
                          <a:solidFill>
                            <a:srgbClr val="D4D4D4"/>
                          </a:solidFill>
                          <a:effectLst/>
                          <a:latin typeface="Consolas" panose="020B0609020204030204" pitchFamily="49" charset="0"/>
                        </a:rPr>
                        <a:t>fp</a:t>
                      </a:r>
                      <a:r>
                        <a:rPr lang="en-US" sz="1800" dirty="0" smtClean="0">
                          <a:solidFill>
                            <a:schemeClr val="bg1"/>
                          </a:solidFill>
                        </a:rPr>
                        <a:t> and returns an </a:t>
                      </a:r>
                      <a:r>
                        <a:rPr kumimoji="0" lang="en-US" sz="1800" b="0" i="0" u="none" strike="noStrike" kern="1200" cap="none" spc="0" normalizeH="0" baseline="0" noProof="0" dirty="0" smtClean="0">
                          <a:ln>
                            <a:noFill/>
                          </a:ln>
                          <a:solidFill>
                            <a:srgbClr val="569CD6"/>
                          </a:solidFill>
                          <a:effectLst/>
                          <a:uLnTx/>
                          <a:uFillTx/>
                          <a:latin typeface="Consolas" panose="020B0609020204030204" pitchFamily="49" charset="0"/>
                          <a:ea typeface="+mn-ea"/>
                          <a:cs typeface="+mn-cs"/>
                        </a:rPr>
                        <a:t>integer</a:t>
                      </a:r>
                      <a:r>
                        <a:rPr lang="en-US" sz="1800" dirty="0" smtClean="0">
                          <a:solidFill>
                            <a:schemeClr val="bg1"/>
                          </a:solidFill>
                        </a:rPr>
                        <a:t>.</a:t>
                      </a:r>
                      <a:endParaRPr dirty="0" smtClean="0">
                        <a:solidFill>
                          <a:schemeClr val="bg1"/>
                        </a:solidFill>
                      </a:endParaRPr>
                    </a:p>
                    <a:p>
                      <a:pPr marL="0" marR="0" lvl="0" indent="0" algn="just" rtl="0">
                        <a:spcBef>
                          <a:spcPts val="0"/>
                        </a:spcBef>
                        <a:spcAft>
                          <a:spcPts val="0"/>
                        </a:spcAft>
                        <a:buNone/>
                      </a:pPr>
                      <a:endParaRPr sz="1800" dirty="0">
                        <a:solidFill>
                          <a:schemeClr val="bg1"/>
                        </a:solidFill>
                      </a:endParaRPr>
                    </a:p>
                    <a:p>
                      <a:r>
                        <a:rPr lang="en-US" sz="1800" dirty="0">
                          <a:solidFill>
                            <a:schemeClr val="bg1"/>
                          </a:solidFill>
                        </a:rPr>
                        <a:t>Example: </a:t>
                      </a:r>
                      <a:r>
                        <a:rPr lang="en-US" b="0" dirty="0" err="1" smtClean="0">
                          <a:solidFill>
                            <a:srgbClr val="D4D4D4"/>
                          </a:solidFill>
                          <a:effectLst/>
                          <a:latin typeface="Consolas" panose="020B0609020204030204" pitchFamily="49" charset="0"/>
                        </a:rPr>
                        <a:t>i</a:t>
                      </a:r>
                      <a:r>
                        <a:rPr lang="en-US" b="0" dirty="0" smtClean="0">
                          <a:solidFill>
                            <a:srgbClr val="D4D4D4"/>
                          </a:solidFill>
                          <a:effectLst/>
                          <a:latin typeface="Consolas" panose="020B0609020204030204" pitchFamily="49" charset="0"/>
                        </a:rPr>
                        <a:t> = </a:t>
                      </a:r>
                      <a:r>
                        <a:rPr lang="en-US" b="0" dirty="0" err="1" smtClean="0">
                          <a:solidFill>
                            <a:srgbClr val="D4D4D4"/>
                          </a:solidFill>
                          <a:effectLst/>
                          <a:latin typeface="Consolas" panose="020B0609020204030204" pitchFamily="49" charset="0"/>
                        </a:rPr>
                        <a:t>getw</a:t>
                      </a:r>
                      <a:r>
                        <a:rPr lang="en-US" b="0" dirty="0" smtClean="0">
                          <a:solidFill>
                            <a:srgbClr val="D4D4D4"/>
                          </a:solidFill>
                          <a:effectLst/>
                          <a:latin typeface="Consolas" panose="020B0609020204030204" pitchFamily="49" charset="0"/>
                        </a:rPr>
                        <a:t>(</a:t>
                      </a:r>
                      <a:r>
                        <a:rPr lang="en-US" b="0" dirty="0" err="1" smtClean="0">
                          <a:solidFill>
                            <a:srgbClr val="D4D4D4"/>
                          </a:solidFill>
                          <a:effectLst/>
                          <a:latin typeface="Consolas" panose="020B0609020204030204" pitchFamily="49" charset="0"/>
                        </a:rPr>
                        <a:t>fp</a:t>
                      </a:r>
                      <a:r>
                        <a:rPr lang="en-US" b="0" dirty="0" smtClean="0">
                          <a:solidFill>
                            <a:srgbClr val="D4D4D4"/>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txBody>
                  <a:tcPr marL="91450" marR="91450" marT="45725" marB="45725" anchor="ctr">
                    <a:lnL w="12700" cap="flat" cmpd="sng" algn="ctr">
                      <a:solidFill>
                        <a:schemeClr val="bg2">
                          <a:lumMod val="50000"/>
                        </a:schemeClr>
                      </a:solidFill>
                      <a:prstDash val="solid"/>
                      <a:round/>
                      <a:headEnd type="none" w="med" len="med"/>
                      <a:tailEnd type="none" w="med" len="med"/>
                    </a:lnL>
                  </a:tcPr>
                </a:tc>
                <a:extLst>
                  <a:ext uri="{0D108BD9-81ED-4DB2-BD59-A6C34878D82A}">
                    <a16:rowId xmlns:a16="http://schemas.microsoft.com/office/drawing/2014/main" xmlns="" val="10001"/>
                  </a:ext>
                </a:extLst>
              </a:tr>
              <a:tr h="1300200">
                <a:tc>
                  <a:txBody>
                    <a:bodyPr/>
                    <a:lstStyle/>
                    <a:p>
                      <a:r>
                        <a:rPr lang="en-US" b="0" dirty="0" err="1" smtClean="0">
                          <a:solidFill>
                            <a:srgbClr val="D4D4D4"/>
                          </a:solidFill>
                          <a:effectLst/>
                          <a:latin typeface="Consolas" panose="020B0609020204030204" pitchFamily="49" charset="0"/>
                        </a:rPr>
                        <a:t>putw</a:t>
                      </a:r>
                      <a:r>
                        <a:rPr lang="en-US" b="0" dirty="0" smtClean="0">
                          <a:solidFill>
                            <a:srgbClr val="D4D4D4"/>
                          </a:solidFill>
                          <a:effectLst/>
                          <a:latin typeface="Consolas" panose="020B0609020204030204" pitchFamily="49" charset="0"/>
                        </a:rPr>
                        <a:t>(</a:t>
                      </a:r>
                      <a:r>
                        <a:rPr lang="en-US" b="0" dirty="0" err="1" smtClean="0">
                          <a:solidFill>
                            <a:srgbClr val="F92672"/>
                          </a:solidFill>
                          <a:effectLst/>
                          <a:latin typeface="Consolas" panose="020B0609020204030204" pitchFamily="49" charset="0"/>
                        </a:rPr>
                        <a:t>int</a:t>
                      </a:r>
                      <a:r>
                        <a:rPr lang="en-US" b="0" dirty="0" smtClean="0">
                          <a:solidFill>
                            <a:srgbClr val="D4D4D4"/>
                          </a:solidFill>
                          <a:effectLst/>
                          <a:latin typeface="Consolas" panose="020B0609020204030204" pitchFamily="49" charset="0"/>
                        </a:rPr>
                        <a:t>, </a:t>
                      </a:r>
                    </a:p>
                    <a:p>
                      <a:r>
                        <a:rPr lang="en-US" b="0" dirty="0" smtClean="0">
                          <a:solidFill>
                            <a:srgbClr val="F92672"/>
                          </a:solidFill>
                          <a:effectLst/>
                          <a:latin typeface="Consolas" panose="020B0609020204030204" pitchFamily="49" charset="0"/>
                        </a:rPr>
                        <a:t>FILE</a:t>
                      </a:r>
                      <a:r>
                        <a:rPr lang="en-US" b="0" dirty="0" smtClean="0">
                          <a:solidFill>
                            <a:srgbClr val="D4D4D4"/>
                          </a:solidFill>
                          <a:effectLst/>
                          <a:latin typeface="Consolas" panose="020B0609020204030204" pitchFamily="49" charset="0"/>
                        </a:rPr>
                        <a:t> *</a:t>
                      </a:r>
                      <a:r>
                        <a:rPr lang="en-US" b="0" dirty="0" err="1" smtClean="0">
                          <a:solidFill>
                            <a:srgbClr val="D4D4D4"/>
                          </a:solidFill>
                          <a:effectLst/>
                          <a:latin typeface="Consolas" panose="020B0609020204030204" pitchFamily="49" charset="0"/>
                        </a:rPr>
                        <a:t>fp</a:t>
                      </a:r>
                      <a:r>
                        <a:rPr lang="en-US" b="0" dirty="0" smtClean="0">
                          <a:solidFill>
                            <a:srgbClr val="D4D4D4"/>
                          </a:solidFill>
                          <a:effectLst/>
                          <a:latin typeface="Consolas" panose="020B0609020204030204" pitchFamily="49" charset="0"/>
                        </a:rPr>
                        <a:t>);</a:t>
                      </a:r>
                    </a:p>
                  </a:txBody>
                  <a:tcPr marL="91450" marR="91450" marT="45725" marB="45725">
                    <a:lnR w="12700" cap="flat" cmpd="sng" algn="ctr">
                      <a:solidFill>
                        <a:schemeClr val="bg2">
                          <a:lumMod val="50000"/>
                        </a:schemeClr>
                      </a:solidFill>
                      <a:prstDash val="solid"/>
                      <a:round/>
                      <a:headEnd type="none" w="med" len="med"/>
                      <a:tailEnd type="none" w="med" len="med"/>
                    </a:lnR>
                  </a:tcPr>
                </a:tc>
                <a:tc>
                  <a:txBody>
                    <a:bodyPr/>
                    <a:lstStyle/>
                    <a:p>
                      <a:pPr marL="0" marR="0" lvl="0" indent="0" algn="just" rtl="0">
                        <a:lnSpc>
                          <a:spcPct val="100000"/>
                        </a:lnSpc>
                        <a:spcBef>
                          <a:spcPts val="0"/>
                        </a:spcBef>
                        <a:spcAft>
                          <a:spcPts val="0"/>
                        </a:spcAft>
                        <a:buClr>
                          <a:schemeClr val="lt1"/>
                        </a:buClr>
                        <a:buSzPts val="1800"/>
                        <a:buFont typeface="Quattrocento Sans"/>
                        <a:buNone/>
                      </a:pPr>
                      <a:r>
                        <a:rPr lang="en-US" sz="1800" dirty="0" err="1">
                          <a:solidFill>
                            <a:schemeClr val="bg1"/>
                          </a:solidFill>
                        </a:rPr>
                        <a:t>putw</a:t>
                      </a:r>
                      <a:r>
                        <a:rPr lang="en-US" sz="1800" dirty="0">
                          <a:solidFill>
                            <a:schemeClr val="bg1"/>
                          </a:solidFill>
                        </a:rPr>
                        <a:t> writes an integer value read </a:t>
                      </a:r>
                      <a:r>
                        <a:rPr lang="en-US" sz="1800" dirty="0" smtClean="0">
                          <a:solidFill>
                            <a:schemeClr val="bg1"/>
                          </a:solidFill>
                        </a:rPr>
                        <a:t>from terminal </a:t>
                      </a:r>
                      <a:r>
                        <a:rPr lang="en-US" sz="1800" dirty="0">
                          <a:solidFill>
                            <a:schemeClr val="bg1"/>
                          </a:solidFill>
                        </a:rPr>
                        <a:t>and are written to the </a:t>
                      </a:r>
                      <a:r>
                        <a:rPr kumimoji="0" lang="en-US" sz="1800" b="0" i="0" u="none" strike="noStrike" kern="1200" cap="none" spc="0" normalizeH="0" baseline="0" noProof="0" dirty="0" smtClean="0">
                          <a:ln>
                            <a:noFill/>
                          </a:ln>
                          <a:solidFill>
                            <a:srgbClr val="F92672"/>
                          </a:solidFill>
                          <a:effectLst/>
                          <a:uLnTx/>
                          <a:uFillTx/>
                          <a:latin typeface="Consolas" panose="020B0609020204030204" pitchFamily="49" charset="0"/>
                          <a:ea typeface="+mn-ea"/>
                          <a:cs typeface="+mn-cs"/>
                        </a:rPr>
                        <a:t>FILE</a:t>
                      </a:r>
                      <a:r>
                        <a:rPr kumimoji="0" lang="en-US" sz="1800" b="0" i="0" u="none" strike="noStrike" kern="1200" cap="none" spc="0" normalizeH="0" baseline="0" noProof="0" dirty="0" smtClean="0">
                          <a:ln>
                            <a:noFill/>
                          </a:ln>
                          <a:solidFill>
                            <a:srgbClr val="D4D4D4"/>
                          </a:solidFill>
                          <a:effectLst/>
                          <a:uLnTx/>
                          <a:uFillTx/>
                          <a:latin typeface="Consolas" panose="020B0609020204030204" pitchFamily="49" charset="0"/>
                          <a:ea typeface="+mn-ea"/>
                          <a:cs typeface="+mn-cs"/>
                        </a:rPr>
                        <a:t> </a:t>
                      </a:r>
                      <a:r>
                        <a:rPr lang="en-US" sz="1800" dirty="0" smtClean="0">
                          <a:solidFill>
                            <a:schemeClr val="bg1"/>
                          </a:solidFill>
                        </a:rPr>
                        <a:t>using </a:t>
                      </a:r>
                      <a:r>
                        <a:rPr kumimoji="0" lang="en-US" sz="1800" b="0" i="0" u="none" strike="noStrike" kern="1200" cap="none" spc="0" normalizeH="0" baseline="0" noProof="0" dirty="0" err="1" smtClean="0">
                          <a:ln>
                            <a:noFill/>
                          </a:ln>
                          <a:solidFill>
                            <a:srgbClr val="D4D4D4"/>
                          </a:solidFill>
                          <a:effectLst/>
                          <a:uLnTx/>
                          <a:uFillTx/>
                          <a:latin typeface="Consolas" panose="020B0609020204030204" pitchFamily="49" charset="0"/>
                          <a:ea typeface="+mn-ea"/>
                          <a:cs typeface="+mn-cs"/>
                        </a:rPr>
                        <a:t>fp</a:t>
                      </a:r>
                      <a:r>
                        <a:rPr lang="en-US" sz="1800" dirty="0" smtClean="0">
                          <a:solidFill>
                            <a:schemeClr val="bg1"/>
                          </a:solidFill>
                        </a:rPr>
                        <a:t>.</a:t>
                      </a:r>
                      <a:endParaRPr dirty="0">
                        <a:solidFill>
                          <a:schemeClr val="bg1"/>
                        </a:solidFill>
                      </a:endParaRPr>
                    </a:p>
                    <a:p>
                      <a:pPr marL="0" marR="0" lvl="0" indent="0" algn="just" rtl="0">
                        <a:lnSpc>
                          <a:spcPct val="100000"/>
                        </a:lnSpc>
                        <a:spcBef>
                          <a:spcPts val="0"/>
                        </a:spcBef>
                        <a:spcAft>
                          <a:spcPts val="0"/>
                        </a:spcAft>
                        <a:buClr>
                          <a:schemeClr val="dk1"/>
                        </a:buClr>
                        <a:buSzPts val="1800"/>
                        <a:buFont typeface="Quattrocento Sans"/>
                        <a:buNone/>
                      </a:pPr>
                      <a:endParaRPr sz="1800" dirty="0">
                        <a:solidFill>
                          <a:schemeClr val="bg1"/>
                        </a:solidFill>
                      </a:endParaRPr>
                    </a:p>
                    <a:p>
                      <a:r>
                        <a:rPr lang="en-US" sz="1800" dirty="0">
                          <a:solidFill>
                            <a:schemeClr val="bg1"/>
                          </a:solidFill>
                        </a:rPr>
                        <a:t>Example: </a:t>
                      </a:r>
                      <a:r>
                        <a:rPr lang="en-US" b="0" dirty="0" err="1" smtClean="0">
                          <a:solidFill>
                            <a:srgbClr val="D4D4D4"/>
                          </a:solidFill>
                          <a:effectLst/>
                          <a:latin typeface="Consolas" panose="020B0609020204030204" pitchFamily="49" charset="0"/>
                        </a:rPr>
                        <a:t>putw</a:t>
                      </a:r>
                      <a:r>
                        <a:rPr lang="en-US" b="0" dirty="0" smtClean="0">
                          <a:solidFill>
                            <a:srgbClr val="D4D4D4"/>
                          </a:solidFill>
                          <a:effectLst/>
                          <a:latin typeface="Consolas" panose="020B0609020204030204" pitchFamily="49" charset="0"/>
                        </a:rPr>
                        <a:t>(</a:t>
                      </a:r>
                      <a:r>
                        <a:rPr lang="en-US" b="0" dirty="0" err="1" smtClean="0">
                          <a:solidFill>
                            <a:srgbClr val="D4D4D4"/>
                          </a:solidFill>
                          <a:effectLst/>
                          <a:latin typeface="Consolas" panose="020B0609020204030204" pitchFamily="49" charset="0"/>
                        </a:rPr>
                        <a:t>i</a:t>
                      </a:r>
                      <a:r>
                        <a:rPr lang="en-US" b="0" dirty="0" smtClean="0">
                          <a:solidFill>
                            <a:srgbClr val="D4D4D4"/>
                          </a:solidFill>
                          <a:effectLst/>
                          <a:latin typeface="Consolas" panose="020B0609020204030204" pitchFamily="49" charset="0"/>
                        </a:rPr>
                        <a:t>, </a:t>
                      </a:r>
                      <a:r>
                        <a:rPr lang="en-US" b="0" dirty="0" err="1" smtClean="0">
                          <a:solidFill>
                            <a:srgbClr val="D4D4D4"/>
                          </a:solidFill>
                          <a:effectLst/>
                          <a:latin typeface="Consolas" panose="020B0609020204030204" pitchFamily="49" charset="0"/>
                        </a:rPr>
                        <a:t>fp</a:t>
                      </a:r>
                      <a:r>
                        <a:rPr lang="en-US" b="0" dirty="0" smtClean="0">
                          <a:solidFill>
                            <a:srgbClr val="D4D4D4"/>
                          </a:solidFill>
                          <a:effectLst/>
                          <a:latin typeface="Consolas" panose="020B0609020204030204" pitchFamily="49" charset="0"/>
                        </a:rPr>
                        <a:t>);</a:t>
                      </a:r>
                    </a:p>
                  </a:txBody>
                  <a:tcPr marL="91450" marR="91450" marT="45725" marB="45725" anchor="ctr">
                    <a:lnL w="12700" cap="flat" cmpd="sng" algn="ctr">
                      <a:solidFill>
                        <a:schemeClr val="bg2">
                          <a:lumMod val="50000"/>
                        </a:schemeClr>
                      </a:solidFill>
                      <a:prstDash val="solid"/>
                      <a:round/>
                      <a:headEnd type="none" w="med" len="med"/>
                      <a:tailEnd type="none" w="med" len="med"/>
                    </a:lnL>
                  </a:tcPr>
                </a:tc>
                <a:extLst>
                  <a:ext uri="{0D108BD9-81ED-4DB2-BD59-A6C34878D82A}">
                    <a16:rowId xmlns:a16="http://schemas.microsoft.com/office/drawing/2014/main" xmlns="" val="10002"/>
                  </a:ext>
                </a:extLst>
              </a:tr>
              <a:tr h="1078175">
                <a:tc>
                  <a:txBody>
                    <a:bodyPr/>
                    <a:lstStyle/>
                    <a:p>
                      <a:r>
                        <a:rPr lang="en-US" b="0" dirty="0" smtClean="0">
                          <a:solidFill>
                            <a:srgbClr val="92D050"/>
                          </a:solidFill>
                          <a:effectLst/>
                          <a:latin typeface="Consolas" panose="020B0609020204030204" pitchFamily="49" charset="0"/>
                        </a:rPr>
                        <a:t>EOF</a:t>
                      </a:r>
                    </a:p>
                  </a:txBody>
                  <a:tcPr marL="91450" marR="91450" marT="45725" marB="45725">
                    <a:lnR w="12700" cap="flat" cmpd="sng" algn="ctr">
                      <a:solidFill>
                        <a:schemeClr val="bg2">
                          <a:lumMod val="50000"/>
                        </a:schemeClr>
                      </a:solidFill>
                      <a:prstDash val="solid"/>
                      <a:round/>
                      <a:headEnd type="none" w="med" len="med"/>
                      <a:tailEnd type="none" w="med" len="med"/>
                    </a:lnR>
                  </a:tcPr>
                </a:tc>
                <a:tc>
                  <a:txBody>
                    <a:bodyPr/>
                    <a:lstStyle/>
                    <a:p>
                      <a:r>
                        <a:rPr kumimoji="0" lang="en-US" sz="1800" b="0" i="0" u="none" strike="noStrike" kern="1200" cap="none" spc="0" normalizeH="0" baseline="0" noProof="0" dirty="0" smtClean="0">
                          <a:ln>
                            <a:noFill/>
                          </a:ln>
                          <a:solidFill>
                            <a:srgbClr val="92D050"/>
                          </a:solidFill>
                          <a:effectLst/>
                          <a:uLnTx/>
                          <a:uFillTx/>
                          <a:latin typeface="Consolas" panose="020B0609020204030204" pitchFamily="49" charset="0"/>
                          <a:ea typeface="+mn-ea"/>
                          <a:cs typeface="+mn-cs"/>
                        </a:rPr>
                        <a:t>EOF</a:t>
                      </a:r>
                      <a:r>
                        <a:rPr kumimoji="0" lang="en-US" sz="1800" b="0" i="0" u="none" strike="noStrike" kern="1200" cap="none" spc="0" normalizeH="0" baseline="0" noProof="0" dirty="0" smtClean="0">
                          <a:ln>
                            <a:noFill/>
                          </a:ln>
                          <a:solidFill>
                            <a:srgbClr val="D4D4D4"/>
                          </a:solidFill>
                          <a:effectLst/>
                          <a:uLnTx/>
                          <a:uFillTx/>
                          <a:latin typeface="Consolas" panose="020B0609020204030204" pitchFamily="49" charset="0"/>
                          <a:ea typeface="+mn-ea"/>
                          <a:cs typeface="+mn-cs"/>
                        </a:rPr>
                        <a:t> </a:t>
                      </a:r>
                      <a:r>
                        <a:rPr lang="en-US" sz="1800" dirty="0" smtClean="0">
                          <a:solidFill>
                            <a:schemeClr val="bg1"/>
                          </a:solidFill>
                        </a:rPr>
                        <a:t>stands </a:t>
                      </a:r>
                      <a:r>
                        <a:rPr lang="en-US" sz="1800" dirty="0">
                          <a:solidFill>
                            <a:schemeClr val="bg1"/>
                          </a:solidFill>
                        </a:rPr>
                        <a:t>for “End of File”. </a:t>
                      </a:r>
                      <a:r>
                        <a:rPr kumimoji="0" lang="en-US" sz="1800" b="0" i="0" u="none" strike="noStrike" kern="1200" cap="none" spc="0" normalizeH="0" baseline="0" noProof="0" dirty="0" smtClean="0">
                          <a:ln>
                            <a:noFill/>
                          </a:ln>
                          <a:solidFill>
                            <a:srgbClr val="92D050"/>
                          </a:solidFill>
                          <a:effectLst/>
                          <a:uLnTx/>
                          <a:uFillTx/>
                          <a:latin typeface="Consolas" panose="020B0609020204030204" pitchFamily="49" charset="0"/>
                          <a:ea typeface="+mn-ea"/>
                          <a:cs typeface="+mn-cs"/>
                        </a:rPr>
                        <a:t>EOF</a:t>
                      </a:r>
                      <a:r>
                        <a:rPr kumimoji="0" lang="en-US" sz="1800" b="0" i="0" u="none" strike="noStrike" kern="1200" cap="none" spc="0" normalizeH="0" baseline="0" noProof="0" dirty="0" smtClean="0">
                          <a:ln>
                            <a:noFill/>
                          </a:ln>
                          <a:solidFill>
                            <a:srgbClr val="D4D4D4"/>
                          </a:solidFill>
                          <a:effectLst/>
                          <a:uLnTx/>
                          <a:uFillTx/>
                          <a:latin typeface="Consolas" panose="020B0609020204030204" pitchFamily="49" charset="0"/>
                          <a:ea typeface="+mn-ea"/>
                          <a:cs typeface="+mn-cs"/>
                        </a:rPr>
                        <a:t> </a:t>
                      </a:r>
                      <a:r>
                        <a:rPr lang="en-US" sz="1800" dirty="0" smtClean="0">
                          <a:solidFill>
                            <a:schemeClr val="bg1"/>
                          </a:solidFill>
                        </a:rPr>
                        <a:t>is </a:t>
                      </a:r>
                      <a:r>
                        <a:rPr lang="en-US" sz="1800" dirty="0">
                          <a:solidFill>
                            <a:schemeClr val="bg1"/>
                          </a:solidFill>
                        </a:rPr>
                        <a:t>an integer defined in </a:t>
                      </a:r>
                      <a:r>
                        <a:rPr lang="en-US" b="0" dirty="0" smtClean="0">
                          <a:solidFill>
                            <a:srgbClr val="CE9178"/>
                          </a:solidFill>
                          <a:effectLst/>
                          <a:latin typeface="Consolas" panose="020B0609020204030204" pitchFamily="49" charset="0"/>
                        </a:rPr>
                        <a:t>&lt;</a:t>
                      </a:r>
                      <a:r>
                        <a:rPr lang="en-US" b="0" dirty="0" err="1" smtClean="0">
                          <a:solidFill>
                            <a:srgbClr val="CE9178"/>
                          </a:solidFill>
                          <a:effectLst/>
                          <a:latin typeface="Consolas" panose="020B0609020204030204" pitchFamily="49" charset="0"/>
                        </a:rPr>
                        <a:t>stdio.h</a:t>
                      </a:r>
                      <a:r>
                        <a:rPr lang="en-US" b="0" dirty="0" smtClean="0">
                          <a:solidFill>
                            <a:srgbClr val="CE9178"/>
                          </a:solidFill>
                          <a:effectLst/>
                          <a:latin typeface="Consolas" panose="020B0609020204030204" pitchFamily="49" charset="0"/>
                        </a:rPr>
                        <a:t>&gt;</a:t>
                      </a:r>
                      <a:endParaRPr dirty="0">
                        <a:solidFill>
                          <a:schemeClr val="bg1"/>
                        </a:solidFill>
                      </a:endParaRPr>
                    </a:p>
                    <a:p>
                      <a:pPr marL="0" marR="0" lvl="0" indent="0" algn="just" rtl="0">
                        <a:lnSpc>
                          <a:spcPct val="100000"/>
                        </a:lnSpc>
                        <a:spcBef>
                          <a:spcPts val="0"/>
                        </a:spcBef>
                        <a:spcAft>
                          <a:spcPts val="0"/>
                        </a:spcAft>
                        <a:buClr>
                          <a:schemeClr val="dk1"/>
                        </a:buClr>
                        <a:buSzPts val="1800"/>
                        <a:buFont typeface="Quattrocento Sans"/>
                        <a:buNone/>
                      </a:pPr>
                      <a:endParaRPr sz="1800" dirty="0">
                        <a:solidFill>
                          <a:schemeClr val="bg1"/>
                        </a:solidFill>
                      </a:endParaRPr>
                    </a:p>
                    <a:p>
                      <a:r>
                        <a:rPr lang="en-US" sz="1800" dirty="0">
                          <a:solidFill>
                            <a:schemeClr val="bg1"/>
                          </a:solidFill>
                        </a:rPr>
                        <a:t>Example: </a:t>
                      </a:r>
                      <a:r>
                        <a:rPr lang="en-US" b="0" dirty="0" smtClean="0">
                          <a:solidFill>
                            <a:srgbClr val="F92672"/>
                          </a:solidFill>
                          <a:effectLst/>
                          <a:latin typeface="Consolas" panose="020B0609020204030204" pitchFamily="49" charset="0"/>
                        </a:rPr>
                        <a:t>while</a:t>
                      </a:r>
                      <a:r>
                        <a:rPr lang="en-US" b="0" dirty="0" smtClean="0">
                          <a:solidFill>
                            <a:srgbClr val="D4D4D4"/>
                          </a:solidFill>
                          <a:effectLst/>
                          <a:latin typeface="Consolas" panose="020B0609020204030204" pitchFamily="49" charset="0"/>
                        </a:rPr>
                        <a:t>(</a:t>
                      </a:r>
                      <a:r>
                        <a:rPr lang="en-US" b="0" dirty="0" err="1" smtClean="0">
                          <a:solidFill>
                            <a:srgbClr val="D4D4D4"/>
                          </a:solidFill>
                          <a:effectLst/>
                          <a:latin typeface="Consolas" panose="020B0609020204030204" pitchFamily="49" charset="0"/>
                        </a:rPr>
                        <a:t>ch</a:t>
                      </a:r>
                      <a:r>
                        <a:rPr lang="en-US" b="0" dirty="0" smtClean="0">
                          <a:solidFill>
                            <a:srgbClr val="D4D4D4"/>
                          </a:solidFill>
                          <a:effectLst/>
                          <a:latin typeface="Consolas" panose="020B0609020204030204" pitchFamily="49" charset="0"/>
                        </a:rPr>
                        <a:t> != </a:t>
                      </a:r>
                      <a:r>
                        <a:rPr lang="en-US" b="0" dirty="0" smtClean="0">
                          <a:solidFill>
                            <a:srgbClr val="92D050"/>
                          </a:solidFill>
                          <a:effectLst/>
                          <a:latin typeface="Consolas" panose="020B0609020204030204" pitchFamily="49" charset="0"/>
                        </a:rPr>
                        <a:t>EOF</a:t>
                      </a:r>
                      <a:r>
                        <a:rPr lang="en-US" b="0" dirty="0" smtClean="0">
                          <a:solidFill>
                            <a:srgbClr val="D4D4D4"/>
                          </a:solidFill>
                          <a:effectLst/>
                          <a:latin typeface="Consolas" panose="020B0609020204030204" pitchFamily="49" charset="0"/>
                        </a:rPr>
                        <a:t>)</a:t>
                      </a:r>
                    </a:p>
                  </a:txBody>
                  <a:tcPr marL="91450" marR="91450" marT="45725" marB="45725" anchor="ctr">
                    <a:lnL w="12700" cap="flat" cmpd="sng" algn="ctr">
                      <a:solidFill>
                        <a:schemeClr val="bg2">
                          <a:lumMod val="50000"/>
                        </a:schemeClr>
                      </a:solidFill>
                      <a:prstDash val="solid"/>
                      <a:round/>
                      <a:headEnd type="none" w="med" len="med"/>
                      <a:tailEnd type="none" w="med" len="med"/>
                    </a:ln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31858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8"/>
                                        </p:tgtEl>
                                        <p:attrNameLst>
                                          <p:attrName>style.visibility</p:attrName>
                                        </p:attrNameLst>
                                      </p:cBhvr>
                                      <p:to>
                                        <p:strVal val="visible"/>
                                      </p:to>
                                    </p:set>
                                    <p:animEffect transition="in" filter="fade">
                                      <p:cBhvr>
                                        <p:cTn id="7" dur="5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5"/>
          <p:cNvSpPr txBox="1">
            <a:spLocks noGrp="1"/>
          </p:cNvSpPr>
          <p:nvPr>
            <p:ph type="title"/>
          </p:nvPr>
        </p:nvSpPr>
        <p:spPr>
          <a:xfrm>
            <a:off x="0" y="1"/>
            <a:ext cx="12192000" cy="900000"/>
          </a:xfrm>
          <a:prstGeom prst="rect">
            <a:avLst/>
          </a:prstGeom>
          <a:noFill/>
          <a:ln>
            <a:noFill/>
          </a:ln>
        </p:spPr>
        <p:txBody>
          <a:bodyPr spcFirstLastPara="1" wrap="square" lIns="216000" tIns="108000" rIns="216000" bIns="108000" anchor="ctr" anchorCtr="0">
            <a:noAutofit/>
          </a:bodyPr>
          <a:lstStyle/>
          <a:p>
            <a:pPr marL="0" lvl="0" indent="0" algn="l" rtl="0">
              <a:lnSpc>
                <a:spcPct val="90000"/>
              </a:lnSpc>
              <a:spcBef>
                <a:spcPts val="0"/>
              </a:spcBef>
              <a:spcAft>
                <a:spcPts val="0"/>
              </a:spcAft>
              <a:buClr>
                <a:schemeClr val="lt1"/>
              </a:buClr>
              <a:buSzPts val="3600"/>
              <a:buFont typeface="Quattrocento Sans"/>
              <a:buNone/>
            </a:pPr>
            <a:r>
              <a:rPr lang="en-US" b="1" dirty="0"/>
              <a:t>Write a C program to display content of a given file.</a:t>
            </a:r>
            <a:endParaRPr b="1" dirty="0"/>
          </a:p>
        </p:txBody>
      </p:sp>
      <p:sp>
        <p:nvSpPr>
          <p:cNvPr id="194" name="Google Shape;194;p25"/>
          <p:cNvSpPr/>
          <p:nvPr/>
        </p:nvSpPr>
        <p:spPr>
          <a:xfrm>
            <a:off x="653899" y="1830751"/>
            <a:ext cx="11233301" cy="3758680"/>
          </a:xfrm>
          <a:prstGeom prst="rect">
            <a:avLst/>
          </a:prstGeom>
          <a:solidFill>
            <a:srgbClr val="363636"/>
          </a:solidFill>
          <a:ln>
            <a:noFill/>
          </a:ln>
        </p:spPr>
        <p:txBody>
          <a:bodyPr spcFirstLastPara="1" wrap="square" lIns="91425" tIns="45700" rIns="91425" bIns="45700" anchor="t" anchorCtr="0">
            <a:noAutofit/>
          </a:bodyPr>
          <a:lstStyle/>
          <a:p>
            <a:r>
              <a:rPr lang="en-US" dirty="0">
                <a:solidFill>
                  <a:srgbClr val="569CD6"/>
                </a:solidFill>
                <a:latin typeface="Consolas" panose="020B0609020204030204" pitchFamily="49" charset="0"/>
              </a:rPr>
              <a:t>#include </a:t>
            </a:r>
            <a:r>
              <a:rPr lang="en-US" dirty="0">
                <a:solidFill>
                  <a:srgbClr val="CE9178"/>
                </a:solidFill>
                <a:latin typeface="Consolas" panose="020B0609020204030204" pitchFamily="49" charset="0"/>
              </a:rPr>
              <a:t>&lt;</a:t>
            </a:r>
            <a:r>
              <a:rPr lang="en-US" dirty="0" err="1">
                <a:solidFill>
                  <a:srgbClr val="CE9178"/>
                </a:solidFill>
                <a:latin typeface="Consolas" panose="020B0609020204030204" pitchFamily="49" charset="0"/>
              </a:rPr>
              <a:t>stdio.h</a:t>
            </a:r>
            <a:r>
              <a:rPr lang="en-US" dirty="0">
                <a:solidFill>
                  <a:srgbClr val="CE9178"/>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569CD6"/>
                </a:solidFill>
                <a:latin typeface="Consolas" panose="020B0609020204030204" pitchFamily="49" charset="0"/>
              </a:rPr>
              <a:t>void</a:t>
            </a:r>
            <a:r>
              <a:rPr lang="en-US" dirty="0">
                <a:solidFill>
                  <a:srgbClr val="D4D4D4"/>
                </a:solidFill>
                <a:latin typeface="Consolas" panose="020B0609020204030204" pitchFamily="49" charset="0"/>
              </a:rPr>
              <a:t> main()</a:t>
            </a:r>
          </a:p>
          <a:p>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FILE *</a:t>
            </a:r>
            <a:r>
              <a:rPr lang="en-US" dirty="0" err="1">
                <a:solidFill>
                  <a:srgbClr val="D4D4D4"/>
                </a:solidFill>
                <a:latin typeface="Consolas" panose="020B0609020204030204" pitchFamily="49" charset="0"/>
              </a:rPr>
              <a:t>fp</a:t>
            </a:r>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//p is a FILE type pointer</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char</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ch</a:t>
            </a:r>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a:t>
            </a:r>
            <a:r>
              <a:rPr lang="en-US" dirty="0" err="1">
                <a:solidFill>
                  <a:srgbClr val="6A9955"/>
                </a:solidFill>
                <a:latin typeface="Consolas" panose="020B0609020204030204" pitchFamily="49" charset="0"/>
              </a:rPr>
              <a:t>ch</a:t>
            </a:r>
            <a:r>
              <a:rPr lang="en-US" dirty="0">
                <a:solidFill>
                  <a:srgbClr val="6A9955"/>
                </a:solidFill>
                <a:latin typeface="Consolas" panose="020B0609020204030204" pitchFamily="49" charset="0"/>
              </a:rPr>
              <a:t> is used to store single character</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fp</a:t>
            </a:r>
            <a:r>
              <a:rPr lang="en-US" dirty="0">
                <a:solidFill>
                  <a:srgbClr val="D4D4D4"/>
                </a:solidFill>
                <a:latin typeface="Consolas" panose="020B0609020204030204" pitchFamily="49" charset="0"/>
              </a:rPr>
              <a:t> = </a:t>
            </a:r>
            <a:r>
              <a:rPr lang="en-US" dirty="0" err="1">
                <a:solidFill>
                  <a:srgbClr val="D4D4D4"/>
                </a:solidFill>
                <a:latin typeface="Consolas" panose="020B0609020204030204" pitchFamily="49" charset="0"/>
              </a:rPr>
              <a:t>fopen</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"file1.c"</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"r"</a:t>
            </a:r>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//open </a:t>
            </a:r>
            <a:r>
              <a:rPr lang="en-US" dirty="0" smtClean="0">
                <a:solidFill>
                  <a:srgbClr val="6A9955"/>
                </a:solidFill>
                <a:latin typeface="Consolas" panose="020B0609020204030204" pitchFamily="49" charset="0"/>
              </a:rPr>
              <a:t>file</a:t>
            </a:r>
            <a:r>
              <a:rPr lang="en-US" dirty="0">
                <a:solidFill>
                  <a:srgbClr val="6A9955"/>
                </a:solidFill>
                <a:latin typeface="Consolas" panose="020B0609020204030204" pitchFamily="49" charset="0"/>
              </a:rPr>
              <a:t> in read mode and store file pointer in p</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do</a:t>
            </a:r>
            <a:r>
              <a:rPr lang="en-US" dirty="0">
                <a:solidFill>
                  <a:srgbClr val="D4D4D4"/>
                </a:solidFill>
                <a:latin typeface="Consolas" panose="020B0609020204030204" pitchFamily="49" charset="0"/>
              </a:rPr>
              <a:t> {  </a:t>
            </a:r>
            <a:r>
              <a:rPr lang="en-US" dirty="0">
                <a:solidFill>
                  <a:srgbClr val="6A9955"/>
                </a:solidFill>
                <a:latin typeface="Consolas" panose="020B0609020204030204" pitchFamily="49" charset="0"/>
              </a:rPr>
              <a:t>//repeat step 9 and 10 until EOF is reached</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ch</a:t>
            </a:r>
            <a:r>
              <a:rPr lang="en-US" dirty="0">
                <a:solidFill>
                  <a:srgbClr val="D4D4D4"/>
                </a:solidFill>
                <a:latin typeface="Consolas" panose="020B0609020204030204" pitchFamily="49" charset="0"/>
              </a:rPr>
              <a:t> = </a:t>
            </a:r>
            <a:r>
              <a:rPr lang="en-US" dirty="0" err="1">
                <a:solidFill>
                  <a:srgbClr val="D4D4D4"/>
                </a:solidFill>
                <a:latin typeface="Consolas" panose="020B0609020204030204" pitchFamily="49" charset="0"/>
              </a:rPr>
              <a:t>getc</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fp</a:t>
            </a:r>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//get character pointed by p into </a:t>
            </a:r>
            <a:r>
              <a:rPr lang="en-US" dirty="0" err="1">
                <a:solidFill>
                  <a:srgbClr val="6A9955"/>
                </a:solidFill>
                <a:latin typeface="Consolas" panose="020B0609020204030204" pitchFamily="49" charset="0"/>
              </a:rPr>
              <a:t>ch</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putchar</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ch</a:t>
            </a:r>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//print </a:t>
            </a:r>
            <a:r>
              <a:rPr lang="en-US" dirty="0" err="1">
                <a:solidFill>
                  <a:srgbClr val="6A9955"/>
                </a:solidFill>
                <a:latin typeface="Consolas" panose="020B0609020204030204" pitchFamily="49" charset="0"/>
              </a:rPr>
              <a:t>ch</a:t>
            </a:r>
            <a:r>
              <a:rPr lang="en-US" dirty="0">
                <a:solidFill>
                  <a:srgbClr val="6A9955"/>
                </a:solidFill>
                <a:latin typeface="Consolas" panose="020B0609020204030204" pitchFamily="49" charset="0"/>
              </a:rPr>
              <a:t> value on monitor</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while</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ch</a:t>
            </a:r>
            <a:r>
              <a:rPr lang="en-US" dirty="0">
                <a:solidFill>
                  <a:srgbClr val="D4D4D4"/>
                </a:solidFill>
                <a:latin typeface="Consolas" panose="020B0609020204030204" pitchFamily="49" charset="0"/>
              </a:rPr>
              <a:t> != EOF); </a:t>
            </a:r>
            <a:r>
              <a:rPr lang="en-US" dirty="0">
                <a:solidFill>
                  <a:srgbClr val="6A9955"/>
                </a:solidFill>
                <a:latin typeface="Consolas" panose="020B0609020204030204" pitchFamily="49" charset="0"/>
              </a:rPr>
              <a:t>//condition to check EOF is reached or not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fclose</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fp</a:t>
            </a:r>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//free up the file pointer pointed by </a:t>
            </a:r>
            <a:r>
              <a:rPr lang="en-US" dirty="0" err="1">
                <a:solidFill>
                  <a:srgbClr val="6A9955"/>
                </a:solidFill>
                <a:latin typeface="Consolas" panose="020B0609020204030204" pitchFamily="49" charset="0"/>
              </a:rPr>
              <a:t>fp</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
        <p:nvSpPr>
          <p:cNvPr id="195" name="Google Shape;195;p25"/>
          <p:cNvSpPr/>
          <p:nvPr/>
        </p:nvSpPr>
        <p:spPr>
          <a:xfrm>
            <a:off x="153906" y="1830751"/>
            <a:ext cx="499993" cy="3758680"/>
          </a:xfrm>
          <a:prstGeom prst="rect">
            <a:avLst/>
          </a:prstGeom>
          <a:solidFill>
            <a:srgbClr val="363636"/>
          </a:solid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1</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2</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3</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4</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5</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6</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7</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8</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9</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10</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11</a:t>
            </a:r>
            <a:endParaRPr dirty="0"/>
          </a:p>
          <a:p>
            <a:pPr marL="0" marR="0" lvl="0" indent="0" algn="r" rtl="0">
              <a:spcBef>
                <a:spcPts val="0"/>
              </a:spcBef>
              <a:spcAft>
                <a:spcPts val="0"/>
              </a:spcAft>
              <a:buNone/>
            </a:pPr>
            <a:r>
              <a:rPr lang="en-US" sz="1800" b="1" dirty="0" smtClean="0">
                <a:solidFill>
                  <a:srgbClr val="575757"/>
                </a:solidFill>
                <a:latin typeface="Consolas"/>
                <a:ea typeface="Consolas"/>
                <a:cs typeface="Consolas"/>
                <a:sym typeface="Consolas"/>
              </a:rPr>
              <a:t>12</a:t>
            </a:r>
          </a:p>
          <a:p>
            <a:pPr marL="0" marR="0" lvl="0" indent="0" algn="r" rtl="0">
              <a:spcBef>
                <a:spcPts val="0"/>
              </a:spcBef>
              <a:spcAft>
                <a:spcPts val="0"/>
              </a:spcAft>
              <a:buNone/>
            </a:pPr>
            <a:r>
              <a:rPr lang="en-US" b="1" dirty="0" smtClean="0">
                <a:solidFill>
                  <a:srgbClr val="575757"/>
                </a:solidFill>
                <a:latin typeface="Consolas"/>
                <a:cs typeface="Consolas"/>
                <a:sym typeface="Consolas"/>
              </a:rPr>
              <a:t>13</a:t>
            </a:r>
            <a:endParaRPr dirty="0"/>
          </a:p>
        </p:txBody>
      </p:sp>
      <p:sp>
        <p:nvSpPr>
          <p:cNvPr id="196" name="Google Shape;196;p25"/>
          <p:cNvSpPr/>
          <p:nvPr/>
        </p:nvSpPr>
        <p:spPr>
          <a:xfrm>
            <a:off x="153906" y="1501566"/>
            <a:ext cx="1090550" cy="329184"/>
          </a:xfrm>
          <a:prstGeom prst="round2SameRect">
            <a:avLst>
              <a:gd name="adj1" fmla="val 16667"/>
              <a:gd name="adj2" fmla="val 0"/>
            </a:avLst>
          </a:prstGeom>
          <a:solidFill>
            <a:srgbClr val="575757"/>
          </a:solid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1600" dirty="0">
                <a:solidFill>
                  <a:schemeClr val="lt1"/>
                </a:solidFill>
                <a:ea typeface="Quattrocento Sans"/>
                <a:cs typeface="Quattrocento Sans"/>
                <a:sym typeface="Quattrocento Sans"/>
              </a:rPr>
              <a:t>Program</a:t>
            </a:r>
            <a:endParaRPr dirty="0"/>
          </a:p>
        </p:txBody>
      </p:sp>
    </p:spTree>
    <p:extLst>
      <p:ext uri="{BB962C8B-B14F-4D97-AF65-F5344CB8AC3E}">
        <p14:creationId xmlns:p14="http://schemas.microsoft.com/office/powerpoint/2010/main" val="202652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uiExpand="1" build="p" animBg="1"/>
      <p:bldP spid="195" grpId="0" animBg="1"/>
      <p:bldP spid="19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6"/>
          <p:cNvSpPr txBox="1">
            <a:spLocks noGrp="1"/>
          </p:cNvSpPr>
          <p:nvPr>
            <p:ph type="title"/>
          </p:nvPr>
        </p:nvSpPr>
        <p:spPr>
          <a:xfrm>
            <a:off x="0" y="1"/>
            <a:ext cx="12192000" cy="900000"/>
          </a:xfrm>
          <a:prstGeom prst="rect">
            <a:avLst/>
          </a:prstGeom>
          <a:noFill/>
          <a:ln>
            <a:noFill/>
          </a:ln>
        </p:spPr>
        <p:txBody>
          <a:bodyPr spcFirstLastPara="1" wrap="square" lIns="216000" tIns="108000" rIns="216000" bIns="108000" anchor="ctr" anchorCtr="0">
            <a:noAutofit/>
          </a:bodyPr>
          <a:lstStyle/>
          <a:p>
            <a:pPr marL="0" lvl="0" indent="0" algn="l" rtl="0">
              <a:lnSpc>
                <a:spcPct val="90000"/>
              </a:lnSpc>
              <a:spcBef>
                <a:spcPts val="0"/>
              </a:spcBef>
              <a:spcAft>
                <a:spcPts val="0"/>
              </a:spcAft>
              <a:buClr>
                <a:schemeClr val="lt1"/>
              </a:buClr>
              <a:buSzPts val="3600"/>
              <a:buFont typeface="Quattrocento Sans"/>
              <a:buNone/>
            </a:pPr>
            <a:r>
              <a:rPr lang="en-US" b="1" dirty="0"/>
              <a:t>Write a C program to copy a given file.</a:t>
            </a:r>
            <a:endParaRPr b="1" dirty="0"/>
          </a:p>
        </p:txBody>
      </p:sp>
      <p:sp>
        <p:nvSpPr>
          <p:cNvPr id="204" name="Google Shape;204;p26"/>
          <p:cNvSpPr/>
          <p:nvPr/>
        </p:nvSpPr>
        <p:spPr>
          <a:xfrm>
            <a:off x="952721" y="1501567"/>
            <a:ext cx="10676902" cy="4268169"/>
          </a:xfrm>
          <a:prstGeom prst="rect">
            <a:avLst/>
          </a:prstGeom>
          <a:solidFill>
            <a:srgbClr val="363636"/>
          </a:solidFill>
          <a:ln>
            <a:noFill/>
          </a:ln>
        </p:spPr>
        <p:txBody>
          <a:bodyPr spcFirstLastPara="1" wrap="square" lIns="91425" tIns="45700" rIns="91425" bIns="45700" anchor="t" anchorCtr="0">
            <a:noAutofit/>
          </a:bodyPr>
          <a:lstStyle/>
          <a:p>
            <a:r>
              <a:rPr lang="en-US" dirty="0">
                <a:solidFill>
                  <a:srgbClr val="569CD6"/>
                </a:solidFill>
                <a:latin typeface="Consolas" panose="020B0609020204030204" pitchFamily="49" charset="0"/>
              </a:rPr>
              <a:t>#include </a:t>
            </a:r>
            <a:r>
              <a:rPr lang="en-US" dirty="0">
                <a:solidFill>
                  <a:srgbClr val="CE9178"/>
                </a:solidFill>
                <a:latin typeface="Consolas" panose="020B0609020204030204" pitchFamily="49" charset="0"/>
              </a:rPr>
              <a:t>&lt;</a:t>
            </a:r>
            <a:r>
              <a:rPr lang="en-US" dirty="0" err="1">
                <a:solidFill>
                  <a:srgbClr val="CE9178"/>
                </a:solidFill>
                <a:latin typeface="Consolas" panose="020B0609020204030204" pitchFamily="49" charset="0"/>
              </a:rPr>
              <a:t>stdio.h</a:t>
            </a:r>
            <a:r>
              <a:rPr lang="en-US" dirty="0">
                <a:solidFill>
                  <a:srgbClr val="CE9178"/>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569CD6"/>
                </a:solidFill>
                <a:latin typeface="Consolas" panose="020B0609020204030204" pitchFamily="49" charset="0"/>
              </a:rPr>
              <a:t>void</a:t>
            </a:r>
            <a:r>
              <a:rPr lang="en-US" dirty="0">
                <a:solidFill>
                  <a:srgbClr val="D4D4D4"/>
                </a:solidFill>
                <a:latin typeface="Consolas" panose="020B0609020204030204" pitchFamily="49" charset="0"/>
              </a:rPr>
              <a:t> main()</a:t>
            </a:r>
          </a:p>
          <a:p>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FILE *fp1, *fp2; </a:t>
            </a:r>
            <a:r>
              <a:rPr lang="en-US" dirty="0">
                <a:solidFill>
                  <a:srgbClr val="6A9955"/>
                </a:solidFill>
                <a:latin typeface="Consolas" panose="020B0609020204030204" pitchFamily="49" charset="0"/>
              </a:rPr>
              <a:t>//p and q is a FILE type pointer</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char</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ch</a:t>
            </a:r>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a:t>
            </a:r>
            <a:r>
              <a:rPr lang="en-US" dirty="0" err="1">
                <a:solidFill>
                  <a:srgbClr val="6A9955"/>
                </a:solidFill>
                <a:latin typeface="Consolas" panose="020B0609020204030204" pitchFamily="49" charset="0"/>
              </a:rPr>
              <a:t>ch</a:t>
            </a:r>
            <a:r>
              <a:rPr lang="en-US" dirty="0">
                <a:solidFill>
                  <a:srgbClr val="6A9955"/>
                </a:solidFill>
                <a:latin typeface="Consolas" panose="020B0609020204030204" pitchFamily="49" charset="0"/>
              </a:rPr>
              <a:t> is used to store temporary data</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fp1 = </a:t>
            </a:r>
            <a:r>
              <a:rPr lang="en-US" dirty="0" err="1">
                <a:solidFill>
                  <a:srgbClr val="D4D4D4"/>
                </a:solidFill>
                <a:latin typeface="Consolas" panose="020B0609020204030204" pitchFamily="49" charset="0"/>
              </a:rPr>
              <a:t>fopen</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"file1.c"</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"r"</a:t>
            </a:r>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//open file “file1.c” in read mode</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fp2 = </a:t>
            </a:r>
            <a:r>
              <a:rPr lang="en-US" dirty="0" err="1">
                <a:solidFill>
                  <a:srgbClr val="D4D4D4"/>
                </a:solidFill>
                <a:latin typeface="Consolas" panose="020B0609020204030204" pitchFamily="49" charset="0"/>
              </a:rPr>
              <a:t>fopen</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"file2.c"</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"w"</a:t>
            </a:r>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//open file “file2.c” in write mode</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do</a:t>
            </a:r>
            <a:r>
              <a:rPr lang="en-US" dirty="0">
                <a:solidFill>
                  <a:srgbClr val="D4D4D4"/>
                </a:solidFill>
                <a:latin typeface="Consolas" panose="020B0609020204030204" pitchFamily="49" charset="0"/>
              </a:rPr>
              <a:t> { </a:t>
            </a:r>
            <a:r>
              <a:rPr lang="en-US" dirty="0">
                <a:solidFill>
                  <a:srgbClr val="6A9955"/>
                </a:solidFill>
                <a:latin typeface="Consolas" panose="020B0609020204030204" pitchFamily="49" charset="0"/>
              </a:rPr>
              <a:t>//repeat step 9 and 10 until EOF is reached</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ch</a:t>
            </a:r>
            <a:r>
              <a:rPr lang="en-US" dirty="0">
                <a:solidFill>
                  <a:srgbClr val="D4D4D4"/>
                </a:solidFill>
                <a:latin typeface="Consolas" panose="020B0609020204030204" pitchFamily="49" charset="0"/>
              </a:rPr>
              <a:t> = </a:t>
            </a:r>
            <a:r>
              <a:rPr lang="en-US" dirty="0" err="1">
                <a:solidFill>
                  <a:srgbClr val="D4D4D4"/>
                </a:solidFill>
                <a:latin typeface="Consolas" panose="020B0609020204030204" pitchFamily="49" charset="0"/>
              </a:rPr>
              <a:t>getc</a:t>
            </a:r>
            <a:r>
              <a:rPr lang="en-US" dirty="0">
                <a:solidFill>
                  <a:srgbClr val="D4D4D4"/>
                </a:solidFill>
                <a:latin typeface="Consolas" panose="020B0609020204030204" pitchFamily="49" charset="0"/>
              </a:rPr>
              <a:t>(fp1); </a:t>
            </a:r>
            <a:r>
              <a:rPr lang="en-US" dirty="0">
                <a:solidFill>
                  <a:srgbClr val="6A9955"/>
                </a:solidFill>
                <a:latin typeface="Consolas" panose="020B0609020204030204" pitchFamily="49" charset="0"/>
              </a:rPr>
              <a:t>//get character pointed by p into </a:t>
            </a:r>
            <a:r>
              <a:rPr lang="en-US" dirty="0" err="1">
                <a:solidFill>
                  <a:srgbClr val="6A9955"/>
                </a:solidFill>
                <a:latin typeface="Consolas" panose="020B0609020204030204" pitchFamily="49" charset="0"/>
              </a:rPr>
              <a:t>ch</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putc</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ch</a:t>
            </a:r>
            <a:r>
              <a:rPr lang="en-US" dirty="0">
                <a:solidFill>
                  <a:srgbClr val="D4D4D4"/>
                </a:solidFill>
                <a:latin typeface="Consolas" panose="020B0609020204030204" pitchFamily="49" charset="0"/>
              </a:rPr>
              <a:t>, fp2); </a:t>
            </a:r>
            <a:r>
              <a:rPr lang="en-US" dirty="0">
                <a:solidFill>
                  <a:srgbClr val="6A9955"/>
                </a:solidFill>
                <a:latin typeface="Consolas" panose="020B0609020204030204" pitchFamily="49" charset="0"/>
              </a:rPr>
              <a:t>//print </a:t>
            </a:r>
            <a:r>
              <a:rPr lang="en-US" dirty="0" err="1">
                <a:solidFill>
                  <a:srgbClr val="6A9955"/>
                </a:solidFill>
                <a:latin typeface="Consolas" panose="020B0609020204030204" pitchFamily="49" charset="0"/>
              </a:rPr>
              <a:t>ch</a:t>
            </a:r>
            <a:r>
              <a:rPr lang="en-US" dirty="0">
                <a:solidFill>
                  <a:srgbClr val="6A9955"/>
                </a:solidFill>
                <a:latin typeface="Consolas" panose="020B0609020204030204" pitchFamily="49" charset="0"/>
              </a:rPr>
              <a:t> value into file, pointed by pointer q</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while</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ch</a:t>
            </a:r>
            <a:r>
              <a:rPr lang="en-US" dirty="0">
                <a:solidFill>
                  <a:srgbClr val="D4D4D4"/>
                </a:solidFill>
                <a:latin typeface="Consolas" panose="020B0609020204030204" pitchFamily="49" charset="0"/>
              </a:rPr>
              <a:t> != EOF); </a:t>
            </a:r>
            <a:r>
              <a:rPr lang="en-US" dirty="0">
                <a:solidFill>
                  <a:srgbClr val="6A9955"/>
                </a:solidFill>
                <a:latin typeface="Consolas" panose="020B0609020204030204" pitchFamily="49" charset="0"/>
              </a:rPr>
              <a:t>//condition to check EOF is reached or not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fclose</a:t>
            </a:r>
            <a:r>
              <a:rPr lang="en-US" dirty="0">
                <a:solidFill>
                  <a:srgbClr val="D4D4D4"/>
                </a:solidFill>
                <a:latin typeface="Consolas" panose="020B0609020204030204" pitchFamily="49" charset="0"/>
              </a:rPr>
              <a:t>(fp1); </a:t>
            </a:r>
            <a:r>
              <a:rPr lang="en-US" dirty="0">
                <a:solidFill>
                  <a:srgbClr val="6A9955"/>
                </a:solidFill>
                <a:latin typeface="Consolas" panose="020B0609020204030204" pitchFamily="49" charset="0"/>
              </a:rPr>
              <a:t>//free up the file pointer p</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fclose</a:t>
            </a:r>
            <a:r>
              <a:rPr lang="en-US" dirty="0">
                <a:solidFill>
                  <a:srgbClr val="D4D4D4"/>
                </a:solidFill>
                <a:latin typeface="Consolas" panose="020B0609020204030204" pitchFamily="49" charset="0"/>
              </a:rPr>
              <a:t>(fp2); </a:t>
            </a:r>
            <a:r>
              <a:rPr lang="en-US" dirty="0">
                <a:solidFill>
                  <a:srgbClr val="6A9955"/>
                </a:solidFill>
                <a:latin typeface="Consolas" panose="020B0609020204030204" pitchFamily="49" charset="0"/>
              </a:rPr>
              <a:t>//free up the file pointer q</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printf</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"File copied successfully..."</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
        <p:nvSpPr>
          <p:cNvPr id="205" name="Google Shape;205;p26"/>
          <p:cNvSpPr/>
          <p:nvPr/>
        </p:nvSpPr>
        <p:spPr>
          <a:xfrm>
            <a:off x="452727" y="1501568"/>
            <a:ext cx="499993" cy="4268168"/>
          </a:xfrm>
          <a:prstGeom prst="rect">
            <a:avLst/>
          </a:prstGeom>
          <a:solidFill>
            <a:srgbClr val="363636"/>
          </a:solid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1</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2</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3</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4</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5</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6</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7</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8</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9</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10</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11</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12</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13</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14</a:t>
            </a:r>
            <a:endParaRPr dirty="0"/>
          </a:p>
          <a:p>
            <a:pPr marL="0" marR="0" lvl="0" indent="0" algn="r" rtl="0">
              <a:spcBef>
                <a:spcPts val="0"/>
              </a:spcBef>
              <a:spcAft>
                <a:spcPts val="0"/>
              </a:spcAft>
              <a:buNone/>
            </a:pPr>
            <a:r>
              <a:rPr lang="en-US" sz="1800" b="1" dirty="0" smtClean="0">
                <a:solidFill>
                  <a:srgbClr val="575757"/>
                </a:solidFill>
                <a:latin typeface="Consolas"/>
                <a:ea typeface="Consolas"/>
                <a:cs typeface="Consolas"/>
                <a:sym typeface="Consolas"/>
              </a:rPr>
              <a:t>15</a:t>
            </a:r>
            <a:endParaRPr sz="1800" b="1" dirty="0">
              <a:solidFill>
                <a:srgbClr val="575757"/>
              </a:solidFill>
              <a:latin typeface="Consolas"/>
              <a:ea typeface="Consolas"/>
              <a:cs typeface="Consolas"/>
              <a:sym typeface="Consolas"/>
            </a:endParaRPr>
          </a:p>
        </p:txBody>
      </p:sp>
      <p:sp>
        <p:nvSpPr>
          <p:cNvPr id="206" name="Google Shape;206;p26"/>
          <p:cNvSpPr/>
          <p:nvPr/>
        </p:nvSpPr>
        <p:spPr>
          <a:xfrm>
            <a:off x="452727" y="1172383"/>
            <a:ext cx="1090550" cy="329184"/>
          </a:xfrm>
          <a:prstGeom prst="round2SameRect">
            <a:avLst>
              <a:gd name="adj1" fmla="val 16667"/>
              <a:gd name="adj2" fmla="val 0"/>
            </a:avLst>
          </a:prstGeom>
          <a:solidFill>
            <a:srgbClr val="575757"/>
          </a:solid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1600" dirty="0">
                <a:solidFill>
                  <a:schemeClr val="lt1"/>
                </a:solidFill>
                <a:latin typeface="Quattrocento Sans"/>
                <a:ea typeface="Quattrocento Sans"/>
                <a:cs typeface="Quattrocento Sans"/>
                <a:sym typeface="Quattrocento Sans"/>
              </a:rPr>
              <a:t>Program</a:t>
            </a:r>
            <a:endParaRPr dirty="0"/>
          </a:p>
        </p:txBody>
      </p:sp>
    </p:spTree>
    <p:extLst>
      <p:ext uri="{BB962C8B-B14F-4D97-AF65-F5344CB8AC3E}">
        <p14:creationId xmlns:p14="http://schemas.microsoft.com/office/powerpoint/2010/main" val="303355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4">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0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0" uiExpand="1" build="p" animBg="1"/>
      <p:bldP spid="205" grpId="0" animBg="1"/>
      <p:bldP spid="206" grpId="0" animBg="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PPS Font Style">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649</TotalTime>
  <Words>1084</Words>
  <Application>Microsoft Office PowerPoint</Application>
  <PresentationFormat>Widescreen</PresentationFormat>
  <Paragraphs>230</Paragraphs>
  <Slides>14</Slides>
  <Notes>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vt:i4>
      </vt:variant>
    </vt:vector>
  </HeadingPairs>
  <TitlesOfParts>
    <vt:vector size="27" baseType="lpstr">
      <vt:lpstr>Arial</vt:lpstr>
      <vt:lpstr>Calibri</vt:lpstr>
      <vt:lpstr>Consolas</vt:lpstr>
      <vt:lpstr>Nirmala UI</vt:lpstr>
      <vt:lpstr>Quattrocento Sans</vt:lpstr>
      <vt:lpstr>Segoe UI</vt:lpstr>
      <vt:lpstr>Segoe UI Black</vt:lpstr>
      <vt:lpstr>Segoe UI Light</vt:lpstr>
      <vt:lpstr>Segoe UI Semibold</vt:lpstr>
      <vt:lpstr>Wingdings</vt:lpstr>
      <vt:lpstr>Wingdings 2</vt:lpstr>
      <vt:lpstr>Wingdings 3</vt:lpstr>
      <vt:lpstr>Office Theme</vt:lpstr>
      <vt:lpstr>File Management</vt:lpstr>
      <vt:lpstr>File management is what you have, and how you want to manipulate it. - Anonymous</vt:lpstr>
      <vt:lpstr>Why File Management?</vt:lpstr>
      <vt:lpstr>File Opening Modes</vt:lpstr>
      <vt:lpstr>File Handling Functions</vt:lpstr>
      <vt:lpstr>File Handling Functions</vt:lpstr>
      <vt:lpstr>File Handling Functions</vt:lpstr>
      <vt:lpstr>Write a C program to display content of a given file.</vt:lpstr>
      <vt:lpstr>Write a C program to copy a given file.</vt:lpstr>
      <vt:lpstr>File Positioning Functions</vt:lpstr>
      <vt:lpstr>File Positioning Functions</vt:lpstr>
      <vt:lpstr>Write a C program to count lines, words, tabs, and characters</vt:lpstr>
      <vt:lpstr>Practice Programs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172</cp:revision>
  <dcterms:created xsi:type="dcterms:W3CDTF">2020-05-01T05:09:15Z</dcterms:created>
  <dcterms:modified xsi:type="dcterms:W3CDTF">2021-02-23T04:56:33Z</dcterms:modified>
</cp:coreProperties>
</file>