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" r:id="rId2"/>
    <p:sldId id="282" r:id="rId3"/>
    <p:sldId id="289" r:id="rId4"/>
    <p:sldId id="290" r:id="rId5"/>
    <p:sldId id="283" r:id="rId6"/>
    <p:sldId id="280" r:id="rId7"/>
    <p:sldId id="300" r:id="rId8"/>
    <p:sldId id="301" r:id="rId9"/>
    <p:sldId id="302" r:id="rId10"/>
    <p:sldId id="303" r:id="rId11"/>
    <p:sldId id="276" r:id="rId12"/>
    <p:sldId id="284" r:id="rId13"/>
    <p:sldId id="285" r:id="rId14"/>
    <p:sldId id="286" r:id="rId15"/>
    <p:sldId id="287" r:id="rId16"/>
    <p:sldId id="288" r:id="rId17"/>
    <p:sldId id="305" r:id="rId18"/>
    <p:sldId id="291" r:id="rId19"/>
    <p:sldId id="292" r:id="rId20"/>
    <p:sldId id="294" r:id="rId21"/>
    <p:sldId id="295" r:id="rId22"/>
    <p:sldId id="296" r:id="rId23"/>
    <p:sldId id="298" r:id="rId24"/>
    <p:sldId id="299" r:id="rId25"/>
    <p:sldId id="3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MPN0ije4xKqlf9T3AUrUw==" hashData="v4C50/a4GdwFOkZJe7lyHE29gP04Q9j4QPmDEPTuiq1xfgrDz9wxbYHlMWDpawoXAKVCs37+R7X+8uPhTv+tW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F92672"/>
    <a:srgbClr val="111111"/>
    <a:srgbClr val="000000"/>
    <a:srgbClr val="FF5800"/>
    <a:srgbClr val="FF1744"/>
    <a:srgbClr val="EF5350"/>
    <a:srgbClr val="B966C8"/>
    <a:srgbClr val="AB47BC"/>
    <a:srgbClr val="F9A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9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:a16="http://schemas.microsoft.com/office/drawing/2014/main" xmlns="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6661"/>
              <a:ext cx="1354234" cy="1183701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EF3C23B-BDCE-4EC8-BC06-CD0AC24D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:a16="http://schemas.microsoft.com/office/drawing/2014/main" xmlns="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/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xmlns="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3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</a:t>
            </a:r>
            <a:r>
              <a:rPr lang="en-IN" dirty="0" smtClean="0"/>
              <a:t>Introduction to computer and programming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3"/>
            <a:ext cx="7355317" cy="3528000"/>
          </a:xfrm>
        </p:spPr>
        <p:txBody>
          <a:bodyPr>
            <a:normAutofit/>
          </a:bodyPr>
          <a:lstStyle/>
          <a:p>
            <a:r>
              <a:rPr lang="en-IN" sz="6600" dirty="0"/>
              <a:t>Introduction to computer and programming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 diagram of computer (Secondary Memory)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Secondary memory is also called Auxiliary memory or External memory.</a:t>
            </a:r>
          </a:p>
          <a:p>
            <a:pPr algn="just"/>
            <a:r>
              <a:rPr lang="en-IN" dirty="0" smtClean="0"/>
              <a:t>It is Used to </a:t>
            </a:r>
            <a:r>
              <a:rPr lang="en-IN" dirty="0">
                <a:solidFill>
                  <a:srgbClr val="92D050"/>
                </a:solidFill>
              </a:rPr>
              <a:t>store data permanently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can be modified easily.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can store large data compared to primary memory. Now days, it is available in Terabytes.</a:t>
            </a:r>
          </a:p>
          <a:p>
            <a:pPr algn="just"/>
            <a:r>
              <a:rPr lang="en-IN" dirty="0" smtClean="0"/>
              <a:t>Examples</a:t>
            </a:r>
            <a:r>
              <a:rPr lang="en-IN" dirty="0"/>
              <a:t>: Hard disk, Floppy disk, CD, DVD, Pen drive, </a:t>
            </a:r>
            <a:r>
              <a:rPr lang="en-IN" dirty="0" err="1"/>
              <a:t>etc</a:t>
            </a:r>
            <a:r>
              <a:rPr lang="en-IN" dirty="0" smtClean="0"/>
              <a:t>…</a:t>
            </a:r>
            <a:endParaRPr lang="en-IN" dirty="0"/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is Hardware?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Hardware refers to the </a:t>
            </a:r>
            <a:r>
              <a:rPr lang="en-IN" dirty="0">
                <a:solidFill>
                  <a:srgbClr val="92D050"/>
                </a:solidFill>
              </a:rPr>
              <a:t>physical </a:t>
            </a:r>
            <a:r>
              <a:rPr lang="en-IN" dirty="0" smtClean="0">
                <a:solidFill>
                  <a:srgbClr val="92D050"/>
                </a:solidFill>
              </a:rPr>
              <a:t>parts </a:t>
            </a:r>
            <a:r>
              <a:rPr lang="en-IN" dirty="0" smtClean="0"/>
              <a:t>of </a:t>
            </a:r>
            <a:r>
              <a:rPr lang="en-IN" dirty="0"/>
              <a:t>a computer.</a:t>
            </a:r>
          </a:p>
          <a:p>
            <a:pPr algn="just"/>
            <a:r>
              <a:rPr lang="en-IN" dirty="0"/>
              <a:t>The term hardware </a:t>
            </a:r>
            <a:r>
              <a:rPr lang="en-IN" dirty="0" smtClean="0"/>
              <a:t>also refers </a:t>
            </a:r>
            <a:r>
              <a:rPr lang="en-IN" dirty="0"/>
              <a:t>to </a:t>
            </a:r>
            <a:r>
              <a:rPr lang="en-IN" dirty="0">
                <a:solidFill>
                  <a:srgbClr val="92D050"/>
                </a:solidFill>
              </a:rPr>
              <a:t>mechanical device </a:t>
            </a:r>
            <a:r>
              <a:rPr lang="en-IN" dirty="0"/>
              <a:t>that makes up computer. </a:t>
            </a:r>
            <a:endParaRPr lang="en-IN" dirty="0" smtClean="0"/>
          </a:p>
          <a:p>
            <a:pPr algn="just"/>
            <a:r>
              <a:rPr lang="en-US" dirty="0" smtClean="0"/>
              <a:t>User can </a:t>
            </a:r>
            <a:r>
              <a:rPr lang="en-US" dirty="0">
                <a:solidFill>
                  <a:srgbClr val="92D050"/>
                </a:solidFill>
              </a:rPr>
              <a:t>see and touch </a:t>
            </a:r>
            <a:r>
              <a:rPr lang="en-US" dirty="0" smtClean="0"/>
              <a:t>the hardware components.</a:t>
            </a:r>
            <a:endParaRPr lang="en-IN" dirty="0"/>
          </a:p>
          <a:p>
            <a:pPr algn="just"/>
            <a:r>
              <a:rPr lang="en-IN" dirty="0" smtClean="0"/>
              <a:t>Examples </a:t>
            </a:r>
            <a:r>
              <a:rPr lang="en-IN" dirty="0"/>
              <a:t>of hardware are CPU, keyboard, mouse, hard disk, </a:t>
            </a:r>
            <a:r>
              <a:rPr lang="en-IN" dirty="0" err="1" smtClean="0"/>
              <a:t>etc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is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b="1" dirty="0">
                <a:solidFill>
                  <a:srgbClr val="92D050"/>
                </a:solidFill>
                <a:latin typeface="Consolas" panose="020B0609020204030204" pitchFamily="49" charset="0"/>
              </a:rPr>
              <a:t>set of instruction </a:t>
            </a:r>
            <a:r>
              <a:rPr lang="en-IN" dirty="0" smtClean="0"/>
              <a:t>in a logical order </a:t>
            </a:r>
            <a:r>
              <a:rPr lang="en-IN" b="1" dirty="0">
                <a:solidFill>
                  <a:srgbClr val="92D050"/>
                </a:solidFill>
                <a:latin typeface="Consolas" panose="020B0609020204030204" pitchFamily="49" charset="0"/>
              </a:rPr>
              <a:t>to perform a meaningful task </a:t>
            </a:r>
            <a:r>
              <a:rPr lang="en-IN" dirty="0" smtClean="0"/>
              <a:t>is </a:t>
            </a:r>
            <a:r>
              <a:rPr lang="en-IN" dirty="0"/>
              <a:t>called program and </a:t>
            </a:r>
            <a:r>
              <a:rPr lang="en-IN" b="1" dirty="0">
                <a:solidFill>
                  <a:srgbClr val="92D050"/>
                </a:solidFill>
                <a:latin typeface="Consolas" panose="020B0609020204030204" pitchFamily="49" charset="0"/>
              </a:rPr>
              <a:t>a set of program </a:t>
            </a:r>
            <a:r>
              <a:rPr lang="en-IN" dirty="0"/>
              <a:t>is called </a:t>
            </a:r>
            <a:r>
              <a:rPr lang="en-IN" dirty="0" smtClean="0"/>
              <a:t>software.</a:t>
            </a:r>
          </a:p>
          <a:p>
            <a:pPr algn="just"/>
            <a:r>
              <a:rPr lang="en-IN" dirty="0" smtClean="0"/>
              <a:t>It tell </a:t>
            </a:r>
            <a:r>
              <a:rPr lang="en-IN" dirty="0"/>
              <a:t>the hardware how to perform a task.</a:t>
            </a:r>
          </a:p>
          <a:p>
            <a:pPr algn="just"/>
            <a:r>
              <a:rPr lang="en-IN" dirty="0" smtClean="0"/>
              <a:t>Types of software</a:t>
            </a:r>
          </a:p>
          <a:p>
            <a:pPr lvl="1" algn="just"/>
            <a:r>
              <a:rPr lang="en-US" dirty="0" smtClean="0"/>
              <a:t>System software </a:t>
            </a:r>
          </a:p>
          <a:p>
            <a:pPr lvl="2" algn="just"/>
            <a:r>
              <a:rPr lang="en-IN" dirty="0" smtClean="0"/>
              <a:t>It is </a:t>
            </a:r>
            <a:r>
              <a:rPr lang="en-IN" dirty="0"/>
              <a:t>designed to operate the computer hardware efficiently.</a:t>
            </a:r>
          </a:p>
          <a:p>
            <a:pPr lvl="2" algn="just"/>
            <a:r>
              <a:rPr lang="en-IN" dirty="0"/>
              <a:t>Provides and maintains a platform for running application software</a:t>
            </a:r>
            <a:r>
              <a:rPr lang="en-IN" dirty="0" smtClean="0"/>
              <a:t>.</a:t>
            </a:r>
          </a:p>
          <a:p>
            <a:pPr lvl="2" algn="just"/>
            <a:r>
              <a:rPr lang="en-IN" dirty="0" smtClean="0"/>
              <a:t>Examples: </a:t>
            </a:r>
            <a:r>
              <a:rPr lang="en-IN" dirty="0"/>
              <a:t>Windows, Linux, </a:t>
            </a:r>
            <a:r>
              <a:rPr lang="en-IN" dirty="0" smtClean="0"/>
              <a:t>Unix </a:t>
            </a:r>
            <a:r>
              <a:rPr lang="en-IN" dirty="0"/>
              <a:t>etc.</a:t>
            </a:r>
          </a:p>
          <a:p>
            <a:pPr lvl="1" algn="just"/>
            <a:r>
              <a:rPr lang="en-US" dirty="0" smtClean="0"/>
              <a:t>Application software</a:t>
            </a:r>
          </a:p>
          <a:p>
            <a:pPr lvl="2" algn="just"/>
            <a:r>
              <a:rPr lang="en-IN" dirty="0"/>
              <a:t>It is designed to help the user to perform general task such as word processing, web browser </a:t>
            </a:r>
            <a:r>
              <a:rPr lang="en-IN" dirty="0" smtClean="0"/>
              <a:t>etc.</a:t>
            </a:r>
          </a:p>
          <a:p>
            <a:pPr lvl="2" algn="just"/>
            <a:r>
              <a:rPr lang="en-IN" dirty="0"/>
              <a:t>Examples: Microsoft Word, Excel, </a:t>
            </a:r>
            <a:r>
              <a:rPr lang="en-IN" dirty="0" smtClean="0"/>
              <a:t>PowerPoint etc.</a:t>
            </a:r>
          </a:p>
        </p:txBody>
      </p:sp>
    </p:spTree>
    <p:extLst>
      <p:ext uri="{BB962C8B-B14F-4D97-AF65-F5344CB8AC3E}">
        <p14:creationId xmlns:p14="http://schemas.microsoft.com/office/powerpoint/2010/main" val="5772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Categories of System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Operating system</a:t>
            </a:r>
          </a:p>
          <a:p>
            <a:pPr lvl="1" algn="just"/>
            <a:r>
              <a:rPr lang="en-IN" dirty="0"/>
              <a:t>It controls hardware as well as interacts with users, and provides different services to user. </a:t>
            </a:r>
            <a:endParaRPr lang="en-IN" dirty="0" smtClean="0"/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is a bridge between computer hardware and user. </a:t>
            </a:r>
            <a:endParaRPr lang="en-IN" dirty="0" smtClean="0"/>
          </a:p>
          <a:p>
            <a:pPr lvl="1" algn="just"/>
            <a:r>
              <a:rPr lang="en-IN" dirty="0" smtClean="0"/>
              <a:t>Examples: </a:t>
            </a:r>
            <a:r>
              <a:rPr lang="en-IN" dirty="0"/>
              <a:t>Windows XP, Linux, UNIX, etc…</a:t>
            </a:r>
            <a:endParaRPr lang="en-US" dirty="0" smtClean="0"/>
          </a:p>
          <a:p>
            <a:pPr algn="just"/>
            <a:r>
              <a:rPr lang="en-US" dirty="0" smtClean="0"/>
              <a:t>System support software</a:t>
            </a:r>
          </a:p>
          <a:p>
            <a:pPr lvl="1" algn="just"/>
            <a:r>
              <a:rPr lang="en-IN" dirty="0"/>
              <a:t>It makes working of hardware more efficiently. </a:t>
            </a:r>
            <a:endParaRPr lang="en-IN" dirty="0" smtClean="0"/>
          </a:p>
          <a:p>
            <a:pPr lvl="1" algn="just"/>
            <a:r>
              <a:rPr lang="en-IN" dirty="0" smtClean="0"/>
              <a:t>For </a:t>
            </a:r>
            <a:r>
              <a:rPr lang="en-IN" dirty="0"/>
              <a:t>example drivers of </a:t>
            </a:r>
            <a:r>
              <a:rPr lang="en-IN" dirty="0" smtClean="0"/>
              <a:t>the I/O </a:t>
            </a:r>
            <a:r>
              <a:rPr lang="en-IN" dirty="0"/>
              <a:t>devices or routine for socket programming, etc</a:t>
            </a:r>
            <a:r>
              <a:rPr lang="en-IN" dirty="0" smtClean="0"/>
              <a:t>…</a:t>
            </a:r>
            <a:endParaRPr lang="en-US" dirty="0" smtClean="0"/>
          </a:p>
          <a:p>
            <a:pPr algn="just"/>
            <a:r>
              <a:rPr lang="en-US" dirty="0" smtClean="0"/>
              <a:t>System development software</a:t>
            </a:r>
          </a:p>
          <a:p>
            <a:pPr lvl="1" algn="just"/>
            <a:r>
              <a:rPr lang="en-IN" dirty="0"/>
              <a:t>It provides programming development environment to programmers.</a:t>
            </a:r>
          </a:p>
          <a:p>
            <a:pPr lvl="1" algn="just"/>
            <a:r>
              <a:rPr lang="en-IN" dirty="0" smtClean="0"/>
              <a:t>Example: </a:t>
            </a:r>
            <a:r>
              <a:rPr lang="en-IN" dirty="0"/>
              <a:t>Editor, pre-processor, compiler, interpreter, loader, </a:t>
            </a:r>
            <a:r>
              <a:rPr lang="en-IN" dirty="0" err="1"/>
              <a:t>etc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7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Categories of Application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General purpose software</a:t>
            </a:r>
          </a:p>
          <a:p>
            <a:pPr lvl="1" algn="just"/>
            <a:r>
              <a:rPr lang="en-IN" dirty="0"/>
              <a:t>It is </a:t>
            </a:r>
            <a:r>
              <a:rPr lang="en-IN" dirty="0" smtClean="0"/>
              <a:t>used widely </a:t>
            </a:r>
            <a:r>
              <a:rPr lang="en-IN" dirty="0"/>
              <a:t>by many </a:t>
            </a:r>
            <a:r>
              <a:rPr lang="en-IN" dirty="0" smtClean="0"/>
              <a:t>people for </a:t>
            </a:r>
            <a:r>
              <a:rPr lang="en-IN" dirty="0"/>
              <a:t>some common </a:t>
            </a:r>
            <a:r>
              <a:rPr lang="en-IN" dirty="0" smtClean="0"/>
              <a:t>task, like word processing</a:t>
            </a:r>
            <a:r>
              <a:rPr lang="en-IN" dirty="0"/>
              <a:t>, web browser, excel, etc… </a:t>
            </a:r>
            <a:endParaRPr lang="en-IN" dirty="0" smtClean="0"/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is designed on vast concept so many people can use it</a:t>
            </a:r>
            <a:r>
              <a:rPr lang="en-IN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Special purpose software</a:t>
            </a:r>
          </a:p>
          <a:p>
            <a:pPr lvl="1" algn="just"/>
            <a:r>
              <a:rPr lang="en-IN" dirty="0"/>
              <a:t>It is used by limited people for some specific task like accounting software, tax calculation software, ticket booking software, banking software etc… </a:t>
            </a:r>
            <a:endParaRPr lang="en-IN" dirty="0" smtClean="0"/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is designed as per </a:t>
            </a:r>
            <a:r>
              <a:rPr lang="en-IN" dirty="0" smtClean="0"/>
              <a:t>user’s special </a:t>
            </a:r>
            <a:r>
              <a:rPr lang="en-IN" dirty="0"/>
              <a:t>requirement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5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Compiler, Interpreter and 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92D050"/>
                </a:solidFill>
              </a:rPr>
              <a:t>Compiler</a:t>
            </a:r>
            <a:r>
              <a:rPr lang="en-IN" dirty="0" smtClean="0"/>
              <a:t> </a:t>
            </a:r>
            <a:r>
              <a:rPr lang="en-IN" dirty="0"/>
              <a:t>translates program of higher level language to machine language. It converts </a:t>
            </a:r>
            <a:r>
              <a:rPr lang="en-IN" dirty="0">
                <a:solidFill>
                  <a:srgbClr val="92D050"/>
                </a:solidFill>
              </a:rPr>
              <a:t>whole program </a:t>
            </a:r>
            <a:r>
              <a:rPr lang="en-IN" dirty="0"/>
              <a:t>at a time.</a:t>
            </a:r>
          </a:p>
          <a:p>
            <a:pPr algn="just"/>
            <a:r>
              <a:rPr lang="en-IN" dirty="0" smtClean="0">
                <a:solidFill>
                  <a:srgbClr val="92D050"/>
                </a:solidFill>
              </a:rPr>
              <a:t>Interpreter</a:t>
            </a:r>
            <a:r>
              <a:rPr lang="en-IN" dirty="0" smtClean="0"/>
              <a:t> translates </a:t>
            </a:r>
            <a:r>
              <a:rPr lang="en-IN" dirty="0"/>
              <a:t>program of higher level language to machine language. It converts program </a:t>
            </a:r>
            <a:r>
              <a:rPr lang="en-IN" dirty="0">
                <a:solidFill>
                  <a:srgbClr val="92D050"/>
                </a:solidFill>
              </a:rPr>
              <a:t>line by line</a:t>
            </a:r>
            <a:r>
              <a:rPr lang="en-IN" dirty="0"/>
              <a:t>.</a:t>
            </a:r>
          </a:p>
          <a:p>
            <a:pPr algn="just"/>
            <a:r>
              <a:rPr lang="en-IN" dirty="0">
                <a:solidFill>
                  <a:srgbClr val="92D050"/>
                </a:solidFill>
              </a:rPr>
              <a:t>Assembler</a:t>
            </a:r>
            <a:r>
              <a:rPr lang="en-IN" dirty="0"/>
              <a:t> translates program of assembly language to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5246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Types of Computer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Machine level language OR Low </a:t>
            </a:r>
            <a:r>
              <a:rPr lang="en-US" dirty="0"/>
              <a:t>level </a:t>
            </a:r>
            <a:r>
              <a:rPr lang="en-US" dirty="0" smtClean="0"/>
              <a:t>language</a:t>
            </a:r>
          </a:p>
          <a:p>
            <a:pPr lvl="1" algn="just"/>
            <a:r>
              <a:rPr lang="en-US" dirty="0"/>
              <a:t>It is language of 0’s and 1’s.</a:t>
            </a:r>
          </a:p>
          <a:p>
            <a:pPr lvl="1" algn="just"/>
            <a:r>
              <a:rPr lang="en-US" dirty="0" smtClean="0"/>
              <a:t>Computer directly understand this language.</a:t>
            </a:r>
          </a:p>
          <a:p>
            <a:pPr algn="just"/>
            <a:r>
              <a:rPr lang="en-US" dirty="0" smtClean="0"/>
              <a:t>Assembly language</a:t>
            </a:r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uses short descriptive words </a:t>
            </a:r>
            <a:r>
              <a:rPr lang="en-IN" dirty="0" smtClean="0"/>
              <a:t>(</a:t>
            </a:r>
            <a:r>
              <a:rPr lang="en-US" dirty="0" smtClean="0"/>
              <a:t>MNEMONIC</a:t>
            </a:r>
            <a:r>
              <a:rPr lang="en-IN" dirty="0" smtClean="0"/>
              <a:t>) </a:t>
            </a:r>
            <a:r>
              <a:rPr lang="en-IN" dirty="0"/>
              <a:t>to represent each of the </a:t>
            </a:r>
            <a:r>
              <a:rPr lang="en-IN" dirty="0" smtClean="0"/>
              <a:t>machine language </a:t>
            </a:r>
            <a:r>
              <a:rPr lang="en-IN" dirty="0"/>
              <a:t>instructions.</a:t>
            </a:r>
            <a:endParaRPr lang="en-US" dirty="0" smtClean="0"/>
          </a:p>
          <a:p>
            <a:pPr lvl="1" algn="just"/>
            <a:r>
              <a:rPr lang="en-IN" dirty="0"/>
              <a:t>It requires a translator knows as assembler to convert assembly language into machine language so that it can be understood by the </a:t>
            </a:r>
            <a:r>
              <a:rPr lang="en-IN" dirty="0" smtClean="0"/>
              <a:t>computer.</a:t>
            </a:r>
          </a:p>
          <a:p>
            <a:pPr lvl="1" algn="just"/>
            <a:r>
              <a:rPr lang="en-US" dirty="0"/>
              <a:t>Examples: </a:t>
            </a:r>
            <a:r>
              <a:rPr lang="en-US" dirty="0" smtClean="0"/>
              <a:t>8085 Instruction set</a:t>
            </a:r>
          </a:p>
          <a:p>
            <a:pPr algn="just"/>
            <a:r>
              <a:rPr lang="en-US" dirty="0" smtClean="0"/>
              <a:t>Higher </a:t>
            </a:r>
            <a:r>
              <a:rPr lang="en-US" dirty="0"/>
              <a:t>level </a:t>
            </a:r>
            <a:r>
              <a:rPr lang="en-US" dirty="0" smtClean="0"/>
              <a:t>language</a:t>
            </a:r>
          </a:p>
          <a:p>
            <a:pPr lvl="1" algn="just"/>
            <a:r>
              <a:rPr lang="en-US" dirty="0" smtClean="0"/>
              <a:t>It is a machine independent language.</a:t>
            </a:r>
            <a:endParaRPr lang="en-IN" dirty="0" smtClean="0"/>
          </a:p>
          <a:p>
            <a:pPr lvl="1" algn="just"/>
            <a:r>
              <a:rPr lang="en-IN" dirty="0" smtClean="0"/>
              <a:t>We can write programs in English </a:t>
            </a:r>
            <a:r>
              <a:rPr lang="en-IN" dirty="0"/>
              <a:t>like </a:t>
            </a:r>
            <a:r>
              <a:rPr lang="en-IN" dirty="0" smtClean="0"/>
              <a:t>manner and </a:t>
            </a:r>
            <a:r>
              <a:rPr lang="en-IN" dirty="0"/>
              <a:t>therefore easier to learn and use</a:t>
            </a:r>
            <a:r>
              <a:rPr lang="en-IN" dirty="0" smtClean="0"/>
              <a:t>.</a:t>
            </a:r>
          </a:p>
          <a:p>
            <a:pPr lvl="1" algn="just"/>
            <a:r>
              <a:rPr lang="en-US" dirty="0" smtClean="0"/>
              <a:t>Examples: C, C++, JAVA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4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Types of Computer Languages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666268"/>
              </p:ext>
            </p:extLst>
          </p:nvPr>
        </p:nvGraphicFramePr>
        <p:xfrm>
          <a:off x="261937" y="1098550"/>
          <a:ext cx="11668126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/>
                <a:gridCol w="583406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 smtClean="0">
                          <a:solidFill>
                            <a:srgbClr val="F92672"/>
                          </a:solidFill>
                        </a:rPr>
                        <a:t>Flowchart</a:t>
                      </a:r>
                      <a:endParaRPr lang="en-IN" sz="1800" b="0" dirty="0" smtClean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rgbClr val="F92672"/>
                          </a:solidFill>
                        </a:rPr>
                        <a:t>Algorithm</a:t>
                      </a:r>
                      <a:endParaRPr lang="en-US" b="0" dirty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100213"/>
              </p:ext>
            </p:extLst>
          </p:nvPr>
        </p:nvGraphicFramePr>
        <p:xfrm>
          <a:off x="261937" y="1530223"/>
          <a:ext cx="11668126" cy="73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/>
                <a:gridCol w="5834063"/>
              </a:tblGrid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Flowchart is a pictorial or graphical representation of a program.</a:t>
                      </a:r>
                    </a:p>
                  </a:txBody>
                  <a:tcPr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Algorithm is a finite sequence of well defined steps for solving a problem.</a:t>
                      </a:r>
                    </a:p>
                  </a:txBody>
                  <a:tcPr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1553"/>
              </p:ext>
            </p:extLst>
          </p:nvPr>
        </p:nvGraphicFramePr>
        <p:xfrm>
          <a:off x="261937" y="2258513"/>
          <a:ext cx="1166812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/>
                <a:gridCol w="5834063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It is drawn using various symbols.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It is written in the natural language like English.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954350"/>
              </p:ext>
            </p:extLst>
          </p:nvPr>
        </p:nvGraphicFramePr>
        <p:xfrm>
          <a:off x="261937" y="2651523"/>
          <a:ext cx="1166812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/>
                <a:gridCol w="5834063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Easy to understand.</a:t>
                      </a:r>
                    </a:p>
                  </a:txBody>
                  <a:tcPr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Difficult to understand.</a:t>
                      </a:r>
                    </a:p>
                  </a:txBody>
                  <a:tcPr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878875"/>
              </p:ext>
            </p:extLst>
          </p:nvPr>
        </p:nvGraphicFramePr>
        <p:xfrm>
          <a:off x="261937" y="3050883"/>
          <a:ext cx="1166812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/>
                <a:gridCol w="5834063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Easy to show branching and looping.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Difficult to show branching and looping.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979190"/>
              </p:ext>
            </p:extLst>
          </p:nvPr>
        </p:nvGraphicFramePr>
        <p:xfrm>
          <a:off x="261937" y="3443892"/>
          <a:ext cx="1166812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/>
                <a:gridCol w="5834063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Flowchart for big problem is impractical.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Algorithm can be written for any problem.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2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Symbols used in 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933043" y="3178624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7078341" y="3192949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32691" y="5005171"/>
            <a:ext cx="2923200" cy="824400"/>
            <a:chOff x="2146779" y="4266198"/>
            <a:chExt cx="2662517" cy="612648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xmlns="" id="{A44A2616-A732-4F4F-AFF9-A00BE4DC6DA1}"/>
                </a:ext>
              </a:extLst>
            </p:cNvPr>
            <p:cNvSpPr/>
            <p:nvPr/>
          </p:nvSpPr>
          <p:spPr>
            <a:xfrm>
              <a:off x="2146779" y="4266198"/>
              <a:ext cx="2662517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xmlns="" id="{A44A2616-A732-4F4F-AFF9-A00BE4DC6DA1}"/>
                </a:ext>
              </a:extLst>
            </p:cNvPr>
            <p:cNvSpPr/>
            <p:nvPr/>
          </p:nvSpPr>
          <p:spPr>
            <a:xfrm>
              <a:off x="2435970" y="4266198"/>
              <a:ext cx="2084135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999589" y="4706322"/>
            <a:ext cx="1080000" cy="1080000"/>
            <a:chOff x="8086568" y="3930458"/>
            <a:chExt cx="778454" cy="8522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>
              <a:off x="8475794" y="4422746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 rot="16200000">
              <a:off x="8685020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 rot="5400000">
              <a:off x="8266566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 flipV="1">
              <a:off x="8475794" y="3930458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932691" y="5860474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Subroutine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2691" y="2298023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Start / Stop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7989" y="2292905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/ Output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2691" y="4014079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77989" y="4045012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Decision Making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7989" y="5852541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Arrows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32690" y="1442363"/>
            <a:ext cx="2922849" cy="850542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7077636" y="1442363"/>
            <a:ext cx="2923201" cy="84668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8" grpId="0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Number is positive or negative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Is no &gt;= 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no is Positive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solidFill>
                  <a:srgbClr val="92D050"/>
                </a:solidFill>
              </a:rPr>
              <a:t>Step 1:</a:t>
            </a:r>
            <a:r>
              <a:rPr lang="en-IN" dirty="0" smtClean="0"/>
              <a:t> Read no.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2:</a:t>
            </a:r>
            <a:r>
              <a:rPr lang="en-IN" dirty="0" smtClean="0"/>
              <a:t> If no </a:t>
            </a:r>
            <a:r>
              <a:rPr lang="en-IN" dirty="0"/>
              <a:t>is greater </a:t>
            </a:r>
            <a:r>
              <a:rPr lang="en-IN" dirty="0" smtClean="0"/>
              <a:t>than equal </a:t>
            </a:r>
            <a:r>
              <a:rPr lang="en-IN" dirty="0"/>
              <a:t>zero, </a:t>
            </a:r>
            <a:r>
              <a:rPr lang="en-IN" dirty="0" smtClean="0"/>
              <a:t>go to step 4.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</a:t>
            </a:r>
            <a:r>
              <a:rPr lang="en-IN" dirty="0"/>
              <a:t> </a:t>
            </a:r>
            <a:r>
              <a:rPr lang="en-IN" dirty="0" smtClean="0">
                <a:solidFill>
                  <a:srgbClr val="92D050"/>
                </a:solidFill>
              </a:rPr>
              <a:t>3:</a:t>
            </a:r>
            <a:r>
              <a:rPr lang="en-IN" dirty="0" smtClean="0"/>
              <a:t> Print no </a:t>
            </a:r>
            <a:r>
              <a:rPr lang="en-IN" dirty="0"/>
              <a:t>is </a:t>
            </a:r>
            <a:r>
              <a:rPr lang="en-IN" dirty="0" smtClean="0"/>
              <a:t>a negative number, </a:t>
            </a:r>
            <a:r>
              <a:rPr lang="en-IN" dirty="0"/>
              <a:t>go to step </a:t>
            </a:r>
            <a:r>
              <a:rPr lang="en-IN" dirty="0" smtClean="0"/>
              <a:t>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4: </a:t>
            </a:r>
            <a:r>
              <a:rPr lang="en-IN" dirty="0" smtClean="0"/>
              <a:t>Print no is a positive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5: </a:t>
            </a:r>
            <a:r>
              <a:rPr lang="en-IN" dirty="0" smtClean="0"/>
              <a:t>Stop.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no is Negative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no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2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What is Computer?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word computer comes from the word “</a:t>
            </a:r>
            <a:r>
              <a:rPr lang="en-IN" dirty="0">
                <a:solidFill>
                  <a:srgbClr val="92D050"/>
                </a:solidFill>
              </a:rPr>
              <a:t>compute</a:t>
            </a:r>
            <a:r>
              <a:rPr lang="en-IN" dirty="0"/>
              <a:t>”, which means, “</a:t>
            </a:r>
            <a:r>
              <a:rPr lang="en-IN" dirty="0">
                <a:solidFill>
                  <a:srgbClr val="92D050"/>
                </a:solidFill>
              </a:rPr>
              <a:t>to calculate</a:t>
            </a:r>
            <a:r>
              <a:rPr lang="en-IN" dirty="0"/>
              <a:t>”. </a:t>
            </a:r>
            <a:endParaRPr lang="en-IN" dirty="0" smtClean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computer is an </a:t>
            </a:r>
            <a:r>
              <a:rPr lang="en-IN" dirty="0">
                <a:solidFill>
                  <a:srgbClr val="92D050"/>
                </a:solidFill>
              </a:rPr>
              <a:t>electronic device </a:t>
            </a:r>
            <a:r>
              <a:rPr lang="en-IN" dirty="0"/>
              <a:t>that can </a:t>
            </a:r>
            <a:r>
              <a:rPr lang="en-IN" dirty="0">
                <a:solidFill>
                  <a:srgbClr val="92D050"/>
                </a:solidFill>
              </a:rPr>
              <a:t>perform arithmetic operations</a:t>
            </a:r>
            <a:r>
              <a:rPr lang="en-IN" dirty="0">
                <a:solidFill>
                  <a:srgbClr val="F92672"/>
                </a:solidFill>
              </a:rPr>
              <a:t> </a:t>
            </a:r>
            <a:r>
              <a:rPr lang="en-IN" dirty="0"/>
              <a:t>at </a:t>
            </a:r>
            <a:r>
              <a:rPr lang="en-IN" dirty="0">
                <a:solidFill>
                  <a:srgbClr val="92D050"/>
                </a:solidFill>
              </a:rPr>
              <a:t>high speed </a:t>
            </a:r>
            <a:r>
              <a:rPr lang="en-IN" dirty="0"/>
              <a:t>and it can </a:t>
            </a:r>
            <a:r>
              <a:rPr lang="en-IN" dirty="0">
                <a:solidFill>
                  <a:srgbClr val="92D050"/>
                </a:solidFill>
              </a:rPr>
              <a:t>process data, pictures, sound and graphics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/>
              <a:t>It can solve highly complicated problems quickly and accurately.</a:t>
            </a:r>
          </a:p>
        </p:txBody>
      </p:sp>
    </p:spTree>
    <p:extLst>
      <p:ext uri="{BB962C8B-B14F-4D97-AF65-F5344CB8AC3E}">
        <p14:creationId xmlns:p14="http://schemas.microsoft.com/office/powerpoint/2010/main" val="7470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Number is odd or even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Is no % 2 = 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no is Even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solidFill>
                  <a:srgbClr val="92D050"/>
                </a:solidFill>
              </a:rPr>
              <a:t>Step 1:</a:t>
            </a:r>
            <a:r>
              <a:rPr lang="en-IN" dirty="0" smtClean="0"/>
              <a:t> Read no.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2:</a:t>
            </a:r>
            <a:r>
              <a:rPr lang="en-IN" dirty="0" smtClean="0"/>
              <a:t> If no mod 2 = 0, go to step 4.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</a:t>
            </a:r>
            <a:r>
              <a:rPr lang="en-IN" dirty="0"/>
              <a:t> </a:t>
            </a:r>
            <a:r>
              <a:rPr lang="en-IN" dirty="0" smtClean="0">
                <a:solidFill>
                  <a:srgbClr val="92D050"/>
                </a:solidFill>
              </a:rPr>
              <a:t>3:</a:t>
            </a:r>
            <a:r>
              <a:rPr lang="en-IN" dirty="0" smtClean="0"/>
              <a:t> Print no </a:t>
            </a:r>
            <a:r>
              <a:rPr lang="en-IN" dirty="0"/>
              <a:t>is </a:t>
            </a:r>
            <a:r>
              <a:rPr lang="en-IN" dirty="0" smtClean="0"/>
              <a:t>a odd, </a:t>
            </a:r>
            <a:r>
              <a:rPr lang="en-IN" dirty="0"/>
              <a:t>go to step </a:t>
            </a:r>
            <a:r>
              <a:rPr lang="en-IN" dirty="0" smtClean="0"/>
              <a:t>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4: </a:t>
            </a:r>
            <a:r>
              <a:rPr lang="en-IN" dirty="0" smtClean="0"/>
              <a:t>Print no is a even.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5: </a:t>
            </a:r>
            <a:r>
              <a:rPr lang="en-IN" dirty="0" smtClean="0"/>
              <a:t>Stop.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no is Odd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no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5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Largest number from 2 numbers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Is a&gt;b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a is largest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solidFill>
                  <a:srgbClr val="92D050"/>
                </a:solidFill>
              </a:rPr>
              <a:t>Step 1:</a:t>
            </a:r>
            <a:r>
              <a:rPr lang="en-IN" dirty="0" smtClean="0"/>
              <a:t> Read a, b.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2:</a:t>
            </a:r>
            <a:r>
              <a:rPr lang="en-IN" dirty="0" smtClean="0"/>
              <a:t> If a&gt;b, go to step 4.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</a:t>
            </a:r>
            <a:r>
              <a:rPr lang="en-IN" dirty="0"/>
              <a:t> </a:t>
            </a:r>
            <a:r>
              <a:rPr lang="en-IN" dirty="0" smtClean="0">
                <a:solidFill>
                  <a:srgbClr val="92D050"/>
                </a:solidFill>
              </a:rPr>
              <a:t>3:</a:t>
            </a:r>
            <a:r>
              <a:rPr lang="en-IN" dirty="0" smtClean="0"/>
              <a:t> </a:t>
            </a:r>
            <a:r>
              <a:rPr lang="en-IN" dirty="0"/>
              <a:t>Print </a:t>
            </a:r>
            <a:r>
              <a:rPr lang="en-IN" dirty="0" smtClean="0"/>
              <a:t>b </a:t>
            </a:r>
            <a:r>
              <a:rPr lang="en-IN" dirty="0"/>
              <a:t>is largest number</a:t>
            </a:r>
            <a:r>
              <a:rPr lang="en-IN" dirty="0" smtClean="0"/>
              <a:t>, </a:t>
            </a:r>
            <a:r>
              <a:rPr lang="en-IN" dirty="0"/>
              <a:t>go to step </a:t>
            </a:r>
            <a:r>
              <a:rPr lang="en-IN" dirty="0" smtClean="0"/>
              <a:t>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4: </a:t>
            </a:r>
            <a:r>
              <a:rPr lang="en-IN" dirty="0" smtClean="0"/>
              <a:t>Print a is largest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5: </a:t>
            </a:r>
            <a:r>
              <a:rPr lang="en-IN" dirty="0" smtClean="0"/>
              <a:t>Stop.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b is largest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a, 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Largest number from 3 numbers (Flowchart)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4578561" y="292221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Is a&gt;b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7523992" y="295295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156951" y="4952026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c is largest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5319811" y="99586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3921114" y="294059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5324942" y="5790688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6039809" y="160510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6039805" y="258448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endCxn id="19" idx="0"/>
          </p:cNvCxnSpPr>
          <p:nvPr/>
        </p:nvCxnSpPr>
        <p:spPr>
          <a:xfrm>
            <a:off x="7523992" y="3331194"/>
            <a:ext cx="1856922" cy="44862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6" idx="1"/>
            <a:endCxn id="21" idx="0"/>
          </p:cNvCxnSpPr>
          <p:nvPr/>
        </p:nvCxnSpPr>
        <p:spPr>
          <a:xfrm rot="10800000" flipV="1">
            <a:off x="3078109" y="3333694"/>
            <a:ext cx="1500452" cy="446121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endCxn id="35" idx="3"/>
          </p:cNvCxnSpPr>
          <p:nvPr/>
        </p:nvCxnSpPr>
        <p:spPr>
          <a:xfrm rot="10800000" flipV="1">
            <a:off x="6764942" y="5564674"/>
            <a:ext cx="976678" cy="532338"/>
          </a:xfrm>
          <a:prstGeom prst="bentConnector3">
            <a:avLst>
              <a:gd name="adj1" fmla="val 318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11" idx="3"/>
            <a:endCxn id="35" idx="1"/>
          </p:cNvCxnSpPr>
          <p:nvPr/>
        </p:nvCxnSpPr>
        <p:spPr>
          <a:xfrm rot="16200000" flipH="1">
            <a:off x="4482008" y="5254078"/>
            <a:ext cx="532338" cy="115353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6268932" y="4942924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b is largest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707805" y="197184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a, b,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7919665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Is b&gt;c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616860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Is a&gt;c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9380913" y="4942923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c is largest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4970" y="4911150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a is largest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40013" y="3798199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rot="10800000" flipV="1">
            <a:off x="1376970" y="4191296"/>
            <a:ext cx="239890" cy="719854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7262218" y="3790784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endCxn id="52" idx="0"/>
          </p:cNvCxnSpPr>
          <p:nvPr/>
        </p:nvCxnSpPr>
        <p:spPr>
          <a:xfrm rot="5400000">
            <a:off x="7380778" y="4404036"/>
            <a:ext cx="759043" cy="318733"/>
          </a:xfrm>
          <a:prstGeom prst="bentConnector3">
            <a:avLst>
              <a:gd name="adj1" fmla="val 862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570850" y="3813056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39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21" idx="3"/>
          </p:cNvCxnSpPr>
          <p:nvPr/>
        </p:nvCxnSpPr>
        <p:spPr>
          <a:xfrm>
            <a:off x="4539357" y="4191296"/>
            <a:ext cx="271459" cy="760730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0744795" y="38154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42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19" idx="3"/>
          </p:cNvCxnSpPr>
          <p:nvPr/>
        </p:nvCxnSpPr>
        <p:spPr>
          <a:xfrm>
            <a:off x="10842162" y="4191296"/>
            <a:ext cx="622007" cy="751627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3064349" y="3837407"/>
            <a:ext cx="573214" cy="3947972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0800000" flipV="1">
            <a:off x="6783058" y="5555570"/>
            <a:ext cx="3972200" cy="541441"/>
          </a:xfrm>
          <a:prstGeom prst="bentConnector3">
            <a:avLst>
              <a:gd name="adj1" fmla="val 26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2" grpId="0" animBg="1"/>
      <p:bldP spid="53" grpId="0" animBg="1"/>
      <p:bldP spid="19" grpId="0" animBg="1"/>
      <p:bldP spid="21" grpId="0" animBg="1"/>
      <p:bldP spid="22" grpId="0" animBg="1"/>
      <p:bldP spid="23" grpId="0" animBg="1"/>
      <p:bldP spid="29" grpId="0"/>
      <p:bldP spid="33" grpId="0"/>
      <p:bldP spid="38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Largest number from 3 numbers (Algorithm)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1:</a:t>
            </a:r>
            <a:r>
              <a:rPr lang="en-IN" dirty="0"/>
              <a:t> Read a, </a:t>
            </a:r>
            <a:r>
              <a:rPr lang="en-IN" dirty="0" smtClean="0"/>
              <a:t>b, c.</a:t>
            </a:r>
            <a:endParaRPr lang="en-IN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92D050"/>
                </a:solidFill>
              </a:rPr>
              <a:t>Step </a:t>
            </a:r>
            <a:r>
              <a:rPr lang="en-IN" dirty="0">
                <a:solidFill>
                  <a:srgbClr val="92D050"/>
                </a:solidFill>
              </a:rPr>
              <a:t>2:</a:t>
            </a:r>
            <a:r>
              <a:rPr lang="en-IN" dirty="0"/>
              <a:t> If a&gt;b, go to step </a:t>
            </a:r>
            <a:r>
              <a:rPr lang="en-IN" dirty="0" smtClean="0"/>
              <a:t>5.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3:</a:t>
            </a:r>
            <a:r>
              <a:rPr lang="en-IN" dirty="0" smtClean="0"/>
              <a:t> </a:t>
            </a:r>
            <a:r>
              <a:rPr lang="en-IN" dirty="0"/>
              <a:t>If </a:t>
            </a:r>
            <a:r>
              <a:rPr lang="en-IN" dirty="0" smtClean="0"/>
              <a:t>b&gt;c, </a:t>
            </a:r>
            <a:r>
              <a:rPr lang="en-IN" dirty="0"/>
              <a:t>go to step </a:t>
            </a:r>
            <a:r>
              <a:rPr lang="en-IN" dirty="0" smtClean="0"/>
              <a:t>8.</a:t>
            </a:r>
            <a:endParaRPr lang="en-IN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92D050"/>
                </a:solidFill>
              </a:rPr>
              <a:t>Step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92D050"/>
                </a:solidFill>
              </a:rPr>
              <a:t>4:</a:t>
            </a:r>
            <a:r>
              <a:rPr lang="en-IN" dirty="0" smtClean="0"/>
              <a:t> </a:t>
            </a:r>
            <a:r>
              <a:rPr lang="en-IN" dirty="0"/>
              <a:t>Print </a:t>
            </a:r>
            <a:r>
              <a:rPr lang="en-IN" dirty="0" smtClean="0"/>
              <a:t>c </a:t>
            </a:r>
            <a:r>
              <a:rPr lang="en-IN" dirty="0"/>
              <a:t>is largest number, go to step </a:t>
            </a:r>
            <a:r>
              <a:rPr lang="en-IN" dirty="0" smtClean="0"/>
              <a:t>9.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5:</a:t>
            </a:r>
            <a:r>
              <a:rPr lang="en-IN" dirty="0" smtClean="0"/>
              <a:t> </a:t>
            </a:r>
            <a:r>
              <a:rPr lang="en-IN" dirty="0"/>
              <a:t>If </a:t>
            </a:r>
            <a:r>
              <a:rPr lang="en-IN" dirty="0" smtClean="0"/>
              <a:t>a&gt;c, </a:t>
            </a:r>
            <a:r>
              <a:rPr lang="en-IN" dirty="0"/>
              <a:t>go to step </a:t>
            </a:r>
            <a:r>
              <a:rPr lang="en-IN" dirty="0" smtClean="0"/>
              <a:t>7.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6:</a:t>
            </a:r>
            <a:r>
              <a:rPr lang="en-IN" dirty="0" smtClean="0"/>
              <a:t> </a:t>
            </a:r>
            <a:r>
              <a:rPr lang="en-IN" dirty="0"/>
              <a:t>Print c is largest number, go to step 9.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92D050"/>
                </a:solidFill>
              </a:rPr>
              <a:t>Step 7: </a:t>
            </a:r>
            <a:r>
              <a:rPr lang="en-IN" dirty="0"/>
              <a:t>Print a is largest </a:t>
            </a:r>
            <a:r>
              <a:rPr lang="en-IN" dirty="0" smtClean="0"/>
              <a:t>number, </a:t>
            </a:r>
            <a:r>
              <a:rPr lang="en-IN" dirty="0"/>
              <a:t>go to step 9</a:t>
            </a:r>
            <a:r>
              <a:rPr lang="en-IN" dirty="0" smtClean="0"/>
              <a:t>.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8: </a:t>
            </a:r>
            <a:r>
              <a:rPr lang="en-IN" dirty="0"/>
              <a:t>Print </a:t>
            </a:r>
            <a:r>
              <a:rPr lang="en-IN" dirty="0" smtClean="0"/>
              <a:t>b </a:t>
            </a:r>
            <a:r>
              <a:rPr lang="en-IN" dirty="0"/>
              <a:t>is largest number.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92D050"/>
                </a:solidFill>
              </a:rPr>
              <a:t>Step 9: </a:t>
            </a:r>
            <a:r>
              <a:rPr lang="en-IN" dirty="0"/>
              <a:t>Stop</a:t>
            </a:r>
            <a:r>
              <a:rPr lang="en-IN" dirty="0" smtClean="0"/>
              <a:t>.</a:t>
            </a:r>
            <a:endParaRPr lang="en-IN" dirty="0"/>
          </a:p>
          <a:p>
            <a:pPr lvl="1" algn="just"/>
            <a:endParaRPr lang="en-IN" dirty="0" smtClean="0"/>
          </a:p>
          <a:p>
            <a:pPr lvl="2" algn="just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Print 1 to 10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829" y="4176166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Is a&lt;=10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73326" y="421831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6027" y="3225048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Print 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244566" y="4218314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 smtClean="0">
                <a:solidFill>
                  <a:srgbClr val="92D050"/>
                </a:solidFill>
              </a:rPr>
              <a:t>Step 1:</a:t>
            </a:r>
            <a:r>
              <a:rPr lang="en-IN" dirty="0" smtClean="0"/>
              <a:t> Initialize a to 1.</a:t>
            </a:r>
            <a:endParaRPr lang="en-IN" dirty="0"/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</a:t>
            </a:r>
            <a:r>
              <a:rPr lang="en-IN" dirty="0"/>
              <a:t> </a:t>
            </a:r>
            <a:r>
              <a:rPr lang="en-IN" dirty="0" smtClean="0">
                <a:solidFill>
                  <a:srgbClr val="92D050"/>
                </a:solidFill>
              </a:rPr>
              <a:t>2:</a:t>
            </a:r>
            <a:r>
              <a:rPr lang="en-IN" dirty="0" smtClean="0"/>
              <a:t> </a:t>
            </a:r>
            <a:r>
              <a:rPr lang="en-IN" dirty="0"/>
              <a:t>Print </a:t>
            </a:r>
            <a:r>
              <a:rPr lang="en-IN" dirty="0" smtClean="0"/>
              <a:t>a.</a:t>
            </a:r>
            <a:endParaRPr lang="en-IN" dirty="0"/>
          </a:p>
          <a:p>
            <a:pPr marL="0" indent="0" algn="just">
              <a:buNone/>
            </a:pPr>
            <a:r>
              <a:rPr lang="en-IN" dirty="0" smtClean="0">
                <a:solidFill>
                  <a:srgbClr val="92D050"/>
                </a:solidFill>
              </a:rPr>
              <a:t>Step 3: </a:t>
            </a:r>
            <a:r>
              <a:rPr lang="en-IN" dirty="0" smtClean="0"/>
              <a:t>Repeat step 2 until a&lt;=10.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92D050"/>
                </a:solidFill>
              </a:rPr>
              <a:t>Step 3.1:</a:t>
            </a:r>
            <a:r>
              <a:rPr lang="en-IN" dirty="0" smtClean="0"/>
              <a:t> a=a+1.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</a:t>
            </a:r>
            <a:r>
              <a:rPr lang="en-IN" dirty="0" smtClean="0">
                <a:solidFill>
                  <a:srgbClr val="92D050"/>
                </a:solidFill>
              </a:rPr>
              <a:t>4: </a:t>
            </a:r>
            <a:r>
              <a:rPr lang="en-IN" dirty="0" smtClean="0"/>
              <a:t>Stop.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6" idx="3"/>
          </p:cNvCxnSpPr>
          <p:nvPr/>
        </p:nvCxnSpPr>
        <p:spPr>
          <a:xfrm flipH="1">
            <a:off x="4041678" y="4587646"/>
            <a:ext cx="731648" cy="1343661"/>
          </a:xfrm>
          <a:prstGeom prst="bentConnector4">
            <a:avLst>
              <a:gd name="adj1" fmla="val -84807"/>
              <a:gd name="adj2" fmla="val 100219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6" idx="1"/>
            <a:endCxn id="26" idx="2"/>
          </p:cNvCxnSpPr>
          <p:nvPr/>
        </p:nvCxnSpPr>
        <p:spPr>
          <a:xfrm rot="10800000">
            <a:off x="1054899" y="3840878"/>
            <a:ext cx="795930" cy="746768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601578" y="2242771"/>
            <a:ext cx="1440000" cy="61264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=1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7225" y="3831276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34899" y="3228230"/>
            <a:ext cx="1440000" cy="61264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a=a+1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 flipH="1" flipV="1">
            <a:off x="2082011" y="2002213"/>
            <a:ext cx="198907" cy="2253128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8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3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Advantages of Computer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Speed</a:t>
            </a:r>
          </a:p>
          <a:p>
            <a:pPr lvl="1" algn="just"/>
            <a:r>
              <a:rPr lang="en-US" dirty="0" smtClean="0"/>
              <a:t>It can calculate millions of expression within a fraction of second.</a:t>
            </a:r>
          </a:p>
          <a:p>
            <a:pPr algn="just"/>
            <a:r>
              <a:rPr lang="en-US" dirty="0" smtClean="0"/>
              <a:t>Storage</a:t>
            </a:r>
          </a:p>
          <a:p>
            <a:pPr lvl="1" algn="just"/>
            <a:r>
              <a:rPr lang="en-US" dirty="0" smtClean="0"/>
              <a:t>It can store large amount of data using various storage devices.</a:t>
            </a:r>
          </a:p>
          <a:p>
            <a:pPr algn="just"/>
            <a:r>
              <a:rPr lang="en-US" dirty="0" smtClean="0"/>
              <a:t>Accuracy</a:t>
            </a:r>
          </a:p>
          <a:p>
            <a:pPr lvl="1" algn="just"/>
            <a:r>
              <a:rPr lang="en-US" dirty="0" smtClean="0"/>
              <a:t>It can perform the computations at very high speed without any mistake.</a:t>
            </a:r>
          </a:p>
          <a:p>
            <a:pPr algn="just"/>
            <a:r>
              <a:rPr lang="en-US" dirty="0" smtClean="0"/>
              <a:t>Reliability</a:t>
            </a:r>
          </a:p>
          <a:p>
            <a:pPr lvl="1" algn="just"/>
            <a:r>
              <a:rPr lang="en-US" dirty="0" smtClean="0"/>
              <a:t>The information stored in computer is available after years in same form. It works 24 hours without any problem as it does not feel tiredness.</a:t>
            </a:r>
          </a:p>
          <a:p>
            <a:pPr algn="just"/>
            <a:r>
              <a:rPr lang="en-US" dirty="0" smtClean="0"/>
              <a:t>Automation</a:t>
            </a:r>
          </a:p>
          <a:p>
            <a:pPr lvl="1" algn="just"/>
            <a:r>
              <a:rPr lang="en-US" dirty="0" smtClean="0"/>
              <a:t>Once the task is created in computer, it can be repeatedly performed again by a single click whenever we want.</a:t>
            </a:r>
          </a:p>
          <a:p>
            <a:pPr algn="just"/>
            <a:r>
              <a:rPr lang="en-IN" dirty="0" smtClean="0"/>
              <a:t>Multitasking</a:t>
            </a:r>
          </a:p>
          <a:p>
            <a:pPr lvl="1" algn="just"/>
            <a:r>
              <a:rPr lang="en-IN" dirty="0" smtClean="0"/>
              <a:t>It can </a:t>
            </a:r>
            <a:r>
              <a:rPr lang="en-IN" dirty="0"/>
              <a:t>perform </a:t>
            </a:r>
            <a:r>
              <a:rPr lang="en-IN" dirty="0" smtClean="0"/>
              <a:t>more than one tasks/operations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6690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Disadvantages of Computer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Lake </a:t>
            </a:r>
            <a:r>
              <a:rPr lang="en-IN" dirty="0"/>
              <a:t>of intelligence</a:t>
            </a:r>
          </a:p>
          <a:p>
            <a:pPr lvl="1" algn="just"/>
            <a:r>
              <a:rPr lang="en-IN" dirty="0"/>
              <a:t>It can not think while doing work. </a:t>
            </a:r>
          </a:p>
          <a:p>
            <a:pPr lvl="1" algn="just"/>
            <a:r>
              <a:rPr lang="en-IN" dirty="0"/>
              <a:t>It does not have natural intelligence.</a:t>
            </a:r>
          </a:p>
          <a:p>
            <a:pPr lvl="1" algn="just"/>
            <a:r>
              <a:rPr lang="en-IN" dirty="0"/>
              <a:t>It can not think about properness, correctness or effect of work it is doing.</a:t>
            </a:r>
          </a:p>
          <a:p>
            <a:pPr algn="just"/>
            <a:r>
              <a:rPr lang="en-IN" dirty="0"/>
              <a:t>Unable to correct mistake</a:t>
            </a:r>
          </a:p>
          <a:p>
            <a:pPr lvl="1" algn="just"/>
            <a:r>
              <a:rPr lang="en-IN" dirty="0"/>
              <a:t>It can not correct mistake by itself.</a:t>
            </a:r>
          </a:p>
          <a:p>
            <a:pPr lvl="1" algn="just"/>
            <a:r>
              <a:rPr lang="en-IN" dirty="0" smtClean="0"/>
              <a:t>So </a:t>
            </a:r>
            <a:r>
              <a:rPr lang="en-IN" dirty="0"/>
              <a:t>if we provide wrong or incorrect data then it </a:t>
            </a:r>
            <a:r>
              <a:rPr lang="en-IN" dirty="0" smtClean="0"/>
              <a:t>produces </a:t>
            </a:r>
            <a:r>
              <a:rPr lang="en-IN" dirty="0"/>
              <a:t>wrong result or perform wrong calculations.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676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 Diagram of Computer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a </a:t>
            </a:r>
            <a:r>
              <a:rPr lang="en-IN" dirty="0" smtClean="0">
                <a:solidFill>
                  <a:srgbClr val="92D050"/>
                </a:solidFill>
              </a:rPr>
              <a:t>pictorial </a:t>
            </a:r>
            <a:r>
              <a:rPr lang="en-IN" dirty="0">
                <a:solidFill>
                  <a:srgbClr val="92D050"/>
                </a:solidFill>
              </a:rPr>
              <a:t>representation</a:t>
            </a:r>
            <a:r>
              <a:rPr lang="en-IN" dirty="0">
                <a:solidFill>
                  <a:srgbClr val="F92672"/>
                </a:solidFill>
              </a:rPr>
              <a:t> </a:t>
            </a:r>
            <a:r>
              <a:rPr lang="en-IN" dirty="0"/>
              <a:t>of a computer </a:t>
            </a:r>
            <a:r>
              <a:rPr lang="en-IN" dirty="0" smtClean="0"/>
              <a:t>which shows </a:t>
            </a:r>
            <a:r>
              <a:rPr lang="en-IN" dirty="0"/>
              <a:t>how it works inside. </a:t>
            </a:r>
            <a:endParaRPr lang="en-IN" dirty="0" smtClean="0"/>
          </a:p>
          <a:p>
            <a:pPr algn="just"/>
            <a:r>
              <a:rPr lang="en-IN" dirty="0" smtClean="0"/>
              <a:t>It shows </a:t>
            </a:r>
            <a:r>
              <a:rPr lang="en-IN" dirty="0"/>
              <a:t>how computer works from feeding/inputting the data to getting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 smtClean="0">
                <a:latin typeface="+mn-lt"/>
              </a:rPr>
              <a:t>Diagram</a:t>
            </a:r>
            <a:r>
              <a:rPr lang="en-IN" b="1" dirty="0" smtClean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 smtClean="0">
                <a:latin typeface="+mn-lt"/>
              </a:rPr>
              <a:t>of Computer</a:t>
            </a:r>
            <a:endParaRPr lang="en-US" b="1" dirty="0">
              <a:solidFill>
                <a:srgbClr val="F92672"/>
              </a:solidFill>
              <a:latin typeface="+mn-l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 rot="16200000">
            <a:off x="3967624" y="2411445"/>
            <a:ext cx="0" cy="648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970612" y="2195445"/>
            <a:ext cx="2662517" cy="108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92D050"/>
                </a:solidFill>
              </a:rPr>
              <a:t>INPUT </a:t>
            </a:r>
            <a:r>
              <a:rPr lang="en-US" sz="2200" dirty="0" smtClean="0">
                <a:solidFill>
                  <a:srgbClr val="92D050"/>
                </a:solidFill>
              </a:rPr>
              <a:t>SECTION</a:t>
            </a:r>
            <a:endParaRPr lang="en-US" sz="2200" dirty="0">
              <a:solidFill>
                <a:srgbClr val="92D05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(Mouse, Keyboard etc…)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33776" y="2195445"/>
            <a:ext cx="2662517" cy="108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92D050"/>
                </a:solidFill>
              </a:rPr>
              <a:t>OUTPUT SECTION</a:t>
            </a:r>
          </a:p>
          <a:p>
            <a:pPr algn="ctr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(Monitor, Printer </a:t>
            </a:r>
            <a:r>
              <a:rPr lang="en-US" dirty="0">
                <a:solidFill>
                  <a:schemeClr val="bg1"/>
                </a:solidFill>
              </a:rPr>
              <a:t>etc…)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271043" y="1061445"/>
            <a:ext cx="3600000" cy="3528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433043" y="5123761"/>
            <a:ext cx="3276000" cy="108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92D050"/>
                </a:solidFill>
              </a:rPr>
              <a:t>SECONDARY MEMORY</a:t>
            </a:r>
            <a:endParaRPr lang="en-US" sz="2200" dirty="0">
              <a:solidFill>
                <a:srgbClr val="92D050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(Hard disk, Pen drive etc…)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667043" y="1652535"/>
            <a:ext cx="2808000" cy="36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CONTROL UNIT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667043" y="2403507"/>
            <a:ext cx="2808000" cy="72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ARITHMATIC AND LOGICAL UNIT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667043" y="3514479"/>
            <a:ext cx="2808000" cy="72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PRIMARY MEMORY</a:t>
            </a:r>
            <a:endParaRPr lang="en-US" sz="2200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(RAM, ROM etc…)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 rot="16200000">
            <a:off x="8199963" y="2411445"/>
            <a:ext cx="0" cy="648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71043" y="4589299"/>
            <a:ext cx="0" cy="5344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667035" y="1097537"/>
            <a:ext cx="2808000" cy="360000"/>
          </a:xfrm>
          <a:prstGeom prst="flowChartProcess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CENTRAL PROCESSING UNIT</a:t>
            </a:r>
            <a:endParaRPr lang="en-US" sz="1600" dirty="0">
              <a:solidFill>
                <a:srgbClr val="92D05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71035" y="2012535"/>
            <a:ext cx="0" cy="3960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38053" y="3122704"/>
            <a:ext cx="0" cy="3960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7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diagram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of </a:t>
            </a:r>
            <a:r>
              <a:rPr lang="en-IN" dirty="0" smtClean="0">
                <a:latin typeface="+mn-lt"/>
              </a:rPr>
              <a:t>computer (Input Section)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devices </a:t>
            </a:r>
            <a:r>
              <a:rPr lang="en-IN" dirty="0">
                <a:solidFill>
                  <a:srgbClr val="92D050"/>
                </a:solidFill>
              </a:rPr>
              <a:t>used to enter data </a:t>
            </a:r>
            <a:r>
              <a:rPr lang="en-IN" dirty="0"/>
              <a:t>in to computer system are called input devices.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converts human understandable input to computer controllable data.</a:t>
            </a:r>
          </a:p>
          <a:p>
            <a:pPr algn="just"/>
            <a:r>
              <a:rPr lang="en-IN" dirty="0" smtClean="0"/>
              <a:t>CPU </a:t>
            </a:r>
            <a:r>
              <a:rPr lang="en-IN" dirty="0"/>
              <a:t>accepts information from user through input devices.</a:t>
            </a:r>
          </a:p>
          <a:p>
            <a:pPr algn="just"/>
            <a:r>
              <a:rPr lang="en-IN" dirty="0" smtClean="0"/>
              <a:t>Examples</a:t>
            </a:r>
            <a:r>
              <a:rPr lang="en-IN" dirty="0"/>
              <a:t>: Mouse, Keyboard, Touch screen, Joystick etc…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6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diagram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of </a:t>
            </a:r>
            <a:r>
              <a:rPr lang="en-IN" dirty="0" smtClean="0">
                <a:latin typeface="+mn-lt"/>
              </a:rPr>
              <a:t>computer (Output Section)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devices used to </a:t>
            </a:r>
            <a:r>
              <a:rPr lang="en-IN" dirty="0">
                <a:solidFill>
                  <a:srgbClr val="92D050"/>
                </a:solidFill>
              </a:rPr>
              <a:t>send the information to the outside world </a:t>
            </a:r>
            <a:r>
              <a:rPr lang="en-IN" dirty="0"/>
              <a:t>from the computer is called output devices.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converts data stored in 1s and 0s in computer to human understandable </a:t>
            </a:r>
            <a:r>
              <a:rPr lang="en-IN" dirty="0" smtClean="0"/>
              <a:t>information.</a:t>
            </a:r>
            <a:endParaRPr lang="en-IN" dirty="0"/>
          </a:p>
          <a:p>
            <a:pPr algn="just"/>
            <a:r>
              <a:rPr lang="en-IN" dirty="0" smtClean="0"/>
              <a:t>Examples</a:t>
            </a:r>
            <a:r>
              <a:rPr lang="en-IN" dirty="0"/>
              <a:t>: Monitor, Printer, Plotter, Speakers etc…</a:t>
            </a:r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latin typeface="+mn-lt"/>
              </a:rPr>
              <a:t>Block</a:t>
            </a:r>
            <a:r>
              <a:rPr lang="en-IN" sz="3200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sz="3200" dirty="0" smtClean="0">
                <a:latin typeface="+mn-lt"/>
              </a:rPr>
              <a:t>diagram</a:t>
            </a:r>
            <a:r>
              <a:rPr lang="en-IN" sz="3200" dirty="0" smtClean="0">
                <a:solidFill>
                  <a:srgbClr val="F92672"/>
                </a:solidFill>
                <a:latin typeface="+mn-lt"/>
              </a:rPr>
              <a:t> </a:t>
            </a:r>
            <a:r>
              <a:rPr lang="en-IN" sz="3200" dirty="0" smtClean="0">
                <a:latin typeface="+mn-lt"/>
              </a:rPr>
              <a:t>of </a:t>
            </a:r>
            <a:r>
              <a:rPr lang="en-IN" sz="3200" dirty="0">
                <a:latin typeface="+mn-lt"/>
              </a:rPr>
              <a:t>computer </a:t>
            </a:r>
            <a:r>
              <a:rPr lang="en-IN" sz="3200" dirty="0" smtClean="0">
                <a:latin typeface="+mn-lt"/>
              </a:rPr>
              <a:t>(Central Processing </a:t>
            </a:r>
            <a:r>
              <a:rPr lang="en-IN" sz="3200" dirty="0">
                <a:latin typeface="+mn-lt"/>
              </a:rPr>
              <a:t>Unit (CPU))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</a:t>
            </a:r>
            <a:r>
              <a:rPr lang="en-IN" dirty="0"/>
              <a:t>contains </a:t>
            </a:r>
            <a:r>
              <a:rPr lang="en-IN" dirty="0">
                <a:solidFill>
                  <a:srgbClr val="92D050"/>
                </a:solidFill>
              </a:rPr>
              <a:t>electronics </a:t>
            </a:r>
            <a:r>
              <a:rPr lang="en-IN" dirty="0" smtClean="0">
                <a:solidFill>
                  <a:srgbClr val="92D050"/>
                </a:solidFill>
              </a:rPr>
              <a:t>circuit </a:t>
            </a:r>
            <a:r>
              <a:rPr lang="en-IN" dirty="0"/>
              <a:t>that processes the data based on instructions.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also controls the flow of data in the system.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is also known as </a:t>
            </a:r>
            <a:r>
              <a:rPr lang="en-IN" dirty="0">
                <a:solidFill>
                  <a:srgbClr val="92D050"/>
                </a:solidFill>
              </a:rPr>
              <a:t>brain</a:t>
            </a:r>
            <a:r>
              <a:rPr lang="en-IN" dirty="0"/>
              <a:t> of the computer.</a:t>
            </a:r>
          </a:p>
          <a:p>
            <a:pPr algn="just"/>
            <a:r>
              <a:rPr lang="en-IN" dirty="0" smtClean="0"/>
              <a:t>CPU </a:t>
            </a:r>
            <a:r>
              <a:rPr lang="en-IN" dirty="0"/>
              <a:t>consists of</a:t>
            </a:r>
            <a:r>
              <a:rPr lang="en-IN" dirty="0" smtClean="0"/>
              <a:t>,</a:t>
            </a:r>
          </a:p>
          <a:p>
            <a:pPr lvl="1" algn="just"/>
            <a:r>
              <a:rPr lang="en-IN" dirty="0"/>
              <a:t>Arithmetic Logic Unit (ALU</a:t>
            </a:r>
            <a:r>
              <a:rPr lang="en-IN" dirty="0" smtClean="0"/>
              <a:t>)</a:t>
            </a:r>
          </a:p>
          <a:p>
            <a:pPr lvl="2" algn="just"/>
            <a:r>
              <a:rPr lang="en-IN" dirty="0"/>
              <a:t>It performs all arithmetic calculations such as add, subtract, multiply, compare, </a:t>
            </a:r>
            <a:r>
              <a:rPr lang="en-IN" dirty="0" smtClean="0"/>
              <a:t>etc. and </a:t>
            </a:r>
            <a:r>
              <a:rPr lang="en-IN" dirty="0"/>
              <a:t>takes logical decision.</a:t>
            </a:r>
          </a:p>
          <a:p>
            <a:pPr lvl="2" algn="just"/>
            <a:r>
              <a:rPr lang="en-IN" dirty="0"/>
              <a:t>It takes data from memory unit and returns data to memory unit, generally primary </a:t>
            </a:r>
            <a:r>
              <a:rPr lang="en-IN" dirty="0" smtClean="0"/>
              <a:t>memory (RAM).</a:t>
            </a:r>
            <a:endParaRPr lang="en-IN" dirty="0"/>
          </a:p>
          <a:p>
            <a:pPr lvl="1" algn="just"/>
            <a:r>
              <a:rPr lang="en-IN" dirty="0"/>
              <a:t>Control Unit (CU</a:t>
            </a:r>
            <a:r>
              <a:rPr lang="en-IN" dirty="0" smtClean="0"/>
              <a:t>)</a:t>
            </a:r>
          </a:p>
          <a:p>
            <a:pPr lvl="2" algn="just"/>
            <a:r>
              <a:rPr lang="en-IN" dirty="0"/>
              <a:t>It controls all other units in the computer system. It manages all </a:t>
            </a:r>
            <a:r>
              <a:rPr lang="en-IN" dirty="0" smtClean="0"/>
              <a:t>operations such as reads </a:t>
            </a:r>
            <a:r>
              <a:rPr lang="en-IN" dirty="0"/>
              <a:t>instruction and data from memory.</a:t>
            </a:r>
          </a:p>
          <a:p>
            <a:pPr lvl="1" algn="just"/>
            <a:r>
              <a:rPr lang="en-IN" dirty="0" smtClean="0"/>
              <a:t>Primary Memory</a:t>
            </a:r>
            <a:endParaRPr lang="en-IN" dirty="0"/>
          </a:p>
          <a:p>
            <a:pPr lvl="2" algn="just"/>
            <a:r>
              <a:rPr lang="en-IN" dirty="0"/>
              <a:t>It is also known as main memory. </a:t>
            </a:r>
            <a:endParaRPr lang="en-IN" dirty="0" smtClean="0"/>
          </a:p>
          <a:p>
            <a:pPr lvl="2" algn="just"/>
            <a:r>
              <a:rPr lang="en-IN" dirty="0" smtClean="0"/>
              <a:t>The </a:t>
            </a:r>
            <a:r>
              <a:rPr lang="en-IN" dirty="0"/>
              <a:t>processor or the CPU directly stores and retrieves information from it</a:t>
            </a:r>
            <a:r>
              <a:rPr lang="en-IN" dirty="0" smtClean="0"/>
              <a:t>.</a:t>
            </a:r>
          </a:p>
          <a:p>
            <a:pPr lvl="2" algn="just"/>
            <a:r>
              <a:rPr lang="en-IN" dirty="0"/>
              <a:t>Generally currently executing programs and data are stored in primary </a:t>
            </a:r>
            <a:r>
              <a:rPr lang="en-IN" dirty="0" smtClean="0"/>
              <a:t>memory.</a:t>
            </a:r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1653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Wingdings</vt:lpstr>
      <vt:lpstr>Wingdings 2</vt:lpstr>
      <vt:lpstr>Wingdings 3</vt:lpstr>
      <vt:lpstr>Office Theme</vt:lpstr>
      <vt:lpstr>Introduction to computer and programming</vt:lpstr>
      <vt:lpstr>What is Computer?</vt:lpstr>
      <vt:lpstr>Advantages of Computer</vt:lpstr>
      <vt:lpstr>Disadvantages of Computer</vt:lpstr>
      <vt:lpstr>Block Diagram of Computer</vt:lpstr>
      <vt:lpstr>Block Diagram of Computer</vt:lpstr>
      <vt:lpstr>Block diagram of computer (Input Section)</vt:lpstr>
      <vt:lpstr>Block diagram of computer (Output Section)</vt:lpstr>
      <vt:lpstr>Block diagram of computer (Central Processing Unit (CPU))</vt:lpstr>
      <vt:lpstr>Block diagram of computer (Secondary Memory)</vt:lpstr>
      <vt:lpstr>What is Hardware?</vt:lpstr>
      <vt:lpstr>What is Software?</vt:lpstr>
      <vt:lpstr>Categories of System Software</vt:lpstr>
      <vt:lpstr>Categories of Application Software</vt:lpstr>
      <vt:lpstr>Compiler, Interpreter and Assembler</vt:lpstr>
      <vt:lpstr>Types of Computer Languages</vt:lpstr>
      <vt:lpstr>Types of Computer Languages</vt:lpstr>
      <vt:lpstr>Symbols used in Flowchart</vt:lpstr>
      <vt:lpstr>Number is positive or negative</vt:lpstr>
      <vt:lpstr>Number is odd or even</vt:lpstr>
      <vt:lpstr>Largest number from 2 numbers</vt:lpstr>
      <vt:lpstr>Largest number from 3 numbers (Flowchart)</vt:lpstr>
      <vt:lpstr>Largest number from 3 numbers (Algorithm)</vt:lpstr>
      <vt:lpstr>Print 1 to 10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261</cp:revision>
  <dcterms:created xsi:type="dcterms:W3CDTF">2020-05-01T05:09:15Z</dcterms:created>
  <dcterms:modified xsi:type="dcterms:W3CDTF">2020-12-14T02:50:16Z</dcterms:modified>
</cp:coreProperties>
</file>