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0" r:id="rId2"/>
    <p:sldId id="280" r:id="rId3"/>
    <p:sldId id="314" r:id="rId4"/>
    <p:sldId id="315" r:id="rId5"/>
    <p:sldId id="316" r:id="rId6"/>
    <p:sldId id="341" r:id="rId7"/>
    <p:sldId id="317" r:id="rId8"/>
    <p:sldId id="318" r:id="rId9"/>
    <p:sldId id="319" r:id="rId10"/>
    <p:sldId id="320" r:id="rId11"/>
    <p:sldId id="321" r:id="rId12"/>
    <p:sldId id="342" r:id="rId13"/>
    <p:sldId id="322" r:id="rId14"/>
    <p:sldId id="323" r:id="rId15"/>
    <p:sldId id="324" r:id="rId16"/>
    <p:sldId id="325" r:id="rId17"/>
    <p:sldId id="326" r:id="rId18"/>
    <p:sldId id="327" r:id="rId19"/>
    <p:sldId id="343" r:id="rId20"/>
    <p:sldId id="328" r:id="rId21"/>
    <p:sldId id="329" r:id="rId22"/>
    <p:sldId id="330" r:id="rId23"/>
    <p:sldId id="344" r:id="rId24"/>
    <p:sldId id="336" r:id="rId25"/>
    <p:sldId id="337" r:id="rId26"/>
    <p:sldId id="338" r:id="rId27"/>
    <p:sldId id="345" r:id="rId28"/>
    <p:sldId id="331" r:id="rId29"/>
    <p:sldId id="332" r:id="rId30"/>
    <p:sldId id="333" r:id="rId31"/>
    <p:sldId id="346" r:id="rId32"/>
    <p:sldId id="334" r:id="rId33"/>
    <p:sldId id="339" r:id="rId34"/>
    <p:sldId id="340"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PRUghIY51FqpbczK/k8Wg==" hashData="/chAaoKcwNTPBvSRSwQcz1INC5RoS6RSx3naGMHDJDXfANFeS6C7iEJUm28Bxur8abwmts3v0TtPN95f2S3C+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2672"/>
    <a:srgbClr val="F9A825"/>
    <a:srgbClr val="373737"/>
    <a:srgbClr val="212121"/>
    <a:srgbClr val="111111"/>
    <a:srgbClr val="000000"/>
    <a:srgbClr val="FF5800"/>
    <a:srgbClr val="FF1744"/>
    <a:srgbClr val="EF5350"/>
    <a:srgbClr val="B966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https://www.darshan.ac.in/DIET/Faculty/Dr-Nilesh-Maganbhai-Gambhava" TargetMode="External"/><Relationship Id="rId13"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www.darshan.ac.in/DIET/Faculty/Dr-Nilesh-Maganbhai-Gambhava" TargetMode="External"/><Relationship Id="rId13" Type="http://schemas.openxmlformats.org/officeDocument/2006/relationships/image" Target="../media/image9.png"/><Relationship Id="rId3" Type="http://schemas.microsoft.com/office/2007/relationships/hdphoto" Target="../media/hdphoto3.wdp"/><Relationship Id="rId7" Type="http://schemas.microsoft.com/office/2007/relationships/hdphoto" Target="../media/hdphoto2.wdp"/><Relationship Id="rId12" Type="http://schemas.openxmlformats.org/officeDocument/2006/relationships/image" Target="../media/image8.png"/><Relationship Id="rId2" Type="http://schemas.openxmlformats.org/officeDocument/2006/relationships/image" Target="../media/image12.png"/><Relationship Id="rId16" Type="http://schemas.openxmlformats.org/officeDocument/2006/relationships/image" Target="../media/image14.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3.jpeg"/><Relationship Id="rId1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S_Title Slide">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2DD5542D-6704-4140-A5E8-488153BFFF7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FBFACBB7-4B79-4809-963B-9D83BA686AD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55588" b="82169"/>
          <a:stretch/>
        </p:blipFill>
        <p:spPr>
          <a:xfrm flipH="1">
            <a:off x="4142" y="-1"/>
            <a:ext cx="5767796" cy="1541420"/>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 xmlns:a16="http://schemas.microsoft.com/office/drawing/2014/main" id="{2A0EE700-7BB4-49D8-B51F-CEC237C844BD}"/>
              </a:ext>
            </a:extLst>
          </p:cNvPr>
          <p:cNvPicPr>
            <a:picLocks noChangeAspect="1"/>
          </p:cNvPicPr>
          <p:nvPr userDrawn="1"/>
        </p:nvPicPr>
        <p:blipFill>
          <a:blip r:embed="rId4" cstate="print">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11" name="Picture 10">
            <a:extLst>
              <a:ext uri="{FF2B5EF4-FFF2-40B4-BE49-F238E27FC236}">
                <a16:creationId xmlns="" xmlns:a16="http://schemas.microsoft.com/office/drawing/2014/main" id="{2866A6DB-EA5D-4087-B3FE-A98E377730A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12" name="TextBox 11">
            <a:extLst>
              <a:ext uri="{FF2B5EF4-FFF2-40B4-BE49-F238E27FC236}">
                <a16:creationId xmlns="" xmlns:a16="http://schemas.microsoft.com/office/drawing/2014/main" id="{437A6005-B766-4453-A692-D00FC7BC40C8}"/>
              </a:ext>
            </a:extLst>
          </p:cNvPr>
          <p:cNvSpPr txBox="1"/>
          <p:nvPr userDrawn="1"/>
        </p:nvSpPr>
        <p:spPr>
          <a:xfrm>
            <a:off x="9468438" y="1085373"/>
            <a:ext cx="849913" cy="846386"/>
          </a:xfrm>
          <a:prstGeom prst="rect">
            <a:avLst/>
          </a:prstGeom>
          <a:noFill/>
        </p:spPr>
        <p:txBody>
          <a:bodyPr wrap="none" rtlCol="0">
            <a:spAutoFit/>
          </a:bodyPr>
          <a:lstStyle/>
          <a:p>
            <a:pPr algn="ctr"/>
            <a:r>
              <a:rPr lang="en-US" sz="4000" dirty="0">
                <a:solidFill>
                  <a:schemeClr val="bg1">
                    <a:lumMod val="65000"/>
                  </a:schemeClr>
                </a:solidFill>
              </a:rPr>
              <a:t>{</a:t>
            </a:r>
            <a:r>
              <a:rPr lang="en-US" sz="4000" b="1" dirty="0">
                <a:solidFill>
                  <a:schemeClr val="bg1">
                    <a:lumMod val="65000"/>
                  </a:schemeClr>
                </a:solidFill>
              </a:rPr>
              <a:t>C</a:t>
            </a:r>
            <a:r>
              <a:rPr lang="en-US" sz="4000" dirty="0">
                <a:solidFill>
                  <a:schemeClr val="bg1">
                    <a:lumMod val="65000"/>
                  </a:schemeClr>
                </a:solidFill>
              </a:rPr>
              <a:t>}</a:t>
            </a:r>
          </a:p>
          <a:p>
            <a:pPr algn="ctr"/>
            <a:r>
              <a:rPr lang="en-US" sz="900" dirty="0">
                <a:solidFill>
                  <a:schemeClr val="bg1">
                    <a:lumMod val="65000"/>
                  </a:schemeClr>
                </a:solidFill>
                <a:latin typeface="Segoe UI Light" panose="020B0502040204020203" pitchFamily="34" charset="0"/>
                <a:cs typeface="Segoe UI Light" panose="020B0502040204020203" pitchFamily="34" charset="0"/>
              </a:rPr>
              <a:t>Programming</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 xmlns:a16="http://schemas.microsoft.com/office/drawing/2014/main" id="{E529EDBF-F2C4-47B1-AC0E-193495B3FE61}"/>
              </a:ext>
            </a:extLst>
          </p:cNvPr>
          <p:cNvSpPr txBox="1"/>
          <p:nvPr userDrawn="1"/>
        </p:nvSpPr>
        <p:spPr>
          <a:xfrm>
            <a:off x="7645588" y="102635"/>
            <a:ext cx="4495612" cy="646331"/>
          </a:xfrm>
          <a:prstGeom prst="rect">
            <a:avLst/>
          </a:prstGeom>
          <a:noFill/>
        </p:spPr>
        <p:txBody>
          <a:bodyPr wrap="square" rtlCol="0">
            <a:spAutoFit/>
          </a:bodyPr>
          <a:lstStyle/>
          <a:p>
            <a:pPr algn="ctr"/>
            <a:r>
              <a:rPr lang="en-US" b="1" dirty="0">
                <a:solidFill>
                  <a:schemeClr val="bg1">
                    <a:lumMod val="65000"/>
                  </a:schemeClr>
                </a:solidFill>
              </a:rPr>
              <a:t>Programming for Problem Solving </a:t>
            </a:r>
            <a:r>
              <a:rPr lang="en-US" dirty="0">
                <a:solidFill>
                  <a:schemeClr val="bg1">
                    <a:lumMod val="65000"/>
                  </a:schemeClr>
                </a:solidFill>
              </a:rPr>
              <a:t>(PPS)</a:t>
            </a:r>
          </a:p>
          <a:p>
            <a:pPr algn="ctr"/>
            <a:r>
              <a:rPr lang="en-US" dirty="0">
                <a:solidFill>
                  <a:schemeClr val="bg1">
                    <a:lumMod val="65000"/>
                  </a:schemeClr>
                </a:solidFill>
              </a:rPr>
              <a:t>GTU # 3110003</a:t>
            </a:r>
          </a:p>
        </p:txBody>
      </p:sp>
      <p:grpSp>
        <p:nvGrpSpPr>
          <p:cNvPr id="14" name="Group 13">
            <a:extLst>
              <a:ext uri="{FF2B5EF4-FFF2-40B4-BE49-F238E27FC236}">
                <a16:creationId xmlns="" xmlns:a16="http://schemas.microsoft.com/office/drawing/2014/main" id="{9C13E249-60F6-43B6-AF09-0B5D38ED31C7}"/>
              </a:ext>
            </a:extLst>
          </p:cNvPr>
          <p:cNvGrpSpPr/>
          <p:nvPr userDrawn="1"/>
        </p:nvGrpSpPr>
        <p:grpSpPr>
          <a:xfrm>
            <a:off x="7658036" y="791170"/>
            <a:ext cx="4470716" cy="252000"/>
            <a:chOff x="7658036" y="688992"/>
            <a:chExt cx="4470716" cy="252000"/>
          </a:xfrm>
        </p:grpSpPr>
        <p:cxnSp>
          <p:nvCxnSpPr>
            <p:cNvPr id="15" name="Straight Connector 14">
              <a:extLst>
                <a:ext uri="{FF2B5EF4-FFF2-40B4-BE49-F238E27FC236}">
                  <a16:creationId xmlns="" xmlns:a16="http://schemas.microsoft.com/office/drawing/2014/main" id="{7A03E081-98B9-4B8E-8331-440C0FB88792}"/>
                </a:ext>
              </a:extLst>
            </p:cNvPr>
            <p:cNvCxnSpPr>
              <a:cxnSpLocks/>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 xmlns:a16="http://schemas.microsoft.com/office/drawing/2014/main" id="{1915645F-EA3D-4C76-9886-6445F1B27612}"/>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dirty="0">
                  <a:solidFill>
                    <a:schemeClr val="tx1"/>
                  </a:solidFill>
                </a:rPr>
                <a:t>USING</a:t>
              </a:r>
            </a:p>
          </p:txBody>
        </p:sp>
      </p:grpSp>
      <p:pic>
        <p:nvPicPr>
          <p:cNvPr id="17" name="Picture 16">
            <a:extLst>
              <a:ext uri="{FF2B5EF4-FFF2-40B4-BE49-F238E27FC236}">
                <a16:creationId xmlns="" xmlns:a16="http://schemas.microsoft.com/office/drawing/2014/main" id="{72534F83-3631-47DA-BFBE-F6D77F60547B}"/>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1547463" y="531094"/>
            <a:ext cx="1087893" cy="772151"/>
          </a:xfrm>
          <a:prstGeom prst="rect">
            <a:avLst/>
          </a:prstGeom>
        </p:spPr>
      </p:pic>
      <p:grpSp>
        <p:nvGrpSpPr>
          <p:cNvPr id="19" name="Group 18">
            <a:extLst>
              <a:ext uri="{FF2B5EF4-FFF2-40B4-BE49-F238E27FC236}">
                <a16:creationId xmlns="" xmlns:a16="http://schemas.microsoft.com/office/drawing/2014/main" id="{F90EADFF-8FC1-4B8C-966E-C3EFBAA8B797}"/>
              </a:ext>
            </a:extLst>
          </p:cNvPr>
          <p:cNvGrpSpPr/>
          <p:nvPr userDrawn="1"/>
        </p:nvGrpSpPr>
        <p:grpSpPr>
          <a:xfrm>
            <a:off x="359430" y="5214355"/>
            <a:ext cx="6048474" cy="1319203"/>
            <a:chOff x="230726" y="5351395"/>
            <a:chExt cx="6048474" cy="1319203"/>
          </a:xfrm>
        </p:grpSpPr>
        <p:pic>
          <p:nvPicPr>
            <p:cNvPr id="20" name="Picture 19">
              <a:hlinkClick r:id="rId8"/>
              <a:extLst>
                <a:ext uri="{FF2B5EF4-FFF2-40B4-BE49-F238E27FC236}">
                  <a16:creationId xmlns="" xmlns:a16="http://schemas.microsoft.com/office/drawing/2014/main" id="{7B36642D-0DC1-4604-ABB5-6FEE7E7A97D8}"/>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230726" y="5436661"/>
              <a:ext cx="1354234" cy="1183701"/>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 xmlns:a16="http://schemas.microsoft.com/office/drawing/2014/main" id="{E9A2022C-B0CC-4ECB-BFC2-88B26F8EFEF7}"/>
                </a:ext>
              </a:extLst>
            </p:cNvPr>
            <p:cNvSpPr/>
            <p:nvPr/>
          </p:nvSpPr>
          <p:spPr>
            <a:xfrm>
              <a:off x="1797991" y="5351395"/>
              <a:ext cx="4481209" cy="923330"/>
            </a:xfrm>
            <a:prstGeom prst="rect">
              <a:avLst/>
            </a:prstGeom>
          </p:spPr>
          <p:txBody>
            <a:bodyPr wrap="square" lIns="0">
              <a:spAutoFit/>
            </a:bodyPr>
            <a:lstStyle/>
            <a:p>
              <a:r>
                <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Prof. Nilesh </a:t>
              </a:r>
              <a:r>
                <a:rPr lang="en-US" b="1" dirty="0" err="1">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Gambhava</a:t>
              </a:r>
              <a:endPar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endParaRPr>
            </a:p>
            <a:p>
              <a:r>
                <a:rPr lang="en-US" sz="700" b="1" dirty="0">
                  <a:solidFill>
                    <a:schemeClr val="bg1"/>
                  </a:solidFill>
                </a:rPr>
                <a:t/>
              </a:r>
              <a:br>
                <a:rPr lang="en-US" sz="700" b="1" dirty="0">
                  <a:solidFill>
                    <a:schemeClr val="bg1"/>
                  </a:solidFill>
                </a:rPr>
              </a:br>
              <a:r>
                <a:rPr lang="en-US" sz="1400" dirty="0">
                  <a:solidFill>
                    <a:schemeClr val="bg1"/>
                  </a:solidFill>
                </a:rPr>
                <a:t>Computer Engineering Department,</a:t>
              </a:r>
              <a:br>
                <a:rPr lang="en-US" sz="1400" dirty="0">
                  <a:solidFill>
                    <a:schemeClr val="bg1"/>
                  </a:solidFill>
                </a:rPr>
              </a:br>
              <a:r>
                <a:rPr lang="en-US" sz="1400" dirty="0">
                  <a:solidFill>
                    <a:schemeClr val="bg1"/>
                  </a:solidFill>
                </a:rPr>
                <a:t>Darshan Institute of Engineering &amp; Technology, Rajkot</a:t>
              </a:r>
              <a:endParaRPr lang="en-US" dirty="0">
                <a:solidFill>
                  <a:schemeClr val="bg1"/>
                </a:solidFill>
              </a:endParaRPr>
            </a:p>
          </p:txBody>
        </p:sp>
        <p:grpSp>
          <p:nvGrpSpPr>
            <p:cNvPr id="22" name="Group 21">
              <a:extLst>
                <a:ext uri="{FF2B5EF4-FFF2-40B4-BE49-F238E27FC236}">
                  <a16:creationId xmlns="" xmlns:a16="http://schemas.microsoft.com/office/drawing/2014/main" id="{38CB397E-25CD-48A8-A4EE-6377A4E5AD46}"/>
                </a:ext>
              </a:extLst>
            </p:cNvPr>
            <p:cNvGrpSpPr/>
            <p:nvPr/>
          </p:nvGrpSpPr>
          <p:grpSpPr>
            <a:xfrm>
              <a:off x="1797991" y="6418598"/>
              <a:ext cx="3163989" cy="252000"/>
              <a:chOff x="1879115" y="6418598"/>
              <a:chExt cx="3163989" cy="252000"/>
            </a:xfrm>
          </p:grpSpPr>
          <p:pic>
            <p:nvPicPr>
              <p:cNvPr id="24" name="Picture 23">
                <a:extLst>
                  <a:ext uri="{FF2B5EF4-FFF2-40B4-BE49-F238E27FC236}">
                    <a16:creationId xmlns="" xmlns:a16="http://schemas.microsoft.com/office/drawing/2014/main" id="{6B8FB672-8407-4DB3-8BC2-562F565E29A2}"/>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3043911" y="6418598"/>
                <a:ext cx="252000" cy="252000"/>
              </a:xfrm>
              <a:prstGeom prst="rect">
                <a:avLst/>
              </a:prstGeom>
            </p:spPr>
          </p:pic>
          <p:pic>
            <p:nvPicPr>
              <p:cNvPr id="25" name="Picture 24">
                <a:extLst>
                  <a:ext uri="{FF2B5EF4-FFF2-40B4-BE49-F238E27FC236}">
                    <a16:creationId xmlns="" xmlns:a16="http://schemas.microsoft.com/office/drawing/2014/main" id="{B8E6FE4C-5850-4B89-9820-80BCD44D9379}"/>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879115" y="6418598"/>
                <a:ext cx="252000" cy="252000"/>
              </a:xfrm>
              <a:prstGeom prst="rect">
                <a:avLst/>
              </a:prstGeom>
            </p:spPr>
          </p:pic>
          <p:pic>
            <p:nvPicPr>
              <p:cNvPr id="26" name="Picture 25">
                <a:extLst>
                  <a:ext uri="{FF2B5EF4-FFF2-40B4-BE49-F238E27FC236}">
                    <a16:creationId xmlns="" xmlns:a16="http://schemas.microsoft.com/office/drawing/2014/main" id="{E61AA922-9C3F-457F-B54C-16B68506EF68}"/>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208707" y="6418598"/>
                <a:ext cx="252000" cy="252000"/>
              </a:xfrm>
              <a:prstGeom prst="rect">
                <a:avLst/>
              </a:prstGeom>
            </p:spPr>
          </p:pic>
          <p:pic>
            <p:nvPicPr>
              <p:cNvPr id="27" name="Picture 26">
                <a:extLst>
                  <a:ext uri="{FF2B5EF4-FFF2-40B4-BE49-F238E27FC236}">
                    <a16:creationId xmlns="" xmlns:a16="http://schemas.microsoft.com/office/drawing/2014/main" id="{FB26A37B-6852-42F0-A270-DA04788083A8}"/>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461513" y="6418598"/>
                <a:ext cx="252000" cy="252000"/>
              </a:xfrm>
              <a:prstGeom prst="rect">
                <a:avLst/>
              </a:prstGeom>
            </p:spPr>
          </p:pic>
          <p:pic>
            <p:nvPicPr>
              <p:cNvPr id="28" name="Picture 27">
                <a:extLst>
                  <a:ext uri="{FF2B5EF4-FFF2-40B4-BE49-F238E27FC236}">
                    <a16:creationId xmlns="" xmlns:a16="http://schemas.microsoft.com/office/drawing/2014/main" id="{E27B100F-FAC5-4F9C-AABB-FBF095CE7E05}"/>
                  </a:ext>
                </a:extLst>
              </p:cNvPr>
              <p:cNvPicPr>
                <a:picLocks noChangeAspect="1"/>
              </p:cNvPicPr>
              <p:nvPr/>
            </p:nvPicPr>
            <p:blipFill>
              <a:blip r:embed="rId1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791104" y="6418598"/>
                <a:ext cx="252000" cy="252000"/>
              </a:xfrm>
              <a:prstGeom prst="rect">
                <a:avLst/>
              </a:prstGeom>
            </p:spPr>
          </p:pic>
          <p:pic>
            <p:nvPicPr>
              <p:cNvPr id="29" name="Picture 28">
                <a:extLst>
                  <a:ext uri="{FF2B5EF4-FFF2-40B4-BE49-F238E27FC236}">
                    <a16:creationId xmlns="" xmlns:a16="http://schemas.microsoft.com/office/drawing/2014/main" id="{194F6D9E-5D28-41B7-8465-A28C9415ED41}"/>
                  </a:ext>
                </a:extLst>
              </p:cNvPr>
              <p:cNvPicPr>
                <a:picLocks noChangeAspect="1"/>
              </p:cNvPicPr>
              <p:nvPr/>
            </p:nvPicPr>
            <p:blipFill>
              <a:blip r:embed="rId1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3626309" y="6418598"/>
                <a:ext cx="252000" cy="252000"/>
              </a:xfrm>
              <a:prstGeom prst="rect">
                <a:avLst/>
              </a:prstGeom>
            </p:spPr>
          </p:pic>
        </p:grpSp>
        <p:cxnSp>
          <p:nvCxnSpPr>
            <p:cNvPr id="23" name="Straight Connector 22">
              <a:extLst>
                <a:ext uri="{FF2B5EF4-FFF2-40B4-BE49-F238E27FC236}">
                  <a16:creationId xmlns="" xmlns:a16="http://schemas.microsoft.com/office/drawing/2014/main" id="{7A12D8E0-9801-4A0F-B30E-12278B8C0329}"/>
                </a:ext>
              </a:extLst>
            </p:cNvPr>
            <p:cNvCxnSpPr/>
            <p:nvPr/>
          </p:nvCxnSpPr>
          <p:spPr>
            <a:xfrm>
              <a:off x="1797991" y="6295862"/>
              <a:ext cx="4308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 xmlns:a16="http://schemas.microsoft.com/office/drawing/2014/main"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dirty="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3704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867F4-D28C-42B0-A13F-19DCD4128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BA8812F0-0704-4B44-AFD5-1C4823F30DB8}"/>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4" name="Footer Placeholder 3">
            <a:extLst>
              <a:ext uri="{FF2B5EF4-FFF2-40B4-BE49-F238E27FC236}">
                <a16:creationId xmlns="" xmlns:a16="http://schemas.microsoft.com/office/drawing/2014/main" id="{67C3B119-F942-4018-BD99-E347EE1D1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079E08F-43CA-4BCF-8035-BB6E028F9FEF}"/>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947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FE567BE-E4C2-46BC-B29E-774DBDCC889E}"/>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3" name="Footer Placeholder 2">
            <a:extLst>
              <a:ext uri="{FF2B5EF4-FFF2-40B4-BE49-F238E27FC236}">
                <a16:creationId xmlns="" xmlns:a16="http://schemas.microsoft.com/office/drawing/2014/main" id="{4C632672-DC12-41EE-9E15-2A48DAEAA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6B790D7-5D92-41A1-9462-4A7AAC53B55C}"/>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1208451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Slide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606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2611E1-0811-4A98-AF03-1B177D752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EC06566-9A1C-40BD-8719-416408F03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30106F-2D25-49BB-BD14-F02B8F4E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384D1AC-C8FE-4268-B4EC-B6066BCF03B9}"/>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6" name="Footer Placeholder 5">
            <a:extLst>
              <a:ext uri="{FF2B5EF4-FFF2-40B4-BE49-F238E27FC236}">
                <a16:creationId xmlns="" xmlns:a16="http://schemas.microsoft.com/office/drawing/2014/main" id="{8C936B77-1A35-4430-A284-0742AC37E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57E8B7C-8C38-4576-8EDD-AA16DB1F7A6D}"/>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11598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0A2E3F-A83D-4026-A90F-C3300FB8B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92E73F5-65F1-40FE-A2D3-887A2E323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2473E5DD-261F-4294-8D20-4D0212D4E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5841CC7-59E6-408D-905F-E641E60BEA40}"/>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6" name="Footer Placeholder 5">
            <a:extLst>
              <a:ext uri="{FF2B5EF4-FFF2-40B4-BE49-F238E27FC236}">
                <a16:creationId xmlns="" xmlns:a16="http://schemas.microsoft.com/office/drawing/2014/main" id="{B17A4C8F-91AA-4CCC-9F10-D28276413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6A279A-4E26-4C74-8CF4-2F9DEDDFD0D4}"/>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426977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97E80B-60EC-4311-8D85-37B12EC443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67ED8CC8-1E18-428F-956F-126C8CC20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32866C3-05B0-4779-8AF4-58DD3F6368E5}"/>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5" name="Footer Placeholder 4">
            <a:extLst>
              <a:ext uri="{FF2B5EF4-FFF2-40B4-BE49-F238E27FC236}">
                <a16:creationId xmlns="" xmlns:a16="http://schemas.microsoft.com/office/drawing/2014/main" id="{D91147CA-FE16-476B-95C1-D07973CBB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751835-6E4D-447A-889B-DB2F9B05B557}"/>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874858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03A30A8-BF94-4EF9-8EA8-E0FC5009C2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CF90AD6-4A8B-4DE5-94B1-A1698DACC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0EF0F62-E1AD-45A7-BAF6-13F856E91300}"/>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5" name="Footer Placeholder 4">
            <a:extLst>
              <a:ext uri="{FF2B5EF4-FFF2-40B4-BE49-F238E27FC236}">
                <a16:creationId xmlns="" xmlns:a16="http://schemas.microsoft.com/office/drawing/2014/main" id="{7F04B5BE-0A53-4BBF-9DF8-45A0D1EE4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A57212B-8353-4FE1-8D53-AAEC308F444B}"/>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05181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PS_Title Slide2">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470411BC-CF40-498F-8C70-05E34E148587}"/>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 xmlns:a16="http://schemas.microsoft.com/office/drawing/2014/main" id="{DF9036A6-C066-404B-8B7C-3E95A693CB30}"/>
              </a:ext>
            </a:extLst>
          </p:cNvPr>
          <p:cNvPicPr>
            <a:picLocks noChangeAspect="1"/>
          </p:cNvPicPr>
          <p:nvPr userDrawn="1"/>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1547463" cy="6858000"/>
          </a:xfrm>
          <a:prstGeom prst="rect">
            <a:avLst/>
          </a:prstGeom>
        </p:spPr>
      </p:pic>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4" cstate="print">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4" name="TextBox 33">
            <a:extLst>
              <a:ext uri="{FF2B5EF4-FFF2-40B4-BE49-F238E27FC236}">
                <a16:creationId xmlns="" xmlns:a16="http://schemas.microsoft.com/office/drawing/2014/main" id="{5307C7B1-056B-4ECD-90DF-2F3B4B966E9C}"/>
              </a:ext>
            </a:extLst>
          </p:cNvPr>
          <p:cNvSpPr txBox="1"/>
          <p:nvPr userDrawn="1"/>
        </p:nvSpPr>
        <p:spPr>
          <a:xfrm>
            <a:off x="9468438" y="1085373"/>
            <a:ext cx="849913" cy="846386"/>
          </a:xfrm>
          <a:prstGeom prst="rect">
            <a:avLst/>
          </a:prstGeom>
          <a:noFill/>
        </p:spPr>
        <p:txBody>
          <a:bodyPr wrap="none" rtlCol="0">
            <a:spAutoFit/>
          </a:bodyPr>
          <a:lstStyle/>
          <a:p>
            <a:pPr algn="ctr"/>
            <a:r>
              <a:rPr lang="en-US" sz="4000" dirty="0">
                <a:solidFill>
                  <a:schemeClr val="bg1">
                    <a:lumMod val="65000"/>
                  </a:schemeClr>
                </a:solidFill>
              </a:rPr>
              <a:t>{</a:t>
            </a:r>
            <a:r>
              <a:rPr lang="en-US" sz="4000" b="1" dirty="0">
                <a:solidFill>
                  <a:schemeClr val="bg1">
                    <a:lumMod val="65000"/>
                  </a:schemeClr>
                </a:solidFill>
              </a:rPr>
              <a:t>C</a:t>
            </a:r>
            <a:r>
              <a:rPr lang="en-US" sz="4000" dirty="0">
                <a:solidFill>
                  <a:schemeClr val="bg1">
                    <a:lumMod val="65000"/>
                  </a:schemeClr>
                </a:solidFill>
              </a:rPr>
              <a:t>}</a:t>
            </a:r>
          </a:p>
          <a:p>
            <a:pPr algn="ctr"/>
            <a:r>
              <a:rPr lang="en-US" sz="900" dirty="0">
                <a:solidFill>
                  <a:schemeClr val="bg1">
                    <a:lumMod val="65000"/>
                  </a:schemeClr>
                </a:solidFill>
                <a:latin typeface="Segoe UI Light" panose="020B0502040204020203" pitchFamily="34" charset="0"/>
                <a:cs typeface="Segoe UI Light" panose="020B0502040204020203" pitchFamily="34" charset="0"/>
              </a:rPr>
              <a:t>Programming</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35" name="TextBox 34">
            <a:extLst>
              <a:ext uri="{FF2B5EF4-FFF2-40B4-BE49-F238E27FC236}">
                <a16:creationId xmlns="" xmlns:a16="http://schemas.microsoft.com/office/drawing/2014/main" id="{0C747AB9-FF27-462D-B1FD-56032095BC4F}"/>
              </a:ext>
            </a:extLst>
          </p:cNvPr>
          <p:cNvSpPr txBox="1"/>
          <p:nvPr userDrawn="1"/>
        </p:nvSpPr>
        <p:spPr>
          <a:xfrm>
            <a:off x="7645588" y="102635"/>
            <a:ext cx="4495612" cy="646331"/>
          </a:xfrm>
          <a:prstGeom prst="rect">
            <a:avLst/>
          </a:prstGeom>
          <a:noFill/>
        </p:spPr>
        <p:txBody>
          <a:bodyPr wrap="square" rtlCol="0">
            <a:spAutoFit/>
          </a:bodyPr>
          <a:lstStyle/>
          <a:p>
            <a:pPr algn="ctr"/>
            <a:r>
              <a:rPr lang="en-US" b="1" dirty="0">
                <a:solidFill>
                  <a:schemeClr val="bg1">
                    <a:lumMod val="65000"/>
                  </a:schemeClr>
                </a:solidFill>
              </a:rPr>
              <a:t>Programming for Problem Solving </a:t>
            </a:r>
            <a:r>
              <a:rPr lang="en-US" dirty="0">
                <a:solidFill>
                  <a:schemeClr val="bg1">
                    <a:lumMod val="65000"/>
                  </a:schemeClr>
                </a:solidFill>
              </a:rPr>
              <a:t>(PPS)</a:t>
            </a:r>
          </a:p>
          <a:p>
            <a:pPr algn="ctr"/>
            <a:r>
              <a:rPr lang="en-US" dirty="0">
                <a:solidFill>
                  <a:schemeClr val="bg1">
                    <a:lumMod val="65000"/>
                  </a:schemeClr>
                </a:solidFill>
              </a:rPr>
              <a:t>GTU # 3110003</a:t>
            </a:r>
          </a:p>
        </p:txBody>
      </p:sp>
      <p:grpSp>
        <p:nvGrpSpPr>
          <p:cNvPr id="36" name="Group 35">
            <a:extLst>
              <a:ext uri="{FF2B5EF4-FFF2-40B4-BE49-F238E27FC236}">
                <a16:creationId xmlns="" xmlns:a16="http://schemas.microsoft.com/office/drawing/2014/main" id="{046D7B54-36A0-4F3E-B9D8-2A8122C670EB}"/>
              </a:ext>
            </a:extLst>
          </p:cNvPr>
          <p:cNvGrpSpPr/>
          <p:nvPr userDrawn="1"/>
        </p:nvGrpSpPr>
        <p:grpSpPr>
          <a:xfrm>
            <a:off x="7658036" y="791170"/>
            <a:ext cx="4470716" cy="252000"/>
            <a:chOff x="7658036" y="688992"/>
            <a:chExt cx="4470716" cy="252000"/>
          </a:xfrm>
        </p:grpSpPr>
        <p:cxnSp>
          <p:nvCxnSpPr>
            <p:cNvPr id="37" name="Straight Connector 36">
              <a:extLst>
                <a:ext uri="{FF2B5EF4-FFF2-40B4-BE49-F238E27FC236}">
                  <a16:creationId xmlns="" xmlns:a16="http://schemas.microsoft.com/office/drawing/2014/main" id="{EEF3C23B-BDCE-4EC8-BC06-CD0AC24D938E}"/>
                </a:ext>
              </a:extLst>
            </p:cNvPr>
            <p:cNvCxnSpPr>
              <a:cxnSpLocks/>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 xmlns:a16="http://schemas.microsoft.com/office/drawing/2014/main" id="{F6736201-E1A0-4336-B4BA-6A1797775339}"/>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dirty="0">
                  <a:solidFill>
                    <a:schemeClr val="tx1"/>
                  </a:solidFill>
                </a:rPr>
                <a:t>USING</a:t>
              </a:r>
            </a:p>
          </p:txBody>
        </p:sp>
      </p:grpSp>
      <p:pic>
        <p:nvPicPr>
          <p:cNvPr id="39" name="Picture 38">
            <a:extLst>
              <a:ext uri="{FF2B5EF4-FFF2-40B4-BE49-F238E27FC236}">
                <a16:creationId xmlns="" xmlns:a16="http://schemas.microsoft.com/office/drawing/2014/main" id="{7C73533C-F640-4398-BED2-4A2DE41B3163}"/>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1547463" y="531094"/>
            <a:ext cx="1087893" cy="772151"/>
          </a:xfrm>
          <a:prstGeom prst="rect">
            <a:avLst/>
          </a:prstGeom>
        </p:spPr>
      </p:pic>
      <p:grpSp>
        <p:nvGrpSpPr>
          <p:cNvPr id="41" name="Group 40">
            <a:extLst>
              <a:ext uri="{FF2B5EF4-FFF2-40B4-BE49-F238E27FC236}">
                <a16:creationId xmlns="" xmlns:a16="http://schemas.microsoft.com/office/drawing/2014/main" id="{EB48AB85-3217-46B3-9F75-2A9DDE4B3C5A}"/>
              </a:ext>
            </a:extLst>
          </p:cNvPr>
          <p:cNvGrpSpPr/>
          <p:nvPr userDrawn="1"/>
        </p:nvGrpSpPr>
        <p:grpSpPr>
          <a:xfrm>
            <a:off x="359430" y="5214355"/>
            <a:ext cx="6048474" cy="1354234"/>
            <a:chOff x="230726" y="5351395"/>
            <a:chExt cx="6048474" cy="1354234"/>
          </a:xfrm>
        </p:grpSpPr>
        <p:pic>
          <p:nvPicPr>
            <p:cNvPr id="42" name="Picture 41" descr="Dr. Nilesh Maganbhai Gambhava - Darshan Institute of Engineering &amp; Technology">
              <a:hlinkClick r:id="rId8"/>
              <a:extLst>
                <a:ext uri="{FF2B5EF4-FFF2-40B4-BE49-F238E27FC236}">
                  <a16:creationId xmlns="" xmlns:a16="http://schemas.microsoft.com/office/drawing/2014/main" id="{F87AFEC6-2868-4835-974C-7E8562830B5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l="3125" t="688" r="3125" b="5563"/>
            <a:stretch>
              <a:fillRect/>
            </a:stretch>
          </p:blipFill>
          <p:spPr bwMode="auto">
            <a:xfrm>
              <a:off x="230726" y="5351395"/>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 xmlns:a16="http://schemas.microsoft.com/office/drawing/2014/main" id="{B7386FFC-5D00-486F-899A-5337D704CCAF}"/>
                </a:ext>
              </a:extLst>
            </p:cNvPr>
            <p:cNvSpPr/>
            <p:nvPr/>
          </p:nvSpPr>
          <p:spPr>
            <a:xfrm>
              <a:off x="1797991" y="5351395"/>
              <a:ext cx="4481209" cy="923330"/>
            </a:xfrm>
            <a:prstGeom prst="rect">
              <a:avLst/>
            </a:prstGeom>
          </p:spPr>
          <p:txBody>
            <a:bodyPr wrap="square" lIns="0">
              <a:spAutoFit/>
            </a:bodyPr>
            <a:lstStyle/>
            <a:p>
              <a:r>
                <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Prof. Nilesh </a:t>
              </a:r>
              <a:r>
                <a:rPr lang="en-US" b="1" dirty="0" err="1">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rPr>
                <a:t>Gambhava</a:t>
              </a:r>
              <a:endParaRPr lang="en-US" b="1" dirty="0">
                <a:gradFill flip="none" rotWithShape="1">
                  <a:gsLst>
                    <a:gs pos="0">
                      <a:srgbClr val="FF995D"/>
                    </a:gs>
                    <a:gs pos="100000">
                      <a:srgbClr val="FD5E5A"/>
                    </a:gs>
                  </a:gsLst>
                  <a:lin ang="0" scaled="1"/>
                  <a:tileRect/>
                </a:gradFill>
                <a:effectLst>
                  <a:outerShdw blurRad="50800" dist="38100" dir="2700000" algn="tl" rotWithShape="0">
                    <a:prstClr val="black">
                      <a:alpha val="40000"/>
                    </a:prstClr>
                  </a:outerShdw>
                </a:effectLst>
              </a:endParaRPr>
            </a:p>
            <a:p>
              <a:r>
                <a:rPr lang="en-US" sz="700" b="1" dirty="0">
                  <a:solidFill>
                    <a:schemeClr val="bg1"/>
                  </a:solidFill>
                </a:rPr>
                <a:t/>
              </a:r>
              <a:br>
                <a:rPr lang="en-US" sz="700" b="1" dirty="0">
                  <a:solidFill>
                    <a:schemeClr val="bg1"/>
                  </a:solidFill>
                </a:rPr>
              </a:br>
              <a:r>
                <a:rPr lang="en-US" sz="1400" dirty="0">
                  <a:solidFill>
                    <a:schemeClr val="bg1"/>
                  </a:solidFill>
                </a:rPr>
                <a:t>Computer Engineering Department,</a:t>
              </a:r>
              <a:br>
                <a:rPr lang="en-US" sz="1400" dirty="0">
                  <a:solidFill>
                    <a:schemeClr val="bg1"/>
                  </a:solidFill>
                </a:rPr>
              </a:br>
              <a:r>
                <a:rPr lang="en-US" sz="1400" dirty="0">
                  <a:solidFill>
                    <a:schemeClr val="bg1"/>
                  </a:solidFill>
                </a:rPr>
                <a:t>Darshan Institute of Engineering &amp; Technology, Rajkot</a:t>
              </a:r>
              <a:endParaRPr lang="en-US" dirty="0">
                <a:solidFill>
                  <a:schemeClr val="bg1"/>
                </a:solidFill>
              </a:endParaRPr>
            </a:p>
          </p:txBody>
        </p:sp>
        <p:grpSp>
          <p:nvGrpSpPr>
            <p:cNvPr id="44" name="Group 43">
              <a:extLst>
                <a:ext uri="{FF2B5EF4-FFF2-40B4-BE49-F238E27FC236}">
                  <a16:creationId xmlns="" xmlns:a16="http://schemas.microsoft.com/office/drawing/2014/main" id="{B13AB953-3B7B-4CDF-9B64-E944D2ABB1B8}"/>
                </a:ext>
              </a:extLst>
            </p:cNvPr>
            <p:cNvGrpSpPr/>
            <p:nvPr/>
          </p:nvGrpSpPr>
          <p:grpSpPr>
            <a:xfrm>
              <a:off x="1797991" y="6418598"/>
              <a:ext cx="3163989" cy="252000"/>
              <a:chOff x="1879115" y="6418598"/>
              <a:chExt cx="3163989" cy="252000"/>
            </a:xfrm>
          </p:grpSpPr>
          <p:pic>
            <p:nvPicPr>
              <p:cNvPr id="46" name="Picture 45">
                <a:extLst>
                  <a:ext uri="{FF2B5EF4-FFF2-40B4-BE49-F238E27FC236}">
                    <a16:creationId xmlns="" xmlns:a16="http://schemas.microsoft.com/office/drawing/2014/main" id="{EAD6BA34-8EE4-492B-9CC1-D14738DD55C5}"/>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3043911" y="6418598"/>
                <a:ext cx="252000" cy="252000"/>
              </a:xfrm>
              <a:prstGeom prst="rect">
                <a:avLst/>
              </a:prstGeom>
            </p:spPr>
          </p:pic>
          <p:pic>
            <p:nvPicPr>
              <p:cNvPr id="47" name="Picture 46">
                <a:extLst>
                  <a:ext uri="{FF2B5EF4-FFF2-40B4-BE49-F238E27FC236}">
                    <a16:creationId xmlns="" xmlns:a16="http://schemas.microsoft.com/office/drawing/2014/main" id="{88DA572B-B70D-476B-8F41-AC514C1FCACD}"/>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1879115" y="6418598"/>
                <a:ext cx="252000" cy="252000"/>
              </a:xfrm>
              <a:prstGeom prst="rect">
                <a:avLst/>
              </a:prstGeom>
            </p:spPr>
          </p:pic>
          <p:pic>
            <p:nvPicPr>
              <p:cNvPr id="48" name="Picture 47">
                <a:extLst>
                  <a:ext uri="{FF2B5EF4-FFF2-40B4-BE49-F238E27FC236}">
                    <a16:creationId xmlns="" xmlns:a16="http://schemas.microsoft.com/office/drawing/2014/main" id="{4EC45B27-858D-42A8-93F8-0D242438F4A2}"/>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208707" y="6418598"/>
                <a:ext cx="252000" cy="252000"/>
              </a:xfrm>
              <a:prstGeom prst="rect">
                <a:avLst/>
              </a:prstGeom>
            </p:spPr>
          </p:pic>
          <p:pic>
            <p:nvPicPr>
              <p:cNvPr id="49" name="Picture 48">
                <a:extLst>
                  <a:ext uri="{FF2B5EF4-FFF2-40B4-BE49-F238E27FC236}">
                    <a16:creationId xmlns="" xmlns:a16="http://schemas.microsoft.com/office/drawing/2014/main" id="{C27747DE-ACED-4241-AB7D-A4A740D4DB53}"/>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461513" y="6418598"/>
                <a:ext cx="252000" cy="252000"/>
              </a:xfrm>
              <a:prstGeom prst="rect">
                <a:avLst/>
              </a:prstGeom>
            </p:spPr>
          </p:pic>
          <p:pic>
            <p:nvPicPr>
              <p:cNvPr id="50" name="Picture 49">
                <a:extLst>
                  <a:ext uri="{FF2B5EF4-FFF2-40B4-BE49-F238E27FC236}">
                    <a16:creationId xmlns="" xmlns:a16="http://schemas.microsoft.com/office/drawing/2014/main" id="{E6DD94AD-0975-4231-9419-84ABDC5025D0}"/>
                  </a:ext>
                </a:extLst>
              </p:cNvPr>
              <p:cNvPicPr>
                <a:picLocks noChangeAspect="1"/>
              </p:cNvPicPr>
              <p:nvPr/>
            </p:nvPicPr>
            <p:blipFill>
              <a:blip r:embed="rId14"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4791104" y="6418598"/>
                <a:ext cx="252000" cy="252000"/>
              </a:xfrm>
              <a:prstGeom prst="rect">
                <a:avLst/>
              </a:prstGeom>
            </p:spPr>
          </p:pic>
          <p:pic>
            <p:nvPicPr>
              <p:cNvPr id="51" name="Picture 50">
                <a:extLst>
                  <a:ext uri="{FF2B5EF4-FFF2-40B4-BE49-F238E27FC236}">
                    <a16:creationId xmlns="" xmlns:a16="http://schemas.microsoft.com/office/drawing/2014/main" id="{F82A4175-19A1-41A3-992D-517BC14B68C9}"/>
                  </a:ext>
                </a:extLst>
              </p:cNvPr>
              <p:cNvPicPr>
                <a:picLocks noChangeAspect="1"/>
              </p:cNvPicPr>
              <p:nvPr/>
            </p:nvPicPr>
            <p:blipFill>
              <a:blip r:embed="rId15"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3626309" y="6418598"/>
                <a:ext cx="252000" cy="252000"/>
              </a:xfrm>
              <a:prstGeom prst="rect">
                <a:avLst/>
              </a:prstGeom>
            </p:spPr>
          </p:pic>
        </p:grpSp>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797991" y="6295862"/>
              <a:ext cx="430832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2" name="Picture 51">
            <a:extLst>
              <a:ext uri="{FF2B5EF4-FFF2-40B4-BE49-F238E27FC236}">
                <a16:creationId xmlns="" xmlns:a16="http://schemas.microsoft.com/office/drawing/2014/main" id="{D29A22FB-7FDF-4C4A-BA0D-5F2ED2862C14}"/>
              </a:ext>
            </a:extLst>
          </p:cNvPr>
          <p:cNvPicPr>
            <a:picLocks noChangeAspect="1"/>
          </p:cNvPicPr>
          <p:nvPr userDrawn="1"/>
        </p:nvPicPr>
        <p:blipFill rotWithShape="1">
          <a:blip r:embed="rId16" cstate="print">
            <a:duotone>
              <a:schemeClr val="accent1">
                <a:shade val="45000"/>
                <a:satMod val="135000"/>
              </a:schemeClr>
              <a:prstClr val="white"/>
            </a:duotone>
            <a:extLst>
              <a:ext uri="{28A0092B-C50C-407E-A947-70E740481C1C}">
                <a14:useLocalDpi xmlns:a14="http://schemas.microsoft.com/office/drawing/2010/main" val="0"/>
              </a:ext>
            </a:extLst>
          </a:blip>
          <a:srcRect l="17571" r="28136" b="35023"/>
          <a:stretch/>
        </p:blipFill>
        <p:spPr>
          <a:xfrm rot="8100000">
            <a:off x="-1837606" y="51160"/>
            <a:ext cx="4266251" cy="3403892"/>
          </a:xfrm>
          <a:prstGeom prst="rect">
            <a:avLst/>
          </a:prstGeom>
        </p:spPr>
      </p:pic>
      <p:sp>
        <p:nvSpPr>
          <p:cNvPr id="2" name="Title 1">
            <a:extLst>
              <a:ext uri="{FF2B5EF4-FFF2-40B4-BE49-F238E27FC236}">
                <a16:creationId xmlns="" xmlns:a16="http://schemas.microsoft.com/office/drawing/2014/main"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dirty="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71747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PS Section Header">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C2E64B3F-2DB2-4F48-9888-7A81ADED529A}"/>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a:off x="8808334" y="4836682"/>
            <a:ext cx="3383666" cy="2255777"/>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543947" y="401568"/>
            <a:ext cx="1087893"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p:nvPr>
        </p:nvSpPr>
        <p:spPr>
          <a:xfrm>
            <a:off x="831850" y="1709738"/>
            <a:ext cx="10515600" cy="2852737"/>
          </a:xfrm>
        </p:spPr>
        <p:txBody>
          <a:bodyPr anchor="b"/>
          <a:lstStyle>
            <a:lvl1pPr>
              <a:defRPr sz="6000" i="1">
                <a:solidFill>
                  <a:schemeClr val="bg1"/>
                </a:solidFill>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7011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PS Title and Content">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217E071-4703-4617-A5FD-057929191645}"/>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 name="Straight Connector 7">
            <a:extLst>
              <a:ext uri="{FF2B5EF4-FFF2-40B4-BE49-F238E27FC236}">
                <a16:creationId xmlns="" xmlns:a16="http://schemas.microsoft.com/office/drawing/2014/main" id="{03A51277-8BA2-4248-806F-605F8C2E9118}"/>
              </a:ext>
            </a:extLst>
          </p:cNvPr>
          <p:cNvCxnSpPr>
            <a:cxnSpLocks/>
          </p:cNvCxnSpPr>
          <p:nvPr userDrawn="1"/>
        </p:nvCxnSpPr>
        <p:spPr>
          <a:xfrm>
            <a:off x="0" y="900000"/>
            <a:ext cx="12191998" cy="0"/>
          </a:xfrm>
          <a:prstGeom prst="line">
            <a:avLst/>
          </a:prstGeom>
          <a:ln w="635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238F1DB4-C54A-4FBE-8AAE-E721DD4F6FEA}"/>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rot="5400000" flipH="1">
            <a:off x="-521968" y="302043"/>
            <a:ext cx="1391174" cy="787080"/>
          </a:xfrm>
          <a:prstGeom prst="rect">
            <a:avLst/>
          </a:prstGeom>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900000"/>
          </a:xfrm>
        </p:spPr>
        <p:txBody>
          <a:bodyPr lIns="216000" tIns="108000" rIns="216000" bIns="108000">
            <a:normAutofit/>
          </a:bodyPr>
          <a:lstStyle>
            <a:lvl1pPr>
              <a:defRPr lang="en-US" sz="3600" kern="1200" dirty="0">
                <a:solidFill>
                  <a:schemeClr val="bg1"/>
                </a:solidFill>
                <a:latin typeface="+mj-lt"/>
                <a:ea typeface="+mj-ea"/>
                <a:cs typeface="+mj-cs"/>
              </a:defRPr>
            </a:lvl1pPr>
          </a:lstStyle>
          <a:p>
            <a:r>
              <a:rPr lang="en-US" dirty="0"/>
              <a:t>Click to edit Master title style</a:t>
            </a:r>
          </a:p>
        </p:txBody>
      </p:sp>
      <p:sp>
        <p:nvSpPr>
          <p:cNvPr id="12" name="Rectangle: Rounded Corners 11">
            <a:extLst>
              <a:ext uri="{FF2B5EF4-FFF2-40B4-BE49-F238E27FC236}">
                <a16:creationId xmlns="" xmlns:a16="http://schemas.microsoft.com/office/drawing/2014/main" id="{058248EE-B9C6-42F3-8999-42A010B3D36A}"/>
              </a:ext>
            </a:extLst>
          </p:cNvPr>
          <p:cNvSpPr/>
          <p:nvPr userDrawn="1"/>
        </p:nvSpPr>
        <p:spPr>
          <a:xfrm>
            <a:off x="0" y="6481824"/>
            <a:ext cx="12191998" cy="376176"/>
          </a:xfrm>
          <a:prstGeom prst="roundRect">
            <a:avLst>
              <a:gd name="adj" fmla="val 0"/>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
            <a:extLst>
              <a:ext uri="{FF2B5EF4-FFF2-40B4-BE49-F238E27FC236}">
                <a16:creationId xmlns="" xmlns:a16="http://schemas.microsoft.com/office/drawing/2014/main" id="{0485C0A7-787E-45A1-8E8C-93F9F6DB1AC3}"/>
              </a:ext>
            </a:extLst>
          </p:cNvPr>
          <p:cNvSpPr txBox="1">
            <a:spLocks/>
          </p:cNvSpPr>
          <p:nvPr userDrawn="1"/>
        </p:nvSpPr>
        <p:spPr>
          <a:xfrm>
            <a:off x="838200" y="649400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Prof. Nilesh Gambhava</a:t>
            </a:r>
            <a:endParaRPr lang="en-US" dirty="0"/>
          </a:p>
        </p:txBody>
      </p:sp>
      <p:sp>
        <p:nvSpPr>
          <p:cNvPr id="14" name="Footer Placeholder 2">
            <a:extLst>
              <a:ext uri="{FF2B5EF4-FFF2-40B4-BE49-F238E27FC236}">
                <a16:creationId xmlns="" xmlns:a16="http://schemas.microsoft.com/office/drawing/2014/main" id="{CEDD71C4-1457-4CC0-9AA5-C39D42AD6DFC}"/>
              </a:ext>
            </a:extLst>
          </p:cNvPr>
          <p:cNvSpPr txBox="1">
            <a:spLocks/>
          </p:cNvSpPr>
          <p:nvPr userDrawn="1"/>
        </p:nvSpPr>
        <p:spPr>
          <a:xfrm>
            <a:off x="4038600" y="649400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#3110003 (PPS) – </a:t>
            </a:r>
            <a:r>
              <a:rPr lang="en-US" dirty="0" smtClean="0"/>
              <a:t>Decision Making</a:t>
            </a:r>
            <a:endParaRPr lang="en-US" dirty="0"/>
          </a:p>
        </p:txBody>
      </p:sp>
      <p:sp>
        <p:nvSpPr>
          <p:cNvPr id="15" name="Slide Number Placeholder 3">
            <a:extLst>
              <a:ext uri="{FF2B5EF4-FFF2-40B4-BE49-F238E27FC236}">
                <a16:creationId xmlns="" xmlns:a16="http://schemas.microsoft.com/office/drawing/2014/main" id="{69C17831-BD8C-469B-A484-FA4EA682184B}"/>
              </a:ext>
            </a:extLst>
          </p:cNvPr>
          <p:cNvSpPr txBox="1">
            <a:spLocks/>
          </p:cNvSpPr>
          <p:nvPr userDrawn="1"/>
        </p:nvSpPr>
        <p:spPr>
          <a:xfrm>
            <a:off x="8610600" y="64940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mtClean="0"/>
              <a:pPr/>
              <a:t>‹#›</a:t>
            </a:fld>
            <a:endParaRPr lang="en-US"/>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262360" y="1098788"/>
            <a:ext cx="11667281" cy="5220000"/>
          </a:xfrm>
        </p:spPr>
        <p:txBody>
          <a:bodyPr>
            <a:noAutofit/>
          </a:bodyPr>
          <a:lstStyle>
            <a:lvl1pPr marL="265113" indent="-265113">
              <a:buClr>
                <a:schemeClr val="accent6"/>
              </a:buClr>
              <a:buFont typeface="Wingdings 3" panose="05040102010807070707" pitchFamily="18" charset="2"/>
              <a:buChar char=""/>
              <a:defRPr sz="2400">
                <a:solidFill>
                  <a:schemeClr val="bg1"/>
                </a:solidFill>
              </a:defRPr>
            </a:lvl1pPr>
            <a:lvl2pPr marL="809625" indent="-352425">
              <a:buClr>
                <a:schemeClr val="accent6"/>
              </a:buClr>
              <a:buFont typeface="Wingdings 3" panose="05040102010807070707" pitchFamily="18" charset="2"/>
              <a:buChar char=""/>
              <a:defRPr sz="2000">
                <a:solidFill>
                  <a:schemeClr val="bg1"/>
                </a:solidFill>
              </a:defRPr>
            </a:lvl2pPr>
            <a:lvl3pPr marL="1143000" indent="-228600">
              <a:buClr>
                <a:schemeClr val="accent6"/>
              </a:buClr>
              <a:buFont typeface="Wingdings" panose="05000000000000000000" pitchFamily="2" charset="2"/>
              <a:buChar char="§"/>
              <a:defRPr sz="1800">
                <a:solidFill>
                  <a:schemeClr val="bg1"/>
                </a:solidFill>
              </a:defRPr>
            </a:lvl3pPr>
            <a:lvl4pPr>
              <a:buClr>
                <a:schemeClr val="accent6"/>
              </a:buClr>
              <a:defRPr sz="1600">
                <a:solidFill>
                  <a:schemeClr val="bg1"/>
                </a:solidFill>
              </a:defRPr>
            </a:lvl4pPr>
            <a:lvl5pPr>
              <a:buClr>
                <a:schemeClr val="accent6"/>
              </a:buCl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209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F48F6-739E-4659-B107-DABA716A2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7E52BFF-8544-420C-8C2A-1460FEA85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5778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3F48F6-739E-4659-B107-DABA716A2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47E52BFF-8544-420C-8C2A-1460FEA85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169594E3-7C01-42C3-8C5B-2BF226307F20}"/>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5" name="Footer Placeholder 4">
            <a:extLst>
              <a:ext uri="{FF2B5EF4-FFF2-40B4-BE49-F238E27FC236}">
                <a16:creationId xmlns="" xmlns:a16="http://schemas.microsoft.com/office/drawing/2014/main" id="{091D76C0-BAB5-49BB-9768-5120B4DE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6B790A4-DB25-4C60-AF5E-59A0D76832BF}"/>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51375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ABD0EE4-7153-44DE-95F1-C256BCB6E80F}"/>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5" name="Footer Placeholder 4">
            <a:extLst>
              <a:ext uri="{FF2B5EF4-FFF2-40B4-BE49-F238E27FC236}">
                <a16:creationId xmlns="" xmlns:a16="http://schemas.microsoft.com/office/drawing/2014/main" id="{D6233262-1FB3-4406-A773-81C5ACDFC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6E75D38-B554-4405-8C15-46E28068B710}"/>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593220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D59354-88C5-4D02-9434-68B15E252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CE2CDEA-D171-434D-954D-51EC0BD0D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7FD2D19-FA09-438D-8159-11D2AA692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7F893724-746B-4205-A3E5-ECD904B8F314}"/>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6" name="Footer Placeholder 5">
            <a:extLst>
              <a:ext uri="{FF2B5EF4-FFF2-40B4-BE49-F238E27FC236}">
                <a16:creationId xmlns="" xmlns:a16="http://schemas.microsoft.com/office/drawing/2014/main" id="{807FE6B3-6CAA-4CFE-87C8-3F279B459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1D6C9CF-BEE0-4655-8278-90A135954BA2}"/>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70137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A10D58-3E25-489B-9B8D-7A1D0FCA8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1C3E0A7-F05C-4BB3-9093-E4D595B2B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37034A0-8966-4A86-A0B5-9C59D576F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B6BE69BF-6112-4CCB-A581-49B210B09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DEB1B0B-748C-4039-AFDB-8842F5C80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9E613CCD-D6EE-4231-A57E-B8A58EF31772}"/>
              </a:ext>
            </a:extLst>
          </p:cNvPr>
          <p:cNvSpPr>
            <a:spLocks noGrp="1"/>
          </p:cNvSpPr>
          <p:nvPr>
            <p:ph type="dt" sz="half" idx="10"/>
          </p:nvPr>
        </p:nvSpPr>
        <p:spPr/>
        <p:txBody>
          <a:bodyPr/>
          <a:lstStyle/>
          <a:p>
            <a:fld id="{9CD21B45-1703-4330-B544-825BD8F37AF2}" type="datetimeFigureOut">
              <a:rPr lang="en-US" smtClean="0"/>
              <a:t>12/25/2020</a:t>
            </a:fld>
            <a:endParaRPr lang="en-US"/>
          </a:p>
        </p:txBody>
      </p:sp>
      <p:sp>
        <p:nvSpPr>
          <p:cNvPr id="8" name="Footer Placeholder 7">
            <a:extLst>
              <a:ext uri="{FF2B5EF4-FFF2-40B4-BE49-F238E27FC236}">
                <a16:creationId xmlns="" xmlns:a16="http://schemas.microsoft.com/office/drawing/2014/main" id="{4565E853-B54D-4978-8732-411CED015A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6486A8BC-F5C1-41F9-AD03-06771C683C36}"/>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1919954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12/25/2020</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64" r:id="rId4"/>
    <p:sldLayoutId id="2147483663" r:id="rId5"/>
    <p:sldLayoutId id="2147483649" r:id="rId6"/>
    <p:sldLayoutId id="2147483650" r:id="rId7"/>
    <p:sldLayoutId id="2147483652" r:id="rId8"/>
    <p:sldLayoutId id="2147483653" r:id="rId9"/>
    <p:sldLayoutId id="2147483654" r:id="rId10"/>
    <p:sldLayoutId id="2147483655" r:id="rId11"/>
    <p:sldLayoutId id="2147483660"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15B710-C307-4678-9275-77A72D627711}"/>
              </a:ext>
            </a:extLst>
          </p:cNvPr>
          <p:cNvSpPr>
            <a:spLocks noGrp="1"/>
          </p:cNvSpPr>
          <p:nvPr>
            <p:ph type="ctrTitle"/>
          </p:nvPr>
        </p:nvSpPr>
        <p:spPr>
          <a:xfrm>
            <a:off x="532986" y="1162119"/>
            <a:ext cx="7035300" cy="3528000"/>
          </a:xfrm>
        </p:spPr>
        <p:txBody>
          <a:bodyPr>
            <a:normAutofit/>
          </a:bodyPr>
          <a:lstStyle/>
          <a:p>
            <a:r>
              <a:rPr lang="en-US" sz="7200" dirty="0" smtClean="0"/>
              <a:t>Decision making in </a:t>
            </a:r>
            <a:br>
              <a:rPr lang="en-US" sz="7200" dirty="0" smtClean="0"/>
            </a:br>
            <a:r>
              <a:rPr lang="en-US" sz="7200" dirty="0" smtClean="0"/>
              <a:t>C</a:t>
            </a:r>
            <a:endParaRPr lang="en-US" sz="7200" dirty="0"/>
          </a:p>
        </p:txBody>
      </p:sp>
    </p:spTree>
    <p:extLst>
      <p:ext uri="{BB962C8B-B14F-4D97-AF65-F5344CB8AC3E}">
        <p14:creationId xmlns:p14="http://schemas.microsoft.com/office/powerpoint/2010/main" val="2801568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Modulus Operator</a:t>
            </a:r>
          </a:p>
        </p:txBody>
      </p:sp>
      <p:sp>
        <p:nvSpPr>
          <p:cNvPr id="3" name="Content Placeholder 2"/>
          <p:cNvSpPr>
            <a:spLocks noGrp="1"/>
          </p:cNvSpPr>
          <p:nvPr>
            <p:ph idx="1"/>
          </p:nvPr>
        </p:nvSpPr>
        <p:spPr/>
        <p:txBody>
          <a:bodyPr/>
          <a:lstStyle/>
          <a:p>
            <a:pPr algn="just"/>
            <a:r>
              <a:rPr lang="en-US" sz="2000" b="1" dirty="0">
                <a:solidFill>
                  <a:srgbClr val="F92672"/>
                </a:solidFill>
                <a:latin typeface="Consolas" panose="020B0609020204030204" pitchFamily="49" charset="0"/>
                <a:cs typeface="Consolas" panose="020B0609020204030204" pitchFamily="49" charset="0"/>
              </a:rPr>
              <a:t>%</a:t>
            </a:r>
            <a:r>
              <a:rPr lang="en-US" sz="2000" dirty="0"/>
              <a:t> is modulus operator in C</a:t>
            </a:r>
          </a:p>
          <a:p>
            <a:pPr algn="just"/>
            <a:r>
              <a:rPr lang="en-US" sz="2000" dirty="0"/>
              <a:t>It divides the value of one expression (number) by the value of another expression (number), and returns the remainder.</a:t>
            </a:r>
          </a:p>
          <a:p>
            <a:pPr algn="just"/>
            <a:r>
              <a:rPr lang="en-US" sz="2000" dirty="0"/>
              <a:t>Syntax: </a:t>
            </a:r>
            <a:r>
              <a:rPr lang="en-US" sz="2000" b="1" dirty="0">
                <a:solidFill>
                  <a:srgbClr val="F92672"/>
                </a:solidFill>
                <a:latin typeface="Consolas" panose="020B0609020204030204" pitchFamily="49" charset="0"/>
                <a:cs typeface="Consolas" panose="020B0609020204030204" pitchFamily="49" charset="0"/>
              </a:rPr>
              <a:t>express1 % express2</a:t>
            </a:r>
          </a:p>
          <a:p>
            <a:pPr algn="just"/>
            <a:r>
              <a:rPr lang="en-US" sz="2000" dirty="0"/>
              <a:t>E.g.</a:t>
            </a:r>
          </a:p>
          <a:p>
            <a:pPr lvl="1" algn="just"/>
            <a:r>
              <a:rPr lang="en-US" b="1" dirty="0">
                <a:solidFill>
                  <a:srgbClr val="F92672"/>
                </a:solidFill>
                <a:latin typeface="Consolas" panose="020B0609020204030204" pitchFamily="49" charset="0"/>
                <a:cs typeface="Consolas" panose="020B0609020204030204" pitchFamily="49" charset="0"/>
              </a:rPr>
              <a:t>7%2</a:t>
            </a:r>
            <a:r>
              <a:rPr lang="en-US" b="1" dirty="0">
                <a:latin typeface="Courier New" panose="02070309020205020404" pitchFamily="49" charset="0"/>
                <a:cs typeface="Courier New" panose="02070309020205020404" pitchFamily="49" charset="0"/>
              </a:rPr>
              <a:t> 		</a:t>
            </a:r>
            <a:r>
              <a:rPr lang="en-US" dirty="0"/>
              <a:t>Answer: 1</a:t>
            </a:r>
          </a:p>
          <a:p>
            <a:pPr lvl="1" algn="just"/>
            <a:r>
              <a:rPr lang="en-US" b="1" dirty="0">
                <a:solidFill>
                  <a:srgbClr val="F92672"/>
                </a:solidFill>
                <a:latin typeface="Consolas" panose="020B0609020204030204" pitchFamily="49" charset="0"/>
                <a:cs typeface="Consolas" panose="020B0609020204030204" pitchFamily="49" charset="0"/>
              </a:rPr>
              <a:t>6%2</a:t>
            </a:r>
            <a:r>
              <a:rPr lang="en-US" b="1" dirty="0">
                <a:latin typeface="Courier New" panose="02070309020205020404" pitchFamily="49" charset="0"/>
                <a:cs typeface="Courier New" panose="02070309020205020404" pitchFamily="49" charset="0"/>
              </a:rPr>
              <a:t> 		</a:t>
            </a:r>
            <a:r>
              <a:rPr lang="en-US" dirty="0"/>
              <a:t>Answer: 0</a:t>
            </a:r>
          </a:p>
          <a:p>
            <a:pPr lvl="1" algn="just"/>
            <a:r>
              <a:rPr lang="en-US" b="1" dirty="0">
                <a:solidFill>
                  <a:srgbClr val="F92672"/>
                </a:solidFill>
                <a:latin typeface="Consolas" panose="020B0609020204030204" pitchFamily="49" charset="0"/>
                <a:cs typeface="Consolas" panose="020B0609020204030204" pitchFamily="49" charset="0"/>
              </a:rPr>
              <a:t>25%10</a:t>
            </a:r>
            <a:r>
              <a:rPr lang="en-US" b="1" dirty="0">
                <a:latin typeface="Courier New" panose="02070309020205020404" pitchFamily="49" charset="0"/>
                <a:cs typeface="Courier New" panose="02070309020205020404" pitchFamily="49" charset="0"/>
              </a:rPr>
              <a:t>		</a:t>
            </a:r>
            <a:r>
              <a:rPr lang="en-US" dirty="0"/>
              <a:t>Answer: 5</a:t>
            </a:r>
          </a:p>
          <a:p>
            <a:pPr lvl="1" algn="just"/>
            <a:r>
              <a:rPr lang="en-US" b="1" dirty="0">
                <a:solidFill>
                  <a:srgbClr val="F92672"/>
                </a:solidFill>
                <a:latin typeface="Consolas" panose="020B0609020204030204" pitchFamily="49" charset="0"/>
                <a:cs typeface="Consolas" panose="020B0609020204030204" pitchFamily="49" charset="0"/>
              </a:rPr>
              <a:t>37%28</a:t>
            </a:r>
            <a:r>
              <a:rPr lang="en-US" b="1" dirty="0">
                <a:latin typeface="Courier New" panose="02070309020205020404" pitchFamily="49" charset="0"/>
                <a:cs typeface="Courier New" panose="02070309020205020404" pitchFamily="49" charset="0"/>
              </a:rPr>
              <a:t>		</a:t>
            </a:r>
            <a:r>
              <a:rPr lang="en-US" dirty="0"/>
              <a:t>Answer: 9</a:t>
            </a:r>
          </a:p>
          <a:p>
            <a:endParaRPr lang="en-US" sz="2000" dirty="0"/>
          </a:p>
        </p:txBody>
      </p:sp>
    </p:spTree>
    <p:extLst>
      <p:ext uri="{BB962C8B-B14F-4D97-AF65-F5344CB8AC3E}">
        <p14:creationId xmlns:p14="http://schemas.microsoft.com/office/powerpoint/2010/main" val="43209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or Even Number</a:t>
            </a: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 ==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"Even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 !=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"Odd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p>
          <a:p>
            <a:pPr algn="r"/>
            <a:r>
              <a:rPr lang="en-US" b="1" dirty="0" smtClean="0">
                <a:solidFill>
                  <a:schemeClr val="tx1">
                    <a:lumMod val="75000"/>
                    <a:lumOff val="25000"/>
                  </a:schemeClr>
                </a:solidFill>
                <a:latin typeface="Consolas" panose="020B0609020204030204" pitchFamily="49" charset="0"/>
              </a:rPr>
              <a:t>12</a:t>
            </a:r>
          </a:p>
          <a:p>
            <a:pPr algn="r"/>
            <a:r>
              <a:rPr lang="en-US" b="1" dirty="0" smtClean="0">
                <a:solidFill>
                  <a:schemeClr val="tx1">
                    <a:lumMod val="75000"/>
                    <a:lumOff val="25000"/>
                  </a:schemeClr>
                </a:solidFill>
                <a:latin typeface="Consolas" panose="020B0609020204030204" pitchFamily="49" charset="0"/>
              </a:rPr>
              <a:t>13</a:t>
            </a:r>
          </a:p>
          <a:p>
            <a:pPr algn="r"/>
            <a:r>
              <a:rPr lang="en-US" b="1" dirty="0" smtClean="0">
                <a:solidFill>
                  <a:schemeClr val="tx1">
                    <a:lumMod val="75000"/>
                    <a:lumOff val="25000"/>
                  </a:schemeClr>
                </a:solidFill>
                <a:latin typeface="Consolas" panose="020B0609020204030204" pitchFamily="49" charset="0"/>
              </a:rPr>
              <a:t>14</a:t>
            </a:r>
          </a:p>
          <a:p>
            <a:pPr algn="r"/>
            <a:r>
              <a:rPr lang="en-US" b="1" dirty="0" smtClean="0">
                <a:solidFill>
                  <a:schemeClr val="tx1">
                    <a:lumMod val="75000"/>
                    <a:lumOff val="25000"/>
                  </a:schemeClr>
                </a:solidFill>
                <a:latin typeface="Consolas" panose="020B0609020204030204" pitchFamily="49" charset="0"/>
              </a:rPr>
              <a:t>15</a:t>
            </a:r>
            <a:endParaRPr lang="en-US" b="1" dirty="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Number:12</a:t>
            </a:r>
          </a:p>
          <a:p>
            <a:r>
              <a:rPr lang="pt-BR" dirty="0">
                <a:solidFill>
                  <a:schemeClr val="bg1"/>
                </a:solidFill>
                <a:latin typeface="Consolas" panose="020B0609020204030204" pitchFamily="49" charset="0"/>
              </a:rPr>
              <a:t>Even Number</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a:t>
            </a:r>
            <a:r>
              <a:rPr lang="en-US" dirty="0" smtClean="0">
                <a:solidFill>
                  <a:schemeClr val="bg1"/>
                </a:solidFill>
                <a:latin typeface="Consolas" panose="020B0609020204030204" pitchFamily="49" charset="0"/>
              </a:rPr>
              <a:t>Number:11</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Odd </a:t>
            </a:r>
            <a:r>
              <a:rPr lang="en-US" dirty="0">
                <a:solidFill>
                  <a:schemeClr val="bg1"/>
                </a:solidFill>
                <a:latin typeface="Consolas" panose="020B0609020204030204" pitchFamily="49" charset="0"/>
              </a:rPr>
              <a:t>Number</a:t>
            </a:r>
          </a:p>
        </p:txBody>
      </p:sp>
      <p:sp>
        <p:nvSpPr>
          <p:cNvPr id="10" name="Rectangle: Top Corners Rounded 7">
            <a:extLst>
              <a:ext uri="{FF2B5EF4-FFF2-40B4-BE49-F238E27FC236}">
                <a16:creationId xmlns=""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350088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err="1" smtClean="0">
                <a:solidFill>
                  <a:schemeClr val="accent3"/>
                </a:solidFill>
              </a:rPr>
              <a:t>If..else</a:t>
            </a:r>
            <a:r>
              <a:rPr lang="en-US" dirty="0" smtClean="0">
                <a:solidFill>
                  <a:schemeClr val="accent3"/>
                </a:solidFill>
              </a:rPr>
              <a:t> statement</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91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92672"/>
                </a:solidFill>
                <a:latin typeface="Consolas" panose="020B0609020204030204" pitchFamily="49" charset="0"/>
                <a:cs typeface="Consolas" panose="020B0609020204030204" pitchFamily="49" charset="0"/>
              </a:rPr>
              <a:t>if...else</a:t>
            </a:r>
            <a:endParaRPr lang="en-US" b="1" dirty="0">
              <a:solidFill>
                <a:srgbClr val="F92672"/>
              </a:solidFill>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r>
              <a:rPr lang="en-US" b="1" dirty="0">
                <a:solidFill>
                  <a:srgbClr val="F92672"/>
                </a:solidFill>
                <a:latin typeface="Courier New" panose="02070309020205020404" pitchFamily="49" charset="0"/>
                <a:cs typeface="Courier New" panose="02070309020205020404" pitchFamily="49" charset="0"/>
              </a:rPr>
              <a:t>if…else</a:t>
            </a:r>
            <a:r>
              <a:rPr lang="en-US" dirty="0"/>
              <a:t> is two branch decision making statement</a:t>
            </a:r>
          </a:p>
          <a:p>
            <a:pPr algn="just"/>
            <a:r>
              <a:rPr lang="en-US" dirty="0"/>
              <a:t>If condition is true then true part will be executed else false part will be executed</a:t>
            </a:r>
          </a:p>
          <a:p>
            <a:r>
              <a:rPr lang="en-US" b="1" dirty="0">
                <a:solidFill>
                  <a:srgbClr val="F92672"/>
                </a:solidFill>
                <a:latin typeface="Courier New" panose="02070309020205020404" pitchFamily="49" charset="0"/>
                <a:cs typeface="Courier New" panose="02070309020205020404" pitchFamily="49" charset="0"/>
              </a:rPr>
              <a:t>else</a:t>
            </a:r>
            <a:r>
              <a:rPr lang="en-US" dirty="0">
                <a:solidFill>
                  <a:srgbClr val="F92672"/>
                </a:solidFill>
                <a:cs typeface="Courier New" panose="02070309020205020404" pitchFamily="49" charset="0"/>
              </a:rPr>
              <a:t> </a:t>
            </a:r>
            <a:r>
              <a:rPr lang="en-US" dirty="0">
                <a:cs typeface="Courier New" panose="02070309020205020404" pitchFamily="49" charset="0"/>
              </a:rPr>
              <a:t>is keyword</a:t>
            </a:r>
          </a:p>
          <a:p>
            <a:endParaRPr lang="en-US" dirty="0"/>
          </a:p>
        </p:txBody>
      </p:sp>
      <p:sp>
        <p:nvSpPr>
          <p:cNvPr id="4" name="Rectangle 3">
            <a:extLst>
              <a:ext uri="{FF2B5EF4-FFF2-40B4-BE49-F238E27FC236}">
                <a16:creationId xmlns="" xmlns:a16="http://schemas.microsoft.com/office/drawing/2014/main" id="{CE9CF278-0CFC-4F81-B2D4-28505379D37C}"/>
              </a:ext>
            </a:extLst>
          </p:cNvPr>
          <p:cNvSpPr/>
          <p:nvPr/>
        </p:nvSpPr>
        <p:spPr>
          <a:xfrm>
            <a:off x="566574" y="2932927"/>
            <a:ext cx="4777100" cy="2308324"/>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(condition)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true part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p>
          <a:p>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false part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21" name="Rectangle: Top Corners Rounded 6">
            <a:extLst>
              <a:ext uri="{FF2B5EF4-FFF2-40B4-BE49-F238E27FC236}">
                <a16:creationId xmlns="" xmlns:a16="http://schemas.microsoft.com/office/drawing/2014/main" id="{7DE2E865-9E82-412F-B6BA-A643E4B60DC8}"/>
              </a:ext>
            </a:extLst>
          </p:cNvPr>
          <p:cNvSpPr/>
          <p:nvPr/>
        </p:nvSpPr>
        <p:spPr>
          <a:xfrm>
            <a:off x="566574"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t>Syntax</a:t>
            </a:r>
            <a:endParaRPr lang="en-US" dirty="0"/>
          </a:p>
        </p:txBody>
      </p:sp>
      <p:sp>
        <p:nvSpPr>
          <p:cNvPr id="22" name="TextBox 21">
            <a:extLst>
              <a:ext uri="{FF2B5EF4-FFF2-40B4-BE49-F238E27FC236}">
                <a16:creationId xmlns="" xmlns:a16="http://schemas.microsoft.com/office/drawing/2014/main" id="{9404EC91-3EDC-4DB1-8932-F4ADCFDA16B8}"/>
              </a:ext>
            </a:extLst>
          </p:cNvPr>
          <p:cNvSpPr txBox="1"/>
          <p:nvPr/>
        </p:nvSpPr>
        <p:spPr>
          <a:xfrm>
            <a:off x="7622782" y="2164666"/>
            <a:ext cx="3215308" cy="461665"/>
          </a:xfrm>
          <a:prstGeom prst="rect">
            <a:avLst/>
          </a:prstGeom>
          <a:noFill/>
        </p:spPr>
        <p:txBody>
          <a:bodyPr wrap="square" rtlCol="0">
            <a:spAutoFit/>
          </a:bodyPr>
          <a:lstStyle/>
          <a:p>
            <a:r>
              <a:rPr lang="en-US" sz="2400" dirty="0">
                <a:solidFill>
                  <a:schemeClr val="bg1"/>
                </a:solidFill>
              </a:rPr>
              <a:t>Flowchart of </a:t>
            </a:r>
            <a:r>
              <a:rPr lang="en-US" sz="2400" b="1" dirty="0" smtClean="0">
                <a:solidFill>
                  <a:srgbClr val="F92672"/>
                </a:solidFill>
                <a:latin typeface="Consolas" panose="020B0609020204030204" pitchFamily="49" charset="0"/>
                <a:cs typeface="Courier New" panose="02070309020205020404" pitchFamily="49" charset="0"/>
              </a:rPr>
              <a:t>if…else</a:t>
            </a:r>
            <a:endParaRPr lang="en-US" sz="2400" b="1" dirty="0">
              <a:solidFill>
                <a:srgbClr val="F92672"/>
              </a:solidFill>
              <a:latin typeface="Consolas" panose="020B0609020204030204" pitchFamily="49" charset="0"/>
            </a:endParaRPr>
          </a:p>
        </p:txBody>
      </p:sp>
      <p:cxnSp>
        <p:nvCxnSpPr>
          <p:cNvPr id="24" name="Straight Arrow Connector 23"/>
          <p:cNvCxnSpPr>
            <a:endCxn id="25" idx="0"/>
          </p:cNvCxnSpPr>
          <p:nvPr/>
        </p:nvCxnSpPr>
        <p:spPr>
          <a:xfrm>
            <a:off x="9230436" y="2765579"/>
            <a:ext cx="4" cy="542613"/>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7769191" y="3308192"/>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condition</a:t>
            </a:r>
            <a:endParaRPr lang="en-US" sz="2400" dirty="0">
              <a:solidFill>
                <a:schemeClr val="bg1"/>
              </a:solidFill>
            </a:endParaRPr>
          </a:p>
        </p:txBody>
      </p:sp>
      <p:cxnSp>
        <p:nvCxnSpPr>
          <p:cNvPr id="26" name="Elbow Connector 25"/>
          <p:cNvCxnSpPr>
            <a:stCxn id="25" idx="3"/>
            <a:endCxn id="29" idx="0"/>
          </p:cNvCxnSpPr>
          <p:nvPr/>
        </p:nvCxnSpPr>
        <p:spPr>
          <a:xfrm>
            <a:off x="10691688" y="3719672"/>
            <a:ext cx="159402" cy="7348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52040" y="3262770"/>
            <a:ext cx="713209" cy="430887"/>
          </a:xfrm>
          <a:prstGeom prst="rect">
            <a:avLst/>
          </a:prstGeom>
          <a:noFill/>
        </p:spPr>
        <p:txBody>
          <a:bodyPr wrap="none" rtlCol="0">
            <a:spAutoFit/>
          </a:bodyPr>
          <a:lstStyle/>
          <a:p>
            <a:r>
              <a:rPr lang="en-US" sz="2200" dirty="0" smtClean="0">
                <a:solidFill>
                  <a:schemeClr val="bg1"/>
                </a:solidFill>
              </a:rPr>
              <a:t>True</a:t>
            </a:r>
            <a:endParaRPr lang="en-US" sz="2200" dirty="0">
              <a:solidFill>
                <a:schemeClr val="bg1"/>
              </a:solidFill>
            </a:endParaRPr>
          </a:p>
        </p:txBody>
      </p:sp>
      <p:sp>
        <p:nvSpPr>
          <p:cNvPr id="28" name="TextBox 27"/>
          <p:cNvSpPr txBox="1"/>
          <p:nvPr/>
        </p:nvSpPr>
        <p:spPr>
          <a:xfrm>
            <a:off x="10717494" y="3271387"/>
            <a:ext cx="792974" cy="430887"/>
          </a:xfrm>
          <a:prstGeom prst="rect">
            <a:avLst/>
          </a:prstGeom>
          <a:noFill/>
        </p:spPr>
        <p:txBody>
          <a:bodyPr wrap="none" rtlCol="0">
            <a:spAutoFit/>
          </a:bodyPr>
          <a:lstStyle/>
          <a:p>
            <a:r>
              <a:rPr lang="en-US" sz="2200" dirty="0" smtClean="0">
                <a:solidFill>
                  <a:schemeClr val="bg1"/>
                </a:solidFill>
              </a:rPr>
              <a:t>False</a:t>
            </a:r>
            <a:endParaRPr lang="en-US" sz="2200" dirty="0">
              <a:solidFill>
                <a:schemeClr val="bg1"/>
              </a:solidFill>
            </a:endParaRPr>
          </a:p>
        </p:txBody>
      </p:sp>
      <p:sp>
        <p:nvSpPr>
          <p:cNvPr id="29" name="Flowchart: Process 28"/>
          <p:cNvSpPr/>
          <p:nvPr/>
        </p:nvSpPr>
        <p:spPr>
          <a:xfrm>
            <a:off x="10135686" y="4454510"/>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t>
            </a:r>
            <a:endParaRPr lang="en-US" sz="2800" dirty="0">
              <a:solidFill>
                <a:schemeClr val="bg1"/>
              </a:solidFill>
            </a:endParaRPr>
          </a:p>
        </p:txBody>
      </p:sp>
      <p:cxnSp>
        <p:nvCxnSpPr>
          <p:cNvPr id="30" name="Elbow Connector 29"/>
          <p:cNvCxnSpPr>
            <a:stCxn id="29" idx="2"/>
            <a:endCxn id="34" idx="3"/>
          </p:cNvCxnSpPr>
          <p:nvPr/>
        </p:nvCxnSpPr>
        <p:spPr>
          <a:xfrm rot="5400000">
            <a:off x="10141543" y="4871455"/>
            <a:ext cx="513844" cy="905250"/>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Flowchart: Process 30"/>
          <p:cNvSpPr/>
          <p:nvPr/>
        </p:nvSpPr>
        <p:spPr>
          <a:xfrm>
            <a:off x="6830728" y="4454509"/>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t>
            </a:r>
            <a:endParaRPr lang="en-US" sz="2800" dirty="0">
              <a:solidFill>
                <a:schemeClr val="bg1"/>
              </a:solidFill>
            </a:endParaRPr>
          </a:p>
        </p:txBody>
      </p:sp>
      <p:cxnSp>
        <p:nvCxnSpPr>
          <p:cNvPr id="32" name="Elbow Connector 31"/>
          <p:cNvCxnSpPr>
            <a:stCxn id="25" idx="1"/>
            <a:endCxn id="31" idx="0"/>
          </p:cNvCxnSpPr>
          <p:nvPr/>
        </p:nvCxnSpPr>
        <p:spPr>
          <a:xfrm rot="10800000" flipV="1">
            <a:off x="7546133" y="3719671"/>
            <a:ext cx="223059" cy="73483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31" idx="2"/>
            <a:endCxn id="34" idx="1"/>
          </p:cNvCxnSpPr>
          <p:nvPr/>
        </p:nvCxnSpPr>
        <p:spPr>
          <a:xfrm rot="16200000" flipH="1">
            <a:off x="7773660" y="4839628"/>
            <a:ext cx="513845" cy="968901"/>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Flowchart: Process 33"/>
          <p:cNvSpPr/>
          <p:nvPr/>
        </p:nvSpPr>
        <p:spPr>
          <a:xfrm>
            <a:off x="8515033" y="527467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t>
            </a:r>
            <a:endParaRPr lang="en-US" sz="2800" dirty="0">
              <a:solidFill>
                <a:schemeClr val="bg1"/>
              </a:solidFill>
            </a:endParaRPr>
          </a:p>
        </p:txBody>
      </p:sp>
    </p:spTree>
    <p:extLst>
      <p:ext uri="{BB962C8B-B14F-4D97-AF65-F5344CB8AC3E}">
        <p14:creationId xmlns:p14="http://schemas.microsoft.com/office/powerpoint/2010/main" val="285712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par>
                    <p:cTn id="56" fill="hold">
                      <p:stCondLst>
                        <p:cond delay="indefinite"/>
                      </p:stCondLst>
                      <p:childTnLst>
                        <p:par>
                          <p:cTn id="57" fill="hold">
                            <p:stCondLst>
                              <p:cond delay="0"/>
                            </p:stCondLst>
                            <p:childTnLst>
                              <p:par>
                                <p:cTn id="58" presetID="7" presetClass="emph" presetSubtype="2" fill="hold" nodeType="clickEffect">
                                  <p:stCondLst>
                                    <p:cond delay="0"/>
                                  </p:stCondLst>
                                  <p:childTnLst>
                                    <p:animClr clrSpc="rgb" dir="cw">
                                      <p:cBhvr>
                                        <p:cTn id="59" dur="2000" fill="hold"/>
                                        <p:tgtEl>
                                          <p:spTgt spid="32"/>
                                        </p:tgtEl>
                                        <p:attrNameLst>
                                          <p:attrName>stroke.color</p:attrName>
                                        </p:attrNameLst>
                                      </p:cBhvr>
                                      <p:to>
                                        <a:srgbClr val="FFC000"/>
                                      </p:to>
                                    </p:animClr>
                                    <p:set>
                                      <p:cBhvr>
                                        <p:cTn id="60" dur="2000" fill="hold"/>
                                        <p:tgtEl>
                                          <p:spTgt spid="32"/>
                                        </p:tgtEl>
                                        <p:attrNameLst>
                                          <p:attrName>stroke.on</p:attrName>
                                        </p:attrNameLst>
                                      </p:cBhvr>
                                      <p:to>
                                        <p:strVal val="true"/>
                                      </p:to>
                                    </p:set>
                                  </p:childTnLst>
                                </p:cTn>
                              </p:par>
                              <p:par>
                                <p:cTn id="61" presetID="7" presetClass="emph" presetSubtype="2" fill="hold" nodeType="withEffect">
                                  <p:stCondLst>
                                    <p:cond delay="0"/>
                                  </p:stCondLst>
                                  <p:childTnLst>
                                    <p:animClr clrSpc="rgb" dir="cw">
                                      <p:cBhvr>
                                        <p:cTn id="62" dur="2000" fill="hold"/>
                                        <p:tgtEl>
                                          <p:spTgt spid="33"/>
                                        </p:tgtEl>
                                        <p:attrNameLst>
                                          <p:attrName>stroke.color</p:attrName>
                                        </p:attrNameLst>
                                      </p:cBhvr>
                                      <p:to>
                                        <a:srgbClr val="FFC000"/>
                                      </p:to>
                                    </p:animClr>
                                    <p:set>
                                      <p:cBhvr>
                                        <p:cTn id="63" dur="2000" fill="hold"/>
                                        <p:tgtEl>
                                          <p:spTgt spid="33"/>
                                        </p:tgtEl>
                                        <p:attrNameLst>
                                          <p:attrName>stroke.on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7" presetClass="emph" presetSubtype="2" fill="hold" nodeType="clickEffect">
                                  <p:stCondLst>
                                    <p:cond delay="0"/>
                                  </p:stCondLst>
                                  <p:childTnLst>
                                    <p:animClr clrSpc="rgb" dir="cw">
                                      <p:cBhvr>
                                        <p:cTn id="67" dur="2000" fill="hold"/>
                                        <p:tgtEl>
                                          <p:spTgt spid="26"/>
                                        </p:tgtEl>
                                        <p:attrNameLst>
                                          <p:attrName>stroke.color</p:attrName>
                                        </p:attrNameLst>
                                      </p:cBhvr>
                                      <p:to>
                                        <a:schemeClr val="accent2"/>
                                      </p:to>
                                    </p:animClr>
                                    <p:set>
                                      <p:cBhvr>
                                        <p:cTn id="68" dur="2000" fill="hold"/>
                                        <p:tgtEl>
                                          <p:spTgt spid="26"/>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2000" fill="hold"/>
                                        <p:tgtEl>
                                          <p:spTgt spid="30"/>
                                        </p:tgtEl>
                                        <p:attrNameLst>
                                          <p:attrName>stroke.color</p:attrName>
                                        </p:attrNameLst>
                                      </p:cBhvr>
                                      <p:to>
                                        <a:schemeClr val="accent2"/>
                                      </p:to>
                                    </p:animClr>
                                    <p:set>
                                      <p:cBhvr>
                                        <p:cTn id="71" dur="2000" fill="hold"/>
                                        <p:tgtEl>
                                          <p:spTgt spid="3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P spid="22" grpId="0"/>
      <p:bldP spid="25" grpId="0" animBg="1"/>
      <p:bldP spid="27" grpId="0"/>
      <p:bldP spid="28" grpId="0"/>
      <p:bldP spid="29" grpId="0" animBg="1"/>
      <p:bldP spid="31" grpId="0" animBg="1"/>
      <p:bldP spid="3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 </a:t>
            </a:r>
            <a:r>
              <a:rPr lang="en-US" sz="3200" dirty="0"/>
              <a:t>using </a:t>
            </a:r>
            <a:r>
              <a:rPr lang="en-US" sz="3200" b="1" dirty="0">
                <a:solidFill>
                  <a:srgbClr val="F92672"/>
                </a:solidFill>
                <a:latin typeface="Consolas" panose="020B0609020204030204" pitchFamily="49" charset="0"/>
                <a:cs typeface="Consolas" panose="020B0609020204030204" pitchFamily="49" charset="0"/>
              </a:rPr>
              <a:t>if…else</a:t>
            </a:r>
            <a:endParaRPr lang="en-US"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"Positive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"Negative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p>
          <a:p>
            <a:pPr algn="r"/>
            <a:r>
              <a:rPr lang="en-US" b="1" dirty="0" smtClean="0">
                <a:solidFill>
                  <a:schemeClr val="tx1">
                    <a:lumMod val="75000"/>
                    <a:lumOff val="25000"/>
                  </a:schemeClr>
                </a:solidFill>
                <a:latin typeface="Consolas" panose="020B0609020204030204" pitchFamily="49" charset="0"/>
              </a:rPr>
              <a:t>12</a:t>
            </a:r>
          </a:p>
          <a:p>
            <a:pPr algn="r"/>
            <a:r>
              <a:rPr lang="en-US" b="1" dirty="0" smtClean="0">
                <a:solidFill>
                  <a:schemeClr val="tx1">
                    <a:lumMod val="75000"/>
                    <a:lumOff val="25000"/>
                  </a:schemeClr>
                </a:solidFill>
                <a:latin typeface="Consolas" panose="020B0609020204030204" pitchFamily="49" charset="0"/>
              </a:rPr>
              <a:t>13</a:t>
            </a:r>
          </a:p>
          <a:p>
            <a:pPr algn="r"/>
            <a:r>
              <a:rPr lang="en-US" b="1" dirty="0" smtClean="0">
                <a:solidFill>
                  <a:schemeClr val="tx1">
                    <a:lumMod val="75000"/>
                    <a:lumOff val="25000"/>
                  </a:schemeClr>
                </a:solidFill>
                <a:latin typeface="Consolas" panose="020B0609020204030204" pitchFamily="49" charset="0"/>
              </a:rPr>
              <a:t>14</a:t>
            </a:r>
          </a:p>
          <a:p>
            <a:pPr algn="r"/>
            <a:r>
              <a:rPr lang="en-US" b="1" dirty="0" smtClean="0">
                <a:solidFill>
                  <a:schemeClr val="tx1">
                    <a:lumMod val="75000"/>
                    <a:lumOff val="25000"/>
                  </a:schemeClr>
                </a:solidFill>
                <a:latin typeface="Consolas" panose="020B0609020204030204" pitchFamily="49" charset="0"/>
              </a:rPr>
              <a:t>15</a:t>
            </a:r>
            <a:endParaRPr lang="en-US" b="1" dirty="0">
              <a:solidFill>
                <a:schemeClr val="tx1">
                  <a:lumMod val="75000"/>
                  <a:lumOff val="25000"/>
                </a:schemeClr>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11" name="Rectangle 10">
            <a:extLst>
              <a:ext uri="{FF2B5EF4-FFF2-40B4-BE49-F238E27FC236}">
                <a16:creationId xmlns=""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Number:5</a:t>
            </a:r>
          </a:p>
          <a:p>
            <a:r>
              <a:rPr lang="pt-BR" dirty="0">
                <a:solidFill>
                  <a:schemeClr val="bg1"/>
                </a:solidFill>
                <a:latin typeface="Consolas" panose="020B0609020204030204" pitchFamily="49" charset="0"/>
              </a:rPr>
              <a:t>Positive Number</a:t>
            </a:r>
            <a:endParaRPr lang="en-US" dirty="0">
              <a:solidFill>
                <a:schemeClr val="bg1"/>
              </a:solidFill>
              <a:latin typeface="Consolas" panose="020B0609020204030204" pitchFamily="49" charset="0"/>
            </a:endParaRPr>
          </a:p>
        </p:txBody>
      </p:sp>
      <p:sp>
        <p:nvSpPr>
          <p:cNvPr id="12"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13" name="Rectangle 12">
            <a:extLst>
              <a:ext uri="{FF2B5EF4-FFF2-40B4-BE49-F238E27FC236}">
                <a16:creationId xmlns=""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Number:-5</a:t>
            </a:r>
          </a:p>
          <a:p>
            <a:r>
              <a:rPr lang="en-US" dirty="0">
                <a:solidFill>
                  <a:schemeClr val="bg1"/>
                </a:solidFill>
                <a:latin typeface="Consolas" panose="020B0609020204030204" pitchFamily="49" charset="0"/>
              </a:rPr>
              <a:t>Negative Number</a:t>
            </a:r>
          </a:p>
        </p:txBody>
      </p:sp>
      <p:sp>
        <p:nvSpPr>
          <p:cNvPr id="14" name="Rectangle: Top Corners Rounded 7">
            <a:extLst>
              <a:ext uri="{FF2B5EF4-FFF2-40B4-BE49-F238E27FC236}">
                <a16:creationId xmlns=""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14643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1"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WAP to print Odd or Even </a:t>
            </a:r>
            <a:r>
              <a:rPr lang="en-US" dirty="0" smtClean="0"/>
              <a:t>Number </a:t>
            </a:r>
            <a:r>
              <a:rPr lang="en-US" sz="3200" dirty="0" smtClean="0"/>
              <a:t>using </a:t>
            </a:r>
            <a:r>
              <a:rPr lang="en-US" sz="3200" b="1" dirty="0">
                <a:solidFill>
                  <a:srgbClr val="F92672"/>
                </a:solidFill>
                <a:latin typeface="Consolas" panose="020B0609020204030204" pitchFamily="49" charset="0"/>
                <a:cs typeface="Consolas" panose="020B0609020204030204" pitchFamily="49" charset="0"/>
              </a:rPr>
              <a:t>if…else</a:t>
            </a:r>
            <a:endParaRPr lang="en-US"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 ==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"Even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"Odd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p>
          <a:p>
            <a:pPr algn="r"/>
            <a:r>
              <a:rPr lang="en-US" b="1" dirty="0" smtClean="0">
                <a:solidFill>
                  <a:schemeClr val="tx1">
                    <a:lumMod val="75000"/>
                    <a:lumOff val="25000"/>
                  </a:schemeClr>
                </a:solidFill>
                <a:latin typeface="Consolas" panose="020B0609020204030204" pitchFamily="49" charset="0"/>
              </a:rPr>
              <a:t>12</a:t>
            </a:r>
          </a:p>
          <a:p>
            <a:pPr algn="r"/>
            <a:r>
              <a:rPr lang="en-US" b="1" dirty="0" smtClean="0">
                <a:solidFill>
                  <a:schemeClr val="tx1">
                    <a:lumMod val="75000"/>
                    <a:lumOff val="25000"/>
                  </a:schemeClr>
                </a:solidFill>
                <a:latin typeface="Consolas" panose="020B0609020204030204" pitchFamily="49" charset="0"/>
              </a:rPr>
              <a:t>13</a:t>
            </a:r>
          </a:p>
          <a:p>
            <a:pPr algn="r"/>
            <a:r>
              <a:rPr lang="en-US" b="1" dirty="0" smtClean="0">
                <a:solidFill>
                  <a:schemeClr val="tx1">
                    <a:lumMod val="75000"/>
                    <a:lumOff val="25000"/>
                  </a:schemeClr>
                </a:solidFill>
                <a:latin typeface="Consolas" panose="020B0609020204030204" pitchFamily="49" charset="0"/>
              </a:rPr>
              <a:t>14</a:t>
            </a:r>
          </a:p>
          <a:p>
            <a:pPr algn="r"/>
            <a:r>
              <a:rPr lang="en-US" b="1" dirty="0" smtClean="0">
                <a:solidFill>
                  <a:schemeClr val="tx1">
                    <a:lumMod val="75000"/>
                    <a:lumOff val="25000"/>
                  </a:schemeClr>
                </a:solidFill>
                <a:latin typeface="Consolas" panose="020B0609020204030204" pitchFamily="49" charset="0"/>
              </a:rPr>
              <a:t>15</a:t>
            </a:r>
            <a:endParaRPr lang="en-US" b="1" dirty="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Number:12</a:t>
            </a:r>
          </a:p>
          <a:p>
            <a:r>
              <a:rPr lang="pt-BR" dirty="0">
                <a:solidFill>
                  <a:schemeClr val="bg1"/>
                </a:solidFill>
                <a:latin typeface="Consolas" panose="020B0609020204030204" pitchFamily="49" charset="0"/>
              </a:rPr>
              <a:t>Even Number</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a:t>
            </a:r>
            <a:r>
              <a:rPr lang="en-US" dirty="0" smtClean="0">
                <a:solidFill>
                  <a:schemeClr val="bg1"/>
                </a:solidFill>
                <a:latin typeface="Consolas" panose="020B0609020204030204" pitchFamily="49" charset="0"/>
              </a:rPr>
              <a:t>Number:11</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Odd </a:t>
            </a:r>
            <a:r>
              <a:rPr lang="en-US" dirty="0">
                <a:solidFill>
                  <a:schemeClr val="bg1"/>
                </a:solidFill>
                <a:latin typeface="Consolas" panose="020B0609020204030204" pitchFamily="49" charset="0"/>
              </a:rPr>
              <a:t>Number</a:t>
            </a:r>
          </a:p>
        </p:txBody>
      </p:sp>
      <p:sp>
        <p:nvSpPr>
          <p:cNvPr id="10" name="Rectangle: Top Corners Rounded 7">
            <a:extLst>
              <a:ext uri="{FF2B5EF4-FFF2-40B4-BE49-F238E27FC236}">
                <a16:creationId xmlns=""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75669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WAP to find largest number from given 2 numbers using </a:t>
            </a:r>
            <a:r>
              <a:rPr lang="en-IN" b="1" dirty="0">
                <a:solidFill>
                  <a:srgbClr val="F92672"/>
                </a:solidFill>
                <a:latin typeface="Consolas" panose="020B0609020204030204" pitchFamily="49" charset="0"/>
                <a:cs typeface="Consolas" panose="020B0609020204030204" pitchFamily="49" charset="0"/>
              </a:rPr>
              <a:t>if</a:t>
            </a:r>
            <a:endParaRPr lang="en-US"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 b;</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Two Numbers:"</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d%d</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,&amp;</a:t>
            </a:r>
            <a:r>
              <a:rPr lang="en-US" b="1" dirty="0" err="1">
                <a:solidFill>
                  <a:srgbClr val="D4D4D4"/>
                </a:solidFill>
                <a:latin typeface="Consolas" panose="020B0609020204030204" pitchFamily="49" charset="0"/>
              </a:rPr>
              <a:t>a,&amp;b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largest"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&lt;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largest"</a:t>
            </a:r>
            <a:r>
              <a:rPr lang="en-US" b="1" dirty="0">
                <a:solidFill>
                  <a:srgbClr val="D4D4D4"/>
                </a:solidFill>
                <a:latin typeface="Consolas" panose="020B0609020204030204" pitchFamily="49" charset="0"/>
              </a:rPr>
              <a: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p>
          <a:p>
            <a:pPr algn="r"/>
            <a:r>
              <a:rPr lang="en-US" b="1" dirty="0" smtClean="0">
                <a:solidFill>
                  <a:schemeClr val="tx1">
                    <a:lumMod val="75000"/>
                    <a:lumOff val="25000"/>
                  </a:schemeClr>
                </a:solidFill>
                <a:latin typeface="Consolas" panose="020B0609020204030204" pitchFamily="49" charset="0"/>
              </a:rPr>
              <a:t>12</a:t>
            </a:r>
          </a:p>
          <a:p>
            <a:pPr algn="r"/>
            <a:r>
              <a:rPr lang="en-US" b="1" dirty="0" smtClean="0">
                <a:solidFill>
                  <a:schemeClr val="tx1">
                    <a:lumMod val="75000"/>
                    <a:lumOff val="25000"/>
                  </a:schemeClr>
                </a:solidFill>
                <a:latin typeface="Consolas" panose="020B0609020204030204" pitchFamily="49" charset="0"/>
              </a:rPr>
              <a:t>13</a:t>
            </a:r>
          </a:p>
          <a:p>
            <a:pPr algn="r"/>
            <a:r>
              <a:rPr lang="en-US" b="1" dirty="0" smtClean="0">
                <a:solidFill>
                  <a:schemeClr val="tx1">
                    <a:lumMod val="75000"/>
                    <a:lumOff val="25000"/>
                  </a:schemeClr>
                </a:solidFill>
                <a:latin typeface="Consolas" panose="020B0609020204030204" pitchFamily="49" charset="0"/>
              </a:rPr>
              <a:t>14</a:t>
            </a:r>
          </a:p>
          <a:p>
            <a:pPr algn="r"/>
            <a:r>
              <a:rPr lang="en-US" b="1" dirty="0" smtClean="0">
                <a:solidFill>
                  <a:schemeClr val="tx1">
                    <a:lumMod val="75000"/>
                    <a:lumOff val="25000"/>
                  </a:schemeClr>
                </a:solidFill>
                <a:latin typeface="Consolas" panose="020B0609020204030204" pitchFamily="49" charset="0"/>
              </a:rPr>
              <a:t>15</a:t>
            </a:r>
            <a:endParaRPr lang="en-US" b="1" dirty="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 xmlns:a16="http://schemas.microsoft.com/office/drawing/2014/main" id="{43D3284F-95E2-4F26-9D5F-AAD352CF22BD}"/>
              </a:ext>
            </a:extLst>
          </p:cNvPr>
          <p:cNvSpPr/>
          <p:nvPr/>
        </p:nvSpPr>
        <p:spPr>
          <a:xfrm>
            <a:off x="6074573" y="1830751"/>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Consolas" panose="020B0609020204030204" pitchFamily="49" charset="0"/>
              </a:rPr>
              <a:t>Enter Two Numbers:4</a:t>
            </a:r>
          </a:p>
          <a:p>
            <a:r>
              <a:rPr lang="en-IN" dirty="0">
                <a:solidFill>
                  <a:schemeClr val="bg1"/>
                </a:solidFill>
                <a:latin typeface="Consolas" panose="020B0609020204030204" pitchFamily="49" charset="0"/>
              </a:rPr>
              <a:t>5</a:t>
            </a:r>
          </a:p>
          <a:p>
            <a:r>
              <a:rPr lang="en-IN" dirty="0">
                <a:solidFill>
                  <a:schemeClr val="bg1"/>
                </a:solidFill>
                <a:latin typeface="Consolas" panose="020B0609020204030204" pitchFamily="49" charset="0"/>
              </a:rPr>
              <a:t>5 is largest</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332482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WAP to find largest number from given 2 numbers </a:t>
            </a:r>
            <a:r>
              <a:rPr lang="en-IN" sz="2700" dirty="0"/>
              <a:t>using </a:t>
            </a:r>
            <a:r>
              <a:rPr lang="en-IN" sz="2700" b="1" dirty="0">
                <a:solidFill>
                  <a:srgbClr val="F92672"/>
                </a:solidFill>
                <a:latin typeface="Consolas" panose="020B0609020204030204" pitchFamily="49" charset="0"/>
                <a:cs typeface="Consolas" panose="020B0609020204030204" pitchFamily="49" charset="0"/>
              </a:rPr>
              <a:t>if…else</a:t>
            </a:r>
            <a:endParaRPr lang="en-US" sz="27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 b;</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Two Numbers:"</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d%d</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,&amp;</a:t>
            </a:r>
            <a:r>
              <a:rPr lang="en-US" b="1" dirty="0" err="1">
                <a:solidFill>
                  <a:srgbClr val="D4D4D4"/>
                </a:solidFill>
                <a:latin typeface="Consolas" panose="020B0609020204030204" pitchFamily="49" charset="0"/>
              </a:rPr>
              <a:t>a,&amp;b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largest"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largest"</a:t>
            </a:r>
            <a:r>
              <a:rPr lang="en-US" b="1" dirty="0">
                <a:solidFill>
                  <a:srgbClr val="D4D4D4"/>
                </a:solidFill>
                <a:latin typeface="Consolas" panose="020B0609020204030204" pitchFamily="49" charset="0"/>
              </a:rPr>
              <a:t>, 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p>
          <a:p>
            <a:pPr algn="r"/>
            <a:r>
              <a:rPr lang="en-US" b="1" dirty="0" smtClean="0">
                <a:solidFill>
                  <a:schemeClr val="tx1">
                    <a:lumMod val="75000"/>
                    <a:lumOff val="25000"/>
                  </a:schemeClr>
                </a:solidFill>
                <a:latin typeface="Consolas" panose="020B0609020204030204" pitchFamily="49" charset="0"/>
              </a:rPr>
              <a:t>12</a:t>
            </a:r>
          </a:p>
          <a:p>
            <a:pPr algn="r"/>
            <a:r>
              <a:rPr lang="en-US" b="1" dirty="0" smtClean="0">
                <a:solidFill>
                  <a:schemeClr val="tx1">
                    <a:lumMod val="75000"/>
                    <a:lumOff val="25000"/>
                  </a:schemeClr>
                </a:solidFill>
                <a:latin typeface="Consolas" panose="020B0609020204030204" pitchFamily="49" charset="0"/>
              </a:rPr>
              <a:t>13</a:t>
            </a:r>
          </a:p>
          <a:p>
            <a:pPr algn="r"/>
            <a:r>
              <a:rPr lang="en-US" b="1" dirty="0" smtClean="0">
                <a:solidFill>
                  <a:schemeClr val="tx1">
                    <a:lumMod val="75000"/>
                    <a:lumOff val="25000"/>
                  </a:schemeClr>
                </a:solidFill>
                <a:latin typeface="Consolas" panose="020B0609020204030204" pitchFamily="49" charset="0"/>
              </a:rPr>
              <a:t>14</a:t>
            </a:r>
          </a:p>
          <a:p>
            <a:pPr algn="r"/>
            <a:r>
              <a:rPr lang="en-US" b="1" dirty="0" smtClean="0">
                <a:solidFill>
                  <a:schemeClr val="tx1">
                    <a:lumMod val="75000"/>
                    <a:lumOff val="25000"/>
                  </a:schemeClr>
                </a:solidFill>
                <a:latin typeface="Consolas" panose="020B0609020204030204" pitchFamily="49" charset="0"/>
              </a:rPr>
              <a:t>15</a:t>
            </a:r>
            <a:endParaRPr lang="en-US" b="1" dirty="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 xmlns:a16="http://schemas.microsoft.com/office/drawing/2014/main" id="{43D3284F-95E2-4F26-9D5F-AAD352CF22BD}"/>
              </a:ext>
            </a:extLst>
          </p:cNvPr>
          <p:cNvSpPr/>
          <p:nvPr/>
        </p:nvSpPr>
        <p:spPr>
          <a:xfrm>
            <a:off x="6074573" y="1830751"/>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Consolas" panose="020B0609020204030204" pitchFamily="49" charset="0"/>
              </a:rPr>
              <a:t>Enter Two Numbers:4</a:t>
            </a:r>
          </a:p>
          <a:p>
            <a:r>
              <a:rPr lang="en-IN" dirty="0">
                <a:solidFill>
                  <a:schemeClr val="bg1"/>
                </a:solidFill>
                <a:latin typeface="Consolas" panose="020B0609020204030204" pitchFamily="49" charset="0"/>
              </a:rPr>
              <a:t>5</a:t>
            </a:r>
          </a:p>
          <a:p>
            <a:r>
              <a:rPr lang="en-IN" dirty="0">
                <a:solidFill>
                  <a:schemeClr val="bg1"/>
                </a:solidFill>
                <a:latin typeface="Consolas" panose="020B0609020204030204" pitchFamily="49" charset="0"/>
              </a:rPr>
              <a:t>5 is largest</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151555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92672"/>
                </a:solidFill>
                <a:latin typeface="Consolas" panose="020B0609020204030204" pitchFamily="49" charset="0"/>
                <a:cs typeface="Consolas" panose="020B0609020204030204" pitchFamily="49" charset="0"/>
              </a:rPr>
              <a:t>{ }</a:t>
            </a:r>
          </a:p>
        </p:txBody>
      </p:sp>
      <p:sp>
        <p:nvSpPr>
          <p:cNvPr id="3" name="Content Placeholder 2"/>
          <p:cNvSpPr>
            <a:spLocks noGrp="1"/>
          </p:cNvSpPr>
          <p:nvPr>
            <p:ph idx="1"/>
          </p:nvPr>
        </p:nvSpPr>
        <p:spPr/>
        <p:txBody>
          <a:bodyPr/>
          <a:lstStyle/>
          <a:p>
            <a:pPr>
              <a:lnSpc>
                <a:spcPct val="110000"/>
              </a:lnSpc>
              <a:spcBef>
                <a:spcPts val="0"/>
              </a:spcBef>
            </a:pPr>
            <a:r>
              <a:rPr lang="en-US" dirty="0">
                <a:cs typeface="Courier New" panose="02070309020205020404" pitchFamily="49" charset="0"/>
              </a:rPr>
              <a:t>If body of </a:t>
            </a:r>
            <a:r>
              <a:rPr lang="en-US" b="1" dirty="0">
                <a:solidFill>
                  <a:srgbClr val="F92672"/>
                </a:solidFill>
                <a:latin typeface="Courier New" panose="02070309020205020404" pitchFamily="49" charset="0"/>
                <a:cs typeface="Courier New" panose="02070309020205020404" pitchFamily="49" charset="0"/>
              </a:rPr>
              <a:t>if</a:t>
            </a:r>
            <a:r>
              <a:rPr lang="en-US" dirty="0">
                <a:cs typeface="Courier New" panose="02070309020205020404" pitchFamily="49" charset="0"/>
              </a:rPr>
              <a:t> contains only one statement then </a:t>
            </a:r>
            <a:r>
              <a:rPr lang="en-US" b="1" dirty="0">
                <a:solidFill>
                  <a:srgbClr val="F92672"/>
                </a:solidFill>
                <a:latin typeface="Courier New" panose="02070309020205020404" pitchFamily="49" charset="0"/>
                <a:cs typeface="Courier New" panose="02070309020205020404" pitchFamily="49" charset="0"/>
              </a:rPr>
              <a:t>{ }</a:t>
            </a:r>
            <a:r>
              <a:rPr lang="en-US" dirty="0">
                <a:cs typeface="Courier New" panose="02070309020205020404" pitchFamily="49" charset="0"/>
              </a:rPr>
              <a:t> are not compulsory</a:t>
            </a:r>
          </a:p>
          <a:p>
            <a:pPr>
              <a:lnSpc>
                <a:spcPct val="110000"/>
              </a:lnSpc>
              <a:spcBef>
                <a:spcPts val="0"/>
              </a:spcBef>
            </a:pPr>
            <a:r>
              <a:rPr lang="en-US" dirty="0">
                <a:cs typeface="Courier New" panose="02070309020205020404" pitchFamily="49" charset="0"/>
              </a:rPr>
              <a:t>But if body of </a:t>
            </a:r>
            <a:r>
              <a:rPr lang="en-US" b="1" dirty="0">
                <a:solidFill>
                  <a:srgbClr val="F92672"/>
                </a:solidFill>
                <a:latin typeface="Courier New" panose="02070309020205020404" pitchFamily="49" charset="0"/>
                <a:cs typeface="Courier New" panose="02070309020205020404" pitchFamily="49" charset="0"/>
              </a:rPr>
              <a:t>if</a:t>
            </a:r>
            <a:r>
              <a:rPr lang="en-US" dirty="0">
                <a:cs typeface="Courier New" panose="02070309020205020404" pitchFamily="49" charset="0"/>
              </a:rPr>
              <a:t> contains more than one statements then </a:t>
            </a:r>
            <a:r>
              <a:rPr lang="en-US" b="1" dirty="0">
                <a:solidFill>
                  <a:srgbClr val="F92672"/>
                </a:solidFill>
                <a:latin typeface="Courier New" panose="02070309020205020404" pitchFamily="49" charset="0"/>
                <a:cs typeface="Courier New" panose="02070309020205020404" pitchFamily="49" charset="0"/>
              </a:rPr>
              <a:t>{ }</a:t>
            </a:r>
            <a:r>
              <a:rPr lang="en-US" dirty="0">
                <a:cs typeface="Courier New" panose="02070309020205020404" pitchFamily="49" charset="0"/>
              </a:rPr>
              <a:t> are compulsory</a:t>
            </a:r>
          </a:p>
          <a:p>
            <a:endParaRPr lang="en-IN" b="1" dirty="0">
              <a:solidFill>
                <a:srgbClr val="F92672"/>
              </a:solidFill>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 xmlns:a16="http://schemas.microsoft.com/office/drawing/2014/main" id="{CE9CF278-0CFC-4F81-B2D4-28505379D37C}"/>
              </a:ext>
            </a:extLst>
          </p:cNvPr>
          <p:cNvSpPr/>
          <p:nvPr/>
        </p:nvSpPr>
        <p:spPr>
          <a:xfrm>
            <a:off x="6704404" y="3045848"/>
            <a:ext cx="4570271" cy="1325880"/>
          </a:xfrm>
          <a:prstGeom prst="rect">
            <a:avLst/>
          </a:prstGeom>
          <a:solidFill>
            <a:schemeClr val="tx1">
              <a:lumMod val="90000"/>
              <a:lumOff val="10000"/>
            </a:schemeClr>
          </a:solidFill>
          <a:ln>
            <a:noFill/>
          </a:ln>
        </p:spPr>
        <p:txBody>
          <a:bodyPr wrap="square">
            <a:spAutoFit/>
          </a:bodyPr>
          <a:lstStyle/>
          <a:p>
            <a:r>
              <a:rPr lang="en-US" sz="2000" b="1" dirty="0">
                <a:solidFill>
                  <a:srgbClr val="569CD6"/>
                </a:solidFill>
                <a:latin typeface="Consolas" panose="020B0609020204030204" pitchFamily="49" charset="0"/>
              </a:rPr>
              <a:t>if</a:t>
            </a:r>
            <a:r>
              <a:rPr lang="en-US" sz="2000" b="1" dirty="0">
                <a:solidFill>
                  <a:srgbClr val="D4D4D4"/>
                </a:solidFill>
                <a:latin typeface="Consolas" panose="020B0609020204030204" pitchFamily="49" charset="0"/>
              </a:rPr>
              <a:t>(a &gt;= b)</a:t>
            </a:r>
          </a:p>
          <a:p>
            <a:r>
              <a:rPr lang="en-US" sz="2000" b="1" dirty="0">
                <a:solidFill>
                  <a:srgbClr val="D4D4D4"/>
                </a:solidFill>
                <a:latin typeface="Consolas" panose="020B0609020204030204" pitchFamily="49" charset="0"/>
              </a:rPr>
              <a:t>    </a:t>
            </a:r>
            <a:r>
              <a:rPr lang="en-US" sz="2000" b="1" dirty="0" err="1">
                <a:solidFill>
                  <a:srgbClr val="D4D4D4"/>
                </a:solidFill>
                <a:latin typeface="Consolas" panose="020B0609020204030204" pitchFamily="49" charset="0"/>
              </a:rPr>
              <a:t>printf</a:t>
            </a:r>
            <a:r>
              <a:rPr lang="en-US" sz="2000" b="1" dirty="0">
                <a:solidFill>
                  <a:srgbClr val="D4D4D4"/>
                </a:solidFill>
                <a:latin typeface="Consolas" panose="020B0609020204030204" pitchFamily="49" charset="0"/>
              </a:rPr>
              <a:t>(</a:t>
            </a:r>
            <a:r>
              <a:rPr lang="en-US" sz="2000" b="1" dirty="0">
                <a:solidFill>
                  <a:srgbClr val="CE9178"/>
                </a:solidFill>
                <a:latin typeface="Consolas" panose="020B0609020204030204" pitchFamily="49" charset="0"/>
              </a:rPr>
              <a:t>"%d is largest"</a:t>
            </a:r>
            <a:r>
              <a:rPr lang="en-US" sz="2000" b="1" dirty="0">
                <a:solidFill>
                  <a:srgbClr val="D4D4D4"/>
                </a:solidFill>
                <a:latin typeface="Consolas" panose="020B0609020204030204" pitchFamily="49" charset="0"/>
              </a:rPr>
              <a:t>, a</a:t>
            </a:r>
            <a:r>
              <a:rPr lang="en-US" sz="2000" b="1" dirty="0" smtClean="0">
                <a:solidFill>
                  <a:srgbClr val="D4D4D4"/>
                </a:solidFill>
                <a:latin typeface="Consolas" panose="020B0609020204030204" pitchFamily="49" charset="0"/>
              </a:rPr>
              <a:t>);</a:t>
            </a:r>
          </a:p>
          <a:p>
            <a:endParaRPr lang="en-US" sz="2000" b="1" dirty="0">
              <a:solidFill>
                <a:srgbClr val="D4D4D4"/>
              </a:solidFill>
              <a:effectLst/>
              <a:latin typeface="Consolas" panose="020B0609020204030204" pitchFamily="49" charset="0"/>
            </a:endParaRPr>
          </a:p>
        </p:txBody>
      </p:sp>
      <p:sp>
        <p:nvSpPr>
          <p:cNvPr id="6" name="Rectangle 5">
            <a:extLst>
              <a:ext uri="{FF2B5EF4-FFF2-40B4-BE49-F238E27FC236}">
                <a16:creationId xmlns="" xmlns:a16="http://schemas.microsoft.com/office/drawing/2014/main" id="{CE9CF278-0CFC-4F81-B2D4-28505379D37C}"/>
              </a:ext>
            </a:extLst>
          </p:cNvPr>
          <p:cNvSpPr/>
          <p:nvPr/>
        </p:nvSpPr>
        <p:spPr>
          <a:xfrm>
            <a:off x="436330" y="3045848"/>
            <a:ext cx="4777100" cy="1323439"/>
          </a:xfrm>
          <a:prstGeom prst="rect">
            <a:avLst/>
          </a:prstGeom>
          <a:solidFill>
            <a:schemeClr val="tx1">
              <a:lumMod val="90000"/>
              <a:lumOff val="10000"/>
            </a:schemeClr>
          </a:solidFill>
          <a:ln>
            <a:noFill/>
          </a:ln>
        </p:spPr>
        <p:txBody>
          <a:bodyPr wrap="square">
            <a:spAutoFit/>
          </a:bodyPr>
          <a:lstStyle/>
          <a:p>
            <a:r>
              <a:rPr lang="en-US" sz="2000" b="1" dirty="0">
                <a:solidFill>
                  <a:srgbClr val="569CD6"/>
                </a:solidFill>
                <a:latin typeface="Consolas" panose="020B0609020204030204" pitchFamily="49" charset="0"/>
              </a:rPr>
              <a:t>if</a:t>
            </a:r>
            <a:r>
              <a:rPr lang="en-US" sz="2000" b="1" dirty="0">
                <a:solidFill>
                  <a:srgbClr val="D4D4D4"/>
                </a:solidFill>
                <a:latin typeface="Consolas" panose="020B0609020204030204" pitchFamily="49" charset="0"/>
              </a:rPr>
              <a:t>(a &gt;= b)</a:t>
            </a:r>
          </a:p>
          <a:p>
            <a:r>
              <a:rPr lang="en-US" sz="2000" b="1" dirty="0">
                <a:solidFill>
                  <a:srgbClr val="D4D4D4"/>
                </a:solidFill>
                <a:latin typeface="Consolas" panose="020B0609020204030204" pitchFamily="49" charset="0"/>
              </a:rPr>
              <a:t>{</a:t>
            </a:r>
          </a:p>
          <a:p>
            <a:r>
              <a:rPr lang="en-US" sz="2000" b="1" dirty="0">
                <a:solidFill>
                  <a:srgbClr val="D4D4D4"/>
                </a:solidFill>
                <a:latin typeface="Consolas" panose="020B0609020204030204" pitchFamily="49" charset="0"/>
              </a:rPr>
              <a:t>    </a:t>
            </a:r>
            <a:r>
              <a:rPr lang="en-US" sz="2000" b="1" dirty="0" err="1">
                <a:solidFill>
                  <a:srgbClr val="D4D4D4"/>
                </a:solidFill>
                <a:latin typeface="Consolas" panose="020B0609020204030204" pitchFamily="49" charset="0"/>
              </a:rPr>
              <a:t>printf</a:t>
            </a:r>
            <a:r>
              <a:rPr lang="en-US" sz="2000" b="1" dirty="0">
                <a:solidFill>
                  <a:srgbClr val="D4D4D4"/>
                </a:solidFill>
                <a:latin typeface="Consolas" panose="020B0609020204030204" pitchFamily="49" charset="0"/>
              </a:rPr>
              <a:t>(</a:t>
            </a:r>
            <a:r>
              <a:rPr lang="en-US" sz="2000" b="1" dirty="0">
                <a:solidFill>
                  <a:srgbClr val="CE9178"/>
                </a:solidFill>
                <a:latin typeface="Consolas" panose="020B0609020204030204" pitchFamily="49" charset="0"/>
              </a:rPr>
              <a:t>"%d is largest"</a:t>
            </a:r>
            <a:r>
              <a:rPr lang="en-US" sz="2000" b="1" dirty="0">
                <a:solidFill>
                  <a:srgbClr val="D4D4D4"/>
                </a:solidFill>
                <a:latin typeface="Consolas" panose="020B0609020204030204" pitchFamily="49" charset="0"/>
              </a:rPr>
              <a:t>, a);</a:t>
            </a:r>
          </a:p>
          <a:p>
            <a:r>
              <a:rPr lang="en-US" sz="2000" b="1" dirty="0">
                <a:solidFill>
                  <a:srgbClr val="D4D4D4"/>
                </a:solidFill>
                <a:latin typeface="Consolas" panose="020B0609020204030204" pitchFamily="49" charset="0"/>
              </a:rPr>
              <a:t>}</a:t>
            </a:r>
            <a:endParaRPr lang="en-US" sz="2000" b="1" dirty="0">
              <a:solidFill>
                <a:srgbClr val="D4D4D4"/>
              </a:solidFill>
              <a:effectLst/>
              <a:latin typeface="Consolas" panose="020B0609020204030204" pitchFamily="49" charset="0"/>
            </a:endParaRPr>
          </a:p>
        </p:txBody>
      </p:sp>
      <p:sp>
        <p:nvSpPr>
          <p:cNvPr id="7" name="TextBox 6"/>
          <p:cNvSpPr txBox="1"/>
          <p:nvPr/>
        </p:nvSpPr>
        <p:spPr>
          <a:xfrm>
            <a:off x="5307650" y="3062454"/>
            <a:ext cx="1208314" cy="1200329"/>
          </a:xfrm>
          <a:prstGeom prst="rect">
            <a:avLst/>
          </a:prstGeom>
          <a:noFill/>
        </p:spPr>
        <p:txBody>
          <a:bodyPr wrap="square" rtlCol="0">
            <a:spAutoFit/>
          </a:bodyPr>
          <a:lstStyle/>
          <a:p>
            <a:pPr algn="ctr"/>
            <a:r>
              <a:rPr lang="en-IN" sz="2400" dirty="0" smtClean="0">
                <a:solidFill>
                  <a:srgbClr val="F92672"/>
                </a:solidFill>
              </a:rPr>
              <a:t>Both are same</a:t>
            </a:r>
            <a:endParaRPr lang="en-IN" sz="2400" dirty="0">
              <a:solidFill>
                <a:srgbClr val="F92672"/>
              </a:solidFill>
            </a:endParaRPr>
          </a:p>
        </p:txBody>
      </p:sp>
    </p:spTree>
    <p:extLst>
      <p:ext uri="{BB962C8B-B14F-4D97-AF65-F5344CB8AC3E}">
        <p14:creationId xmlns:p14="http://schemas.microsoft.com/office/powerpoint/2010/main" val="269954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904059"/>
            <a:ext cx="10515600" cy="2852737"/>
          </a:xfrm>
        </p:spPr>
        <p:txBody>
          <a:bodyPr/>
          <a:lstStyle/>
          <a:p>
            <a:r>
              <a:rPr lang="en-US" dirty="0">
                <a:solidFill>
                  <a:schemeClr val="accent3"/>
                </a:solidFill>
              </a:rPr>
              <a:t>If…else if…else </a:t>
            </a:r>
            <a:r>
              <a:rPr lang="en-US" dirty="0" smtClean="0">
                <a:solidFill>
                  <a:schemeClr val="accent3"/>
                </a:solidFill>
              </a:rPr>
              <a:t>if…else </a:t>
            </a:r>
            <a:br>
              <a:rPr lang="en-US" dirty="0" smtClean="0">
                <a:solidFill>
                  <a:schemeClr val="accent3"/>
                </a:solidFill>
              </a:rPr>
            </a:br>
            <a:r>
              <a:rPr lang="en-US" dirty="0" smtClean="0">
                <a:solidFill>
                  <a:schemeClr val="accent3"/>
                </a:solidFill>
              </a:rPr>
              <a:t>Ladder if</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16933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221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decision making</a:t>
            </a:r>
            <a:endParaRPr lang="en-IN" dirty="0"/>
          </a:p>
        </p:txBody>
      </p:sp>
      <p:sp>
        <p:nvSpPr>
          <p:cNvPr id="11" name="Rectangle 10">
            <a:extLst>
              <a:ext uri="{FF2B5EF4-FFF2-40B4-BE49-F238E27FC236}">
                <a16:creationId xmlns="" xmlns:a16="http://schemas.microsoft.com/office/drawing/2014/main" id="{43D3284F-95E2-4F26-9D5F-AAD352CF22BD}"/>
              </a:ext>
            </a:extLst>
          </p:cNvPr>
          <p:cNvSpPr/>
          <p:nvPr/>
        </p:nvSpPr>
        <p:spPr>
          <a:xfrm>
            <a:off x="7619661" y="2046093"/>
            <a:ext cx="2644800" cy="1200329"/>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 number is odd</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code */</a:t>
            </a:r>
            <a:endParaRPr lang="en-US" b="1" dirty="0">
              <a:solidFill>
                <a:srgbClr val="D4D4D4"/>
              </a:solidFill>
              <a:latin typeface="Consolas" panose="020B0609020204030204" pitchFamily="49" charset="0"/>
            </a:endParaRPr>
          </a:p>
          <a:p>
            <a:r>
              <a:rPr lang="en-US" b="1" dirty="0" smtClean="0">
                <a:solidFill>
                  <a:srgbClr val="D4D4D4"/>
                </a:solidFill>
                <a:latin typeface="Consolas" panose="020B0609020204030204" pitchFamily="49" charset="0"/>
              </a:rPr>
              <a:t>}</a:t>
            </a:r>
            <a:endParaRPr lang="en-US" b="1" dirty="0">
              <a:solidFill>
                <a:srgbClr val="D4D4D4"/>
              </a:solidFill>
              <a:latin typeface="Consolas" panose="020B0609020204030204" pitchFamily="49" charset="0"/>
            </a:endParaRPr>
          </a:p>
        </p:txBody>
      </p:sp>
      <p:sp>
        <p:nvSpPr>
          <p:cNvPr id="14" name="Rectangle 13">
            <a:extLst>
              <a:ext uri="{FF2B5EF4-FFF2-40B4-BE49-F238E27FC236}">
                <a16:creationId xmlns="" xmlns:a16="http://schemas.microsoft.com/office/drawing/2014/main" id="{43D3284F-95E2-4F26-9D5F-AAD352CF22BD}"/>
              </a:ext>
            </a:extLst>
          </p:cNvPr>
          <p:cNvSpPr/>
          <p:nvPr/>
        </p:nvSpPr>
        <p:spPr>
          <a:xfrm>
            <a:off x="7619660" y="3570093"/>
            <a:ext cx="2644801" cy="1200329"/>
          </a:xfrm>
          <a:prstGeom prst="rect">
            <a:avLst/>
          </a:prstGeom>
          <a:solidFill>
            <a:schemeClr val="tx1">
              <a:lumMod val="90000"/>
              <a:lumOff val="10000"/>
            </a:schemeClr>
          </a:solidFill>
          <a:ln>
            <a:noFill/>
          </a:ln>
        </p:spPr>
        <p:txBody>
          <a:bodyPr wrap="square">
            <a:spAutoFit/>
          </a:bodyPr>
          <a:lstStyle/>
          <a:p>
            <a:r>
              <a:rPr lang="en-US" b="1" dirty="0" smtClean="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number is </a:t>
            </a:r>
            <a:r>
              <a:rPr lang="en-US" b="1" dirty="0" smtClean="0">
                <a:solidFill>
                  <a:srgbClr val="D4D4D4"/>
                </a:solidFill>
                <a:latin typeface="Consolas" panose="020B0609020204030204" pitchFamily="49" charset="0"/>
              </a:rPr>
              <a:t>even</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code */</a:t>
            </a:r>
            <a:endParaRPr lang="en-US" b="1" dirty="0">
              <a:solidFill>
                <a:srgbClr val="D4D4D4"/>
              </a:solidFill>
              <a:latin typeface="Consolas" panose="020B0609020204030204" pitchFamily="49" charset="0"/>
            </a:endParaRPr>
          </a:p>
          <a:p>
            <a:r>
              <a:rPr lang="en-US" b="1" dirty="0" smtClean="0">
                <a:solidFill>
                  <a:srgbClr val="D4D4D4"/>
                </a:solidFill>
                <a:latin typeface="Consolas" panose="020B0609020204030204" pitchFamily="49" charset="0"/>
              </a:rPr>
              <a:t>}</a:t>
            </a:r>
            <a:endParaRPr lang="en-US" b="1" dirty="0">
              <a:solidFill>
                <a:srgbClr val="D4D4D4"/>
              </a:solidFill>
              <a:latin typeface="Consolas" panose="020B0609020204030204" pitchFamily="49" charset="0"/>
            </a:endParaRPr>
          </a:p>
        </p:txBody>
      </p:sp>
      <p:pic>
        <p:nvPicPr>
          <p:cNvPr id="5" name="Picture 4" descr="http://www.free-management-ebooks.com/news/wp-content/uploads/2015/01/deci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9" y="1480035"/>
            <a:ext cx="6219724" cy="4332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0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11"/>
                                        </p:tgtEl>
                                        <p:attrNameLst>
                                          <p:attrName>fillcolor</p:attrName>
                                        </p:attrNameLst>
                                      </p:cBhvr>
                                      <p:to>
                                        <a:srgbClr val="0E3754"/>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grpId="0" nodeType="clickEffect">
                                  <p:stCondLst>
                                    <p:cond delay="0"/>
                                  </p:stCondLst>
                                  <p:childTnLst>
                                    <p:animClr clrSpc="rgb" dir="cw">
                                      <p:cBhvr>
                                        <p:cTn id="12" dur="500" fill="hold"/>
                                        <p:tgtEl>
                                          <p:spTgt spid="14"/>
                                        </p:tgtEl>
                                        <p:attrNameLst>
                                          <p:attrName>fillcolor</p:attrName>
                                        </p:attrNameLst>
                                      </p:cBhvr>
                                      <p:to>
                                        <a:srgbClr val="005D69"/>
                                      </p:to>
                                    </p:animClr>
                                    <p:set>
                                      <p:cBhvr>
                                        <p:cTn id="13" dur="500" fill="hold"/>
                                        <p:tgtEl>
                                          <p:spTgt spid="14"/>
                                        </p:tgtEl>
                                        <p:attrNameLst>
                                          <p:attrName>fill.type</p:attrName>
                                        </p:attrNameLst>
                                      </p:cBhvr>
                                      <p:to>
                                        <p:strVal val="solid"/>
                                      </p:to>
                                    </p:set>
                                    <p:set>
                                      <p:cBhvr>
                                        <p:cTn id="14" dur="5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92672"/>
                </a:solidFill>
                <a:latin typeface="Consolas" panose="020B0609020204030204" pitchFamily="49" charset="0"/>
                <a:cs typeface="Consolas" panose="020B0609020204030204" pitchFamily="49" charset="0"/>
              </a:rPr>
              <a:t>If…else if…else if…else</a:t>
            </a:r>
            <a:endParaRPr lang="en-IN" b="1" dirty="0">
              <a:solidFill>
                <a:srgbClr val="F92672"/>
              </a:solidFill>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pPr algn="just"/>
            <a:r>
              <a:rPr lang="en-US" b="1" dirty="0">
                <a:solidFill>
                  <a:srgbClr val="F92672"/>
                </a:solidFill>
                <a:latin typeface="Courier New" panose="02070309020205020404" pitchFamily="49" charset="0"/>
                <a:cs typeface="Courier New" panose="02070309020205020404" pitchFamily="49" charset="0"/>
              </a:rPr>
              <a:t>if…else</a:t>
            </a:r>
            <a:r>
              <a:rPr lang="en-US" sz="1100" b="1" dirty="0">
                <a:solidFill>
                  <a:srgbClr val="F92672"/>
                </a:solidFill>
                <a:latin typeface="Courier New" panose="02070309020205020404" pitchFamily="49" charset="0"/>
                <a:cs typeface="Courier New" panose="02070309020205020404" pitchFamily="49" charset="0"/>
              </a:rPr>
              <a:t> </a:t>
            </a:r>
            <a:r>
              <a:rPr lang="en-US" b="1" dirty="0">
                <a:solidFill>
                  <a:srgbClr val="F92672"/>
                </a:solidFill>
                <a:latin typeface="Courier New" panose="02070309020205020404" pitchFamily="49" charset="0"/>
                <a:cs typeface="Courier New" panose="02070309020205020404" pitchFamily="49" charset="0"/>
              </a:rPr>
              <a:t>if…else</a:t>
            </a:r>
            <a:r>
              <a:rPr lang="en-US" sz="1100" b="1" dirty="0">
                <a:solidFill>
                  <a:srgbClr val="F92672"/>
                </a:solidFill>
                <a:latin typeface="Courier New" panose="02070309020205020404" pitchFamily="49" charset="0"/>
                <a:cs typeface="Courier New" panose="02070309020205020404" pitchFamily="49" charset="0"/>
              </a:rPr>
              <a:t> </a:t>
            </a:r>
            <a:r>
              <a:rPr lang="en-US" b="1" dirty="0">
                <a:solidFill>
                  <a:srgbClr val="F92672"/>
                </a:solidFill>
                <a:latin typeface="Courier New" panose="02070309020205020404" pitchFamily="49" charset="0"/>
                <a:cs typeface="Courier New" panose="02070309020205020404" pitchFamily="49" charset="0"/>
              </a:rPr>
              <a:t>if…else</a:t>
            </a:r>
            <a:r>
              <a:rPr lang="en-US" dirty="0"/>
              <a:t> is multi branch decision making statement.</a:t>
            </a:r>
          </a:p>
          <a:p>
            <a:pPr algn="just"/>
            <a:r>
              <a:rPr lang="en-US" dirty="0"/>
              <a:t>If first </a:t>
            </a:r>
            <a:r>
              <a:rPr lang="en-US" b="1" dirty="0">
                <a:solidFill>
                  <a:srgbClr val="F92672"/>
                </a:solidFill>
                <a:latin typeface="Courier New" panose="02070309020205020404" pitchFamily="49" charset="0"/>
                <a:cs typeface="Courier New" panose="02070309020205020404" pitchFamily="49" charset="0"/>
              </a:rPr>
              <a:t>if</a:t>
            </a:r>
            <a:r>
              <a:rPr lang="en-US" dirty="0"/>
              <a:t> condition is true then remaining </a:t>
            </a:r>
            <a:r>
              <a:rPr lang="en-US" b="1" dirty="0">
                <a:solidFill>
                  <a:srgbClr val="F92672"/>
                </a:solidFill>
                <a:latin typeface="Courier New" panose="02070309020205020404" pitchFamily="49" charset="0"/>
                <a:cs typeface="Courier New" panose="02070309020205020404" pitchFamily="49" charset="0"/>
              </a:rPr>
              <a:t>if</a:t>
            </a:r>
            <a:r>
              <a:rPr lang="en-US" dirty="0"/>
              <a:t> conditions will not be evaluated.</a:t>
            </a:r>
          </a:p>
          <a:p>
            <a:pPr algn="just"/>
            <a:r>
              <a:rPr lang="en-US" dirty="0"/>
              <a:t>If first </a:t>
            </a:r>
            <a:r>
              <a:rPr lang="en-US" b="1" dirty="0">
                <a:solidFill>
                  <a:srgbClr val="F92672"/>
                </a:solidFill>
                <a:latin typeface="Courier New" panose="02070309020205020404" pitchFamily="49" charset="0"/>
                <a:cs typeface="Courier New" panose="02070309020205020404" pitchFamily="49" charset="0"/>
              </a:rPr>
              <a:t>if</a:t>
            </a:r>
            <a:r>
              <a:rPr lang="en-US" dirty="0"/>
              <a:t> condition is false then second </a:t>
            </a:r>
            <a:r>
              <a:rPr lang="en-US" b="1" dirty="0">
                <a:solidFill>
                  <a:srgbClr val="F92672"/>
                </a:solidFill>
                <a:latin typeface="Courier New" panose="02070309020205020404" pitchFamily="49" charset="0"/>
                <a:cs typeface="Courier New" panose="02070309020205020404" pitchFamily="49" charset="0"/>
              </a:rPr>
              <a:t>if</a:t>
            </a:r>
            <a:r>
              <a:rPr lang="en-US" dirty="0"/>
              <a:t> condition will be evaluated and if it is true then remaining </a:t>
            </a:r>
            <a:r>
              <a:rPr lang="en-US" b="1" dirty="0">
                <a:latin typeface="Courier New" panose="02070309020205020404" pitchFamily="49" charset="0"/>
                <a:cs typeface="Courier New" panose="02070309020205020404" pitchFamily="49" charset="0"/>
              </a:rPr>
              <a:t>if</a:t>
            </a:r>
            <a:r>
              <a:rPr lang="en-US" dirty="0"/>
              <a:t> conditions will not be evaluated.</a:t>
            </a:r>
          </a:p>
          <a:p>
            <a:pPr algn="just"/>
            <a:r>
              <a:rPr lang="en-US" b="1" dirty="0">
                <a:solidFill>
                  <a:srgbClr val="F92672"/>
                </a:solidFill>
                <a:latin typeface="Courier New" panose="02070309020205020404" pitchFamily="49" charset="0"/>
                <a:cs typeface="Courier New" panose="02070309020205020404" pitchFamily="49" charset="0"/>
              </a:rPr>
              <a:t>if…else if…else if…else</a:t>
            </a:r>
            <a:r>
              <a:rPr lang="en-US" b="1" dirty="0">
                <a:latin typeface="Courier New" panose="02070309020205020404" pitchFamily="49" charset="0"/>
                <a:cs typeface="Courier New" panose="02070309020205020404" pitchFamily="49" charset="0"/>
              </a:rPr>
              <a:t> </a:t>
            </a:r>
            <a:r>
              <a:rPr lang="en-US" dirty="0"/>
              <a:t>is also known as if…else if </a:t>
            </a:r>
            <a:r>
              <a:rPr lang="en-US" dirty="0" smtClean="0"/>
              <a:t>ladder</a:t>
            </a:r>
            <a:endParaRPr lang="en-US" dirty="0"/>
          </a:p>
        </p:txBody>
      </p:sp>
      <p:sp>
        <p:nvSpPr>
          <p:cNvPr id="4" name="Rectangle 3">
            <a:extLst>
              <a:ext uri="{FF2B5EF4-FFF2-40B4-BE49-F238E27FC236}">
                <a16:creationId xmlns="" xmlns:a16="http://schemas.microsoft.com/office/drawing/2014/main" id="{CE9CF278-0CFC-4F81-B2D4-28505379D37C}"/>
              </a:ext>
            </a:extLst>
          </p:cNvPr>
          <p:cNvSpPr/>
          <p:nvPr/>
        </p:nvSpPr>
        <p:spPr>
          <a:xfrm>
            <a:off x="262360" y="3692171"/>
            <a:ext cx="4777100" cy="1754326"/>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(condition-</a:t>
            </a:r>
            <a:r>
              <a:rPr lang="en-US" b="1" dirty="0">
                <a:solidFill>
                  <a:srgbClr val="B5CEA8"/>
                </a:solidFill>
                <a:latin typeface="Consolas" panose="020B0609020204030204" pitchFamily="49" charset="0"/>
              </a:rPr>
              <a:t>1</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statement-</a:t>
            </a:r>
            <a:r>
              <a:rPr lang="en-US" b="1" dirty="0">
                <a:solidFill>
                  <a:srgbClr val="B5CEA8"/>
                </a:solidFill>
                <a:latin typeface="Consolas" panose="020B0609020204030204" pitchFamily="49" charset="0"/>
              </a:rPr>
              <a:t>1</a:t>
            </a:r>
            <a:r>
              <a:rPr lang="en-US" b="1" dirty="0">
                <a:solidFill>
                  <a:srgbClr val="D4D4D4"/>
                </a:solidFill>
                <a:latin typeface="Consolas" panose="020B0609020204030204" pitchFamily="49" charset="0"/>
              </a:rPr>
              <a:t>;</a:t>
            </a:r>
          </a:p>
          <a:p>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(condition-</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statement-</a:t>
            </a:r>
            <a:r>
              <a:rPr lang="en-US" b="1" dirty="0">
                <a:solidFill>
                  <a:srgbClr val="B5CEA8"/>
                </a:solidFill>
                <a:latin typeface="Consolas" panose="020B0609020204030204" pitchFamily="49" charset="0"/>
              </a:rPr>
              <a:t>2</a:t>
            </a:r>
            <a:r>
              <a:rPr lang="en-US" b="1" dirty="0">
                <a:solidFill>
                  <a:srgbClr val="D4D4D4"/>
                </a:solidFill>
                <a:latin typeface="Consolas" panose="020B0609020204030204" pitchFamily="49" charset="0"/>
              </a:rPr>
              <a:t>;</a:t>
            </a:r>
          </a:p>
          <a:p>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statement-</a:t>
            </a:r>
            <a:r>
              <a:rPr lang="en-US" b="1" dirty="0">
                <a:solidFill>
                  <a:srgbClr val="B5CEA8"/>
                </a:solidFill>
                <a:latin typeface="Consolas" panose="020B0609020204030204" pitchFamily="49" charset="0"/>
              </a:rPr>
              <a:t>3</a:t>
            </a:r>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Top Corners Rounded 6">
            <a:extLst>
              <a:ext uri="{FF2B5EF4-FFF2-40B4-BE49-F238E27FC236}">
                <a16:creationId xmlns="" xmlns:a16="http://schemas.microsoft.com/office/drawing/2014/main" id="{7DE2E865-9E82-412F-B6BA-A643E4B60DC8}"/>
              </a:ext>
            </a:extLst>
          </p:cNvPr>
          <p:cNvSpPr/>
          <p:nvPr/>
        </p:nvSpPr>
        <p:spPr>
          <a:xfrm>
            <a:off x="262360" y="3362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t>Syntax</a:t>
            </a:r>
            <a:endParaRPr lang="en-US" dirty="0"/>
          </a:p>
        </p:txBody>
      </p:sp>
    </p:spTree>
    <p:extLst>
      <p:ext uri="{BB962C8B-B14F-4D97-AF65-F5344CB8AC3E}">
        <p14:creationId xmlns:p14="http://schemas.microsoft.com/office/powerpoint/2010/main" val="87425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92672"/>
                </a:solidFill>
                <a:latin typeface="Consolas" panose="020B0609020204030204" pitchFamily="49" charset="0"/>
                <a:cs typeface="Consolas" panose="020B0609020204030204" pitchFamily="49" charset="0"/>
              </a:rPr>
              <a:t>if…else if…else </a:t>
            </a:r>
            <a:r>
              <a:rPr lang="en-IN" dirty="0" smtClean="0"/>
              <a:t>ladder flowchart</a:t>
            </a:r>
            <a:endParaRPr lang="en-IN" dirty="0"/>
          </a:p>
        </p:txBody>
      </p:sp>
      <p:cxnSp>
        <p:nvCxnSpPr>
          <p:cNvPr id="31" name="Straight Arrow Connector 30"/>
          <p:cNvCxnSpPr>
            <a:endCxn id="32" idx="0"/>
          </p:cNvCxnSpPr>
          <p:nvPr/>
        </p:nvCxnSpPr>
        <p:spPr>
          <a:xfrm>
            <a:off x="3168650" y="1064577"/>
            <a:ext cx="0" cy="5404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Decision 31"/>
          <p:cNvSpPr/>
          <p:nvPr/>
        </p:nvSpPr>
        <p:spPr>
          <a:xfrm>
            <a:off x="1842770" y="1604983"/>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condition1</a:t>
            </a:r>
            <a:endParaRPr lang="en-US" sz="2000" dirty="0">
              <a:solidFill>
                <a:schemeClr val="bg1"/>
              </a:solidFill>
            </a:endParaRPr>
          </a:p>
        </p:txBody>
      </p:sp>
      <p:cxnSp>
        <p:nvCxnSpPr>
          <p:cNvPr id="33" name="Elbow Connector 32"/>
          <p:cNvCxnSpPr>
            <a:stCxn id="32" idx="3"/>
            <a:endCxn id="38" idx="0"/>
          </p:cNvCxnSpPr>
          <p:nvPr/>
        </p:nvCxnSpPr>
        <p:spPr>
          <a:xfrm>
            <a:off x="4494530" y="2075832"/>
            <a:ext cx="934593" cy="465855"/>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452657" y="2597944"/>
            <a:ext cx="713209" cy="430887"/>
          </a:xfrm>
          <a:prstGeom prst="rect">
            <a:avLst/>
          </a:prstGeom>
          <a:noFill/>
        </p:spPr>
        <p:txBody>
          <a:bodyPr wrap="none" rtlCol="0">
            <a:spAutoFit/>
          </a:bodyPr>
          <a:lstStyle/>
          <a:p>
            <a:r>
              <a:rPr lang="en-US" sz="2200" dirty="0" smtClean="0">
                <a:solidFill>
                  <a:schemeClr val="bg1"/>
                </a:solidFill>
              </a:rPr>
              <a:t>True</a:t>
            </a:r>
            <a:endParaRPr lang="en-US" sz="2200" dirty="0">
              <a:solidFill>
                <a:schemeClr val="bg1"/>
              </a:solidFill>
            </a:endParaRPr>
          </a:p>
        </p:txBody>
      </p:sp>
      <p:sp>
        <p:nvSpPr>
          <p:cNvPr id="35" name="TextBox 34"/>
          <p:cNvSpPr txBox="1"/>
          <p:nvPr/>
        </p:nvSpPr>
        <p:spPr>
          <a:xfrm>
            <a:off x="4545975" y="1624964"/>
            <a:ext cx="792974" cy="430887"/>
          </a:xfrm>
          <a:prstGeom prst="rect">
            <a:avLst/>
          </a:prstGeom>
          <a:noFill/>
        </p:spPr>
        <p:txBody>
          <a:bodyPr wrap="none" rtlCol="0">
            <a:spAutoFit/>
          </a:bodyPr>
          <a:lstStyle/>
          <a:p>
            <a:r>
              <a:rPr lang="en-US" sz="2200" dirty="0" smtClean="0">
                <a:solidFill>
                  <a:schemeClr val="bg1"/>
                </a:solidFill>
              </a:rPr>
              <a:t>False</a:t>
            </a:r>
            <a:endParaRPr lang="en-US" sz="2200" dirty="0">
              <a:solidFill>
                <a:schemeClr val="bg1"/>
              </a:solidFill>
            </a:endParaRPr>
          </a:p>
        </p:txBody>
      </p:sp>
      <p:sp>
        <p:nvSpPr>
          <p:cNvPr id="36" name="Flowchart: Process 35"/>
          <p:cNvSpPr/>
          <p:nvPr/>
        </p:nvSpPr>
        <p:spPr>
          <a:xfrm>
            <a:off x="2453246" y="330416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t>
            </a:r>
            <a:endParaRPr lang="en-US" sz="2800" dirty="0">
              <a:solidFill>
                <a:schemeClr val="bg1"/>
              </a:solidFill>
            </a:endParaRPr>
          </a:p>
        </p:txBody>
      </p:sp>
      <p:cxnSp>
        <p:nvCxnSpPr>
          <p:cNvPr id="37" name="Elbow Connector 36"/>
          <p:cNvCxnSpPr>
            <a:stCxn id="32" idx="2"/>
            <a:endCxn id="36" idx="0"/>
          </p:cNvCxnSpPr>
          <p:nvPr/>
        </p:nvCxnSpPr>
        <p:spPr>
          <a:xfrm rot="16200000" flipH="1">
            <a:off x="2790205" y="2925126"/>
            <a:ext cx="757481"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4103243" y="2541687"/>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condition2</a:t>
            </a:r>
            <a:endParaRPr lang="en-US" sz="2000" dirty="0">
              <a:solidFill>
                <a:schemeClr val="bg1"/>
              </a:solidFill>
            </a:endParaRPr>
          </a:p>
        </p:txBody>
      </p:sp>
      <p:cxnSp>
        <p:nvCxnSpPr>
          <p:cNvPr id="39" name="Elbow Connector 38"/>
          <p:cNvCxnSpPr>
            <a:stCxn id="38" idx="3"/>
            <a:endCxn id="44" idx="0"/>
          </p:cNvCxnSpPr>
          <p:nvPr/>
        </p:nvCxnSpPr>
        <p:spPr>
          <a:xfrm>
            <a:off x="6755003" y="3012536"/>
            <a:ext cx="1363583" cy="434948"/>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48735" y="3547527"/>
            <a:ext cx="713209" cy="430887"/>
          </a:xfrm>
          <a:prstGeom prst="rect">
            <a:avLst/>
          </a:prstGeom>
          <a:noFill/>
        </p:spPr>
        <p:txBody>
          <a:bodyPr wrap="none" rtlCol="0">
            <a:spAutoFit/>
          </a:bodyPr>
          <a:lstStyle/>
          <a:p>
            <a:r>
              <a:rPr lang="en-US" sz="2200" dirty="0" smtClean="0">
                <a:solidFill>
                  <a:schemeClr val="bg1"/>
                </a:solidFill>
              </a:rPr>
              <a:t>True</a:t>
            </a:r>
            <a:endParaRPr lang="en-US" sz="2200" dirty="0">
              <a:solidFill>
                <a:schemeClr val="bg1"/>
              </a:solidFill>
            </a:endParaRPr>
          </a:p>
        </p:txBody>
      </p:sp>
      <p:sp>
        <p:nvSpPr>
          <p:cNvPr id="41" name="TextBox 40"/>
          <p:cNvSpPr txBox="1"/>
          <p:nvPr/>
        </p:nvSpPr>
        <p:spPr>
          <a:xfrm>
            <a:off x="6845085" y="2548789"/>
            <a:ext cx="792974" cy="430887"/>
          </a:xfrm>
          <a:prstGeom prst="rect">
            <a:avLst/>
          </a:prstGeom>
          <a:noFill/>
        </p:spPr>
        <p:txBody>
          <a:bodyPr wrap="none" rtlCol="0">
            <a:spAutoFit/>
          </a:bodyPr>
          <a:lstStyle/>
          <a:p>
            <a:r>
              <a:rPr lang="en-US" sz="2200" dirty="0" smtClean="0">
                <a:solidFill>
                  <a:schemeClr val="bg1"/>
                </a:solidFill>
              </a:rPr>
              <a:t>False</a:t>
            </a:r>
            <a:endParaRPr lang="en-US" sz="2200" dirty="0">
              <a:solidFill>
                <a:schemeClr val="bg1"/>
              </a:solidFill>
            </a:endParaRPr>
          </a:p>
        </p:txBody>
      </p:sp>
      <p:sp>
        <p:nvSpPr>
          <p:cNvPr id="42" name="Flowchart: Process 41"/>
          <p:cNvSpPr/>
          <p:nvPr/>
        </p:nvSpPr>
        <p:spPr>
          <a:xfrm>
            <a:off x="4713719" y="417647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t>
            </a:r>
            <a:endParaRPr lang="en-US" sz="2800" dirty="0">
              <a:solidFill>
                <a:schemeClr val="bg1"/>
              </a:solidFill>
            </a:endParaRPr>
          </a:p>
        </p:txBody>
      </p:sp>
      <p:cxnSp>
        <p:nvCxnSpPr>
          <p:cNvPr id="43" name="Elbow Connector 42"/>
          <p:cNvCxnSpPr>
            <a:stCxn id="38" idx="2"/>
            <a:endCxn id="42" idx="0"/>
          </p:cNvCxnSpPr>
          <p:nvPr/>
        </p:nvCxnSpPr>
        <p:spPr>
          <a:xfrm rot="16200000" flipH="1">
            <a:off x="5082875" y="3829633"/>
            <a:ext cx="693087"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Flowchart: Decision 43"/>
          <p:cNvSpPr/>
          <p:nvPr/>
        </p:nvSpPr>
        <p:spPr>
          <a:xfrm>
            <a:off x="6792706" y="3447484"/>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Condition 3</a:t>
            </a:r>
            <a:endParaRPr lang="en-US" sz="2000" dirty="0">
              <a:solidFill>
                <a:schemeClr val="bg1"/>
              </a:solidFill>
            </a:endParaRPr>
          </a:p>
        </p:txBody>
      </p:sp>
      <p:cxnSp>
        <p:nvCxnSpPr>
          <p:cNvPr id="45" name="Elbow Connector 44"/>
          <p:cNvCxnSpPr>
            <a:stCxn id="44" idx="3"/>
            <a:endCxn id="50" idx="0"/>
          </p:cNvCxnSpPr>
          <p:nvPr/>
        </p:nvCxnSpPr>
        <p:spPr>
          <a:xfrm>
            <a:off x="9444466" y="3918333"/>
            <a:ext cx="625770" cy="1081857"/>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402593" y="4324534"/>
            <a:ext cx="713209" cy="430887"/>
          </a:xfrm>
          <a:prstGeom prst="rect">
            <a:avLst/>
          </a:prstGeom>
          <a:noFill/>
        </p:spPr>
        <p:txBody>
          <a:bodyPr wrap="none" rtlCol="0">
            <a:spAutoFit/>
          </a:bodyPr>
          <a:lstStyle/>
          <a:p>
            <a:r>
              <a:rPr lang="en-US" sz="2200" dirty="0" smtClean="0">
                <a:solidFill>
                  <a:schemeClr val="bg1"/>
                </a:solidFill>
              </a:rPr>
              <a:t>True</a:t>
            </a:r>
            <a:endParaRPr lang="en-US" sz="2200" dirty="0">
              <a:solidFill>
                <a:schemeClr val="bg1"/>
              </a:solidFill>
            </a:endParaRPr>
          </a:p>
        </p:txBody>
      </p:sp>
      <p:sp>
        <p:nvSpPr>
          <p:cNvPr id="47" name="TextBox 46"/>
          <p:cNvSpPr txBox="1"/>
          <p:nvPr/>
        </p:nvSpPr>
        <p:spPr>
          <a:xfrm>
            <a:off x="9495911" y="3415949"/>
            <a:ext cx="792974" cy="430887"/>
          </a:xfrm>
          <a:prstGeom prst="rect">
            <a:avLst/>
          </a:prstGeom>
          <a:noFill/>
        </p:spPr>
        <p:txBody>
          <a:bodyPr wrap="none" rtlCol="0">
            <a:spAutoFit/>
          </a:bodyPr>
          <a:lstStyle/>
          <a:p>
            <a:r>
              <a:rPr lang="en-US" sz="2200" dirty="0" smtClean="0">
                <a:solidFill>
                  <a:schemeClr val="bg1"/>
                </a:solidFill>
              </a:rPr>
              <a:t>False</a:t>
            </a:r>
            <a:endParaRPr lang="en-US" sz="2200" dirty="0">
              <a:solidFill>
                <a:schemeClr val="bg1"/>
              </a:solidFill>
            </a:endParaRPr>
          </a:p>
        </p:txBody>
      </p:sp>
      <p:sp>
        <p:nvSpPr>
          <p:cNvPr id="48" name="Flowchart: Process 47"/>
          <p:cNvSpPr/>
          <p:nvPr/>
        </p:nvSpPr>
        <p:spPr>
          <a:xfrm>
            <a:off x="7403182" y="503075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t>
            </a:r>
            <a:endParaRPr lang="en-US" sz="2800" dirty="0">
              <a:solidFill>
                <a:schemeClr val="bg1"/>
              </a:solidFill>
            </a:endParaRPr>
          </a:p>
        </p:txBody>
      </p:sp>
      <p:cxnSp>
        <p:nvCxnSpPr>
          <p:cNvPr id="49" name="Elbow Connector 48"/>
          <p:cNvCxnSpPr>
            <a:stCxn id="44" idx="2"/>
            <a:endCxn id="48" idx="0"/>
          </p:cNvCxnSpPr>
          <p:nvPr/>
        </p:nvCxnSpPr>
        <p:spPr>
          <a:xfrm rot="16200000" flipH="1">
            <a:off x="7798096" y="4709672"/>
            <a:ext cx="641570"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Flowchart: Process 49"/>
          <p:cNvSpPr/>
          <p:nvPr/>
        </p:nvSpPr>
        <p:spPr>
          <a:xfrm>
            <a:off x="9354242" y="500019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t>
            </a:r>
            <a:endParaRPr lang="en-US" sz="2800" dirty="0">
              <a:solidFill>
                <a:schemeClr val="bg1"/>
              </a:solidFill>
            </a:endParaRPr>
          </a:p>
        </p:txBody>
      </p:sp>
      <p:cxnSp>
        <p:nvCxnSpPr>
          <p:cNvPr id="51" name="Elbow Connector 50"/>
          <p:cNvCxnSpPr>
            <a:stCxn id="36" idx="2"/>
          </p:cNvCxnSpPr>
          <p:nvPr/>
        </p:nvCxnSpPr>
        <p:spPr>
          <a:xfrm rot="5400000">
            <a:off x="1960605" y="5124855"/>
            <a:ext cx="2416681"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42" idx="1"/>
          </p:cNvCxnSpPr>
          <p:nvPr/>
        </p:nvCxnSpPr>
        <p:spPr>
          <a:xfrm rot="10800000">
            <a:off x="3143999" y="4479800"/>
            <a:ext cx="1569720" cy="2997"/>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8" idx="1"/>
          </p:cNvCxnSpPr>
          <p:nvPr/>
        </p:nvCxnSpPr>
        <p:spPr>
          <a:xfrm rot="10800000">
            <a:off x="3144000" y="5330880"/>
            <a:ext cx="4259182" cy="6196"/>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50" idx="2"/>
          </p:cNvCxnSpPr>
          <p:nvPr/>
        </p:nvCxnSpPr>
        <p:spPr>
          <a:xfrm rot="5400000">
            <a:off x="6417749" y="2339087"/>
            <a:ext cx="378736" cy="6926238"/>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13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up)">
                                      <p:cBhvr>
                                        <p:cTn id="19" dur="500"/>
                                        <p:tgtEl>
                                          <p:spTgt spid="34"/>
                                        </p:tgtEl>
                                      </p:cBhvr>
                                    </p:animEffect>
                                  </p:childTnLst>
                                </p:cTn>
                              </p:par>
                            </p:childTnLst>
                          </p:cTn>
                        </p:par>
                        <p:par>
                          <p:cTn id="20" fill="hold">
                            <p:stCondLst>
                              <p:cond delay="500"/>
                            </p:stCondLst>
                            <p:childTnLst>
                              <p:par>
                                <p:cTn id="21" presetID="22" presetClass="entr" presetSubtype="1"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up)">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wipe(up)">
                                      <p:cBhvr>
                                        <p:cTn id="28" dur="500"/>
                                        <p:tgtEl>
                                          <p:spTgt spid="5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up)">
                                      <p:cBhvr>
                                        <p:cTn id="33" dur="500"/>
                                        <p:tgtEl>
                                          <p:spTgt spid="33"/>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up)">
                                      <p:cBhvr>
                                        <p:cTn id="36" dur="500"/>
                                        <p:tgtEl>
                                          <p:spTgt spid="35"/>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up)">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wipe(up)">
                                      <p:cBhvr>
                                        <p:cTn id="45" dur="500"/>
                                        <p:tgtEl>
                                          <p:spTgt spid="43"/>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up)">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up)">
                                      <p:cBhvr>
                                        <p:cTn id="62" dur="500"/>
                                        <p:tgtEl>
                                          <p:spTgt spid="39"/>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up)">
                                      <p:cBhvr>
                                        <p:cTn id="65" dur="500"/>
                                        <p:tgtEl>
                                          <p:spTgt spid="41"/>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wipe(up)">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wipe(up)">
                                      <p:cBhvr>
                                        <p:cTn id="74" dur="500"/>
                                        <p:tgtEl>
                                          <p:spTgt spid="49"/>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up)">
                                      <p:cBhvr>
                                        <p:cTn id="77" dur="500"/>
                                        <p:tgtEl>
                                          <p:spTgt spid="46"/>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up)">
                                      <p:cBhvr>
                                        <p:cTn id="81" dur="500"/>
                                        <p:tgtEl>
                                          <p:spTgt spid="4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wipe(up)">
                                      <p:cBhvr>
                                        <p:cTn id="86" dur="500"/>
                                        <p:tgtEl>
                                          <p:spTgt spid="5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wipe(up)">
                                      <p:cBhvr>
                                        <p:cTn id="91" dur="500"/>
                                        <p:tgtEl>
                                          <p:spTgt spid="45"/>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up)">
                                      <p:cBhvr>
                                        <p:cTn id="94" dur="500"/>
                                        <p:tgtEl>
                                          <p:spTgt spid="47"/>
                                        </p:tgtEl>
                                      </p:cBhvr>
                                    </p:animEffect>
                                  </p:childTnLst>
                                </p:cTn>
                              </p:par>
                            </p:childTnLst>
                          </p:cTn>
                        </p:par>
                        <p:par>
                          <p:cTn id="95" fill="hold">
                            <p:stCondLst>
                              <p:cond delay="500"/>
                            </p:stCondLst>
                            <p:childTnLst>
                              <p:par>
                                <p:cTn id="96" presetID="22" presetClass="entr" presetSubtype="1" fill="hold" grpId="0" nodeType="afterEffect">
                                  <p:stCondLst>
                                    <p:cond delay="0"/>
                                  </p:stCondLst>
                                  <p:childTnLst>
                                    <p:set>
                                      <p:cBhvr>
                                        <p:cTn id="97" dur="1" fill="hold">
                                          <p:stCondLst>
                                            <p:cond delay="0"/>
                                          </p:stCondLst>
                                        </p:cTn>
                                        <p:tgtEl>
                                          <p:spTgt spid="50"/>
                                        </p:tgtEl>
                                        <p:attrNameLst>
                                          <p:attrName>style.visibility</p:attrName>
                                        </p:attrNameLst>
                                      </p:cBhvr>
                                      <p:to>
                                        <p:strVal val="visible"/>
                                      </p:to>
                                    </p:set>
                                    <p:animEffect transition="in" filter="wipe(up)">
                                      <p:cBhvr>
                                        <p:cTn id="98" dur="500"/>
                                        <p:tgtEl>
                                          <p:spTgt spid="5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up)">
                                      <p:cBhvr>
                                        <p:cTn id="10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5" grpId="0"/>
      <p:bldP spid="36" grpId="0" animBg="1"/>
      <p:bldP spid="38" grpId="0" animBg="1"/>
      <p:bldP spid="40" grpId="0"/>
      <p:bldP spid="41" grpId="0"/>
      <p:bldP spid="42" grpId="0" animBg="1"/>
      <p:bldP spid="44" grpId="0" animBg="1"/>
      <p:bldP spid="46" grpId="0"/>
      <p:bldP spid="47" grpId="0"/>
      <p:bldP spid="48" grpId="0" animBg="1"/>
      <p:bldP spid="5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WAP to print Zero, Positive or Negative Number</a:t>
            </a:r>
            <a:endParaRPr lang="en-US" sz="27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3693319"/>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"Positive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"Zero"</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"Negative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3693319"/>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p>
          <a:p>
            <a:pPr algn="r"/>
            <a:r>
              <a:rPr lang="en-US" b="1" dirty="0" smtClean="0">
                <a:solidFill>
                  <a:schemeClr val="tx1">
                    <a:lumMod val="75000"/>
                    <a:lumOff val="25000"/>
                  </a:schemeClr>
                </a:solidFill>
                <a:latin typeface="Consolas" panose="020B0609020204030204" pitchFamily="49" charset="0"/>
              </a:rPr>
              <a:t>12</a:t>
            </a:r>
          </a:p>
          <a:p>
            <a:pPr algn="r"/>
            <a:r>
              <a:rPr lang="en-US" b="1" dirty="0" smtClean="0">
                <a:solidFill>
                  <a:schemeClr val="tx1">
                    <a:lumMod val="75000"/>
                    <a:lumOff val="25000"/>
                  </a:schemeClr>
                </a:solidFill>
                <a:latin typeface="Consolas" panose="020B0609020204030204" pitchFamily="49" charset="0"/>
              </a:rPr>
              <a:t>13</a:t>
            </a: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9" name="Rectangle 8">
            <a:extLst>
              <a:ext uri="{FF2B5EF4-FFF2-40B4-BE49-F238E27FC236}">
                <a16:creationId xmlns=""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Number:5</a:t>
            </a:r>
          </a:p>
          <a:p>
            <a:r>
              <a:rPr lang="pt-BR" dirty="0">
                <a:solidFill>
                  <a:schemeClr val="bg1"/>
                </a:solidFill>
                <a:latin typeface="Consolas" panose="020B0609020204030204" pitchFamily="49" charset="0"/>
              </a:rPr>
              <a:t>Positive Number</a:t>
            </a:r>
            <a:endParaRPr lang="en-US" dirty="0">
              <a:solidFill>
                <a:schemeClr val="bg1"/>
              </a:solidFill>
              <a:latin typeface="Consolas" panose="020B0609020204030204" pitchFamily="49" charset="0"/>
            </a:endParaRPr>
          </a:p>
        </p:txBody>
      </p:sp>
      <p:sp>
        <p:nvSpPr>
          <p:cNvPr id="10"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11" name="Rectangle 10">
            <a:extLst>
              <a:ext uri="{FF2B5EF4-FFF2-40B4-BE49-F238E27FC236}">
                <a16:creationId xmlns=""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Number:-5</a:t>
            </a:r>
          </a:p>
          <a:p>
            <a:r>
              <a:rPr lang="en-US" dirty="0">
                <a:solidFill>
                  <a:schemeClr val="bg1"/>
                </a:solidFill>
                <a:latin typeface="Consolas" panose="020B0609020204030204" pitchFamily="49" charset="0"/>
              </a:rPr>
              <a:t>Negative Number</a:t>
            </a:r>
          </a:p>
        </p:txBody>
      </p:sp>
      <p:sp>
        <p:nvSpPr>
          <p:cNvPr id="12" name="Rectangle: Top Corners Rounded 7">
            <a:extLst>
              <a:ext uri="{FF2B5EF4-FFF2-40B4-BE49-F238E27FC236}">
                <a16:creationId xmlns=""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206035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9" grpId="0" animBg="1"/>
      <p:bldP spid="10" grpId="0" animBg="1"/>
      <p:bldP spid="11" grpId="0"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Nested if</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737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mn-lt"/>
                <a:cs typeface="Consolas" panose="020B0609020204030204" pitchFamily="49" charset="0"/>
              </a:rPr>
              <a:t>Nested </a:t>
            </a:r>
            <a:r>
              <a:rPr lang="en-IN" b="1" dirty="0" smtClean="0">
                <a:solidFill>
                  <a:srgbClr val="F92672"/>
                </a:solidFill>
                <a:latin typeface="Consolas" panose="020B0609020204030204" pitchFamily="49" charset="0"/>
                <a:cs typeface="Consolas" panose="020B0609020204030204" pitchFamily="49" charset="0"/>
              </a:rPr>
              <a:t>if</a:t>
            </a:r>
            <a:endParaRPr lang="en-IN" b="1" dirty="0">
              <a:solidFill>
                <a:srgbClr val="F92672"/>
              </a:solidFill>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lstStyle/>
          <a:p>
            <a:pPr algn="just"/>
            <a:r>
              <a:rPr lang="en-US" dirty="0" smtClean="0">
                <a:cs typeface="Courier New" panose="02070309020205020404" pitchFamily="49" charset="0"/>
              </a:rPr>
              <a:t>If condition-1 is true then condition-2 is evaluated. If it is true then statement-1 will be executed.</a:t>
            </a:r>
          </a:p>
          <a:p>
            <a:pPr algn="just"/>
            <a:r>
              <a:rPr lang="en-US" dirty="0" smtClean="0">
                <a:cs typeface="Courier New" panose="02070309020205020404" pitchFamily="49" charset="0"/>
              </a:rPr>
              <a:t>If condition-1 is false then statement-3 will be executed.</a:t>
            </a:r>
            <a:endParaRPr lang="en-US" dirty="0">
              <a:cs typeface="Courier New" panose="02070309020205020404" pitchFamily="49" charset="0"/>
            </a:endParaRPr>
          </a:p>
        </p:txBody>
      </p:sp>
      <p:sp>
        <p:nvSpPr>
          <p:cNvPr id="4" name="Rectangle 3">
            <a:extLst>
              <a:ext uri="{FF2B5EF4-FFF2-40B4-BE49-F238E27FC236}">
                <a16:creationId xmlns="" xmlns:a16="http://schemas.microsoft.com/office/drawing/2014/main" id="{CE9CF278-0CFC-4F81-B2D4-28505379D37C}"/>
              </a:ext>
            </a:extLst>
          </p:cNvPr>
          <p:cNvSpPr/>
          <p:nvPr/>
        </p:nvSpPr>
        <p:spPr>
          <a:xfrm>
            <a:off x="580412" y="2761355"/>
            <a:ext cx="4777100" cy="3554819"/>
          </a:xfrm>
          <a:prstGeom prst="rect">
            <a:avLst/>
          </a:prstGeom>
          <a:solidFill>
            <a:schemeClr val="tx1">
              <a:lumMod val="90000"/>
              <a:lumOff val="10000"/>
            </a:schemeClr>
          </a:solidFill>
          <a:ln>
            <a:noFill/>
          </a:ln>
        </p:spPr>
        <p:txBody>
          <a:bodyPr wrap="square">
            <a:spAutoFit/>
          </a:bodyPr>
          <a:lstStyle/>
          <a:p>
            <a:r>
              <a:rPr lang="en-US" sz="1500" b="1" dirty="0">
                <a:solidFill>
                  <a:srgbClr val="569CD6"/>
                </a:solidFill>
                <a:latin typeface="Consolas" panose="020B0609020204030204" pitchFamily="49" charset="0"/>
              </a:rPr>
              <a:t>if</a:t>
            </a:r>
            <a:r>
              <a:rPr lang="en-US" sz="1500" b="1" dirty="0">
                <a:solidFill>
                  <a:srgbClr val="D4D4D4"/>
                </a:solidFill>
                <a:latin typeface="Consolas" panose="020B0609020204030204" pitchFamily="49" charset="0"/>
              </a:rPr>
              <a:t>(condition-</a:t>
            </a:r>
            <a:r>
              <a:rPr lang="en-US" sz="1500" b="1" dirty="0">
                <a:solidFill>
                  <a:srgbClr val="B5CEA8"/>
                </a:solidFill>
                <a:latin typeface="Consolas" panose="020B0609020204030204" pitchFamily="49" charset="0"/>
              </a:rPr>
              <a:t>1</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a:t>
            </a:r>
            <a:r>
              <a:rPr lang="en-US" sz="1500" b="1" dirty="0">
                <a:solidFill>
                  <a:srgbClr val="569CD6"/>
                </a:solidFill>
                <a:latin typeface="Consolas" panose="020B0609020204030204" pitchFamily="49" charset="0"/>
              </a:rPr>
              <a:t>if</a:t>
            </a:r>
            <a:r>
              <a:rPr lang="en-US" sz="1500" b="1" dirty="0">
                <a:solidFill>
                  <a:srgbClr val="D4D4D4"/>
                </a:solidFill>
                <a:latin typeface="Consolas" panose="020B0609020204030204" pitchFamily="49" charset="0"/>
              </a:rPr>
              <a:t>(condition-</a:t>
            </a:r>
            <a:r>
              <a:rPr lang="en-US" sz="1500" b="1" dirty="0">
                <a:solidFill>
                  <a:srgbClr val="B5CEA8"/>
                </a:solidFill>
                <a:latin typeface="Consolas" panose="020B0609020204030204" pitchFamily="49" charset="0"/>
              </a:rPr>
              <a:t>2</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a:t>
            </a:r>
          </a:p>
          <a:p>
            <a:r>
              <a:rPr lang="en-US" sz="1500" b="1" dirty="0">
                <a:solidFill>
                  <a:srgbClr val="D4D4D4"/>
                </a:solidFill>
                <a:latin typeface="Consolas" panose="020B0609020204030204" pitchFamily="49" charset="0"/>
              </a:rPr>
              <a:t>      statement-</a:t>
            </a:r>
            <a:r>
              <a:rPr lang="en-US" sz="1500" b="1" dirty="0">
                <a:solidFill>
                  <a:srgbClr val="B5CEA8"/>
                </a:solidFill>
                <a:latin typeface="Consolas" panose="020B0609020204030204" pitchFamily="49" charset="0"/>
              </a:rPr>
              <a:t>1</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a:t>
            </a:r>
          </a:p>
          <a:p>
            <a:r>
              <a:rPr lang="en-US" sz="1500" b="1" dirty="0">
                <a:solidFill>
                  <a:srgbClr val="D4D4D4"/>
                </a:solidFill>
                <a:latin typeface="Consolas" panose="020B0609020204030204" pitchFamily="49" charset="0"/>
              </a:rPr>
              <a:t>    </a:t>
            </a:r>
            <a:r>
              <a:rPr lang="en-US" sz="1500" b="1" dirty="0">
                <a:solidFill>
                  <a:srgbClr val="569CD6"/>
                </a:solidFill>
                <a:latin typeface="Consolas" panose="020B0609020204030204" pitchFamily="49" charset="0"/>
              </a:rPr>
              <a:t>else</a:t>
            </a:r>
            <a:endParaRPr lang="en-US" sz="1500" b="1" dirty="0">
              <a:solidFill>
                <a:srgbClr val="D4D4D4"/>
              </a:solidFill>
              <a:latin typeface="Consolas" panose="020B0609020204030204" pitchFamily="49" charset="0"/>
            </a:endParaRPr>
          </a:p>
          <a:p>
            <a:r>
              <a:rPr lang="en-US" sz="1500" b="1" dirty="0">
                <a:solidFill>
                  <a:srgbClr val="D4D4D4"/>
                </a:solidFill>
                <a:latin typeface="Consolas" panose="020B0609020204030204" pitchFamily="49" charset="0"/>
              </a:rPr>
              <a:t>    {</a:t>
            </a:r>
          </a:p>
          <a:p>
            <a:r>
              <a:rPr lang="en-US" sz="1500" b="1" dirty="0">
                <a:solidFill>
                  <a:srgbClr val="D4D4D4"/>
                </a:solidFill>
                <a:latin typeface="Consolas" panose="020B0609020204030204" pitchFamily="49" charset="0"/>
              </a:rPr>
              <a:t>      statement-</a:t>
            </a:r>
            <a:r>
              <a:rPr lang="en-US" sz="1500" b="1" dirty="0">
                <a:solidFill>
                  <a:srgbClr val="B5CEA8"/>
                </a:solidFill>
                <a:latin typeface="Consolas" panose="020B0609020204030204" pitchFamily="49" charset="0"/>
              </a:rPr>
              <a:t>2</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    </a:t>
            </a:r>
          </a:p>
          <a:p>
            <a:r>
              <a:rPr lang="en-US" sz="1500" b="1" dirty="0">
                <a:solidFill>
                  <a:srgbClr val="D4D4D4"/>
                </a:solidFill>
                <a:latin typeface="Consolas" panose="020B0609020204030204" pitchFamily="49" charset="0"/>
              </a:rPr>
              <a:t>}</a:t>
            </a:r>
          </a:p>
          <a:p>
            <a:r>
              <a:rPr lang="en-US" sz="1500" b="1" dirty="0">
                <a:solidFill>
                  <a:srgbClr val="569CD6"/>
                </a:solidFill>
                <a:latin typeface="Consolas" panose="020B0609020204030204" pitchFamily="49" charset="0"/>
              </a:rPr>
              <a:t>else</a:t>
            </a:r>
            <a:endParaRPr lang="en-US" sz="1500" b="1" dirty="0">
              <a:solidFill>
                <a:srgbClr val="D4D4D4"/>
              </a:solidFill>
              <a:latin typeface="Consolas" panose="020B0609020204030204" pitchFamily="49" charset="0"/>
            </a:endParaRPr>
          </a:p>
          <a:p>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  statement-</a:t>
            </a:r>
            <a:r>
              <a:rPr lang="en-US" sz="1500" b="1" dirty="0">
                <a:solidFill>
                  <a:srgbClr val="B5CEA8"/>
                </a:solidFill>
                <a:latin typeface="Consolas" panose="020B0609020204030204" pitchFamily="49" charset="0"/>
              </a:rPr>
              <a:t>3</a:t>
            </a:r>
            <a:r>
              <a:rPr lang="en-US" sz="1500" b="1" dirty="0">
                <a:solidFill>
                  <a:srgbClr val="D4D4D4"/>
                </a:solidFill>
                <a:latin typeface="Consolas" panose="020B0609020204030204" pitchFamily="49" charset="0"/>
              </a:rPr>
              <a:t>;</a:t>
            </a:r>
          </a:p>
          <a:p>
            <a:r>
              <a:rPr lang="en-US" sz="1500" b="1" dirty="0">
                <a:solidFill>
                  <a:srgbClr val="D4D4D4"/>
                </a:solidFill>
                <a:latin typeface="Consolas" panose="020B0609020204030204" pitchFamily="49" charset="0"/>
              </a:rPr>
              <a:t>}</a:t>
            </a:r>
            <a:endParaRPr lang="en-US" sz="1500" b="1" dirty="0">
              <a:solidFill>
                <a:srgbClr val="D4D4D4"/>
              </a:solidFill>
              <a:effectLst/>
              <a:latin typeface="Consolas" panose="020B0609020204030204" pitchFamily="49" charset="0"/>
            </a:endParaRPr>
          </a:p>
        </p:txBody>
      </p:sp>
      <p:sp>
        <p:nvSpPr>
          <p:cNvPr id="5" name="Rectangle: Top Corners Rounded 6">
            <a:extLst>
              <a:ext uri="{FF2B5EF4-FFF2-40B4-BE49-F238E27FC236}">
                <a16:creationId xmlns="" xmlns:a16="http://schemas.microsoft.com/office/drawing/2014/main" id="{7DE2E865-9E82-412F-B6BA-A643E4B60DC8}"/>
              </a:ext>
            </a:extLst>
          </p:cNvPr>
          <p:cNvSpPr/>
          <p:nvPr/>
        </p:nvSpPr>
        <p:spPr>
          <a:xfrm>
            <a:off x="580412" y="243217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t>Syntax</a:t>
            </a:r>
            <a:endParaRPr lang="en-US" dirty="0"/>
          </a:p>
        </p:txBody>
      </p:sp>
    </p:spTree>
    <p:extLst>
      <p:ext uri="{BB962C8B-B14F-4D97-AF65-F5344CB8AC3E}">
        <p14:creationId xmlns:p14="http://schemas.microsoft.com/office/powerpoint/2010/main" val="34805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Nested </a:t>
            </a:r>
            <a:r>
              <a:rPr lang="en-IN" b="1" dirty="0" smtClean="0">
                <a:solidFill>
                  <a:srgbClr val="F92672"/>
                </a:solidFill>
                <a:latin typeface="Consolas" panose="020B0609020204030204" pitchFamily="49" charset="0"/>
                <a:cs typeface="Consolas" panose="020B0609020204030204" pitchFamily="49" charset="0"/>
              </a:rPr>
              <a:t>if</a:t>
            </a:r>
            <a:r>
              <a:rPr lang="en-IN" dirty="0" smtClean="0"/>
              <a:t> flowchart</a:t>
            </a:r>
            <a:endParaRPr lang="en-IN" dirty="0"/>
          </a:p>
        </p:txBody>
      </p:sp>
      <p:grpSp>
        <p:nvGrpSpPr>
          <p:cNvPr id="25" name="Group 24"/>
          <p:cNvGrpSpPr/>
          <p:nvPr/>
        </p:nvGrpSpPr>
        <p:grpSpPr>
          <a:xfrm>
            <a:off x="436145" y="1064577"/>
            <a:ext cx="8042835" cy="5281201"/>
            <a:chOff x="436145" y="1064577"/>
            <a:chExt cx="8042835" cy="5281201"/>
          </a:xfrm>
        </p:grpSpPr>
        <p:cxnSp>
          <p:nvCxnSpPr>
            <p:cNvPr id="31" name="Straight Arrow Connector 30"/>
            <p:cNvCxnSpPr>
              <a:endCxn id="32" idx="0"/>
            </p:cNvCxnSpPr>
            <p:nvPr/>
          </p:nvCxnSpPr>
          <p:spPr>
            <a:xfrm>
              <a:off x="3168650" y="1064577"/>
              <a:ext cx="0" cy="5404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Decision 31"/>
            <p:cNvSpPr/>
            <p:nvPr/>
          </p:nvSpPr>
          <p:spPr>
            <a:xfrm>
              <a:off x="1842770" y="1604983"/>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condition1</a:t>
              </a:r>
              <a:endParaRPr lang="en-US" sz="2000" dirty="0">
                <a:solidFill>
                  <a:schemeClr val="bg1"/>
                </a:solidFill>
              </a:endParaRPr>
            </a:p>
          </p:txBody>
        </p:sp>
        <p:cxnSp>
          <p:nvCxnSpPr>
            <p:cNvPr id="33" name="Elbow Connector 32"/>
            <p:cNvCxnSpPr>
              <a:stCxn id="32" idx="3"/>
              <a:endCxn id="38" idx="0"/>
            </p:cNvCxnSpPr>
            <p:nvPr/>
          </p:nvCxnSpPr>
          <p:spPr>
            <a:xfrm>
              <a:off x="4494530" y="2075832"/>
              <a:ext cx="934593" cy="465855"/>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731208" y="1624964"/>
              <a:ext cx="713209" cy="430887"/>
            </a:xfrm>
            <a:prstGeom prst="rect">
              <a:avLst/>
            </a:prstGeom>
            <a:noFill/>
          </p:spPr>
          <p:txBody>
            <a:bodyPr wrap="none" rtlCol="0">
              <a:spAutoFit/>
            </a:bodyPr>
            <a:lstStyle/>
            <a:p>
              <a:r>
                <a:rPr lang="en-US" sz="2200" dirty="0" smtClean="0">
                  <a:solidFill>
                    <a:schemeClr val="bg1"/>
                  </a:solidFill>
                </a:rPr>
                <a:t>True</a:t>
              </a:r>
              <a:endParaRPr lang="en-US" sz="2200" dirty="0">
                <a:solidFill>
                  <a:schemeClr val="bg1"/>
                </a:solidFill>
              </a:endParaRPr>
            </a:p>
          </p:txBody>
        </p:sp>
        <p:sp>
          <p:nvSpPr>
            <p:cNvPr id="35" name="TextBox 34"/>
            <p:cNvSpPr txBox="1"/>
            <p:nvPr/>
          </p:nvSpPr>
          <p:spPr>
            <a:xfrm>
              <a:off x="1033030" y="1624964"/>
              <a:ext cx="792974" cy="430887"/>
            </a:xfrm>
            <a:prstGeom prst="rect">
              <a:avLst/>
            </a:prstGeom>
            <a:noFill/>
          </p:spPr>
          <p:txBody>
            <a:bodyPr wrap="none" rtlCol="0">
              <a:spAutoFit/>
            </a:bodyPr>
            <a:lstStyle/>
            <a:p>
              <a:r>
                <a:rPr lang="en-US" sz="2200" dirty="0" smtClean="0">
                  <a:solidFill>
                    <a:schemeClr val="bg1"/>
                  </a:solidFill>
                </a:rPr>
                <a:t>False</a:t>
              </a:r>
              <a:endParaRPr lang="en-US" sz="2200" dirty="0">
                <a:solidFill>
                  <a:schemeClr val="bg1"/>
                </a:solidFill>
              </a:endParaRPr>
            </a:p>
          </p:txBody>
        </p:sp>
        <p:sp>
          <p:nvSpPr>
            <p:cNvPr id="36" name="Flowchart: Process 35"/>
            <p:cNvSpPr/>
            <p:nvPr/>
          </p:nvSpPr>
          <p:spPr>
            <a:xfrm>
              <a:off x="436145" y="270621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Statement3</a:t>
              </a:r>
              <a:endParaRPr lang="en-US" sz="2000" dirty="0">
                <a:solidFill>
                  <a:schemeClr val="bg1"/>
                </a:solidFill>
              </a:endParaRPr>
            </a:p>
          </p:txBody>
        </p:sp>
        <p:sp>
          <p:nvSpPr>
            <p:cNvPr id="38" name="Flowchart: Decision 37"/>
            <p:cNvSpPr/>
            <p:nvPr/>
          </p:nvSpPr>
          <p:spPr>
            <a:xfrm>
              <a:off x="4103243" y="2541687"/>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condition2</a:t>
              </a:r>
              <a:endParaRPr lang="en-US" sz="2000" dirty="0">
                <a:solidFill>
                  <a:schemeClr val="bg1"/>
                </a:solidFill>
              </a:endParaRPr>
            </a:p>
          </p:txBody>
        </p:sp>
        <p:sp>
          <p:nvSpPr>
            <p:cNvPr id="40" name="TextBox 39"/>
            <p:cNvSpPr txBox="1"/>
            <p:nvPr/>
          </p:nvSpPr>
          <p:spPr>
            <a:xfrm>
              <a:off x="4648735" y="3496727"/>
              <a:ext cx="713209" cy="430887"/>
            </a:xfrm>
            <a:prstGeom prst="rect">
              <a:avLst/>
            </a:prstGeom>
            <a:noFill/>
          </p:spPr>
          <p:txBody>
            <a:bodyPr wrap="none" rtlCol="0">
              <a:spAutoFit/>
            </a:bodyPr>
            <a:lstStyle/>
            <a:p>
              <a:r>
                <a:rPr lang="en-US" sz="2200" dirty="0" smtClean="0">
                  <a:solidFill>
                    <a:schemeClr val="bg1"/>
                  </a:solidFill>
                </a:rPr>
                <a:t>True</a:t>
              </a:r>
              <a:endParaRPr lang="en-US" sz="2200" dirty="0">
                <a:solidFill>
                  <a:schemeClr val="bg1"/>
                </a:solidFill>
              </a:endParaRPr>
            </a:p>
          </p:txBody>
        </p:sp>
        <p:sp>
          <p:nvSpPr>
            <p:cNvPr id="41" name="TextBox 40"/>
            <p:cNvSpPr txBox="1"/>
            <p:nvPr/>
          </p:nvSpPr>
          <p:spPr>
            <a:xfrm>
              <a:off x="6845085" y="2548789"/>
              <a:ext cx="792974" cy="430887"/>
            </a:xfrm>
            <a:prstGeom prst="rect">
              <a:avLst/>
            </a:prstGeom>
            <a:noFill/>
          </p:spPr>
          <p:txBody>
            <a:bodyPr wrap="none" rtlCol="0">
              <a:spAutoFit/>
            </a:bodyPr>
            <a:lstStyle/>
            <a:p>
              <a:r>
                <a:rPr lang="en-US" sz="2200" dirty="0" smtClean="0">
                  <a:solidFill>
                    <a:schemeClr val="bg1"/>
                  </a:solidFill>
                </a:rPr>
                <a:t>False</a:t>
              </a:r>
              <a:endParaRPr lang="en-US" sz="2200" dirty="0">
                <a:solidFill>
                  <a:schemeClr val="bg1"/>
                </a:solidFill>
              </a:endParaRPr>
            </a:p>
          </p:txBody>
        </p:sp>
        <p:sp>
          <p:nvSpPr>
            <p:cNvPr id="42" name="Flowchart: Process 41"/>
            <p:cNvSpPr/>
            <p:nvPr/>
          </p:nvSpPr>
          <p:spPr>
            <a:xfrm>
              <a:off x="4713719" y="398597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Statement 1</a:t>
              </a:r>
              <a:endParaRPr lang="en-US" sz="2000" dirty="0">
                <a:solidFill>
                  <a:schemeClr val="bg1"/>
                </a:solidFill>
              </a:endParaRPr>
            </a:p>
          </p:txBody>
        </p:sp>
        <p:cxnSp>
          <p:nvCxnSpPr>
            <p:cNvPr id="43" name="Elbow Connector 42"/>
            <p:cNvCxnSpPr>
              <a:stCxn id="38" idx="2"/>
              <a:endCxn id="42" idx="0"/>
            </p:cNvCxnSpPr>
            <p:nvPr/>
          </p:nvCxnSpPr>
          <p:spPr>
            <a:xfrm rot="16200000" flipH="1">
              <a:off x="5178125" y="3734383"/>
              <a:ext cx="502587" cy="590"/>
            </a:xfrm>
            <a:prstGeom prst="bentConnector3">
              <a:avLst>
                <a:gd name="adj1" fmla="val 50000"/>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Flowchart: Process 47"/>
            <p:cNvSpPr/>
            <p:nvPr/>
          </p:nvSpPr>
          <p:spPr>
            <a:xfrm>
              <a:off x="7046992" y="398597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Statement </a:t>
              </a:r>
              <a:r>
                <a:rPr lang="en-US" sz="2000" dirty="0" smtClean="0">
                  <a:solidFill>
                    <a:schemeClr val="bg1"/>
                  </a:solidFill>
                </a:rPr>
                <a:t>2</a:t>
              </a:r>
              <a:endParaRPr lang="en-US" sz="2000" dirty="0">
                <a:solidFill>
                  <a:schemeClr val="bg1"/>
                </a:solidFill>
              </a:endParaRPr>
            </a:p>
          </p:txBody>
        </p:sp>
        <p:sp>
          <p:nvSpPr>
            <p:cNvPr id="50" name="Flowchart: Process 49"/>
            <p:cNvSpPr/>
            <p:nvPr/>
          </p:nvSpPr>
          <p:spPr>
            <a:xfrm>
              <a:off x="4713129" y="573313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Next</a:t>
              </a:r>
            </a:p>
            <a:p>
              <a:pPr algn="ctr"/>
              <a:r>
                <a:rPr lang="en-US" sz="2000" dirty="0" smtClean="0">
                  <a:solidFill>
                    <a:schemeClr val="bg1"/>
                  </a:solidFill>
                </a:rPr>
                <a:t>Statement</a:t>
              </a:r>
              <a:endParaRPr lang="en-US" sz="2000" dirty="0">
                <a:solidFill>
                  <a:schemeClr val="bg1"/>
                </a:solidFill>
              </a:endParaRPr>
            </a:p>
          </p:txBody>
        </p:sp>
        <p:cxnSp>
          <p:nvCxnSpPr>
            <p:cNvPr id="5" name="Elbow Connector 4"/>
            <p:cNvCxnSpPr>
              <a:stCxn id="32" idx="1"/>
              <a:endCxn id="36" idx="0"/>
            </p:cNvCxnSpPr>
            <p:nvPr/>
          </p:nvCxnSpPr>
          <p:spPr>
            <a:xfrm rot="10800000" flipV="1">
              <a:off x="1152140" y="2075832"/>
              <a:ext cx="690631" cy="630380"/>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38" idx="3"/>
              <a:endCxn id="48" idx="0"/>
            </p:cNvCxnSpPr>
            <p:nvPr/>
          </p:nvCxnSpPr>
          <p:spPr>
            <a:xfrm>
              <a:off x="6755003" y="3012536"/>
              <a:ext cx="1007983" cy="973436"/>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200523" y="4937275"/>
              <a:ext cx="457200" cy="45720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42" idx="2"/>
              <a:endCxn id="10" idx="0"/>
            </p:cNvCxnSpPr>
            <p:nvPr/>
          </p:nvCxnSpPr>
          <p:spPr>
            <a:xfrm flipH="1">
              <a:off x="5429123" y="4598620"/>
              <a:ext cx="590" cy="338655"/>
            </a:xfrm>
            <a:prstGeom prst="straightConnector1">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4"/>
              <a:endCxn id="50" idx="0"/>
            </p:cNvCxnSpPr>
            <p:nvPr/>
          </p:nvCxnSpPr>
          <p:spPr>
            <a:xfrm>
              <a:off x="5429123" y="5394475"/>
              <a:ext cx="0" cy="338655"/>
            </a:xfrm>
            <a:prstGeom prst="straightConnector1">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36" idx="2"/>
              <a:endCxn id="10" idx="2"/>
            </p:cNvCxnSpPr>
            <p:nvPr/>
          </p:nvCxnSpPr>
          <p:spPr>
            <a:xfrm rot="16200000" flipH="1">
              <a:off x="2252824" y="2218175"/>
              <a:ext cx="1847015" cy="4048384"/>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48" idx="2"/>
              <a:endCxn id="10" idx="6"/>
            </p:cNvCxnSpPr>
            <p:nvPr/>
          </p:nvCxnSpPr>
          <p:spPr>
            <a:xfrm rot="5400000">
              <a:off x="6426728" y="3829616"/>
              <a:ext cx="567255" cy="2105263"/>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51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WAP to print </a:t>
            </a:r>
            <a:r>
              <a:rPr lang="en-IN" dirty="0" smtClean="0"/>
              <a:t>maximum from given three numbers</a:t>
            </a:r>
            <a:endParaRPr lang="en-US" sz="27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271951"/>
            <a:ext cx="4777100" cy="5355312"/>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 b, c;</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Three Numbers:"</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d%d%d</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,&amp;</a:t>
            </a:r>
            <a:r>
              <a:rPr lang="en-US" b="1" dirty="0" err="1">
                <a:solidFill>
                  <a:srgbClr val="D4D4D4"/>
                </a:solidFill>
                <a:latin typeface="Consolas" panose="020B0609020204030204" pitchFamily="49" charset="0"/>
              </a:rPr>
              <a:t>a,&amp;b,&amp;c</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(a&gt;b)</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(a&gt;c)</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max"</a:t>
            </a:r>
            <a:r>
              <a:rPr lang="en-US" b="1" dirty="0" err="1">
                <a:solidFill>
                  <a:srgbClr val="D4D4D4"/>
                </a:solidFill>
                <a:latin typeface="Consolas" panose="020B0609020204030204" pitchFamily="49" charset="0"/>
              </a:rPr>
              <a:t>,a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max"</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(b&gt;c)</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max"</a:t>
            </a:r>
            <a:r>
              <a:rPr lang="en-US" b="1" dirty="0" err="1">
                <a:solidFill>
                  <a:srgbClr val="D4D4D4"/>
                </a:solidFill>
                <a:latin typeface="Consolas" panose="020B0609020204030204" pitchFamily="49" charset="0"/>
              </a:rPr>
              <a:t>,b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max"</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271951"/>
            <a:ext cx="499993" cy="5355312"/>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p>
          <a:p>
            <a:pPr algn="r"/>
            <a:r>
              <a:rPr lang="en-US" b="1" dirty="0" smtClean="0">
                <a:solidFill>
                  <a:schemeClr val="tx1">
                    <a:lumMod val="75000"/>
                    <a:lumOff val="25000"/>
                  </a:schemeClr>
                </a:solidFill>
                <a:latin typeface="Consolas" panose="020B0609020204030204" pitchFamily="49" charset="0"/>
              </a:rPr>
              <a:t>12</a:t>
            </a:r>
          </a:p>
          <a:p>
            <a:pPr algn="r"/>
            <a:r>
              <a:rPr lang="en-US" b="1" dirty="0" smtClean="0">
                <a:solidFill>
                  <a:schemeClr val="tx1">
                    <a:lumMod val="75000"/>
                    <a:lumOff val="25000"/>
                  </a:schemeClr>
                </a:solidFill>
                <a:latin typeface="Consolas" panose="020B0609020204030204" pitchFamily="49" charset="0"/>
              </a:rPr>
              <a:t>13</a:t>
            </a:r>
          </a:p>
          <a:p>
            <a:pPr algn="r"/>
            <a:r>
              <a:rPr lang="en-US" b="1" dirty="0" smtClean="0">
                <a:solidFill>
                  <a:schemeClr val="tx1">
                    <a:lumMod val="75000"/>
                    <a:lumOff val="25000"/>
                  </a:schemeClr>
                </a:solidFill>
                <a:latin typeface="Consolas" panose="020B0609020204030204" pitchFamily="49" charset="0"/>
              </a:rPr>
              <a:t>14</a:t>
            </a:r>
          </a:p>
          <a:p>
            <a:pPr algn="r"/>
            <a:r>
              <a:rPr lang="en-US" b="1" dirty="0" smtClean="0">
                <a:solidFill>
                  <a:schemeClr val="tx1">
                    <a:lumMod val="75000"/>
                    <a:lumOff val="25000"/>
                  </a:schemeClr>
                </a:solidFill>
                <a:latin typeface="Consolas" panose="020B0609020204030204" pitchFamily="49" charset="0"/>
              </a:rPr>
              <a:t>15</a:t>
            </a:r>
          </a:p>
          <a:p>
            <a:pPr algn="r"/>
            <a:r>
              <a:rPr lang="en-US" b="1" dirty="0" smtClean="0">
                <a:solidFill>
                  <a:schemeClr val="tx1">
                    <a:lumMod val="75000"/>
                    <a:lumOff val="25000"/>
                  </a:schemeClr>
                </a:solidFill>
                <a:latin typeface="Consolas" panose="020B0609020204030204" pitchFamily="49" charset="0"/>
              </a:rPr>
              <a:t>16</a:t>
            </a:r>
          </a:p>
          <a:p>
            <a:pPr algn="r"/>
            <a:r>
              <a:rPr lang="en-US" b="1" dirty="0" smtClean="0">
                <a:solidFill>
                  <a:schemeClr val="tx1">
                    <a:lumMod val="75000"/>
                    <a:lumOff val="25000"/>
                  </a:schemeClr>
                </a:solidFill>
                <a:latin typeface="Consolas" panose="020B0609020204030204" pitchFamily="49" charset="0"/>
              </a:rPr>
              <a:t>17</a:t>
            </a:r>
          </a:p>
          <a:p>
            <a:pPr algn="r"/>
            <a:r>
              <a:rPr lang="en-US" b="1" dirty="0" smtClean="0">
                <a:solidFill>
                  <a:schemeClr val="tx1">
                    <a:lumMod val="75000"/>
                    <a:lumOff val="25000"/>
                  </a:schemeClr>
                </a:solidFill>
                <a:latin typeface="Consolas" panose="020B0609020204030204" pitchFamily="49" charset="0"/>
              </a:rPr>
              <a:t>18</a:t>
            </a:r>
          </a:p>
          <a:p>
            <a:pPr algn="r"/>
            <a:r>
              <a:rPr lang="en-US" b="1" dirty="0" smtClean="0">
                <a:solidFill>
                  <a:schemeClr val="tx1">
                    <a:lumMod val="75000"/>
                    <a:lumOff val="25000"/>
                  </a:schemeClr>
                </a:solidFill>
                <a:latin typeface="Consolas" panose="020B0609020204030204" pitchFamily="49" charset="0"/>
              </a:rPr>
              <a:t>19</a:t>
            </a: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9427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9" name="Rectangle 8">
            <a:extLst>
              <a:ext uri="{FF2B5EF4-FFF2-40B4-BE49-F238E27FC236}">
                <a16:creationId xmlns="" xmlns:a16="http://schemas.microsoft.com/office/drawing/2014/main" id="{43D3284F-95E2-4F26-9D5F-AAD352CF22BD}"/>
              </a:ext>
            </a:extLst>
          </p:cNvPr>
          <p:cNvSpPr/>
          <p:nvPr/>
        </p:nvSpPr>
        <p:spPr>
          <a:xfrm>
            <a:off x="6074573" y="1830751"/>
            <a:ext cx="3996528" cy="1200329"/>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Three Numbers:7</a:t>
            </a:r>
          </a:p>
          <a:p>
            <a:r>
              <a:rPr lang="en-US" dirty="0">
                <a:solidFill>
                  <a:schemeClr val="bg1"/>
                </a:solidFill>
                <a:latin typeface="Consolas" panose="020B0609020204030204" pitchFamily="49" charset="0"/>
              </a:rPr>
              <a:t>5</a:t>
            </a:r>
          </a:p>
          <a:p>
            <a:r>
              <a:rPr lang="en-US" dirty="0">
                <a:solidFill>
                  <a:schemeClr val="bg1"/>
                </a:solidFill>
                <a:latin typeface="Consolas" panose="020B0609020204030204" pitchFamily="49" charset="0"/>
              </a:rPr>
              <a:t>9</a:t>
            </a:r>
          </a:p>
          <a:p>
            <a:r>
              <a:rPr lang="en-US" dirty="0">
                <a:solidFill>
                  <a:schemeClr val="bg1"/>
                </a:solidFill>
                <a:latin typeface="Consolas" panose="020B0609020204030204" pitchFamily="49" charset="0"/>
              </a:rPr>
              <a:t>9 is max</a:t>
            </a:r>
          </a:p>
        </p:txBody>
      </p:sp>
      <p:sp>
        <p:nvSpPr>
          <p:cNvPr id="10"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124444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Conditional Operator</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8702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92672"/>
                </a:solidFill>
                <a:latin typeface="Consolas" panose="020B0609020204030204" pitchFamily="49" charset="0"/>
                <a:cs typeface="Consolas" panose="020B0609020204030204" pitchFamily="49" charset="0"/>
              </a:rPr>
              <a:t>  ? : </a:t>
            </a:r>
            <a:r>
              <a:rPr lang="en-US" dirty="0" smtClean="0">
                <a:latin typeface="+mn-lt"/>
                <a:cs typeface="Consolas" panose="020B0609020204030204" pitchFamily="49" charset="0"/>
              </a:rPr>
              <a:t>(Conditional Operator)</a:t>
            </a:r>
            <a:endParaRPr lang="en-US" dirty="0">
              <a:latin typeface="+mn-lt"/>
              <a:cs typeface="Consolas" panose="020B0609020204030204" pitchFamily="49" charset="0"/>
            </a:endParaRPr>
          </a:p>
        </p:txBody>
      </p:sp>
      <p:sp>
        <p:nvSpPr>
          <p:cNvPr id="3" name="Content Placeholder 2"/>
          <p:cNvSpPr>
            <a:spLocks noGrp="1"/>
          </p:cNvSpPr>
          <p:nvPr>
            <p:ph idx="1"/>
          </p:nvPr>
        </p:nvSpPr>
        <p:spPr/>
        <p:txBody>
          <a:bodyPr/>
          <a:lstStyle/>
          <a:p>
            <a:r>
              <a:rPr lang="en-US" dirty="0">
                <a:cs typeface="Courier New" panose="02070309020205020404" pitchFamily="49" charset="0"/>
              </a:rPr>
              <a:t>The conditional </a:t>
            </a:r>
            <a:r>
              <a:rPr lang="en-US" dirty="0" smtClean="0">
                <a:cs typeface="Courier New" panose="02070309020205020404" pitchFamily="49" charset="0"/>
              </a:rPr>
              <a:t>works operator </a:t>
            </a:r>
            <a:r>
              <a:rPr lang="en-US" dirty="0">
                <a:cs typeface="Courier New" panose="02070309020205020404" pitchFamily="49" charset="0"/>
              </a:rPr>
              <a:t>is </a:t>
            </a:r>
            <a:r>
              <a:rPr lang="en-US" dirty="0" smtClean="0">
                <a:cs typeface="Courier New" panose="02070309020205020404" pitchFamily="49" charset="0"/>
              </a:rPr>
              <a:t>similar </a:t>
            </a:r>
            <a:r>
              <a:rPr lang="en-US" dirty="0">
                <a:cs typeface="Courier New" panose="02070309020205020404" pitchFamily="49" charset="0"/>
              </a:rPr>
              <a:t>to the </a:t>
            </a:r>
            <a:r>
              <a:rPr lang="en-US" dirty="0" smtClean="0">
                <a:cs typeface="Courier New" panose="02070309020205020404" pitchFamily="49" charset="0"/>
              </a:rPr>
              <a:t>if-else.</a:t>
            </a:r>
          </a:p>
          <a:p>
            <a:r>
              <a:rPr lang="en-US" dirty="0" smtClean="0"/>
              <a:t>It is </a:t>
            </a:r>
            <a:r>
              <a:rPr lang="en-US" dirty="0"/>
              <a:t>also known as a </a:t>
            </a:r>
            <a:r>
              <a:rPr lang="en-US" dirty="0">
                <a:solidFill>
                  <a:srgbClr val="92D050"/>
                </a:solidFill>
              </a:rPr>
              <a:t>ternary </a:t>
            </a:r>
            <a:r>
              <a:rPr lang="en-US" dirty="0" smtClean="0">
                <a:solidFill>
                  <a:srgbClr val="92D050"/>
                </a:solidFill>
              </a:rPr>
              <a:t>operator</a:t>
            </a:r>
            <a:r>
              <a:rPr lang="en-US" dirty="0" smtClean="0"/>
              <a:t>.</a:t>
            </a:r>
          </a:p>
          <a:p>
            <a:r>
              <a:rPr lang="en-US" dirty="0" smtClean="0"/>
              <a:t>It returns first value of expression (before colon(:))  if expression is true and second value of expression if expression is false.</a:t>
            </a:r>
            <a:endParaRPr lang="en-US" dirty="0"/>
          </a:p>
        </p:txBody>
      </p:sp>
      <p:sp>
        <p:nvSpPr>
          <p:cNvPr id="6" name="Rectangle 5"/>
          <p:cNvSpPr/>
          <p:nvPr/>
        </p:nvSpPr>
        <p:spPr>
          <a:xfrm>
            <a:off x="1771449" y="4121303"/>
            <a:ext cx="8649102" cy="461665"/>
          </a:xfrm>
          <a:prstGeom prst="rect">
            <a:avLst/>
          </a:prstGeom>
          <a:ln>
            <a:noFill/>
          </a:ln>
        </p:spPr>
        <p:txBody>
          <a:bodyPr wrap="square">
            <a:spAutoFit/>
          </a:bodyPr>
          <a:lstStyle/>
          <a:p>
            <a:r>
              <a:rPr lang="en-US" sz="2400" dirty="0">
                <a:solidFill>
                  <a:srgbClr val="D4D4D4"/>
                </a:solidFill>
                <a:latin typeface="Consolas" panose="020B0609020204030204" pitchFamily="49" charset="0"/>
              </a:rPr>
              <a:t>variable = Expression1 ? Expression2 : </a:t>
            </a:r>
            <a:r>
              <a:rPr lang="en-US" sz="2400" dirty="0" smtClean="0">
                <a:solidFill>
                  <a:srgbClr val="D4D4D4"/>
                </a:solidFill>
                <a:latin typeface="Consolas" panose="020B0609020204030204" pitchFamily="49" charset="0"/>
              </a:rPr>
              <a:t>Expression3</a:t>
            </a:r>
            <a:endParaRPr lang="en-US" sz="2400" b="0" dirty="0">
              <a:solidFill>
                <a:srgbClr val="D4D4D4"/>
              </a:solidFill>
              <a:effectLst/>
              <a:latin typeface="Consolas" panose="020B0609020204030204" pitchFamily="49" charset="0"/>
            </a:endParaRPr>
          </a:p>
        </p:txBody>
      </p:sp>
      <p:sp>
        <p:nvSpPr>
          <p:cNvPr id="18" name="Freeform 17"/>
          <p:cNvSpPr/>
          <p:nvPr/>
        </p:nvSpPr>
        <p:spPr>
          <a:xfrm>
            <a:off x="4565650" y="3836851"/>
            <a:ext cx="2359025" cy="3556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4413251" y="3570151"/>
            <a:ext cx="4870450" cy="622300"/>
          </a:xfrm>
          <a:custGeom>
            <a:avLst/>
            <a:gdLst>
              <a:gd name="connsiteX0" fmla="*/ 0 w 2359025"/>
              <a:gd name="connsiteY0" fmla="*/ 352425 h 355600"/>
              <a:gd name="connsiteX1" fmla="*/ 0 w 2359025"/>
              <a:gd name="connsiteY1" fmla="*/ 0 h 355600"/>
              <a:gd name="connsiteX2" fmla="*/ 2359025 w 2359025"/>
              <a:gd name="connsiteY2" fmla="*/ 0 h 355600"/>
              <a:gd name="connsiteX3" fmla="*/ 2359025 w 2359025"/>
              <a:gd name="connsiteY3" fmla="*/ 355600 h 355600"/>
            </a:gdLst>
            <a:ahLst/>
            <a:cxnLst>
              <a:cxn ang="0">
                <a:pos x="connsiteX0" y="connsiteY0"/>
              </a:cxn>
              <a:cxn ang="0">
                <a:pos x="connsiteX1" y="connsiteY1"/>
              </a:cxn>
              <a:cxn ang="0">
                <a:pos x="connsiteX2" y="connsiteY2"/>
              </a:cxn>
              <a:cxn ang="0">
                <a:pos x="connsiteX3" y="connsiteY3"/>
              </a:cxn>
            </a:cxnLst>
            <a:rect l="l" t="t" r="r" b="b"/>
            <a:pathLst>
              <a:path w="2359025" h="355600">
                <a:moveTo>
                  <a:pt x="0" y="352425"/>
                </a:moveTo>
                <a:lnTo>
                  <a:pt x="0" y="0"/>
                </a:lnTo>
                <a:lnTo>
                  <a:pt x="2359025" y="0"/>
                </a:lnTo>
                <a:lnTo>
                  <a:pt x="2359025" y="35560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7693025" y="3440170"/>
            <a:ext cx="619125" cy="259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smtClean="0"/>
              <a:t>False</a:t>
            </a:r>
            <a:endParaRPr lang="en-US" spc="-100" dirty="0"/>
          </a:p>
        </p:txBody>
      </p:sp>
      <p:sp>
        <p:nvSpPr>
          <p:cNvPr id="17" name="Rectangle 16"/>
          <p:cNvSpPr/>
          <p:nvPr/>
        </p:nvSpPr>
        <p:spPr>
          <a:xfrm>
            <a:off x="5418138" y="3691577"/>
            <a:ext cx="563562" cy="259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smtClean="0"/>
              <a:t>True</a:t>
            </a:r>
            <a:endParaRPr lang="en-US" spc="-100" dirty="0"/>
          </a:p>
        </p:txBody>
      </p:sp>
      <p:sp>
        <p:nvSpPr>
          <p:cNvPr id="19" name="Freeform 18"/>
          <p:cNvSpPr/>
          <p:nvPr/>
        </p:nvSpPr>
        <p:spPr>
          <a:xfrm>
            <a:off x="2546350" y="4559481"/>
            <a:ext cx="4381500" cy="368284"/>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F9A825"/>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2222501" y="4567727"/>
            <a:ext cx="7061200" cy="711827"/>
          </a:xfrm>
          <a:custGeom>
            <a:avLst/>
            <a:gdLst>
              <a:gd name="connsiteX0" fmla="*/ 4381500 w 4381500"/>
              <a:gd name="connsiteY0" fmla="*/ 0 h 215900"/>
              <a:gd name="connsiteX1" fmla="*/ 4381500 w 4381500"/>
              <a:gd name="connsiteY1" fmla="*/ 215900 h 215900"/>
              <a:gd name="connsiteX2" fmla="*/ 0 w 4381500"/>
              <a:gd name="connsiteY2" fmla="*/ 215900 h 215900"/>
              <a:gd name="connsiteX3" fmla="*/ 0 w 4381500"/>
              <a:gd name="connsiteY3" fmla="*/ 6350 h 215900"/>
            </a:gdLst>
            <a:ahLst/>
            <a:cxnLst>
              <a:cxn ang="0">
                <a:pos x="connsiteX0" y="connsiteY0"/>
              </a:cxn>
              <a:cxn ang="0">
                <a:pos x="connsiteX1" y="connsiteY1"/>
              </a:cxn>
              <a:cxn ang="0">
                <a:pos x="connsiteX2" y="connsiteY2"/>
              </a:cxn>
              <a:cxn ang="0">
                <a:pos x="connsiteX3" y="connsiteY3"/>
              </a:cxn>
            </a:cxnLst>
            <a:rect l="l" t="t" r="r" b="b"/>
            <a:pathLst>
              <a:path w="4381500" h="215900">
                <a:moveTo>
                  <a:pt x="4381500" y="0"/>
                </a:moveTo>
                <a:lnTo>
                  <a:pt x="4381500" y="215900"/>
                </a:lnTo>
                <a:lnTo>
                  <a:pt x="0" y="215900"/>
                </a:lnTo>
                <a:lnTo>
                  <a:pt x="0" y="6350"/>
                </a:lnTo>
              </a:path>
            </a:pathLst>
          </a:custGeom>
          <a:noFill/>
          <a:ln w="19050">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4086226" y="4789537"/>
            <a:ext cx="1301749" cy="259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smtClean="0"/>
              <a:t>Result value</a:t>
            </a:r>
            <a:endParaRPr lang="en-US" spc="-100" dirty="0"/>
          </a:p>
        </p:txBody>
      </p:sp>
      <p:sp>
        <p:nvSpPr>
          <p:cNvPr id="40" name="Rectangle 39"/>
          <p:cNvSpPr/>
          <p:nvPr/>
        </p:nvSpPr>
        <p:spPr>
          <a:xfrm>
            <a:off x="5102227" y="5149573"/>
            <a:ext cx="1301749" cy="259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pc="-100" dirty="0" smtClean="0"/>
              <a:t>Result value</a:t>
            </a:r>
            <a:endParaRPr lang="en-US" spc="-100" dirty="0"/>
          </a:p>
        </p:txBody>
      </p:sp>
    </p:spTree>
    <p:extLst>
      <p:ext uri="{BB962C8B-B14F-4D97-AF65-F5344CB8AC3E}">
        <p14:creationId xmlns:p14="http://schemas.microsoft.com/office/powerpoint/2010/main" val="223654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right)">
                                      <p:cBhvr>
                                        <p:cTn id="28" dur="500"/>
                                        <p:tgtEl>
                                          <p:spTgt spid="19"/>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right)">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left)">
                                      <p:cBhvr>
                                        <p:cTn id="36" dur="500"/>
                                        <p:tgtEl>
                                          <p:spTgt spid="3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right)">
                                      <p:cBhvr>
                                        <p:cTn id="44" dur="500"/>
                                        <p:tgtEl>
                                          <p:spTgt spid="38"/>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right)">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37" grpId="0" animBg="1"/>
      <p:bldP spid="36" grpId="0" animBg="1"/>
      <p:bldP spid="17" grpId="0" animBg="1"/>
      <p:bldP spid="19" grpId="0" animBg="1"/>
      <p:bldP spid="38" grpId="0" animBg="1"/>
      <p:bldP spid="39" grpId="0" animBg="1"/>
      <p:bldP spid="4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 flowchart</a:t>
            </a:r>
          </a:p>
        </p:txBody>
      </p:sp>
      <p:grpSp>
        <p:nvGrpSpPr>
          <p:cNvPr id="20" name="Group 19"/>
          <p:cNvGrpSpPr/>
          <p:nvPr/>
        </p:nvGrpSpPr>
        <p:grpSpPr>
          <a:xfrm>
            <a:off x="531528" y="1152678"/>
            <a:ext cx="4735765" cy="3172548"/>
            <a:chOff x="531528" y="1152678"/>
            <a:chExt cx="4735765" cy="3172548"/>
          </a:xfrm>
        </p:grpSpPr>
        <p:cxnSp>
          <p:nvCxnSpPr>
            <p:cNvPr id="5" name="Straight Arrow Connector 4"/>
            <p:cNvCxnSpPr/>
            <p:nvPr/>
          </p:nvCxnSpPr>
          <p:spPr>
            <a:xfrm>
              <a:off x="2931236" y="1152678"/>
              <a:ext cx="4" cy="36576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469991" y="1511300"/>
              <a:ext cx="2922497" cy="1057752"/>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Expression1</a:t>
              </a:r>
              <a:endParaRPr lang="en-US" sz="2000" dirty="0">
                <a:solidFill>
                  <a:schemeClr val="bg1"/>
                </a:solidFill>
              </a:endParaRPr>
            </a:p>
          </p:txBody>
        </p:sp>
        <p:cxnSp>
          <p:nvCxnSpPr>
            <p:cNvPr id="7" name="Elbow Connector 6"/>
            <p:cNvCxnSpPr>
              <a:stCxn id="6" idx="3"/>
              <a:endCxn id="10" idx="0"/>
            </p:cNvCxnSpPr>
            <p:nvPr/>
          </p:nvCxnSpPr>
          <p:spPr>
            <a:xfrm>
              <a:off x="4392488" y="2040176"/>
              <a:ext cx="159402" cy="852234"/>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52840" y="1649870"/>
              <a:ext cx="713209" cy="430887"/>
            </a:xfrm>
            <a:prstGeom prst="rect">
              <a:avLst/>
            </a:prstGeom>
            <a:noFill/>
          </p:spPr>
          <p:txBody>
            <a:bodyPr wrap="none" rtlCol="0">
              <a:spAutoFit/>
            </a:bodyPr>
            <a:lstStyle/>
            <a:p>
              <a:r>
                <a:rPr lang="en-US" sz="2200" dirty="0" smtClean="0">
                  <a:solidFill>
                    <a:schemeClr val="bg1"/>
                  </a:solidFill>
                </a:rPr>
                <a:t>True</a:t>
              </a:r>
              <a:endParaRPr lang="en-US" sz="2200" dirty="0">
                <a:solidFill>
                  <a:schemeClr val="bg1"/>
                </a:solidFill>
              </a:endParaRPr>
            </a:p>
          </p:txBody>
        </p:sp>
        <p:sp>
          <p:nvSpPr>
            <p:cNvPr id="9" name="TextBox 8"/>
            <p:cNvSpPr txBox="1"/>
            <p:nvPr/>
          </p:nvSpPr>
          <p:spPr>
            <a:xfrm>
              <a:off x="4418294" y="1649870"/>
              <a:ext cx="792974" cy="430887"/>
            </a:xfrm>
            <a:prstGeom prst="rect">
              <a:avLst/>
            </a:prstGeom>
            <a:noFill/>
          </p:spPr>
          <p:txBody>
            <a:bodyPr wrap="none" rtlCol="0">
              <a:spAutoFit/>
            </a:bodyPr>
            <a:lstStyle/>
            <a:p>
              <a:r>
                <a:rPr lang="en-US" sz="2200" dirty="0" smtClean="0">
                  <a:solidFill>
                    <a:schemeClr val="bg1"/>
                  </a:solidFill>
                </a:rPr>
                <a:t>False</a:t>
              </a:r>
              <a:endParaRPr lang="en-US" sz="2200" dirty="0">
                <a:solidFill>
                  <a:schemeClr val="bg1"/>
                </a:solidFill>
              </a:endParaRPr>
            </a:p>
          </p:txBody>
        </p:sp>
        <p:sp>
          <p:nvSpPr>
            <p:cNvPr id="10" name="Flowchart: Process 9"/>
            <p:cNvSpPr/>
            <p:nvPr/>
          </p:nvSpPr>
          <p:spPr>
            <a:xfrm>
              <a:off x="3836486" y="2892410"/>
              <a:ext cx="1430807" cy="612648"/>
            </a:xfrm>
            <a:prstGeom prst="flowChartProcess">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Expression 3</a:t>
              </a:r>
            </a:p>
          </p:txBody>
        </p:sp>
        <p:cxnSp>
          <p:nvCxnSpPr>
            <p:cNvPr id="11" name="Elbow Connector 10"/>
            <p:cNvCxnSpPr>
              <a:stCxn id="10" idx="2"/>
              <a:endCxn id="15" idx="3"/>
            </p:cNvCxnSpPr>
            <p:nvPr/>
          </p:nvCxnSpPr>
          <p:spPr>
            <a:xfrm rot="5400000">
              <a:off x="3842343" y="3309355"/>
              <a:ext cx="513844" cy="905250"/>
            </a:xfrm>
            <a:prstGeom prst="bentConnector2">
              <a:avLst/>
            </a:prstGeom>
            <a:ln w="25400">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531528" y="2892409"/>
              <a:ext cx="1430807" cy="612648"/>
            </a:xfrm>
            <a:prstGeom prst="flowChartProcess">
              <a:avLst/>
            </a:prstGeom>
            <a:noFill/>
            <a:ln w="25400">
              <a:solidFill>
                <a:srgbClr val="F9A8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Expression 2</a:t>
              </a:r>
              <a:endParaRPr lang="en-US" sz="2000" dirty="0">
                <a:solidFill>
                  <a:schemeClr val="bg1"/>
                </a:solidFill>
              </a:endParaRPr>
            </a:p>
          </p:txBody>
        </p:sp>
        <p:cxnSp>
          <p:nvCxnSpPr>
            <p:cNvPr id="13" name="Elbow Connector 12"/>
            <p:cNvCxnSpPr>
              <a:stCxn id="6" idx="1"/>
              <a:endCxn id="12" idx="0"/>
            </p:cNvCxnSpPr>
            <p:nvPr/>
          </p:nvCxnSpPr>
          <p:spPr>
            <a:xfrm rot="10800000" flipV="1">
              <a:off x="1246933" y="2040175"/>
              <a:ext cx="223059" cy="852233"/>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15" idx="1"/>
            </p:cNvCxnSpPr>
            <p:nvPr/>
          </p:nvCxnSpPr>
          <p:spPr>
            <a:xfrm rot="16200000" flipH="1">
              <a:off x="1474460" y="3277528"/>
              <a:ext cx="513845" cy="968901"/>
            </a:xfrm>
            <a:prstGeom prst="bentConnector2">
              <a:avLst/>
            </a:prstGeom>
            <a:ln w="25400">
              <a:solidFill>
                <a:srgbClr val="F9A825"/>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2215833" y="371257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1"/>
                  </a:solidFill>
                </a:rPr>
                <a:t>Variable</a:t>
              </a:r>
              <a:endParaRPr lang="en-US" sz="2000" dirty="0">
                <a:solidFill>
                  <a:schemeClr val="bg1"/>
                </a:solidFill>
              </a:endParaRPr>
            </a:p>
          </p:txBody>
        </p:sp>
      </p:grpSp>
      <p:sp>
        <p:nvSpPr>
          <p:cNvPr id="19" name="Content Placeholder 2"/>
          <p:cNvSpPr>
            <a:spLocks noGrp="1"/>
          </p:cNvSpPr>
          <p:nvPr>
            <p:ph idx="1"/>
          </p:nvPr>
        </p:nvSpPr>
        <p:spPr>
          <a:xfrm>
            <a:off x="5689600" y="1098788"/>
            <a:ext cx="6240041" cy="5220000"/>
          </a:xfrm>
        </p:spPr>
        <p:txBody>
          <a:bodyPr/>
          <a:lstStyle/>
          <a:p>
            <a:pPr algn="just"/>
            <a:r>
              <a:rPr lang="en-US" dirty="0">
                <a:cs typeface="Courier New" panose="02070309020205020404" pitchFamily="49" charset="0"/>
              </a:rPr>
              <a:t>Here, </a:t>
            </a:r>
            <a:r>
              <a:rPr lang="en-US" dirty="0">
                <a:solidFill>
                  <a:srgbClr val="92D050"/>
                </a:solidFill>
                <a:cs typeface="Courier New" panose="02070309020205020404" pitchFamily="49" charset="0"/>
              </a:rPr>
              <a:t>Expression1</a:t>
            </a:r>
            <a:r>
              <a:rPr lang="en-US" dirty="0">
                <a:cs typeface="Courier New" panose="02070309020205020404" pitchFamily="49" charset="0"/>
              </a:rPr>
              <a:t> is the condition to be evaluated.</a:t>
            </a:r>
          </a:p>
          <a:p>
            <a:pPr algn="just"/>
            <a:r>
              <a:rPr lang="en-US" dirty="0">
                <a:cs typeface="Courier New" panose="02070309020205020404" pitchFamily="49" charset="0"/>
              </a:rPr>
              <a:t>If the condition(Expression1) is </a:t>
            </a:r>
            <a:r>
              <a:rPr lang="en-US" dirty="0">
                <a:solidFill>
                  <a:srgbClr val="92D050"/>
                </a:solidFill>
                <a:cs typeface="Courier New" panose="02070309020205020404" pitchFamily="49" charset="0"/>
              </a:rPr>
              <a:t>True </a:t>
            </a:r>
            <a:r>
              <a:rPr lang="en-US" dirty="0">
                <a:cs typeface="Courier New" panose="02070309020205020404" pitchFamily="49" charset="0"/>
              </a:rPr>
              <a:t>then Expression2 will be executed and the result will be returned.</a:t>
            </a:r>
          </a:p>
          <a:p>
            <a:pPr algn="just"/>
            <a:r>
              <a:rPr lang="en-US" dirty="0">
                <a:cs typeface="Courier New" panose="02070309020205020404" pitchFamily="49" charset="0"/>
              </a:rPr>
              <a:t>Otherwise, if </a:t>
            </a:r>
            <a:r>
              <a:rPr lang="en-US" dirty="0" smtClean="0">
                <a:cs typeface="Courier New" panose="02070309020205020404" pitchFamily="49" charset="0"/>
              </a:rPr>
              <a:t>condition(Expression1</a:t>
            </a:r>
            <a:r>
              <a:rPr lang="en-US" dirty="0">
                <a:cs typeface="Courier New" panose="02070309020205020404" pitchFamily="49" charset="0"/>
              </a:rPr>
              <a:t>) is </a:t>
            </a:r>
            <a:r>
              <a:rPr lang="en-US" dirty="0">
                <a:solidFill>
                  <a:srgbClr val="92D050"/>
                </a:solidFill>
                <a:cs typeface="Courier New" panose="02070309020205020404" pitchFamily="49" charset="0"/>
              </a:rPr>
              <a:t>false </a:t>
            </a:r>
            <a:r>
              <a:rPr lang="en-US" dirty="0">
                <a:cs typeface="Courier New" panose="02070309020205020404" pitchFamily="49" charset="0"/>
              </a:rPr>
              <a:t>then </a:t>
            </a:r>
            <a:r>
              <a:rPr lang="en-US" dirty="0" smtClean="0">
                <a:cs typeface="Courier New" panose="02070309020205020404" pitchFamily="49" charset="0"/>
              </a:rPr>
              <a:t>Expression3 </a:t>
            </a:r>
            <a:r>
              <a:rPr lang="en-US" dirty="0">
                <a:cs typeface="Courier New" panose="02070309020205020404" pitchFamily="49" charset="0"/>
              </a:rPr>
              <a:t>will be executed and the result will be returned.</a:t>
            </a:r>
            <a:endParaRPr lang="en-US" dirty="0"/>
          </a:p>
        </p:txBody>
      </p:sp>
    </p:spTree>
    <p:extLst>
      <p:ext uri="{BB962C8B-B14F-4D97-AF65-F5344CB8AC3E}">
        <p14:creationId xmlns:p14="http://schemas.microsoft.com/office/powerpoint/2010/main" val="111696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or Conditional Statement</a:t>
            </a:r>
          </a:p>
        </p:txBody>
      </p:sp>
      <p:sp>
        <p:nvSpPr>
          <p:cNvPr id="3" name="Content Placeholder 2"/>
          <p:cNvSpPr>
            <a:spLocks noGrp="1"/>
          </p:cNvSpPr>
          <p:nvPr>
            <p:ph idx="1"/>
          </p:nvPr>
        </p:nvSpPr>
        <p:spPr/>
        <p:txBody>
          <a:bodyPr/>
          <a:lstStyle/>
          <a:p>
            <a:pPr algn="just"/>
            <a:r>
              <a:rPr lang="en-US" dirty="0"/>
              <a:t>C program statements are executed </a:t>
            </a:r>
            <a:r>
              <a:rPr lang="en-US" dirty="0">
                <a:solidFill>
                  <a:srgbClr val="92D050"/>
                </a:solidFill>
              </a:rPr>
              <a:t>sequentially</a:t>
            </a:r>
            <a:r>
              <a:rPr lang="en-US" dirty="0"/>
              <a:t>.</a:t>
            </a:r>
          </a:p>
          <a:p>
            <a:pPr algn="just"/>
            <a:r>
              <a:rPr lang="en-US" dirty="0"/>
              <a:t>Decision Making statements are used to </a:t>
            </a:r>
            <a:r>
              <a:rPr lang="en-US" dirty="0">
                <a:solidFill>
                  <a:srgbClr val="92D050"/>
                </a:solidFill>
              </a:rPr>
              <a:t>control the flow</a:t>
            </a:r>
            <a:r>
              <a:rPr lang="en-US" dirty="0"/>
              <a:t> of program.</a:t>
            </a:r>
          </a:p>
          <a:p>
            <a:pPr algn="just"/>
            <a:r>
              <a:rPr lang="en-US" dirty="0"/>
              <a:t>It allows us to control whether a program segment is executed or not.</a:t>
            </a:r>
          </a:p>
          <a:p>
            <a:pPr algn="just"/>
            <a:r>
              <a:rPr lang="en-US" dirty="0"/>
              <a:t>It evaluates condition or logical expression first and based on its result (either true or false), the control is transferred to particular statement.</a:t>
            </a:r>
          </a:p>
          <a:p>
            <a:pPr algn="just"/>
            <a:r>
              <a:rPr lang="en-US" dirty="0"/>
              <a:t>If result is true then it takes one path else it takes another path</a:t>
            </a:r>
            <a:r>
              <a:rPr lang="en-US" dirty="0" smtClean="0"/>
              <a:t>.</a:t>
            </a:r>
            <a:endParaRPr lang="en-US" dirty="0"/>
          </a:p>
        </p:txBody>
      </p:sp>
    </p:spTree>
    <p:extLst>
      <p:ext uri="{BB962C8B-B14F-4D97-AF65-F5344CB8AC3E}">
        <p14:creationId xmlns:p14="http://schemas.microsoft.com/office/powerpoint/2010/main" val="214387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WAP to find largest number from given 2 numbers using </a:t>
            </a:r>
            <a:r>
              <a:rPr lang="en-IN" b="1" dirty="0" smtClean="0">
                <a:solidFill>
                  <a:srgbClr val="F92672"/>
                </a:solidFill>
                <a:latin typeface="Consolas" panose="020B0609020204030204" pitchFamily="49" charset="0"/>
                <a:cs typeface="Consolas" panose="020B0609020204030204" pitchFamily="49" charset="0"/>
              </a:rPr>
              <a:t>? :</a:t>
            </a:r>
            <a:endParaRPr lang="en-US" sz="27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2585323"/>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 b, max;</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Two Numbers:"</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d%d</a:t>
            </a:r>
            <a:r>
              <a:rPr lang="en-US" b="1" dirty="0">
                <a:solidFill>
                  <a:srgbClr val="CE9178"/>
                </a:solidFill>
                <a:latin typeface="Consolas" panose="020B0609020204030204" pitchFamily="49" charset="0"/>
              </a:rPr>
              <a:t>"</a:t>
            </a:r>
            <a:r>
              <a:rPr lang="en-US" b="1" dirty="0">
                <a:solidFill>
                  <a:srgbClr val="D4D4D4"/>
                </a:solidFill>
                <a:latin typeface="Consolas" panose="020B0609020204030204" pitchFamily="49" charset="0"/>
              </a:rPr>
              <a:t>,&amp;</a:t>
            </a:r>
            <a:r>
              <a:rPr lang="en-US" b="1" dirty="0" err="1">
                <a:solidFill>
                  <a:srgbClr val="D4D4D4"/>
                </a:solidFill>
                <a:latin typeface="Consolas" panose="020B0609020204030204" pitchFamily="49" charset="0"/>
              </a:rPr>
              <a:t>a,&amp;b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max = a&gt;</a:t>
            </a:r>
            <a:r>
              <a:rPr lang="en-US" b="1" dirty="0" err="1">
                <a:solidFill>
                  <a:srgbClr val="D4D4D4"/>
                </a:solidFill>
                <a:latin typeface="Consolas" panose="020B0609020204030204" pitchFamily="49" charset="0"/>
              </a:rPr>
              <a:t>b?a:b</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"%d is </a:t>
            </a:r>
            <a:r>
              <a:rPr lang="en-US" b="1" dirty="0" err="1">
                <a:solidFill>
                  <a:srgbClr val="CE9178"/>
                </a:solidFill>
                <a:latin typeface="Consolas" panose="020B0609020204030204" pitchFamily="49" charset="0"/>
              </a:rPr>
              <a:t>largest"</a:t>
            </a:r>
            <a:r>
              <a:rPr lang="en-US" b="1" dirty="0" err="1">
                <a:solidFill>
                  <a:srgbClr val="D4D4D4"/>
                </a:solidFill>
                <a:latin typeface="Consolas" panose="020B0609020204030204" pitchFamily="49" charset="0"/>
              </a:rPr>
              <a:t>,max</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2585323"/>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smtClean="0">
                <a:solidFill>
                  <a:schemeClr val="tx1">
                    <a:lumMod val="75000"/>
                    <a:lumOff val="25000"/>
                  </a:schemeClr>
                </a:solidFill>
                <a:latin typeface="Consolas" panose="020B0609020204030204" pitchFamily="49" charset="0"/>
              </a:rPr>
              <a:t>9</a:t>
            </a:r>
            <a:endParaRPr lang="en-US" b="1" dirty="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 xmlns:a16="http://schemas.microsoft.com/office/drawing/2014/main" id="{43D3284F-95E2-4F26-9D5F-AAD352CF22BD}"/>
              </a:ext>
            </a:extLst>
          </p:cNvPr>
          <p:cNvSpPr/>
          <p:nvPr/>
        </p:nvSpPr>
        <p:spPr>
          <a:xfrm>
            <a:off x="6074573" y="1830751"/>
            <a:ext cx="3996528" cy="923330"/>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Consolas" panose="020B0609020204030204" pitchFamily="49" charset="0"/>
              </a:rPr>
              <a:t>Enter Two Numbers:4</a:t>
            </a:r>
          </a:p>
          <a:p>
            <a:r>
              <a:rPr lang="en-IN" dirty="0">
                <a:solidFill>
                  <a:schemeClr val="bg1"/>
                </a:solidFill>
                <a:latin typeface="Consolas" panose="020B0609020204030204" pitchFamily="49" charset="0"/>
              </a:rPr>
              <a:t>5</a:t>
            </a:r>
          </a:p>
          <a:p>
            <a:r>
              <a:rPr lang="en-IN" dirty="0">
                <a:solidFill>
                  <a:schemeClr val="bg1"/>
                </a:solidFill>
                <a:latin typeface="Consolas" panose="020B0609020204030204" pitchFamily="49" charset="0"/>
              </a:rPr>
              <a:t>5 is largest</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160273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s</a:t>
            </a:r>
            <a:r>
              <a:rPr lang="en-US" dirty="0" smtClean="0">
                <a:solidFill>
                  <a:schemeClr val="accent3"/>
                </a:solidFill>
              </a:rPr>
              <a:t>witch…case</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4433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92672"/>
                </a:solidFill>
                <a:latin typeface="Consolas" panose="020B0609020204030204" pitchFamily="49" charset="0"/>
                <a:cs typeface="Consolas" panose="020B0609020204030204" pitchFamily="49" charset="0"/>
              </a:rPr>
              <a:t>switch...case</a:t>
            </a:r>
            <a:endParaRPr lang="en-US" b="1" dirty="0">
              <a:solidFill>
                <a:srgbClr val="F92672"/>
              </a:solidFill>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262360" y="1098788"/>
            <a:ext cx="11667281" cy="895112"/>
          </a:xfrm>
        </p:spPr>
        <p:txBody>
          <a:bodyPr/>
          <a:lstStyle/>
          <a:p>
            <a:r>
              <a:rPr lang="en-US" dirty="0">
                <a:cs typeface="Consolas" panose="020B0609020204030204" pitchFamily="49" charset="0"/>
              </a:rPr>
              <a:t>The switch statement allows </a:t>
            </a:r>
            <a:r>
              <a:rPr lang="en-US" dirty="0" smtClean="0">
                <a:cs typeface="Consolas" panose="020B0609020204030204" pitchFamily="49" charset="0"/>
              </a:rPr>
              <a:t>to </a:t>
            </a:r>
            <a:r>
              <a:rPr lang="en-US" dirty="0">
                <a:cs typeface="Consolas" panose="020B0609020204030204" pitchFamily="49" charset="0"/>
              </a:rPr>
              <a:t>execute one code block among many alternatives.</a:t>
            </a:r>
          </a:p>
          <a:p>
            <a:r>
              <a:rPr lang="en-US" dirty="0" smtClean="0">
                <a:cs typeface="Consolas" panose="020B0609020204030204" pitchFamily="49" charset="0"/>
              </a:rPr>
              <a:t>It works similar to </a:t>
            </a:r>
            <a:r>
              <a:rPr lang="en-US" dirty="0">
                <a:cs typeface="Consolas" panose="020B0609020204030204" pitchFamily="49" charset="0"/>
              </a:rPr>
              <a:t>if...</a:t>
            </a:r>
            <a:r>
              <a:rPr lang="en-US" dirty="0" err="1">
                <a:cs typeface="Consolas" panose="020B0609020204030204" pitchFamily="49" charset="0"/>
              </a:rPr>
              <a:t>else..</a:t>
            </a:r>
            <a:r>
              <a:rPr lang="en-US" dirty="0" err="1" smtClean="0">
                <a:cs typeface="Consolas" panose="020B0609020204030204" pitchFamily="49" charset="0"/>
              </a:rPr>
              <a:t>if</a:t>
            </a:r>
            <a:r>
              <a:rPr lang="en-US" dirty="0" smtClean="0">
                <a:cs typeface="Consolas" panose="020B0609020204030204" pitchFamily="49" charset="0"/>
              </a:rPr>
              <a:t> ladder. </a:t>
            </a:r>
            <a:endParaRPr lang="en-US" dirty="0"/>
          </a:p>
        </p:txBody>
      </p:sp>
      <p:sp>
        <p:nvSpPr>
          <p:cNvPr id="4" name="Rectangle 3">
            <a:extLst>
              <a:ext uri="{FF2B5EF4-FFF2-40B4-BE49-F238E27FC236}">
                <a16:creationId xmlns="" xmlns:a16="http://schemas.microsoft.com/office/drawing/2014/main" id="{CE9CF278-0CFC-4F81-B2D4-28505379D37C}"/>
              </a:ext>
            </a:extLst>
          </p:cNvPr>
          <p:cNvSpPr/>
          <p:nvPr/>
        </p:nvSpPr>
        <p:spPr>
          <a:xfrm>
            <a:off x="558812" y="2422658"/>
            <a:ext cx="5079987" cy="3970318"/>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switch</a:t>
            </a:r>
            <a:r>
              <a:rPr lang="en-US" b="1" dirty="0">
                <a:solidFill>
                  <a:srgbClr val="D4D4D4"/>
                </a:solidFill>
                <a:latin typeface="Consolas" panose="020B0609020204030204" pitchFamily="49" charset="0"/>
              </a:rPr>
              <a:t> (expression)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case</a:t>
            </a:r>
            <a:r>
              <a:rPr lang="en-US" b="1" dirty="0">
                <a:solidFill>
                  <a:srgbClr val="D4D4D4"/>
                </a:solidFill>
                <a:latin typeface="Consolas" panose="020B0609020204030204" pitchFamily="49" charset="0"/>
              </a:rPr>
              <a:t> constant1:</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statements</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break</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case</a:t>
            </a:r>
            <a:r>
              <a:rPr lang="en-US" b="1" dirty="0">
                <a:solidFill>
                  <a:srgbClr val="D4D4D4"/>
                </a:solidFill>
                <a:latin typeface="Consolas" panose="020B0609020204030204" pitchFamily="49" charset="0"/>
              </a:rPr>
              <a:t> constant2:</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statements</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break</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default</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default statements</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21" name="Rectangle: Top Corners Rounded 6">
            <a:extLst>
              <a:ext uri="{FF2B5EF4-FFF2-40B4-BE49-F238E27FC236}">
                <a16:creationId xmlns="" xmlns:a16="http://schemas.microsoft.com/office/drawing/2014/main" id="{7DE2E865-9E82-412F-B6BA-A643E4B60DC8}"/>
              </a:ext>
            </a:extLst>
          </p:cNvPr>
          <p:cNvSpPr/>
          <p:nvPr/>
        </p:nvSpPr>
        <p:spPr>
          <a:xfrm>
            <a:off x="558812" y="2093474"/>
            <a:ext cx="11596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t>Syntax</a:t>
            </a:r>
            <a:endParaRPr lang="en-US" dirty="0"/>
          </a:p>
        </p:txBody>
      </p:sp>
      <p:sp>
        <p:nvSpPr>
          <p:cNvPr id="23" name="Content Placeholder 2"/>
          <p:cNvSpPr txBox="1">
            <a:spLocks/>
          </p:cNvSpPr>
          <p:nvPr/>
        </p:nvSpPr>
        <p:spPr>
          <a:xfrm>
            <a:off x="5842000" y="2093474"/>
            <a:ext cx="6197600" cy="4299502"/>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cs typeface="Consolas" panose="020B0609020204030204" pitchFamily="49" charset="0"/>
              </a:rPr>
              <a:t>The expression is evaluated once and compared with the values of each </a:t>
            </a:r>
            <a:r>
              <a:rPr lang="en-US" dirty="0">
                <a:solidFill>
                  <a:srgbClr val="F92672"/>
                </a:solidFill>
                <a:latin typeface="Consolas" panose="020B0609020204030204" pitchFamily="49" charset="0"/>
                <a:cs typeface="Consolas" panose="020B0609020204030204" pitchFamily="49" charset="0"/>
              </a:rPr>
              <a:t>case</a:t>
            </a:r>
            <a:r>
              <a:rPr lang="en-US" dirty="0">
                <a:cs typeface="Consolas" panose="020B0609020204030204" pitchFamily="49" charset="0"/>
              </a:rPr>
              <a:t>.</a:t>
            </a:r>
          </a:p>
          <a:p>
            <a:pPr algn="just"/>
            <a:r>
              <a:rPr lang="en-US" dirty="0">
                <a:cs typeface="Consolas" panose="020B0609020204030204" pitchFamily="49" charset="0"/>
              </a:rPr>
              <a:t>If there is a match, the corresponding statements after the matching </a:t>
            </a:r>
            <a:r>
              <a:rPr lang="en-US" dirty="0">
                <a:solidFill>
                  <a:srgbClr val="F92672"/>
                </a:solidFill>
                <a:latin typeface="Consolas" panose="020B0609020204030204" pitchFamily="49" charset="0"/>
                <a:cs typeface="Consolas" panose="020B0609020204030204" pitchFamily="49" charset="0"/>
              </a:rPr>
              <a:t>case</a:t>
            </a:r>
            <a:r>
              <a:rPr lang="en-US" dirty="0">
                <a:cs typeface="Consolas" panose="020B0609020204030204" pitchFamily="49" charset="0"/>
              </a:rPr>
              <a:t> are executed. </a:t>
            </a:r>
          </a:p>
          <a:p>
            <a:pPr algn="just"/>
            <a:r>
              <a:rPr lang="en-US" dirty="0">
                <a:cs typeface="Consolas" panose="020B0609020204030204" pitchFamily="49" charset="0"/>
              </a:rPr>
              <a:t>If there is no match, the </a:t>
            </a:r>
            <a:r>
              <a:rPr lang="en-US" dirty="0">
                <a:solidFill>
                  <a:srgbClr val="F92672"/>
                </a:solidFill>
                <a:latin typeface="Consolas" panose="020B0609020204030204" pitchFamily="49" charset="0"/>
                <a:cs typeface="Consolas" panose="020B0609020204030204" pitchFamily="49" charset="0"/>
              </a:rPr>
              <a:t>default</a:t>
            </a:r>
            <a:r>
              <a:rPr lang="en-US" dirty="0">
                <a:cs typeface="Consolas" panose="020B0609020204030204" pitchFamily="49" charset="0"/>
              </a:rPr>
              <a:t> statements are executed.</a:t>
            </a:r>
          </a:p>
          <a:p>
            <a:pPr algn="just"/>
            <a:r>
              <a:rPr lang="en-US" dirty="0">
                <a:cs typeface="Consolas" panose="020B0609020204030204" pitchFamily="49" charset="0"/>
              </a:rPr>
              <a:t>If we do not use </a:t>
            </a:r>
            <a:r>
              <a:rPr lang="en-US" dirty="0">
                <a:solidFill>
                  <a:srgbClr val="F92672"/>
                </a:solidFill>
                <a:latin typeface="Consolas" panose="020B0609020204030204" pitchFamily="49" charset="0"/>
                <a:cs typeface="Consolas" panose="020B0609020204030204" pitchFamily="49" charset="0"/>
              </a:rPr>
              <a:t>break</a:t>
            </a:r>
            <a:r>
              <a:rPr lang="en-US" dirty="0">
                <a:cs typeface="Consolas" panose="020B0609020204030204" pitchFamily="49" charset="0"/>
              </a:rPr>
              <a:t>, all statements after the matching label are executed.</a:t>
            </a:r>
          </a:p>
          <a:p>
            <a:pPr algn="just"/>
            <a:r>
              <a:rPr lang="en-US" dirty="0">
                <a:cs typeface="Consolas" panose="020B0609020204030204" pitchFamily="49" charset="0"/>
              </a:rPr>
              <a:t>The </a:t>
            </a:r>
            <a:r>
              <a:rPr lang="en-US" dirty="0">
                <a:solidFill>
                  <a:srgbClr val="F92672"/>
                </a:solidFill>
                <a:latin typeface="Consolas" panose="020B0609020204030204" pitchFamily="49" charset="0"/>
                <a:cs typeface="Consolas" panose="020B0609020204030204" pitchFamily="49" charset="0"/>
              </a:rPr>
              <a:t>default</a:t>
            </a:r>
            <a:r>
              <a:rPr lang="en-US" dirty="0">
                <a:cs typeface="Consolas" panose="020B0609020204030204" pitchFamily="49" charset="0"/>
              </a:rPr>
              <a:t> clause inside the </a:t>
            </a:r>
            <a:r>
              <a:rPr lang="en-US" dirty="0">
                <a:solidFill>
                  <a:srgbClr val="F92672"/>
                </a:solidFill>
                <a:latin typeface="Consolas" panose="020B0609020204030204" pitchFamily="49" charset="0"/>
                <a:cs typeface="Consolas" panose="020B0609020204030204" pitchFamily="49" charset="0"/>
              </a:rPr>
              <a:t>switch</a:t>
            </a:r>
            <a:r>
              <a:rPr lang="en-US" dirty="0">
                <a:cs typeface="Consolas" panose="020B0609020204030204" pitchFamily="49" charset="0"/>
              </a:rPr>
              <a:t> statement is optional.</a:t>
            </a:r>
          </a:p>
        </p:txBody>
      </p:sp>
    </p:spTree>
    <p:extLst>
      <p:ext uri="{BB962C8B-B14F-4D97-AF65-F5344CB8AC3E}">
        <p14:creationId xmlns:p14="http://schemas.microsoft.com/office/powerpoint/2010/main" val="354676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WAP </a:t>
            </a:r>
            <a:r>
              <a:rPr lang="en-IN" dirty="0" smtClean="0"/>
              <a:t>that asks day number and prints day name </a:t>
            </a:r>
            <a:r>
              <a:rPr lang="en-IN" sz="2700" dirty="0" smtClean="0"/>
              <a:t>using </a:t>
            </a:r>
            <a:r>
              <a:rPr lang="en-IN" sz="2700" b="1" dirty="0" smtClean="0">
                <a:solidFill>
                  <a:srgbClr val="F92672"/>
                </a:solidFill>
                <a:latin typeface="Consolas" panose="020B0609020204030204" pitchFamily="49" charset="0"/>
                <a:cs typeface="Consolas" panose="020B0609020204030204" pitchFamily="49" charset="0"/>
              </a:rPr>
              <a:t>switch…case</a:t>
            </a:r>
            <a:endParaRPr lang="en-US" sz="2200" b="1" dirty="0">
              <a:solidFill>
                <a:srgbClr val="F92672"/>
              </a:solidFill>
              <a:latin typeface="Consolas" panose="020B0609020204030204" pitchFamily="49" charset="0"/>
              <a:cs typeface="Consolas" panose="020B0609020204030204" pitchFamily="49" charset="0"/>
            </a:endParaRPr>
          </a:p>
        </p:txBody>
      </p:sp>
      <p:sp>
        <p:nvSpPr>
          <p:cNvPr id="4" name="Rectangle 3">
            <a:extLst>
              <a:ext uri="{FF2B5EF4-FFF2-40B4-BE49-F238E27FC236}">
                <a16:creationId xmlns="" xmlns:a16="http://schemas.microsoft.com/office/drawing/2014/main" id="{D1398A39-DA79-443A-B149-0FEF04D5E58D}"/>
              </a:ext>
            </a:extLst>
          </p:cNvPr>
          <p:cNvSpPr/>
          <p:nvPr/>
        </p:nvSpPr>
        <p:spPr>
          <a:xfrm>
            <a:off x="327328" y="988921"/>
            <a:ext cx="4777100" cy="5262979"/>
          </a:xfrm>
          <a:prstGeom prst="rect">
            <a:avLst/>
          </a:prstGeom>
          <a:solidFill>
            <a:schemeClr val="tx1">
              <a:lumMod val="90000"/>
              <a:lumOff val="10000"/>
            </a:schemeClr>
          </a:solidFill>
          <a:ln>
            <a:noFill/>
          </a:ln>
        </p:spPr>
        <p:txBody>
          <a:bodyPr wrap="square">
            <a:spAutoFit/>
          </a:bodyPr>
          <a:lstStyle/>
          <a:p>
            <a:r>
              <a:rPr lang="en-US" sz="1400" b="1" dirty="0">
                <a:solidFill>
                  <a:srgbClr val="569CD6"/>
                </a:solidFill>
                <a:latin typeface="Consolas" panose="020B0609020204030204" pitchFamily="49" charset="0"/>
              </a:rPr>
              <a:t>void</a:t>
            </a:r>
            <a:r>
              <a:rPr lang="en-US" sz="1400" b="1" dirty="0">
                <a:solidFill>
                  <a:srgbClr val="D4D4D4"/>
                </a:solidFill>
                <a:latin typeface="Consolas" panose="020B0609020204030204" pitchFamily="49" charset="0"/>
              </a:rPr>
              <a:t> main(){</a:t>
            </a:r>
          </a:p>
          <a:p>
            <a:r>
              <a:rPr lang="en-US" sz="1400" b="1" dirty="0">
                <a:solidFill>
                  <a:srgbClr val="D4D4D4"/>
                </a:solidFill>
                <a:latin typeface="Consolas" panose="020B0609020204030204" pitchFamily="49" charset="0"/>
              </a:rPr>
              <a:t>    </a:t>
            </a:r>
            <a:r>
              <a:rPr lang="en-US" sz="1400" b="1" dirty="0" err="1">
                <a:solidFill>
                  <a:srgbClr val="569CD6"/>
                </a:solidFill>
                <a:latin typeface="Consolas" panose="020B0609020204030204" pitchFamily="49" charset="0"/>
              </a:rPr>
              <a:t>int</a:t>
            </a:r>
            <a:r>
              <a:rPr lang="en-US" sz="1400" b="1" dirty="0">
                <a:solidFill>
                  <a:srgbClr val="D4D4D4"/>
                </a:solidFill>
                <a:latin typeface="Consolas" panose="020B0609020204030204" pitchFamily="49" charset="0"/>
              </a:rPr>
              <a:t> day;</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"Enter day number(1-7):"</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scanf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a:t>
            </a:r>
            <a:r>
              <a:rPr lang="en-US" sz="1400" b="1" dirty="0" err="1">
                <a:solidFill>
                  <a:srgbClr val="CE9178"/>
                </a:solidFill>
                <a:latin typeface="Consolas" panose="020B0609020204030204" pitchFamily="49" charset="0"/>
              </a:rPr>
              <a:t>d"</a:t>
            </a:r>
            <a:r>
              <a:rPr lang="en-US" sz="1400" b="1" dirty="0" err="1">
                <a:solidFill>
                  <a:srgbClr val="D4D4D4"/>
                </a:solidFill>
                <a:latin typeface="Consolas" panose="020B0609020204030204" pitchFamily="49" charset="0"/>
              </a:rPr>
              <a:t>,&amp;day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switch</a:t>
            </a:r>
            <a:r>
              <a:rPr lang="en-US" sz="1400" b="1" dirty="0">
                <a:solidFill>
                  <a:srgbClr val="D4D4D4"/>
                </a:solidFill>
                <a:latin typeface="Consolas" panose="020B0609020204030204" pitchFamily="49" charset="0"/>
              </a:rPr>
              <a:t>(day)</a:t>
            </a:r>
          </a:p>
          <a:p>
            <a:r>
              <a:rPr lang="en-US" sz="1400" b="1" dirty="0">
                <a:solidFill>
                  <a:srgbClr val="D4D4D4"/>
                </a:solidFill>
                <a:latin typeface="Consolas" panose="020B0609020204030204" pitchFamily="49" charset="0"/>
              </a:rPr>
              <a:t>    {</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1</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"Sunday"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2</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"Monday"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3</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"Tuesday"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4</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"Wednesday"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5</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"Thursday"</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break</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a:solidFill>
                  <a:srgbClr val="569CD6"/>
                </a:solidFill>
                <a:latin typeface="Consolas" panose="020B0609020204030204" pitchFamily="49" charset="0"/>
              </a:rPr>
              <a:t>case</a:t>
            </a:r>
            <a:r>
              <a:rPr lang="en-US" sz="1400" b="1" dirty="0">
                <a:solidFill>
                  <a:srgbClr val="D4D4D4"/>
                </a:solidFill>
                <a:latin typeface="Consolas" panose="020B0609020204030204" pitchFamily="49" charset="0"/>
              </a:rPr>
              <a:t> </a:t>
            </a:r>
            <a:r>
              <a:rPr lang="en-US" sz="1400" b="1" dirty="0">
                <a:solidFill>
                  <a:srgbClr val="B5CEA8"/>
                </a:solidFill>
                <a:latin typeface="Consolas" panose="020B0609020204030204" pitchFamily="49" charset="0"/>
              </a:rPr>
              <a:t>6</a:t>
            </a:r>
            <a:r>
              <a:rPr lang="en-US" sz="1400" b="1" dirty="0">
                <a:solidFill>
                  <a:srgbClr val="D4D4D4"/>
                </a:solidFill>
                <a:latin typeface="Consolas" panose="020B0609020204030204" pitchFamily="49" charset="0"/>
              </a:rPr>
              <a:t>:</a:t>
            </a:r>
          </a:p>
          <a:p>
            <a:r>
              <a:rPr lang="en-US" sz="1400" b="1" dirty="0">
                <a:solidFill>
                  <a:srgbClr val="D4D4D4"/>
                </a:solidFill>
                <a:latin typeface="Consolas" panose="020B0609020204030204" pitchFamily="49" charset="0"/>
              </a:rPr>
              <a:t>                </a:t>
            </a:r>
            <a:r>
              <a:rPr lang="en-US" sz="1400" b="1" dirty="0" err="1">
                <a:solidFill>
                  <a:srgbClr val="D4D4D4"/>
                </a:solidFill>
                <a:latin typeface="Consolas" panose="020B0609020204030204" pitchFamily="49" charset="0"/>
              </a:rPr>
              <a:t>printf</a:t>
            </a:r>
            <a:r>
              <a:rPr lang="en-US" sz="1400" b="1" dirty="0">
                <a:solidFill>
                  <a:srgbClr val="D4D4D4"/>
                </a:solidFill>
                <a:latin typeface="Consolas" panose="020B0609020204030204" pitchFamily="49" charset="0"/>
              </a:rPr>
              <a:t>(</a:t>
            </a:r>
            <a:r>
              <a:rPr lang="en-US" sz="1400" b="1" dirty="0">
                <a:solidFill>
                  <a:srgbClr val="CE9178"/>
                </a:solidFill>
                <a:latin typeface="Consolas" panose="020B0609020204030204" pitchFamily="49" charset="0"/>
              </a:rPr>
              <a:t>"Friday"</a:t>
            </a:r>
            <a:r>
              <a:rPr lang="en-US" sz="1400" b="1" dirty="0">
                <a:solidFill>
                  <a:srgbClr val="D4D4D4"/>
                </a:solidFill>
                <a:latin typeface="Consolas" panose="020B0609020204030204" pitchFamily="49" charset="0"/>
              </a:rPr>
              <a:t>);</a:t>
            </a:r>
          </a:p>
          <a:p>
            <a:r>
              <a:rPr lang="en-US" sz="1400" b="1" dirty="0" smtClean="0">
                <a:solidFill>
                  <a:srgbClr val="D4D4D4"/>
                </a:solidFill>
                <a:latin typeface="Consolas" panose="020B0609020204030204" pitchFamily="49" charset="0"/>
              </a:rPr>
              <a:t>                </a:t>
            </a:r>
            <a:r>
              <a:rPr lang="en-US" sz="1400" b="1" dirty="0" smtClean="0">
                <a:solidFill>
                  <a:srgbClr val="569CD6"/>
                </a:solidFill>
                <a:latin typeface="Consolas" panose="020B0609020204030204" pitchFamily="49" charset="0"/>
              </a:rPr>
              <a:t>break</a:t>
            </a:r>
            <a:r>
              <a:rPr lang="en-US" sz="1400" b="1" dirty="0" smtClean="0">
                <a:solidFill>
                  <a:srgbClr val="D4D4D4"/>
                </a:solidFill>
                <a:latin typeface="Consolas" panose="020B0609020204030204" pitchFamily="49" charset="0"/>
              </a:rPr>
              <a:t>;</a:t>
            </a:r>
          </a:p>
        </p:txBody>
      </p:sp>
      <p:sp>
        <p:nvSpPr>
          <p:cNvPr id="9" name="Rectangle 8">
            <a:extLst>
              <a:ext uri="{FF2B5EF4-FFF2-40B4-BE49-F238E27FC236}">
                <a16:creationId xmlns="" xmlns:a16="http://schemas.microsoft.com/office/drawing/2014/main" id="{43D3284F-95E2-4F26-9D5F-AAD352CF22BD}"/>
              </a:ext>
            </a:extLst>
          </p:cNvPr>
          <p:cNvSpPr/>
          <p:nvPr/>
        </p:nvSpPr>
        <p:spPr>
          <a:xfrm>
            <a:off x="5686660" y="3937846"/>
            <a:ext cx="4777100"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day number(1-7):5</a:t>
            </a:r>
          </a:p>
          <a:p>
            <a:r>
              <a:rPr lang="en-US" dirty="0">
                <a:solidFill>
                  <a:schemeClr val="bg1"/>
                </a:solidFill>
                <a:latin typeface="Consolas" panose="020B0609020204030204" pitchFamily="49" charset="0"/>
              </a:rPr>
              <a:t>Thursday</a:t>
            </a:r>
          </a:p>
        </p:txBody>
      </p:sp>
      <p:sp>
        <p:nvSpPr>
          <p:cNvPr id="10" name="Rectangle: Top Corners Rounded 7">
            <a:extLst>
              <a:ext uri="{FF2B5EF4-FFF2-40B4-BE49-F238E27FC236}">
                <a16:creationId xmlns="" xmlns:a16="http://schemas.microsoft.com/office/drawing/2014/main" id="{44F07624-C23C-4B43-A144-CB0878CB992A}"/>
              </a:ext>
            </a:extLst>
          </p:cNvPr>
          <p:cNvSpPr/>
          <p:nvPr/>
        </p:nvSpPr>
        <p:spPr>
          <a:xfrm>
            <a:off x="5686659" y="3608662"/>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11" name="Rectangle 10">
            <a:extLst>
              <a:ext uri="{FF2B5EF4-FFF2-40B4-BE49-F238E27FC236}">
                <a16:creationId xmlns="" xmlns:a16="http://schemas.microsoft.com/office/drawing/2014/main" id="{D1398A39-DA79-443A-B149-0FEF04D5E58D}"/>
              </a:ext>
            </a:extLst>
          </p:cNvPr>
          <p:cNvSpPr/>
          <p:nvPr/>
        </p:nvSpPr>
        <p:spPr>
          <a:xfrm>
            <a:off x="5686660" y="989571"/>
            <a:ext cx="4777100" cy="1815882"/>
          </a:xfrm>
          <a:prstGeom prst="rect">
            <a:avLst/>
          </a:prstGeom>
          <a:solidFill>
            <a:schemeClr val="tx1">
              <a:lumMod val="90000"/>
              <a:lumOff val="10000"/>
            </a:schemeClr>
          </a:solidFill>
          <a:ln>
            <a:noFill/>
          </a:ln>
        </p:spPr>
        <p:txBody>
          <a:bodyPr wrap="square">
            <a:spAutoFit/>
          </a:bodyPr>
          <a:lstStyle/>
          <a:p>
            <a:r>
              <a:rPr lang="en-US" sz="1400" b="1" dirty="0" smtClean="0">
                <a:solidFill>
                  <a:srgbClr val="D4D4D4"/>
                </a:solidFill>
                <a:latin typeface="Consolas" panose="020B0609020204030204" pitchFamily="49" charset="0"/>
              </a:rPr>
              <a:t>        </a:t>
            </a:r>
            <a:r>
              <a:rPr lang="en-US" sz="1400" b="1" dirty="0" smtClean="0">
                <a:solidFill>
                  <a:srgbClr val="569CD6"/>
                </a:solidFill>
                <a:latin typeface="Consolas" panose="020B0609020204030204" pitchFamily="49" charset="0"/>
              </a:rPr>
              <a:t>case</a:t>
            </a:r>
            <a:r>
              <a:rPr lang="en-US" sz="1400" b="1" dirty="0" smtClean="0">
                <a:solidFill>
                  <a:srgbClr val="D4D4D4"/>
                </a:solidFill>
                <a:latin typeface="Consolas" panose="020B0609020204030204" pitchFamily="49" charset="0"/>
              </a:rPr>
              <a:t> </a:t>
            </a:r>
            <a:r>
              <a:rPr lang="en-US" sz="1400" b="1" dirty="0" smtClean="0">
                <a:solidFill>
                  <a:srgbClr val="B5CEA8"/>
                </a:solidFill>
                <a:latin typeface="Consolas" panose="020B0609020204030204" pitchFamily="49" charset="0"/>
              </a:rPr>
              <a:t>7</a:t>
            </a:r>
            <a:r>
              <a:rPr lang="en-US" sz="1400" b="1" dirty="0" smtClean="0">
                <a:solidFill>
                  <a:srgbClr val="D4D4D4"/>
                </a:solidFill>
                <a:latin typeface="Consolas" panose="020B0609020204030204" pitchFamily="49" charset="0"/>
              </a:rPr>
              <a:t>:</a:t>
            </a:r>
          </a:p>
          <a:p>
            <a:r>
              <a:rPr lang="en-US" sz="1400" b="1" dirty="0" smtClean="0">
                <a:solidFill>
                  <a:srgbClr val="D4D4D4"/>
                </a:solidFill>
                <a:latin typeface="Consolas" panose="020B0609020204030204" pitchFamily="49" charset="0"/>
              </a:rPr>
              <a:t>                </a:t>
            </a:r>
            <a:r>
              <a:rPr lang="en-US" sz="1400" b="1" dirty="0" err="1" smtClean="0">
                <a:solidFill>
                  <a:srgbClr val="D4D4D4"/>
                </a:solidFill>
                <a:latin typeface="Consolas" panose="020B0609020204030204" pitchFamily="49" charset="0"/>
              </a:rPr>
              <a:t>printf</a:t>
            </a:r>
            <a:r>
              <a:rPr lang="en-US" sz="1400" b="1" dirty="0" smtClean="0">
                <a:solidFill>
                  <a:srgbClr val="D4D4D4"/>
                </a:solidFill>
                <a:latin typeface="Consolas" panose="020B0609020204030204" pitchFamily="49" charset="0"/>
              </a:rPr>
              <a:t>(</a:t>
            </a:r>
            <a:r>
              <a:rPr lang="en-US" sz="1400" b="1" dirty="0" smtClean="0">
                <a:solidFill>
                  <a:srgbClr val="CE9178"/>
                </a:solidFill>
                <a:latin typeface="Consolas" panose="020B0609020204030204" pitchFamily="49" charset="0"/>
              </a:rPr>
              <a:t>"Saturday"</a:t>
            </a:r>
            <a:r>
              <a:rPr lang="en-US" sz="1400" b="1" dirty="0" smtClean="0">
                <a:solidFill>
                  <a:srgbClr val="D4D4D4"/>
                </a:solidFill>
                <a:latin typeface="Consolas" panose="020B0609020204030204" pitchFamily="49" charset="0"/>
              </a:rPr>
              <a:t>);</a:t>
            </a:r>
          </a:p>
          <a:p>
            <a:r>
              <a:rPr lang="en-US" sz="1400" b="1" dirty="0" smtClean="0">
                <a:solidFill>
                  <a:srgbClr val="D4D4D4"/>
                </a:solidFill>
                <a:latin typeface="Consolas" panose="020B0609020204030204" pitchFamily="49" charset="0"/>
              </a:rPr>
              <a:t>                </a:t>
            </a:r>
            <a:r>
              <a:rPr lang="en-US" sz="1400" b="1" dirty="0" smtClean="0">
                <a:solidFill>
                  <a:srgbClr val="569CD6"/>
                </a:solidFill>
                <a:latin typeface="Consolas" panose="020B0609020204030204" pitchFamily="49" charset="0"/>
              </a:rPr>
              <a:t>break</a:t>
            </a:r>
            <a:r>
              <a:rPr lang="en-US" sz="1400" b="1" dirty="0" smtClean="0">
                <a:solidFill>
                  <a:srgbClr val="D4D4D4"/>
                </a:solidFill>
                <a:latin typeface="Consolas" panose="020B0609020204030204" pitchFamily="49" charset="0"/>
              </a:rPr>
              <a:t>;</a:t>
            </a:r>
          </a:p>
          <a:p>
            <a:r>
              <a:rPr lang="en-US" sz="1400" b="1" dirty="0" smtClean="0">
                <a:solidFill>
                  <a:srgbClr val="D4D4D4"/>
                </a:solidFill>
                <a:latin typeface="Consolas" panose="020B0609020204030204" pitchFamily="49" charset="0"/>
              </a:rPr>
              <a:t>        </a:t>
            </a:r>
            <a:r>
              <a:rPr lang="en-US" sz="1400" b="1" dirty="0" smtClean="0">
                <a:solidFill>
                  <a:srgbClr val="569CD6"/>
                </a:solidFill>
                <a:latin typeface="Consolas" panose="020B0609020204030204" pitchFamily="49" charset="0"/>
              </a:rPr>
              <a:t>default</a:t>
            </a:r>
            <a:r>
              <a:rPr lang="en-US" sz="1400" b="1" dirty="0" smtClean="0">
                <a:solidFill>
                  <a:srgbClr val="D4D4D4"/>
                </a:solidFill>
                <a:latin typeface="Consolas" panose="020B0609020204030204" pitchFamily="49" charset="0"/>
              </a:rPr>
              <a:t>:</a:t>
            </a:r>
          </a:p>
          <a:p>
            <a:r>
              <a:rPr lang="en-US" sz="1400" b="1" dirty="0" smtClean="0">
                <a:solidFill>
                  <a:srgbClr val="D4D4D4"/>
                </a:solidFill>
                <a:latin typeface="Consolas" panose="020B0609020204030204" pitchFamily="49" charset="0"/>
              </a:rPr>
              <a:t>                </a:t>
            </a:r>
            <a:r>
              <a:rPr lang="en-US" sz="1400" b="1" dirty="0" err="1" smtClean="0">
                <a:solidFill>
                  <a:srgbClr val="D4D4D4"/>
                </a:solidFill>
                <a:latin typeface="Consolas" panose="020B0609020204030204" pitchFamily="49" charset="0"/>
              </a:rPr>
              <a:t>printf</a:t>
            </a:r>
            <a:r>
              <a:rPr lang="en-US" sz="1400" b="1" dirty="0" smtClean="0">
                <a:solidFill>
                  <a:srgbClr val="D4D4D4"/>
                </a:solidFill>
                <a:latin typeface="Consolas" panose="020B0609020204030204" pitchFamily="49" charset="0"/>
              </a:rPr>
              <a:t>(</a:t>
            </a:r>
            <a:r>
              <a:rPr lang="en-US" sz="1400" b="1" dirty="0" smtClean="0">
                <a:solidFill>
                  <a:srgbClr val="CE9178"/>
                </a:solidFill>
                <a:latin typeface="Consolas" panose="020B0609020204030204" pitchFamily="49" charset="0"/>
              </a:rPr>
              <a:t>"Wrong input"</a:t>
            </a:r>
            <a:r>
              <a:rPr lang="en-US" sz="1400" b="1" dirty="0" smtClean="0">
                <a:solidFill>
                  <a:srgbClr val="D4D4D4"/>
                </a:solidFill>
                <a:latin typeface="Consolas" panose="020B0609020204030204" pitchFamily="49" charset="0"/>
              </a:rPr>
              <a:t>);</a:t>
            </a:r>
          </a:p>
          <a:p>
            <a:r>
              <a:rPr lang="en-US" sz="1400" b="1" dirty="0" smtClean="0">
                <a:solidFill>
                  <a:srgbClr val="D4D4D4"/>
                </a:solidFill>
                <a:latin typeface="Consolas" panose="020B0609020204030204" pitchFamily="49" charset="0"/>
              </a:rPr>
              <a:t>                </a:t>
            </a:r>
            <a:r>
              <a:rPr lang="en-US" sz="1400" b="1" dirty="0" smtClean="0">
                <a:solidFill>
                  <a:srgbClr val="569CD6"/>
                </a:solidFill>
                <a:latin typeface="Consolas" panose="020B0609020204030204" pitchFamily="49" charset="0"/>
              </a:rPr>
              <a:t>break</a:t>
            </a:r>
            <a:r>
              <a:rPr lang="en-US" sz="1400" b="1" dirty="0" smtClean="0">
                <a:solidFill>
                  <a:srgbClr val="D4D4D4"/>
                </a:solidFill>
                <a:latin typeface="Consolas" panose="020B0609020204030204" pitchFamily="49" charset="0"/>
              </a:rPr>
              <a:t>;</a:t>
            </a:r>
          </a:p>
          <a:p>
            <a:r>
              <a:rPr lang="en-US" sz="1400" b="1" dirty="0" smtClean="0">
                <a:solidFill>
                  <a:srgbClr val="D4D4D4"/>
                </a:solidFill>
                <a:latin typeface="Consolas" panose="020B0609020204030204" pitchFamily="49" charset="0"/>
              </a:rPr>
              <a:t>    } </a:t>
            </a:r>
          </a:p>
          <a:p>
            <a:r>
              <a:rPr lang="en-US" sz="1400" b="1" dirty="0" smtClean="0">
                <a:solidFill>
                  <a:srgbClr val="D4D4D4"/>
                </a:solidFill>
                <a:latin typeface="Consolas" panose="020B0609020204030204" pitchFamily="49" charset="0"/>
              </a:rPr>
              <a:t>}</a:t>
            </a:r>
            <a:endParaRPr lang="en-US" sz="1400" b="1"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494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
                                            <p:txEl>
                                              <p:pRg st="23" end="23"/>
                                            </p:txEl>
                                          </p:spTgt>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
                                            <p:bg/>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9" grpId="0" animBg="1"/>
      <p:bldP spid="10" grpId="0" animBg="1"/>
      <p:bldP spid="11"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programs</a:t>
            </a:r>
            <a:endParaRPr lang="en-IN" dirty="0"/>
          </a:p>
        </p:txBody>
      </p:sp>
      <p:sp>
        <p:nvSpPr>
          <p:cNvPr id="3" name="Content Placeholder 2"/>
          <p:cNvSpPr>
            <a:spLocks noGrp="1"/>
          </p:cNvSpPr>
          <p:nvPr>
            <p:ph idx="1"/>
          </p:nvPr>
        </p:nvSpPr>
        <p:spPr/>
        <p:txBody>
          <a:bodyPr/>
          <a:lstStyle/>
          <a:p>
            <a:pPr marL="457200" indent="-457200" algn="just">
              <a:buFont typeface="+mj-lt"/>
              <a:buAutoNum type="arabicParenR"/>
            </a:pPr>
            <a:r>
              <a:rPr lang="en-US" dirty="0"/>
              <a:t>Write a program to check whether entered character is vowel or not?</a:t>
            </a:r>
          </a:p>
          <a:p>
            <a:pPr marL="457200" indent="-457200" algn="just">
              <a:buFont typeface="+mj-lt"/>
              <a:buAutoNum type="arabicParenR"/>
            </a:pPr>
            <a:r>
              <a:rPr lang="en-US" dirty="0" smtClean="0"/>
              <a:t>Write </a:t>
            </a:r>
            <a:r>
              <a:rPr lang="en-US" dirty="0"/>
              <a:t>a </a:t>
            </a:r>
            <a:r>
              <a:rPr lang="en-US" dirty="0" smtClean="0"/>
              <a:t>program </a:t>
            </a:r>
            <a:r>
              <a:rPr lang="en-US" dirty="0"/>
              <a:t>to perform Addition, Subtraction, Multiplication and Division of 2 numbers as per user’s </a:t>
            </a:r>
            <a:r>
              <a:rPr lang="en-US" dirty="0" smtClean="0"/>
              <a:t>choice (using if…else/Nested if/Ladder if).</a:t>
            </a:r>
          </a:p>
          <a:p>
            <a:pPr marL="457200" indent="-457200" algn="just">
              <a:buFont typeface="+mj-lt"/>
              <a:buAutoNum type="arabicParenR"/>
            </a:pPr>
            <a:r>
              <a:rPr lang="en-US" dirty="0"/>
              <a:t>Write a program</a:t>
            </a:r>
            <a:r>
              <a:rPr lang="en-US" dirty="0" smtClean="0"/>
              <a:t> </a:t>
            </a:r>
            <a:r>
              <a:rPr lang="en-US" dirty="0"/>
              <a:t>to read marks of five subjects. Calculate percentage and print class accordingly. Fail below 35, Pass Class between 35 to 45, Second Class between 45 to 60, First Class between 60 to 70, Distinction if more than </a:t>
            </a:r>
            <a:r>
              <a:rPr lang="en-US" dirty="0" smtClean="0"/>
              <a:t>70.</a:t>
            </a:r>
            <a:endParaRPr lang="en-US" dirty="0"/>
          </a:p>
          <a:p>
            <a:pPr marL="457200" indent="-457200" algn="just">
              <a:buFont typeface="+mj-lt"/>
              <a:buAutoNum type="arabicParenR"/>
            </a:pPr>
            <a:r>
              <a:rPr lang="en-US" dirty="0" smtClean="0"/>
              <a:t>Write a program </a:t>
            </a:r>
            <a:r>
              <a:rPr lang="en-US" dirty="0"/>
              <a:t>to find out largest number from given 3 </a:t>
            </a:r>
            <a:r>
              <a:rPr lang="en-US" dirty="0" smtClean="0"/>
              <a:t>numbers (Conditional operator).</a:t>
            </a:r>
          </a:p>
          <a:p>
            <a:pPr marL="457200" indent="-457200" algn="just">
              <a:buFont typeface="+mj-lt"/>
              <a:buAutoNum type="arabicParenR"/>
            </a:pPr>
            <a:r>
              <a:rPr lang="en-US" dirty="0"/>
              <a:t>Write a program to print number of days in the given </a:t>
            </a:r>
            <a:r>
              <a:rPr lang="en-US" dirty="0" smtClean="0"/>
              <a:t>month.</a:t>
            </a:r>
          </a:p>
        </p:txBody>
      </p:sp>
    </p:spTree>
    <p:extLst>
      <p:ext uri="{BB962C8B-B14F-4D97-AF65-F5344CB8AC3E}">
        <p14:creationId xmlns:p14="http://schemas.microsoft.com/office/powerpoint/2010/main" val="1450064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Thank you</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01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Statements in C</a:t>
            </a:r>
          </a:p>
        </p:txBody>
      </p:sp>
      <p:sp>
        <p:nvSpPr>
          <p:cNvPr id="4" name="Content Placeholder 2">
            <a:extLst>
              <a:ext uri="{FF2B5EF4-FFF2-40B4-BE49-F238E27FC236}">
                <a16:creationId xmlns="" xmlns:a16="http://schemas.microsoft.com/office/drawing/2014/main" id="{9B5BDCB4-4EEE-45B4-8D35-78F9504F3588}"/>
              </a:ext>
            </a:extLst>
          </p:cNvPr>
          <p:cNvSpPr>
            <a:spLocks noGrp="1"/>
          </p:cNvSpPr>
          <p:nvPr>
            <p:ph idx="1"/>
          </p:nvPr>
        </p:nvSpPr>
        <p:spPr>
          <a:xfrm>
            <a:off x="627539" y="1993898"/>
            <a:ext cx="2671180" cy="1737360"/>
          </a:xfrm>
        </p:spPr>
        <p:txBody>
          <a:bodyPr/>
          <a:lstStyle/>
          <a:p>
            <a:pPr marL="0" lvl="1" indent="0">
              <a:buNone/>
            </a:pPr>
            <a:r>
              <a:rPr lang="en-US" dirty="0" smtClean="0"/>
              <a:t>One way Decision:</a:t>
            </a:r>
          </a:p>
          <a:p>
            <a:pPr marL="0" lvl="1" indent="0" algn="just">
              <a:buNone/>
            </a:pPr>
            <a:r>
              <a:rPr lang="en-US" dirty="0" smtClean="0"/>
              <a:t>Two way Decision:</a:t>
            </a:r>
          </a:p>
          <a:p>
            <a:pPr marL="0" lvl="1" indent="0" algn="just">
              <a:buNone/>
            </a:pPr>
            <a:r>
              <a:rPr lang="en-US" dirty="0" smtClean="0"/>
              <a:t>Multi way Decision:</a:t>
            </a:r>
            <a:endParaRPr lang="en-US" b="1" dirty="0" smtClean="0">
              <a:latin typeface="Courier New" panose="02070309020205020404" pitchFamily="49" charset="0"/>
              <a:cs typeface="Courier New" panose="02070309020205020404" pitchFamily="49" charset="0"/>
            </a:endParaRPr>
          </a:p>
          <a:p>
            <a:pPr marL="0" lvl="1" indent="0" algn="just">
              <a:buNone/>
            </a:pPr>
            <a:r>
              <a:rPr lang="en-US" dirty="0" smtClean="0"/>
              <a:t>Two way Decision:</a:t>
            </a:r>
          </a:p>
          <a:p>
            <a:pPr marL="0" lvl="1" indent="0" algn="just">
              <a:buNone/>
            </a:pPr>
            <a:r>
              <a:rPr lang="en-US" dirty="0" smtClean="0"/>
              <a:t>n-way Decision:</a:t>
            </a:r>
            <a:endParaRPr lang="en-US" b="1" dirty="0">
              <a:latin typeface="Courier New" panose="02070309020205020404" pitchFamily="49" charset="0"/>
              <a:cs typeface="Courier New" panose="02070309020205020404" pitchFamily="49" charset="0"/>
            </a:endParaRPr>
          </a:p>
        </p:txBody>
      </p:sp>
      <p:cxnSp>
        <p:nvCxnSpPr>
          <p:cNvPr id="5" name="Straight Connector 4"/>
          <p:cNvCxnSpPr/>
          <p:nvPr/>
        </p:nvCxnSpPr>
        <p:spPr>
          <a:xfrm>
            <a:off x="502275" y="1993898"/>
            <a:ext cx="0" cy="1737360"/>
          </a:xfrm>
          <a:prstGeom prst="line">
            <a:avLst/>
          </a:prstGeom>
          <a:ln w="38100">
            <a:solidFill>
              <a:srgbClr val="F9A825"/>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73485" y="1232122"/>
            <a:ext cx="5396004" cy="523220"/>
          </a:xfrm>
          <a:prstGeom prst="rect">
            <a:avLst/>
          </a:prstGeom>
          <a:noFill/>
        </p:spPr>
        <p:txBody>
          <a:bodyPr wrap="square" rtlCol="0">
            <a:spAutoFit/>
          </a:bodyPr>
          <a:lstStyle/>
          <a:p>
            <a:r>
              <a:rPr lang="en-US" sz="2800" dirty="0">
                <a:solidFill>
                  <a:srgbClr val="F9A825"/>
                </a:solidFill>
              </a:rPr>
              <a:t>Decision Making Statements are</a:t>
            </a:r>
            <a:endParaRPr lang="en-IN" sz="2800" dirty="0">
              <a:solidFill>
                <a:srgbClr val="F9A825"/>
              </a:solidFill>
            </a:endParaRPr>
          </a:p>
        </p:txBody>
      </p:sp>
      <p:sp>
        <p:nvSpPr>
          <p:cNvPr id="10" name="Content Placeholder 2">
            <a:extLst>
              <a:ext uri="{FF2B5EF4-FFF2-40B4-BE49-F238E27FC236}">
                <a16:creationId xmlns="" xmlns:a16="http://schemas.microsoft.com/office/drawing/2014/main" id="{9B5BDCB4-4EEE-45B4-8D35-78F9504F3588}"/>
              </a:ext>
            </a:extLst>
          </p:cNvPr>
          <p:cNvSpPr txBox="1">
            <a:spLocks/>
          </p:cNvSpPr>
          <p:nvPr/>
        </p:nvSpPr>
        <p:spPr>
          <a:xfrm>
            <a:off x="3172649" y="1993897"/>
            <a:ext cx="5768586" cy="173736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dirty="0">
                <a:solidFill>
                  <a:srgbClr val="F92672"/>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(Also known as </a:t>
            </a:r>
            <a:r>
              <a:rPr lang="en-US" dirty="0" smtClean="0">
                <a:cs typeface="Consolas" panose="020B0609020204030204" pitchFamily="49" charset="0"/>
              </a:rPr>
              <a:t>simple if) </a:t>
            </a:r>
            <a:endParaRPr lang="en-US" dirty="0">
              <a:cs typeface="Consolas" panose="020B0609020204030204" pitchFamily="49" charset="0"/>
            </a:endParaRPr>
          </a:p>
          <a:p>
            <a:pPr marL="0" lvl="1" indent="0">
              <a:buNone/>
            </a:pPr>
            <a:r>
              <a:rPr lang="en-US" dirty="0">
                <a:solidFill>
                  <a:srgbClr val="F92672"/>
                </a:solidFill>
                <a:latin typeface="Consolas" panose="020B0609020204030204" pitchFamily="49" charset="0"/>
                <a:cs typeface="Consolas" panose="020B0609020204030204" pitchFamily="49" charset="0"/>
              </a:rPr>
              <a:t>if…else</a:t>
            </a:r>
          </a:p>
          <a:p>
            <a:pPr marL="0" lvl="1" indent="0" algn="just">
              <a:buNone/>
            </a:pPr>
            <a:r>
              <a:rPr lang="en-US" dirty="0" smtClean="0">
                <a:solidFill>
                  <a:srgbClr val="F92672"/>
                </a:solidFill>
                <a:latin typeface="Consolas" panose="020B0609020204030204" pitchFamily="49" charset="0"/>
                <a:cs typeface="Consolas" panose="020B0609020204030204" pitchFamily="49" charset="0"/>
              </a:rPr>
              <a:t>if…else </a:t>
            </a:r>
            <a:r>
              <a:rPr lang="en-US" dirty="0">
                <a:solidFill>
                  <a:srgbClr val="F92672"/>
                </a:solidFill>
                <a:latin typeface="Consolas" panose="020B0609020204030204" pitchFamily="49" charset="0"/>
                <a:cs typeface="Consolas" panose="020B0609020204030204" pitchFamily="49" charset="0"/>
              </a:rPr>
              <a:t>if…else </a:t>
            </a:r>
            <a:r>
              <a:rPr lang="en-US" dirty="0" smtClean="0">
                <a:solidFill>
                  <a:srgbClr val="F92672"/>
                </a:solidFill>
                <a:latin typeface="Consolas" panose="020B0609020204030204" pitchFamily="49" charset="0"/>
                <a:cs typeface="Consolas" panose="020B0609020204030204" pitchFamily="49" charset="0"/>
              </a:rPr>
              <a:t>if…else</a:t>
            </a:r>
          </a:p>
          <a:p>
            <a:pPr marL="0" lvl="1" indent="0" algn="just">
              <a:buNone/>
            </a:pPr>
            <a:r>
              <a:rPr lang="en-US" dirty="0">
                <a:solidFill>
                  <a:srgbClr val="F92672"/>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(Conditional Operator</a:t>
            </a:r>
            <a:r>
              <a:rPr lang="en-US" dirty="0" smtClean="0">
                <a:latin typeface="Consolas" panose="020B0609020204030204" pitchFamily="49" charset="0"/>
                <a:cs typeface="Consolas" panose="020B0609020204030204" pitchFamily="49" charset="0"/>
              </a:rPr>
              <a:t>)</a:t>
            </a:r>
          </a:p>
          <a:p>
            <a:pPr marL="0" lvl="1" indent="0" algn="just">
              <a:buNone/>
            </a:pPr>
            <a:r>
              <a:rPr lang="en-US" dirty="0">
                <a:solidFill>
                  <a:srgbClr val="F92672"/>
                </a:solidFill>
                <a:latin typeface="Consolas" panose="020B0609020204030204" pitchFamily="49" charset="0"/>
                <a:cs typeface="Consolas" panose="020B0609020204030204" pitchFamily="49" charset="0"/>
              </a:rPr>
              <a:t>switch…case</a:t>
            </a:r>
            <a:endParaRPr lang="en-US" b="1" dirty="0">
              <a:solidFill>
                <a:srgbClr val="F9267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7140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1"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Operators</a:t>
            </a:r>
          </a:p>
        </p:txBody>
      </p:sp>
      <p:sp>
        <p:nvSpPr>
          <p:cNvPr id="3" name="Content Placeholder 2"/>
          <p:cNvSpPr>
            <a:spLocks noGrp="1"/>
          </p:cNvSpPr>
          <p:nvPr>
            <p:ph idx="1"/>
          </p:nvPr>
        </p:nvSpPr>
        <p:spPr/>
        <p:txBody>
          <a:bodyPr/>
          <a:lstStyle/>
          <a:p>
            <a:r>
              <a:rPr lang="en-US" dirty="0"/>
              <a:t>Relational Operator is used to compare two expressions.</a:t>
            </a:r>
          </a:p>
          <a:p>
            <a:r>
              <a:rPr lang="en-US" dirty="0"/>
              <a:t>It gives result either true or false based on relationship of two expressions.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91608404"/>
              </p:ext>
            </p:extLst>
          </p:nvPr>
        </p:nvGraphicFramePr>
        <p:xfrm>
          <a:off x="618190" y="2379669"/>
          <a:ext cx="8117235" cy="2834640"/>
        </p:xfrm>
        <a:graphic>
          <a:graphicData uri="http://schemas.openxmlformats.org/drawingml/2006/table">
            <a:tbl>
              <a:tblPr firstRow="1" bandRow="1">
                <a:tableStyleId>{3B4B98B0-60AC-42C2-AFA5-B58CD77FA1E5}</a:tableStyleId>
              </a:tblPr>
              <a:tblGrid>
                <a:gridCol w="949168"/>
                <a:gridCol w="778074"/>
                <a:gridCol w="3298033"/>
                <a:gridCol w="1545980"/>
                <a:gridCol w="1545980"/>
              </a:tblGrid>
              <a:tr h="370840">
                <a:tc>
                  <a:txBody>
                    <a:bodyPr/>
                    <a:lstStyle/>
                    <a:p>
                      <a:pPr algn="ctr"/>
                      <a:r>
                        <a:rPr lang="en-US" sz="2400" b="0" dirty="0" smtClean="0">
                          <a:solidFill>
                            <a:srgbClr val="F92672"/>
                          </a:solidFill>
                        </a:rPr>
                        <a:t>Math</a:t>
                      </a:r>
                      <a:endParaRPr lang="en-US" sz="2400" b="0" dirty="0">
                        <a:solidFill>
                          <a:srgbClr val="F92672"/>
                        </a:solidFill>
                      </a:endParaRPr>
                    </a:p>
                  </a:txBody>
                  <a:tcPr/>
                </a:tc>
                <a:tc>
                  <a:txBody>
                    <a:bodyPr/>
                    <a:lstStyle/>
                    <a:p>
                      <a:pPr algn="ctr"/>
                      <a:r>
                        <a:rPr lang="en-US" sz="2400" b="0" dirty="0" smtClean="0">
                          <a:solidFill>
                            <a:srgbClr val="F92672"/>
                          </a:solidFill>
                        </a:rPr>
                        <a:t>C</a:t>
                      </a:r>
                      <a:endParaRPr lang="en-US" sz="2400" b="0" dirty="0">
                        <a:solidFill>
                          <a:srgbClr val="F92672"/>
                        </a:solidFill>
                      </a:endParaRPr>
                    </a:p>
                  </a:txBody>
                  <a:tcPr/>
                </a:tc>
                <a:tc>
                  <a:txBody>
                    <a:bodyPr/>
                    <a:lstStyle/>
                    <a:p>
                      <a:r>
                        <a:rPr lang="en-US" sz="2400" b="0" dirty="0" smtClean="0">
                          <a:solidFill>
                            <a:srgbClr val="F92672"/>
                          </a:solidFill>
                        </a:rPr>
                        <a:t>Meaning</a:t>
                      </a:r>
                      <a:endParaRPr lang="en-US" sz="2400" b="0" dirty="0">
                        <a:solidFill>
                          <a:srgbClr val="F92672"/>
                        </a:solidFill>
                      </a:endParaRPr>
                    </a:p>
                  </a:txBody>
                  <a:tcPr/>
                </a:tc>
                <a:tc>
                  <a:txBody>
                    <a:bodyPr/>
                    <a:lstStyle/>
                    <a:p>
                      <a:pPr algn="ctr"/>
                      <a:r>
                        <a:rPr lang="en-US" sz="2400" b="0" dirty="0" smtClean="0">
                          <a:solidFill>
                            <a:srgbClr val="F92672"/>
                          </a:solidFill>
                        </a:rPr>
                        <a:t>Example</a:t>
                      </a:r>
                      <a:endParaRPr lang="en-US" sz="2400" b="0" dirty="0">
                        <a:solidFill>
                          <a:srgbClr val="F92672"/>
                        </a:solidFill>
                      </a:endParaRPr>
                    </a:p>
                  </a:txBody>
                  <a:tcPr/>
                </a:tc>
                <a:tc>
                  <a:txBody>
                    <a:bodyPr/>
                    <a:lstStyle/>
                    <a:p>
                      <a:pPr algn="ctr"/>
                      <a:r>
                        <a:rPr lang="en-US" sz="2400" b="0" dirty="0" smtClean="0">
                          <a:solidFill>
                            <a:srgbClr val="F92672"/>
                          </a:solidFill>
                        </a:rPr>
                        <a:t>Result</a:t>
                      </a:r>
                      <a:endParaRPr lang="en-US" sz="2400" b="0" dirty="0">
                        <a:solidFill>
                          <a:srgbClr val="F92672"/>
                        </a:solidFill>
                      </a:endParaRPr>
                    </a:p>
                  </a:txBody>
                  <a:tcPr/>
                </a:tc>
              </a:tr>
              <a:tr h="370840">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&gt;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&gt;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r>
                        <a:rPr lang="en-US" sz="2000" dirty="0" smtClean="0">
                          <a:solidFill>
                            <a:schemeClr val="bg1"/>
                          </a:solidFill>
                        </a:rPr>
                        <a:t>is</a:t>
                      </a:r>
                      <a:r>
                        <a:rPr lang="en-US" sz="2000" baseline="0" dirty="0" smtClean="0">
                          <a:solidFill>
                            <a:schemeClr val="bg1"/>
                          </a:solidFill>
                        </a:rPr>
                        <a:t> greater than</a:t>
                      </a:r>
                      <a:endParaRPr lang="en-US" sz="2000" dirty="0">
                        <a:solidFill>
                          <a:schemeClr val="bg1"/>
                        </a:solidFill>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5 &gt; 4</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true</a:t>
                      </a:r>
                      <a:endParaRPr lang="en-US" sz="2000" dirty="0">
                        <a:solidFill>
                          <a:schemeClr val="bg1"/>
                        </a:solidFill>
                        <a:latin typeface="Consolas" panose="020B0609020204030204" pitchFamily="49" charset="0"/>
                        <a:cs typeface="Consolas" panose="020B0609020204030204" pitchFamily="49" charset="0"/>
                      </a:endParaRPr>
                    </a:p>
                  </a:txBody>
                  <a:tcPr/>
                </a:tc>
              </a:tr>
              <a:tr h="370840">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&gt;=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r>
                        <a:rPr lang="en-US" sz="2000" dirty="0" smtClean="0">
                          <a:solidFill>
                            <a:schemeClr val="bg1"/>
                          </a:solidFill>
                        </a:rPr>
                        <a:t>is greater than or equal to</a:t>
                      </a:r>
                      <a:endParaRPr lang="en-US" sz="2000"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onsolas" panose="020B0609020204030204" pitchFamily="49" charset="0"/>
                          <a:cs typeface="Consolas" panose="020B0609020204030204" pitchFamily="49" charset="0"/>
                        </a:rPr>
                        <a:t>5 &gt;= 4</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onsolas" panose="020B0609020204030204" pitchFamily="49" charset="0"/>
                          <a:cs typeface="Consolas" panose="020B0609020204030204" pitchFamily="49" charset="0"/>
                        </a:rPr>
                        <a:t>true</a:t>
                      </a:r>
                      <a:endParaRPr lang="en-US" sz="2000" dirty="0">
                        <a:solidFill>
                          <a:schemeClr val="bg1"/>
                        </a:solidFill>
                        <a:latin typeface="Consolas" panose="020B0609020204030204" pitchFamily="49" charset="0"/>
                        <a:cs typeface="Consolas" panose="020B0609020204030204" pitchFamily="49" charset="0"/>
                      </a:endParaRPr>
                    </a:p>
                  </a:txBody>
                  <a:tcPr/>
                </a:tc>
              </a:tr>
              <a:tr h="370840">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&lt;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&lt;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r>
                        <a:rPr lang="en-US" sz="2000" dirty="0" smtClean="0">
                          <a:solidFill>
                            <a:schemeClr val="bg1"/>
                          </a:solidFill>
                        </a:rPr>
                        <a:t>is less than</a:t>
                      </a:r>
                      <a:endParaRPr lang="en-US" sz="2000"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onsolas" panose="020B0609020204030204" pitchFamily="49" charset="0"/>
                          <a:cs typeface="Consolas" panose="020B0609020204030204" pitchFamily="49" charset="0"/>
                        </a:rPr>
                        <a:t>5 &lt; 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onsolas" panose="020B0609020204030204" pitchFamily="49" charset="0"/>
                          <a:cs typeface="Consolas" panose="020B0609020204030204" pitchFamily="49" charset="0"/>
                        </a:rPr>
                        <a:t>false </a:t>
                      </a:r>
                    </a:p>
                  </a:txBody>
                  <a:tcPr/>
                </a:tc>
              </a:tr>
              <a:tr h="370840">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&lt;=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r>
                        <a:rPr lang="en-US" sz="2000" dirty="0" smtClean="0">
                          <a:solidFill>
                            <a:schemeClr val="bg1"/>
                          </a:solidFill>
                        </a:rPr>
                        <a:t>is less than or equal to</a:t>
                      </a:r>
                      <a:endParaRPr lang="en-US" sz="2000" dirty="0">
                        <a:solidFill>
                          <a:schemeClr val="bg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onsolas" panose="020B0609020204030204" pitchFamily="49" charset="0"/>
                          <a:cs typeface="Consolas" panose="020B0609020204030204" pitchFamily="49" charset="0"/>
                        </a:rPr>
                        <a:t>5 &lt;= 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Consolas" panose="020B0609020204030204" pitchFamily="49" charset="0"/>
                          <a:cs typeface="Consolas" panose="020B0609020204030204" pitchFamily="49" charset="0"/>
                        </a:rPr>
                        <a:t>false</a:t>
                      </a:r>
                    </a:p>
                  </a:txBody>
                  <a:tcPr/>
                </a:tc>
              </a:tr>
              <a:tr h="370840">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r>
                        <a:rPr lang="en-US" sz="2000" dirty="0" smtClean="0">
                          <a:solidFill>
                            <a:schemeClr val="bg1"/>
                          </a:solidFill>
                        </a:rPr>
                        <a:t>is</a:t>
                      </a:r>
                      <a:r>
                        <a:rPr lang="en-US" sz="2000" baseline="0" dirty="0" smtClean="0">
                          <a:solidFill>
                            <a:schemeClr val="bg1"/>
                          </a:solidFill>
                        </a:rPr>
                        <a:t> not equal to</a:t>
                      </a:r>
                      <a:endParaRPr lang="en-US" sz="2000" dirty="0">
                        <a:solidFill>
                          <a:schemeClr val="bg1"/>
                        </a:solidFill>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5 != 4</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true</a:t>
                      </a:r>
                      <a:endParaRPr lang="en-US" sz="2000" dirty="0">
                        <a:solidFill>
                          <a:schemeClr val="bg1"/>
                        </a:solidFill>
                        <a:latin typeface="Consolas" panose="020B0609020204030204" pitchFamily="49" charset="0"/>
                        <a:cs typeface="Consolas" panose="020B0609020204030204" pitchFamily="49" charset="0"/>
                      </a:endParaRPr>
                    </a:p>
                  </a:txBody>
                  <a:tcPr/>
                </a:tc>
              </a:tr>
              <a:tr h="370840">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r>
                        <a:rPr lang="en-US" sz="2000" dirty="0" smtClean="0">
                          <a:solidFill>
                            <a:schemeClr val="bg1"/>
                          </a:solidFill>
                        </a:rPr>
                        <a:t>is equal to</a:t>
                      </a:r>
                      <a:endParaRPr lang="en-US" sz="2000" dirty="0">
                        <a:solidFill>
                          <a:schemeClr val="bg1"/>
                        </a:solidFill>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5 == 4</a:t>
                      </a:r>
                      <a:endParaRPr lang="en-US" sz="2000" dirty="0">
                        <a:solidFill>
                          <a:schemeClr val="bg1"/>
                        </a:solidFill>
                        <a:latin typeface="Consolas" panose="020B0609020204030204" pitchFamily="49" charset="0"/>
                        <a:cs typeface="Consolas" panose="020B0609020204030204" pitchFamily="49" charset="0"/>
                      </a:endParaRPr>
                    </a:p>
                  </a:txBody>
                  <a:tcPr/>
                </a:tc>
                <a:tc>
                  <a:txBody>
                    <a:bodyPr/>
                    <a:lstStyle/>
                    <a:p>
                      <a:pPr algn="ctr"/>
                      <a:r>
                        <a:rPr lang="en-US" sz="2000" dirty="0" smtClean="0">
                          <a:solidFill>
                            <a:schemeClr val="bg1"/>
                          </a:solidFill>
                          <a:latin typeface="Consolas" panose="020B0609020204030204" pitchFamily="49" charset="0"/>
                          <a:cs typeface="Consolas" panose="020B0609020204030204" pitchFamily="49" charset="0"/>
                        </a:rPr>
                        <a:t>false</a:t>
                      </a:r>
                      <a:endParaRPr lang="en-US" sz="2000" dirty="0">
                        <a:solidFill>
                          <a:schemeClr val="bg1"/>
                        </a:solidFill>
                        <a:latin typeface="Consolas" panose="020B0609020204030204" pitchFamily="49" charset="0"/>
                        <a:cs typeface="Consolas" panose="020B0609020204030204" pitchFamily="49" charset="0"/>
                      </a:endParaRPr>
                    </a:p>
                  </a:txBody>
                  <a:tcPr/>
                </a:tc>
              </a:tr>
            </a:tbl>
          </a:graphicData>
        </a:graphic>
      </p:graphicFrame>
    </p:spTree>
    <p:extLst>
      <p:ext uri="{BB962C8B-B14F-4D97-AF65-F5344CB8AC3E}">
        <p14:creationId xmlns:p14="http://schemas.microsoft.com/office/powerpoint/2010/main" val="218688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If statement</a:t>
            </a:r>
            <a:endParaRPr lang="en-US" dirty="0">
              <a:solidFill>
                <a:schemeClr val="accent3"/>
              </a:solidFill>
            </a:endParaRPr>
          </a:p>
        </p:txBody>
      </p:sp>
      <p:cxnSp>
        <p:nvCxnSpPr>
          <p:cNvPr id="5" name="Straight Connector 4">
            <a:extLst>
              <a:ext uri="{FF2B5EF4-FFF2-40B4-BE49-F238E27FC236}">
                <a16:creationId xmlns=""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17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92672"/>
                </a:solidFill>
                <a:latin typeface="Consolas" panose="020B0609020204030204" pitchFamily="49" charset="0"/>
                <a:cs typeface="Consolas" panose="020B0609020204030204" pitchFamily="49" charset="0"/>
              </a:rPr>
              <a:t>if</a:t>
            </a:r>
          </a:p>
        </p:txBody>
      </p:sp>
      <p:sp>
        <p:nvSpPr>
          <p:cNvPr id="3" name="Content Placeholder 2"/>
          <p:cNvSpPr>
            <a:spLocks noGrp="1"/>
          </p:cNvSpPr>
          <p:nvPr>
            <p:ph idx="1"/>
          </p:nvPr>
        </p:nvSpPr>
        <p:spPr/>
        <p:txBody>
          <a:bodyPr/>
          <a:lstStyle/>
          <a:p>
            <a:r>
              <a:rPr lang="en-US" b="1" dirty="0">
                <a:solidFill>
                  <a:srgbClr val="F92672"/>
                </a:solidFill>
                <a:latin typeface="Consolas" panose="020B0609020204030204" pitchFamily="49" charset="0"/>
                <a:cs typeface="Consolas" panose="020B0609020204030204" pitchFamily="49" charset="0"/>
              </a:rPr>
              <a:t>if</a:t>
            </a:r>
            <a:r>
              <a:rPr lang="en-US" dirty="0"/>
              <a:t> is single branch decision making </a:t>
            </a:r>
            <a:r>
              <a:rPr lang="en-US" dirty="0" smtClean="0"/>
              <a:t>statement.</a:t>
            </a:r>
            <a:endParaRPr lang="en-US" dirty="0"/>
          </a:p>
          <a:p>
            <a:r>
              <a:rPr lang="en-US" dirty="0"/>
              <a:t>If condition is </a:t>
            </a:r>
            <a:r>
              <a:rPr lang="en-US" b="1" dirty="0">
                <a:solidFill>
                  <a:srgbClr val="F92672"/>
                </a:solidFill>
                <a:latin typeface="Consolas" panose="020B0609020204030204" pitchFamily="49" charset="0"/>
                <a:cs typeface="Consolas" panose="020B0609020204030204" pitchFamily="49" charset="0"/>
              </a:rPr>
              <a:t>true</a:t>
            </a:r>
            <a:r>
              <a:rPr lang="en-US" dirty="0"/>
              <a:t> then only body will be </a:t>
            </a:r>
            <a:r>
              <a:rPr lang="en-US" dirty="0" smtClean="0"/>
              <a:t>executed.</a:t>
            </a:r>
            <a:endParaRPr lang="en-US" dirty="0"/>
          </a:p>
          <a:p>
            <a:r>
              <a:rPr lang="en-US" b="1" dirty="0">
                <a:solidFill>
                  <a:srgbClr val="F92672"/>
                </a:solidFill>
                <a:latin typeface="Consolas" panose="020B0609020204030204" pitchFamily="49" charset="0"/>
                <a:cs typeface="Consolas" panose="020B0609020204030204" pitchFamily="49" charset="0"/>
              </a:rPr>
              <a:t>if</a:t>
            </a:r>
            <a:r>
              <a:rPr lang="en-US" dirty="0">
                <a:cs typeface="Courier New" panose="02070309020205020404" pitchFamily="49" charset="0"/>
              </a:rPr>
              <a:t> is </a:t>
            </a:r>
            <a:r>
              <a:rPr lang="en-US" dirty="0" smtClean="0">
                <a:cs typeface="Courier New" panose="02070309020205020404" pitchFamily="49" charset="0"/>
              </a:rPr>
              <a:t>a keyword.</a:t>
            </a:r>
            <a:endParaRPr lang="en-US" dirty="0">
              <a:cs typeface="Courier New" panose="02070309020205020404" pitchFamily="49" charset="0"/>
            </a:endParaRPr>
          </a:p>
          <a:p>
            <a:endParaRPr lang="en-US" dirty="0"/>
          </a:p>
        </p:txBody>
      </p:sp>
      <p:sp>
        <p:nvSpPr>
          <p:cNvPr id="4" name="Rectangle 3">
            <a:extLst>
              <a:ext uri="{FF2B5EF4-FFF2-40B4-BE49-F238E27FC236}">
                <a16:creationId xmlns="" xmlns:a16="http://schemas.microsoft.com/office/drawing/2014/main" id="{CE9CF278-0CFC-4F81-B2D4-28505379D37C}"/>
              </a:ext>
            </a:extLst>
          </p:cNvPr>
          <p:cNvSpPr/>
          <p:nvPr/>
        </p:nvSpPr>
        <p:spPr>
          <a:xfrm>
            <a:off x="571025" y="2930171"/>
            <a:ext cx="3234493" cy="1477328"/>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(condition)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Body of the if</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    </a:t>
            </a:r>
            <a:r>
              <a:rPr lang="en-US" b="1" dirty="0">
                <a:solidFill>
                  <a:srgbClr val="6A9955"/>
                </a:solidFill>
                <a:latin typeface="Consolas" panose="020B0609020204030204" pitchFamily="49" charset="0"/>
              </a:rPr>
              <a:t>// true part</a:t>
            </a:r>
            <a:endParaRPr lang="en-US" b="1" dirty="0">
              <a:solidFill>
                <a:srgbClr val="D4D4D4"/>
              </a:solidFill>
              <a:latin typeface="Consolas" panose="020B0609020204030204" pitchFamily="49" charset="0"/>
            </a:endParaRP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cxnSp>
        <p:nvCxnSpPr>
          <p:cNvPr id="13" name="Elbow Connector 10">
            <a:extLst>
              <a:ext uri="{FF2B5EF4-FFF2-40B4-BE49-F238E27FC236}">
                <a16:creationId xmlns="" xmlns:a16="http://schemas.microsoft.com/office/drawing/2014/main" id="{F6F7AE6B-FA07-4029-819A-7180D7D063DD}"/>
              </a:ext>
            </a:extLst>
          </p:cNvPr>
          <p:cNvCxnSpPr>
            <a:stCxn id="15" idx="3"/>
          </p:cNvCxnSpPr>
          <p:nvPr/>
        </p:nvCxnSpPr>
        <p:spPr>
          <a:xfrm flipH="1">
            <a:off x="9198612" y="3673357"/>
            <a:ext cx="1461251" cy="1939074"/>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3DA1EF8B-FEF3-4934-82C2-0DD4F750454A}"/>
              </a:ext>
            </a:extLst>
          </p:cNvPr>
          <p:cNvCxnSpPr>
            <a:endCxn id="15" idx="0"/>
          </p:cNvCxnSpPr>
          <p:nvPr/>
        </p:nvCxnSpPr>
        <p:spPr>
          <a:xfrm>
            <a:off x="9198612" y="2514605"/>
            <a:ext cx="3" cy="747272"/>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Decision 14">
            <a:extLst>
              <a:ext uri="{FF2B5EF4-FFF2-40B4-BE49-F238E27FC236}">
                <a16:creationId xmlns="" xmlns:a16="http://schemas.microsoft.com/office/drawing/2014/main" id="{EC4E2ACA-5419-4BF4-8EE0-6291E03D8AF6}"/>
              </a:ext>
            </a:extLst>
          </p:cNvPr>
          <p:cNvSpPr/>
          <p:nvPr/>
        </p:nvSpPr>
        <p:spPr>
          <a:xfrm>
            <a:off x="7737366" y="3261877"/>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condition</a:t>
            </a:r>
          </a:p>
        </p:txBody>
      </p:sp>
      <p:cxnSp>
        <p:nvCxnSpPr>
          <p:cNvPr id="16" name="Elbow Connector 9">
            <a:extLst>
              <a:ext uri="{FF2B5EF4-FFF2-40B4-BE49-F238E27FC236}">
                <a16:creationId xmlns="" xmlns:a16="http://schemas.microsoft.com/office/drawing/2014/main" id="{6FD10F4B-0582-4B3C-BC15-56AEC3E70752}"/>
              </a:ext>
            </a:extLst>
          </p:cNvPr>
          <p:cNvCxnSpPr>
            <a:endCxn id="19" idx="0"/>
          </p:cNvCxnSpPr>
          <p:nvPr/>
        </p:nvCxnSpPr>
        <p:spPr>
          <a:xfrm rot="5400000">
            <a:off x="8907215" y="4376237"/>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 xmlns:a16="http://schemas.microsoft.com/office/drawing/2014/main" id="{87D908FA-99E6-4CB0-9819-4A795B260466}"/>
              </a:ext>
            </a:extLst>
          </p:cNvPr>
          <p:cNvSpPr txBox="1"/>
          <p:nvPr/>
        </p:nvSpPr>
        <p:spPr>
          <a:xfrm>
            <a:off x="8486667" y="4119319"/>
            <a:ext cx="713209" cy="430887"/>
          </a:xfrm>
          <a:prstGeom prst="rect">
            <a:avLst/>
          </a:prstGeom>
          <a:noFill/>
        </p:spPr>
        <p:txBody>
          <a:bodyPr wrap="none" rtlCol="0">
            <a:spAutoFit/>
          </a:bodyPr>
          <a:lstStyle/>
          <a:p>
            <a:r>
              <a:rPr lang="en-US" sz="2200" dirty="0">
                <a:solidFill>
                  <a:schemeClr val="bg1"/>
                </a:solidFill>
              </a:rPr>
              <a:t>True</a:t>
            </a:r>
          </a:p>
        </p:txBody>
      </p:sp>
      <p:sp>
        <p:nvSpPr>
          <p:cNvPr id="18" name="TextBox 17">
            <a:extLst>
              <a:ext uri="{FF2B5EF4-FFF2-40B4-BE49-F238E27FC236}">
                <a16:creationId xmlns="" xmlns:a16="http://schemas.microsoft.com/office/drawing/2014/main" id="{5EEEE01C-1EF4-464A-935E-1C323B64DEEC}"/>
              </a:ext>
            </a:extLst>
          </p:cNvPr>
          <p:cNvSpPr txBox="1"/>
          <p:nvPr/>
        </p:nvSpPr>
        <p:spPr>
          <a:xfrm>
            <a:off x="10685669" y="3237948"/>
            <a:ext cx="792974" cy="430887"/>
          </a:xfrm>
          <a:prstGeom prst="rect">
            <a:avLst/>
          </a:prstGeom>
          <a:noFill/>
        </p:spPr>
        <p:txBody>
          <a:bodyPr wrap="none" rtlCol="0">
            <a:spAutoFit/>
          </a:bodyPr>
          <a:lstStyle/>
          <a:p>
            <a:r>
              <a:rPr lang="en-US" sz="2200" dirty="0">
                <a:solidFill>
                  <a:schemeClr val="bg1"/>
                </a:solidFill>
              </a:rPr>
              <a:t>False</a:t>
            </a:r>
          </a:p>
        </p:txBody>
      </p:sp>
      <p:sp>
        <p:nvSpPr>
          <p:cNvPr id="19" name="Flowchart: Process 18">
            <a:extLst>
              <a:ext uri="{FF2B5EF4-FFF2-40B4-BE49-F238E27FC236}">
                <a16:creationId xmlns="" xmlns:a16="http://schemas.microsoft.com/office/drawing/2014/main" id="{A44A2616-A732-4F4F-AFF9-A00BE4DC6DA1}"/>
              </a:ext>
            </a:extLst>
          </p:cNvPr>
          <p:cNvSpPr/>
          <p:nvPr/>
        </p:nvSpPr>
        <p:spPr>
          <a:xfrm>
            <a:off x="7867355" y="4667642"/>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p>
        </p:txBody>
      </p:sp>
      <p:cxnSp>
        <p:nvCxnSpPr>
          <p:cNvPr id="20" name="Elbow Connector 14">
            <a:extLst>
              <a:ext uri="{FF2B5EF4-FFF2-40B4-BE49-F238E27FC236}">
                <a16:creationId xmlns="" xmlns:a16="http://schemas.microsoft.com/office/drawing/2014/main" id="{EA190C7E-82F2-4443-9B4E-422E0F9FFDF5}"/>
              </a:ext>
            </a:extLst>
          </p:cNvPr>
          <p:cNvCxnSpPr>
            <a:stCxn id="19" idx="2"/>
          </p:cNvCxnSpPr>
          <p:nvPr/>
        </p:nvCxnSpPr>
        <p:spPr>
          <a:xfrm rot="5400000">
            <a:off x="8769142" y="5709760"/>
            <a:ext cx="858942"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Top Corners Rounded 6">
            <a:extLst>
              <a:ext uri="{FF2B5EF4-FFF2-40B4-BE49-F238E27FC236}">
                <a16:creationId xmlns="" xmlns:a16="http://schemas.microsoft.com/office/drawing/2014/main" id="{7DE2E865-9E82-412F-B6BA-A643E4B60DC8}"/>
              </a:ext>
            </a:extLst>
          </p:cNvPr>
          <p:cNvSpPr/>
          <p:nvPr/>
        </p:nvSpPr>
        <p:spPr>
          <a:xfrm>
            <a:off x="571025" y="260098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smtClean="0"/>
              <a:t>Syntax</a:t>
            </a:r>
            <a:endParaRPr lang="en-US" dirty="0"/>
          </a:p>
        </p:txBody>
      </p:sp>
      <p:sp>
        <p:nvSpPr>
          <p:cNvPr id="22" name="TextBox 21">
            <a:extLst>
              <a:ext uri="{FF2B5EF4-FFF2-40B4-BE49-F238E27FC236}">
                <a16:creationId xmlns="" xmlns:a16="http://schemas.microsoft.com/office/drawing/2014/main" id="{9404EC91-3EDC-4DB1-8932-F4ADCFDA16B8}"/>
              </a:ext>
            </a:extLst>
          </p:cNvPr>
          <p:cNvSpPr txBox="1"/>
          <p:nvPr/>
        </p:nvSpPr>
        <p:spPr>
          <a:xfrm>
            <a:off x="8039095" y="1935504"/>
            <a:ext cx="2319033" cy="461665"/>
          </a:xfrm>
          <a:prstGeom prst="rect">
            <a:avLst/>
          </a:prstGeom>
          <a:noFill/>
        </p:spPr>
        <p:txBody>
          <a:bodyPr wrap="none" rtlCol="0">
            <a:spAutoFit/>
          </a:bodyPr>
          <a:lstStyle/>
          <a:p>
            <a:r>
              <a:rPr lang="en-US" sz="2400" dirty="0">
                <a:solidFill>
                  <a:schemeClr val="bg1"/>
                </a:solidFill>
              </a:rPr>
              <a:t>Flowchart of </a:t>
            </a:r>
            <a:r>
              <a:rPr lang="en-US" sz="2400" b="1" dirty="0">
                <a:solidFill>
                  <a:srgbClr val="F92672"/>
                </a:solidFill>
                <a:latin typeface="Consolas" panose="020B0609020204030204" pitchFamily="49" charset="0"/>
                <a:cs typeface="Courier New" panose="02070309020205020404" pitchFamily="49" charset="0"/>
              </a:rPr>
              <a:t>if</a:t>
            </a:r>
            <a:endParaRPr lang="en-US" sz="2400" b="1" dirty="0">
              <a:solidFill>
                <a:srgbClr val="F92672"/>
              </a:solidFill>
              <a:latin typeface="Consolas" panose="020B0609020204030204" pitchFamily="49" charset="0"/>
            </a:endParaRPr>
          </a:p>
        </p:txBody>
      </p:sp>
    </p:spTree>
    <p:extLst>
      <p:ext uri="{BB962C8B-B14F-4D97-AF65-F5344CB8AC3E}">
        <p14:creationId xmlns:p14="http://schemas.microsoft.com/office/powerpoint/2010/main" val="70694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1"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up)">
                                      <p:cBhvr>
                                        <p:cTn id="28" dur="500"/>
                                        <p:tgtEl>
                                          <p:spTgt spid="14"/>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par>
                                <p:cTn id="32" presetID="22" presetClass="entr" presetSubtype="1"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par>
                                <p:cTn id="44" presetID="22" presetClass="entr" presetSubtype="1"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7" presetClass="emph" presetSubtype="2" fill="hold" nodeType="clickEffect">
                                  <p:stCondLst>
                                    <p:cond delay="0"/>
                                  </p:stCondLst>
                                  <p:childTnLst>
                                    <p:animClr clrSpc="rgb" dir="cw">
                                      <p:cBhvr>
                                        <p:cTn id="50" dur="250" fill="hold"/>
                                        <p:tgtEl>
                                          <p:spTgt spid="16"/>
                                        </p:tgtEl>
                                        <p:attrNameLst>
                                          <p:attrName>stroke.color</p:attrName>
                                        </p:attrNameLst>
                                      </p:cBhvr>
                                      <p:to>
                                        <a:srgbClr val="FFC000"/>
                                      </p:to>
                                    </p:animClr>
                                    <p:set>
                                      <p:cBhvr>
                                        <p:cTn id="51" dur="250" fill="hold"/>
                                        <p:tgtEl>
                                          <p:spTgt spid="16"/>
                                        </p:tgtEl>
                                        <p:attrNameLst>
                                          <p:attrName>stroke.on</p:attrName>
                                        </p:attrNameLst>
                                      </p:cBhvr>
                                      <p:to>
                                        <p:strVal val="true"/>
                                      </p:to>
                                    </p:set>
                                  </p:childTnLst>
                                </p:cTn>
                              </p:par>
                            </p:childTnLst>
                          </p:cTn>
                        </p:par>
                      </p:childTnLst>
                    </p:cTn>
                  </p:par>
                  <p:par>
                    <p:cTn id="52" fill="hold">
                      <p:stCondLst>
                        <p:cond delay="indefinite"/>
                      </p:stCondLst>
                      <p:childTnLst>
                        <p:par>
                          <p:cTn id="53" fill="hold">
                            <p:stCondLst>
                              <p:cond delay="0"/>
                            </p:stCondLst>
                            <p:childTnLst>
                              <p:par>
                                <p:cTn id="54" presetID="7" presetClass="emph" presetSubtype="2" fill="hold" nodeType="clickEffect">
                                  <p:stCondLst>
                                    <p:cond delay="0"/>
                                  </p:stCondLst>
                                  <p:childTnLst>
                                    <p:animClr clrSpc="rgb" dir="cw">
                                      <p:cBhvr>
                                        <p:cTn id="55" dur="250" fill="hold"/>
                                        <p:tgtEl>
                                          <p:spTgt spid="13"/>
                                        </p:tgtEl>
                                        <p:attrNameLst>
                                          <p:attrName>stroke.color</p:attrName>
                                        </p:attrNameLst>
                                      </p:cBhvr>
                                      <p:to>
                                        <a:schemeClr val="accent2"/>
                                      </p:to>
                                    </p:animClr>
                                    <p:set>
                                      <p:cBhvr>
                                        <p:cTn id="56" dur="250" fill="hold"/>
                                        <p:tgtEl>
                                          <p:spTgt spid="1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17" grpId="0"/>
      <p:bldP spid="18" grpId="0"/>
      <p:bldP spid="19" grpId="0" animBg="1"/>
      <p:bldP spid="21"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Zero if given number is 0</a:t>
            </a: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3139321"/>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"Zero"</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3139321"/>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endParaRPr lang="en-US" b="1" dirty="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Number:0</a:t>
            </a:r>
          </a:p>
          <a:p>
            <a:r>
              <a:rPr lang="pt-BR" dirty="0">
                <a:solidFill>
                  <a:schemeClr val="bg1"/>
                </a:solidFill>
                <a:latin typeface="Consolas" panose="020B0609020204030204" pitchFamily="49" charset="0"/>
              </a:rPr>
              <a:t>Zero</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391590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Positive or Negative Number</a:t>
            </a:r>
          </a:p>
        </p:txBody>
      </p:sp>
      <p:sp>
        <p:nvSpPr>
          <p:cNvPr id="4" name="Rectangle 3">
            <a:extLst>
              <a:ext uri="{FF2B5EF4-FFF2-40B4-BE49-F238E27FC236}">
                <a16:creationId xmlns="" xmlns:a16="http://schemas.microsoft.com/office/drawing/2014/main" id="{D1398A39-DA79-443A-B149-0FEF04D5E58D}"/>
              </a:ext>
            </a:extLst>
          </p:cNvPr>
          <p:cNvSpPr/>
          <p:nvPr/>
        </p:nvSpPr>
        <p:spPr>
          <a:xfrm>
            <a:off x="991357" y="1830751"/>
            <a:ext cx="4777100" cy="4247317"/>
          </a:xfrm>
          <a:prstGeom prst="rect">
            <a:avLst/>
          </a:prstGeom>
          <a:solidFill>
            <a:schemeClr val="tx1">
              <a:lumMod val="90000"/>
              <a:lumOff val="10000"/>
            </a:schemeClr>
          </a:solidFill>
          <a:ln>
            <a:noFill/>
          </a:ln>
        </p:spPr>
        <p:txBody>
          <a:bodyPr wrap="square">
            <a:spAutoFit/>
          </a:bodyPr>
          <a:lstStyle/>
          <a:p>
            <a:r>
              <a:rPr lang="en-US" b="1" dirty="0">
                <a:solidFill>
                  <a:srgbClr val="569CD6"/>
                </a:solidFill>
                <a:latin typeface="Consolas" panose="020B0609020204030204" pitchFamily="49" charset="0"/>
              </a:rPr>
              <a:t>#include</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"Enter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scanf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a:t>
            </a:r>
            <a:r>
              <a:rPr lang="en-US" b="1" dirty="0" err="1">
                <a:solidFill>
                  <a:srgbClr val="CE9178"/>
                </a:solidFill>
                <a:latin typeface="Consolas" panose="020B0609020204030204" pitchFamily="49" charset="0"/>
              </a:rPr>
              <a:t>d"</a:t>
            </a:r>
            <a:r>
              <a:rPr lang="en-US" b="1" dirty="0" err="1">
                <a:solidFill>
                  <a:srgbClr val="D4D4D4"/>
                </a:solidFill>
                <a:latin typeface="Consolas" panose="020B0609020204030204" pitchFamily="49" charset="0"/>
              </a:rPr>
              <a:t>,&amp;a</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&gt;=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"Positive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 &lt; </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"Negative Number"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5" name="Rectangle 4">
            <a:extLst>
              <a:ext uri="{FF2B5EF4-FFF2-40B4-BE49-F238E27FC236}">
                <a16:creationId xmlns="" xmlns:a16="http://schemas.microsoft.com/office/drawing/2014/main" id="{C069A0A8-F683-4712-9714-F0527051DD3B}"/>
              </a:ext>
            </a:extLst>
          </p:cNvPr>
          <p:cNvSpPr/>
          <p:nvPr/>
        </p:nvSpPr>
        <p:spPr>
          <a:xfrm>
            <a:off x="491363" y="1830751"/>
            <a:ext cx="499993" cy="4247317"/>
          </a:xfrm>
          <a:prstGeom prst="rect">
            <a:avLst/>
          </a:prstGeom>
          <a:solidFill>
            <a:schemeClr val="tx1">
              <a:lumMod val="90000"/>
              <a:lumOff val="10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effectLst/>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a:p>
            <a:pPr algn="r"/>
            <a:r>
              <a:rPr lang="en-US" b="1" dirty="0">
                <a:solidFill>
                  <a:schemeClr val="tx1">
                    <a:lumMod val="75000"/>
                    <a:lumOff val="25000"/>
                  </a:schemeClr>
                </a:solidFill>
                <a:effectLst/>
                <a:latin typeface="Consolas" panose="020B0609020204030204" pitchFamily="49" charset="0"/>
              </a:rPr>
              <a:t>8</a:t>
            </a:r>
          </a:p>
          <a:p>
            <a:pPr algn="r"/>
            <a:r>
              <a:rPr lang="en-US" b="1" dirty="0">
                <a:solidFill>
                  <a:schemeClr val="tx1">
                    <a:lumMod val="75000"/>
                    <a:lumOff val="25000"/>
                  </a:schemeClr>
                </a:solidFill>
                <a:latin typeface="Consolas" panose="020B0609020204030204" pitchFamily="49" charset="0"/>
              </a:rPr>
              <a:t>9</a:t>
            </a:r>
          </a:p>
          <a:p>
            <a:pPr algn="r"/>
            <a:r>
              <a:rPr lang="en-US" b="1" dirty="0">
                <a:solidFill>
                  <a:schemeClr val="tx1">
                    <a:lumMod val="75000"/>
                    <a:lumOff val="25000"/>
                  </a:schemeClr>
                </a:solidFill>
                <a:effectLst/>
                <a:latin typeface="Consolas" panose="020B0609020204030204" pitchFamily="49" charset="0"/>
              </a:rPr>
              <a:t>10</a:t>
            </a:r>
          </a:p>
          <a:p>
            <a:pPr algn="r"/>
            <a:r>
              <a:rPr lang="en-US" b="1" dirty="0" smtClean="0">
                <a:solidFill>
                  <a:schemeClr val="tx1">
                    <a:lumMod val="75000"/>
                    <a:lumOff val="25000"/>
                  </a:schemeClr>
                </a:solidFill>
                <a:latin typeface="Consolas" panose="020B0609020204030204" pitchFamily="49" charset="0"/>
              </a:rPr>
              <a:t>11</a:t>
            </a:r>
          </a:p>
          <a:p>
            <a:pPr algn="r"/>
            <a:r>
              <a:rPr lang="en-US" b="1" dirty="0" smtClean="0">
                <a:solidFill>
                  <a:schemeClr val="tx1">
                    <a:lumMod val="75000"/>
                    <a:lumOff val="25000"/>
                  </a:schemeClr>
                </a:solidFill>
                <a:latin typeface="Consolas" panose="020B0609020204030204" pitchFamily="49" charset="0"/>
              </a:rPr>
              <a:t>12</a:t>
            </a:r>
          </a:p>
          <a:p>
            <a:pPr algn="r"/>
            <a:r>
              <a:rPr lang="en-US" b="1" dirty="0" smtClean="0">
                <a:solidFill>
                  <a:schemeClr val="tx1">
                    <a:lumMod val="75000"/>
                    <a:lumOff val="25000"/>
                  </a:schemeClr>
                </a:solidFill>
                <a:latin typeface="Consolas" panose="020B0609020204030204" pitchFamily="49" charset="0"/>
              </a:rPr>
              <a:t>13</a:t>
            </a:r>
          </a:p>
          <a:p>
            <a:pPr algn="r"/>
            <a:r>
              <a:rPr lang="en-US" b="1" dirty="0" smtClean="0">
                <a:solidFill>
                  <a:schemeClr val="tx1">
                    <a:lumMod val="75000"/>
                    <a:lumOff val="25000"/>
                  </a:schemeClr>
                </a:solidFill>
                <a:latin typeface="Consolas" panose="020B0609020204030204" pitchFamily="49" charset="0"/>
              </a:rPr>
              <a:t>14</a:t>
            </a:r>
          </a:p>
          <a:p>
            <a:pPr algn="r"/>
            <a:r>
              <a:rPr lang="en-US" b="1" dirty="0" smtClean="0">
                <a:solidFill>
                  <a:schemeClr val="tx1">
                    <a:lumMod val="75000"/>
                    <a:lumOff val="25000"/>
                  </a:schemeClr>
                </a:solidFill>
                <a:latin typeface="Consolas" panose="020B0609020204030204" pitchFamily="49" charset="0"/>
              </a:rPr>
              <a:t>15</a:t>
            </a:r>
            <a:endParaRPr lang="en-US" b="1" dirty="0">
              <a:solidFill>
                <a:schemeClr val="tx1">
                  <a:lumMod val="75000"/>
                  <a:lumOff val="25000"/>
                </a:schemeClr>
              </a:solidFill>
              <a:latin typeface="Consolas" panose="020B0609020204030204" pitchFamily="49" charset="0"/>
            </a:endParaRPr>
          </a:p>
        </p:txBody>
      </p:sp>
      <p:sp>
        <p:nvSpPr>
          <p:cNvPr id="6" name="Rectangle 5">
            <a:extLst>
              <a:ext uri="{FF2B5EF4-FFF2-40B4-BE49-F238E27FC236}">
                <a16:creationId xmlns="" xmlns:a16="http://schemas.microsoft.com/office/drawing/2014/main" id="{43D3284F-95E2-4F26-9D5F-AAD352CF22BD}"/>
              </a:ext>
            </a:extLst>
          </p:cNvPr>
          <p:cNvSpPr/>
          <p:nvPr/>
        </p:nvSpPr>
        <p:spPr>
          <a:xfrm>
            <a:off x="6074573" y="1830751"/>
            <a:ext cx="3996528" cy="646331"/>
          </a:xfrm>
          <a:prstGeom prst="rect">
            <a:avLst/>
          </a:prstGeom>
          <a:solidFill>
            <a:schemeClr val="tx1">
              <a:lumMod val="90000"/>
              <a:lumOff val="10000"/>
            </a:schemeClr>
          </a:solidFill>
          <a:ln>
            <a:noFill/>
          </a:ln>
        </p:spPr>
        <p:txBody>
          <a:bodyPr wrap="square">
            <a:spAutoFit/>
          </a:bodyPr>
          <a:lstStyle/>
          <a:p>
            <a:r>
              <a:rPr lang="pt-BR" dirty="0">
                <a:solidFill>
                  <a:schemeClr val="bg1"/>
                </a:solidFill>
                <a:latin typeface="Consolas" panose="020B0609020204030204" pitchFamily="49" charset="0"/>
              </a:rPr>
              <a:t>Enter Number:5</a:t>
            </a:r>
          </a:p>
          <a:p>
            <a:r>
              <a:rPr lang="pt-BR" dirty="0">
                <a:solidFill>
                  <a:schemeClr val="bg1"/>
                </a:solidFill>
                <a:latin typeface="Consolas" panose="020B0609020204030204" pitchFamily="49" charset="0"/>
              </a:rPr>
              <a:t>Positive Number</a:t>
            </a:r>
            <a:endParaRPr lang="en-US" dirty="0">
              <a:solidFill>
                <a:schemeClr val="bg1"/>
              </a:solidFill>
              <a:latin typeface="Consolas" panose="020B0609020204030204" pitchFamily="49" charset="0"/>
            </a:endParaRPr>
          </a:p>
        </p:txBody>
      </p:sp>
      <p:sp>
        <p:nvSpPr>
          <p:cNvPr id="7" name="Rectangle: Top Corners Rounded 6">
            <a:extLst>
              <a:ext uri="{FF2B5EF4-FFF2-40B4-BE49-F238E27FC236}">
                <a16:creationId xmlns="" xmlns:a16="http://schemas.microsoft.com/office/drawing/2014/main" id="{7DE2E865-9E82-412F-B6BA-A643E4B60DC8}"/>
              </a:ext>
            </a:extLst>
          </p:cNvPr>
          <p:cNvSpPr/>
          <p:nvPr/>
        </p:nvSpPr>
        <p:spPr>
          <a:xfrm>
            <a:off x="491363" y="1501567"/>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Program</a:t>
            </a:r>
          </a:p>
        </p:txBody>
      </p:sp>
      <p:sp>
        <p:nvSpPr>
          <p:cNvPr id="8" name="Rectangle: Top Corners Rounded 7">
            <a:extLst>
              <a:ext uri="{FF2B5EF4-FFF2-40B4-BE49-F238E27FC236}">
                <a16:creationId xmlns="" xmlns:a16="http://schemas.microsoft.com/office/drawing/2014/main" id="{44F07624-C23C-4B43-A144-CB0878CB992A}"/>
              </a:ext>
            </a:extLst>
          </p:cNvPr>
          <p:cNvSpPr/>
          <p:nvPr/>
        </p:nvSpPr>
        <p:spPr>
          <a:xfrm>
            <a:off x="6074572" y="1501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 xmlns:a16="http://schemas.microsoft.com/office/drawing/2014/main" id="{43D3284F-95E2-4F26-9D5F-AAD352CF22BD}"/>
              </a:ext>
            </a:extLst>
          </p:cNvPr>
          <p:cNvSpPr/>
          <p:nvPr/>
        </p:nvSpPr>
        <p:spPr>
          <a:xfrm>
            <a:off x="6074573" y="2973751"/>
            <a:ext cx="3996528" cy="646331"/>
          </a:xfrm>
          <a:prstGeom prst="rect">
            <a:avLst/>
          </a:prstGeom>
          <a:solidFill>
            <a:schemeClr val="tx1">
              <a:lumMod val="90000"/>
              <a:lumOff val="10000"/>
            </a:schemeClr>
          </a:solidFill>
          <a:ln>
            <a:noFill/>
          </a:ln>
        </p:spPr>
        <p:txBody>
          <a:bodyPr wrap="square">
            <a:spAutoFit/>
          </a:bodyPr>
          <a:lstStyle/>
          <a:p>
            <a:r>
              <a:rPr lang="en-US" dirty="0">
                <a:solidFill>
                  <a:schemeClr val="bg1"/>
                </a:solidFill>
                <a:latin typeface="Consolas" panose="020B0609020204030204" pitchFamily="49" charset="0"/>
              </a:rPr>
              <a:t>Enter Number:-5</a:t>
            </a:r>
          </a:p>
          <a:p>
            <a:r>
              <a:rPr lang="en-US" dirty="0">
                <a:solidFill>
                  <a:schemeClr val="bg1"/>
                </a:solidFill>
                <a:latin typeface="Consolas" panose="020B0609020204030204" pitchFamily="49" charset="0"/>
              </a:rPr>
              <a:t>Negative Number</a:t>
            </a:r>
          </a:p>
        </p:txBody>
      </p:sp>
      <p:sp>
        <p:nvSpPr>
          <p:cNvPr id="10" name="Rectangle: Top Corners Rounded 7">
            <a:extLst>
              <a:ext uri="{FF2B5EF4-FFF2-40B4-BE49-F238E27FC236}">
                <a16:creationId xmlns="" xmlns:a16="http://schemas.microsoft.com/office/drawing/2014/main" id="{44F07624-C23C-4B43-A144-CB0878CB992A}"/>
              </a:ext>
            </a:extLst>
          </p:cNvPr>
          <p:cNvSpPr/>
          <p:nvPr/>
        </p:nvSpPr>
        <p:spPr>
          <a:xfrm>
            <a:off x="6074572" y="2644567"/>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20575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8" grpId="0" animBg="1"/>
      <p:bldP spid="9" grpId="0" animBg="1"/>
      <p:bldP spid="10"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PPS Font Sty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2695</TotalTime>
  <Words>1244</Words>
  <Application>Microsoft Office PowerPoint</Application>
  <PresentationFormat>Widescreen</PresentationFormat>
  <Paragraphs>629</Paragraphs>
  <Slides>35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Arial</vt:lpstr>
      <vt:lpstr>Calibri</vt:lpstr>
      <vt:lpstr>Consolas</vt:lpstr>
      <vt:lpstr>Courier New</vt:lpstr>
      <vt:lpstr>Segoe UI</vt:lpstr>
      <vt:lpstr>Segoe UI Black</vt:lpstr>
      <vt:lpstr>Segoe UI Light</vt:lpstr>
      <vt:lpstr>Segoe UI Semibold</vt:lpstr>
      <vt:lpstr>Wingdings</vt:lpstr>
      <vt:lpstr>Wingdings 2</vt:lpstr>
      <vt:lpstr>Wingdings 3</vt:lpstr>
      <vt:lpstr>Office Theme</vt:lpstr>
      <vt:lpstr>Decision making in  C</vt:lpstr>
      <vt:lpstr>Need of decision making</vt:lpstr>
      <vt:lpstr>Decision Making or Conditional Statement</vt:lpstr>
      <vt:lpstr>Decision Making Statements in C</vt:lpstr>
      <vt:lpstr>Relational Operators</vt:lpstr>
      <vt:lpstr>If statement</vt:lpstr>
      <vt:lpstr>if</vt:lpstr>
      <vt:lpstr>WAP to print Zero if given number is 0</vt:lpstr>
      <vt:lpstr>WAP to print Positive or Negative Number</vt:lpstr>
      <vt:lpstr>Modulus Operator</vt:lpstr>
      <vt:lpstr>WAP to print Odd or Even Number</vt:lpstr>
      <vt:lpstr>If..else statement</vt:lpstr>
      <vt:lpstr>if...else</vt:lpstr>
      <vt:lpstr>WAP to print Positive or Negative Number using if…else</vt:lpstr>
      <vt:lpstr>WAP to print Odd or Even Number using if…else</vt:lpstr>
      <vt:lpstr>WAP to find largest number from given 2 numbers using if</vt:lpstr>
      <vt:lpstr>WAP to find largest number from given 2 numbers using if…else</vt:lpstr>
      <vt:lpstr>{ }</vt:lpstr>
      <vt:lpstr>If…else if…else if…else  Ladder if</vt:lpstr>
      <vt:lpstr>If…else if…else if…else</vt:lpstr>
      <vt:lpstr>if…else if…else ladder flowchart</vt:lpstr>
      <vt:lpstr>WAP to print Zero, Positive or Negative Number</vt:lpstr>
      <vt:lpstr>Nested if</vt:lpstr>
      <vt:lpstr>Nested if</vt:lpstr>
      <vt:lpstr>Nested if flowchart</vt:lpstr>
      <vt:lpstr>WAP to print maximum from given three numbers</vt:lpstr>
      <vt:lpstr>Conditional Operator</vt:lpstr>
      <vt:lpstr>  ? : (Conditional Operator)</vt:lpstr>
      <vt:lpstr>Conditional operator flowchart</vt:lpstr>
      <vt:lpstr>WAP to find largest number from given 2 numbers using ? :</vt:lpstr>
      <vt:lpstr>switch…case</vt:lpstr>
      <vt:lpstr>switch...case</vt:lpstr>
      <vt:lpstr>WAP that asks day number and prints day name using switch…case</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421</cp:revision>
  <dcterms:created xsi:type="dcterms:W3CDTF">2020-05-01T05:09:15Z</dcterms:created>
  <dcterms:modified xsi:type="dcterms:W3CDTF">2020-12-25T08:10:24Z</dcterms:modified>
</cp:coreProperties>
</file>