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70" r:id="rId2"/>
    <p:sldId id="273" r:id="rId3"/>
    <p:sldId id="280" r:id="rId4"/>
    <p:sldId id="282" r:id="rId5"/>
    <p:sldId id="275" r:id="rId6"/>
    <p:sldId id="318" r:id="rId7"/>
    <p:sldId id="276" r:id="rId8"/>
    <p:sldId id="277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319" r:id="rId23"/>
    <p:sldId id="297" r:id="rId24"/>
    <p:sldId id="298" r:id="rId25"/>
    <p:sldId id="299" r:id="rId26"/>
    <p:sldId id="300" r:id="rId27"/>
    <p:sldId id="320" r:id="rId28"/>
    <p:sldId id="301" r:id="rId29"/>
    <p:sldId id="303" r:id="rId30"/>
    <p:sldId id="302" r:id="rId31"/>
    <p:sldId id="304" r:id="rId32"/>
    <p:sldId id="321" r:id="rId33"/>
    <p:sldId id="305" r:id="rId34"/>
    <p:sldId id="306" r:id="rId35"/>
    <p:sldId id="307" r:id="rId36"/>
    <p:sldId id="296" r:id="rId37"/>
    <p:sldId id="317" r:id="rId38"/>
    <p:sldId id="312" r:id="rId39"/>
    <p:sldId id="308" r:id="rId40"/>
    <p:sldId id="315" r:id="rId41"/>
    <p:sldId id="316" r:id="rId42"/>
    <p:sldId id="311" r:id="rId43"/>
    <p:sldId id="314" r:id="rId44"/>
    <p:sldId id="27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qDJ1XctU+IOpo3qyvZbzg==" hashData="fecAVvqtM8tmKkG4Y2JmYSdctnQ1BEqgqs35zNIQpYeZt0NxrcJJaTqZ0pyY2e9nyIYHkCCVQlcryIPAQW8F+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744"/>
    <a:srgbClr val="373737"/>
    <a:srgbClr val="212121"/>
    <a:srgbClr val="F9A825"/>
    <a:srgbClr val="F92672"/>
    <a:srgbClr val="111111"/>
    <a:srgbClr val="000000"/>
    <a:srgbClr val="FF5800"/>
    <a:srgbClr val="EF5350"/>
    <a:srgbClr val="B96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shan.ac.in/DIET/Faculty/Dr-Nilesh-Maganbhai-Gambhava" TargetMode="External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shan.ac.in/DIET/Faculty/Dr-Nilesh-Maganbhai-Gambhava" TargetMode="External"/><Relationship Id="rId13" Type="http://schemas.openxmlformats.org/officeDocument/2006/relationships/image" Target="../media/image9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2.png"/><Relationship Id="rId16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3.jpeg"/><Relationship Id="rId1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/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A03E081-98B9-4B8E-8331-440C0FB88792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2534F83-3631-47DA-BFBE-F6D77F6054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90EADFF-8FC1-4B8C-966E-C3EFBAA8B797}"/>
              </a:ext>
            </a:extLst>
          </p:cNvPr>
          <p:cNvGrpSpPr/>
          <p:nvPr userDrawn="1"/>
        </p:nvGrpSpPr>
        <p:grpSpPr>
          <a:xfrm>
            <a:off x="359430" y="5214355"/>
            <a:ext cx="6048474" cy="1319203"/>
            <a:chOff x="230726" y="5351395"/>
            <a:chExt cx="6048474" cy="1319203"/>
          </a:xfrm>
        </p:grpSpPr>
        <p:pic>
          <p:nvPicPr>
            <p:cNvPr id="20" name="Picture 19">
              <a:hlinkClick r:id="rId8"/>
              <a:extLst>
                <a:ext uri="{FF2B5EF4-FFF2-40B4-BE49-F238E27FC236}">
                  <a16:creationId xmlns:a16="http://schemas.microsoft.com/office/drawing/2014/main" xmlns="" id="{7B36642D-0DC1-4604-ABB5-6FEE7E7A9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0726" y="5436661"/>
              <a:ext cx="1354234" cy="1183701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9A2022C-B0CC-4ECB-BFC2-88B26F8EFEF7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</a:t>
              </a:r>
              <a:r>
                <a:rPr lang="en-US" b="1" dirty="0" err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Gambhava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US" sz="700" b="1" dirty="0">
                  <a:solidFill>
                    <a:schemeClr val="bg1"/>
                  </a:solidFill>
                </a:rPr>
                <a:t/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38CB397E-25CD-48A8-A4EE-6377A4E5AD46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6B8FB672-8407-4DB3-8BC2-562F565E2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xmlns="" id="{B8E6FE4C-5850-4B89-9820-80BCD44D9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xmlns="" id="{E61AA922-9C3F-457F-B54C-16B68506E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xmlns="" id="{FB26A37B-6852-42F0-A270-DA0478808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E27B100F-FAC5-4F9C-AABB-FBF095CE7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94F6D9E-5D28-41B7-8465-A28C9415E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A12D8E0-9801-4A0F-B30E-12278B8C0329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9867F4-D28C-42B0-A13F-19DCD412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8812F0-0704-4B44-AFD5-1C4823F3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C3B119-F942-4018-BD99-E347EE1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79E08F-43CA-4BCF-8035-BB6E028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E567BE-E4C2-46BC-B29E-774DBDCC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632672-DC12-41EE-9E15-2A48DAEA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B790D7-5D92-41A1-9462-4A7AAC53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6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611E1-0811-4A98-AF03-1B177D75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06566-9A1C-40BD-8719-416408F0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30106F-2D25-49BB-BD14-F02B8F4E8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84D1AC-C8FE-4268-B4EC-B6066BC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936B77-1A35-4430-A284-0742AC37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7E8B7C-8C38-4576-8EDD-AA16DB1F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A2E3F-A83D-4026-A90F-C3300FB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2E73F5-65F1-40FE-A2D3-887A2E32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73E5DD-261F-4294-8D20-4D0212D4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841CC7-59E6-408D-905F-E641E60B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7A4C8F-91AA-4CCC-9F10-D2827641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6A279A-4E26-4C74-8CF4-2F9DEDD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7E80B-60EC-4311-8D85-37B12EC4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ED8CC8-1E18-428F-956F-126C8CC2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2866C3-05B0-4779-8AF4-58DD3F63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1147CA-FE16-476B-95C1-D07973CB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751835-6E4D-447A-889B-DB2F9B05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03A30A8-BF94-4EF9-8EA8-E0FC5009C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F90AD6-4A8B-4DE5-94B1-A1698DACC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EF0F62-E1AD-45A7-BAF6-13F856E9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04B5BE-0A53-4BBF-9DF8-45A0D1EE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57212B-8353-4FE1-8D53-AAEC308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70411BC-CF40-498F-8C70-05E34E1485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DF9036A6-C066-404B-8B7C-3E95A693C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47463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307C7B1-056B-4ECD-90DF-2F3B4B966E9C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C747AB9-FF27-462D-B1FD-56032095BC4F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046D7B54-36A0-4F3E-B9D8-2A8122C670EB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EEF3C23B-BDCE-4EC8-BC06-CD0AC24D938E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xmlns="" id="{F6736201-E1A0-4336-B4BA-6A1797775339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7C73533C-F640-4398-BED2-4A2DE41B31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EB48AB85-3217-46B3-9F75-2A9DDE4B3C5A}"/>
              </a:ext>
            </a:extLst>
          </p:cNvPr>
          <p:cNvGrpSpPr/>
          <p:nvPr userDrawn="1"/>
        </p:nvGrpSpPr>
        <p:grpSpPr>
          <a:xfrm>
            <a:off x="359430" y="5214355"/>
            <a:ext cx="6048474" cy="1354234"/>
            <a:chOff x="230726" y="5351395"/>
            <a:chExt cx="6048474" cy="1354234"/>
          </a:xfrm>
        </p:grpSpPr>
        <p:pic>
          <p:nvPicPr>
            <p:cNvPr id="42" name="Picture 41" descr="Dr. Nilesh Maganbhai Gambhava - Darshan Institute of Engineering &amp; Technology">
              <a:hlinkClick r:id="rId8"/>
              <a:extLst>
                <a:ext uri="{FF2B5EF4-FFF2-40B4-BE49-F238E27FC236}">
                  <a16:creationId xmlns:a16="http://schemas.microsoft.com/office/drawing/2014/main" xmlns="" id="{F87AFEC6-2868-4835-974C-7E8562830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t="688" r="3125" b="5563"/>
            <a:stretch>
              <a:fillRect/>
            </a:stretch>
          </p:blipFill>
          <p:spPr bwMode="auto">
            <a:xfrm>
              <a:off x="230726" y="5351395"/>
              <a:ext cx="1354234" cy="1354234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B7386FFC-5D00-486F-899A-5337D704CCAF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</a:t>
              </a:r>
              <a:r>
                <a:rPr lang="en-US" b="1" dirty="0" err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Gambhava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US" sz="700" b="1" dirty="0">
                  <a:solidFill>
                    <a:schemeClr val="bg1"/>
                  </a:solidFill>
                </a:rPr>
                <a:t/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B13AB953-3B7B-4CDF-9B64-E944D2ABB1B8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xmlns="" id="{EAD6BA34-8EE4-492B-9CC1-D14738DD5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xmlns="" id="{88DA572B-B70D-476B-8F41-AC514C1FC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xmlns="" id="{4EC45B27-858D-42A8-93F8-0D242438F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xmlns="" id="{C27747DE-ACED-4241-AB7D-A4A740D4D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xmlns="" id="{E6DD94AD-0975-4231-9419-84ABDC502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xmlns="" id="{F82A4175-19A1-41A3-992D-517BC14B6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E79C5D16-8087-4587-9A0A-A0570C73E0E7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D29A22FB-7FDF-4C4A-BA0D-5F2ED2862C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r="28136" b="35023"/>
          <a:stretch/>
        </p:blipFill>
        <p:spPr>
          <a:xfrm rot="8100000">
            <a:off x="-1837606" y="51160"/>
            <a:ext cx="4266251" cy="3403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4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PS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2E64B3F-2DB2-4F48-9888-7A81ADED52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836682"/>
            <a:ext cx="3383666" cy="2255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-543947" y="401568"/>
            <a:ext cx="1087893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1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3A51277-8BA2-4248-806F-605F8C2E9118}"/>
              </a:ext>
            </a:extLst>
          </p:cNvPr>
          <p:cNvCxnSpPr>
            <a:cxnSpLocks/>
          </p:cNvCxnSpPr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8F1DB4-C54A-4FBE-8AAE-E721DD4F6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521968" y="302043"/>
            <a:ext cx="1391174" cy="787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xmlns="" id="{0485C0A7-787E-45A1-8E8C-93F9F6DB1AC3}"/>
              </a:ext>
            </a:extLst>
          </p:cNvPr>
          <p:cNvSpPr txBox="1">
            <a:spLocks/>
          </p:cNvSpPr>
          <p:nvPr userDrawn="1"/>
        </p:nvSpPr>
        <p:spPr>
          <a:xfrm>
            <a:off x="8382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Prof. Nilesh Gambhava</a:t>
            </a:r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CEDD71C4-1457-4CC0-9AA5-C39D42AD6DF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4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#3110003 (PPS) – </a:t>
            </a:r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78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9594E3-7C01-42C3-8C5B-2BF22630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1D76C0-BAB5-49BB-9768-5120B4DE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B790A4-DB25-4C60-AF5E-59A0D768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5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BD0EE4-7153-44DE-95F1-C256BCB6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233262-1FB3-4406-A773-81C5ACDF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E75D38-B554-4405-8C15-46E28068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59354-88C5-4D02-9434-68B15E2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E2CDEA-D171-434D-954D-51EC0BD0D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FD2D19-FA09-438D-8159-11D2AA692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893724-746B-4205-A3E5-ECD904B8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7FE6B3-6CAA-4CFE-87C8-3F279B45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D6C9CF-BEE0-4655-8278-90A1359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A10D58-3E25-489B-9B8D-7A1D0FCA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C3E0A7-F05C-4BB3-9093-E4D595B2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7034A0-8966-4A86-A0B5-9C59D576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BE69BF-6112-4CCB-A581-49B210B09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DEB1B0B-748C-4039-AFDB-8842F5C80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613CCD-D6EE-4231-A57E-B8A58EF3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65E853-B54D-4978-8732-411CED01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486A8BC-F5C1-41F9-AD03-06771C6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64" r:id="rId4"/>
    <p:sldLayoutId id="2147483663" r:id="rId5"/>
    <p:sldLayoutId id="2147483649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60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986" y="1162119"/>
            <a:ext cx="7035300" cy="3528000"/>
          </a:xfrm>
        </p:spPr>
        <p:txBody>
          <a:bodyPr/>
          <a:lstStyle/>
          <a:p>
            <a:r>
              <a:rPr lang="en-US" dirty="0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</a:t>
            </a:r>
            <a:r>
              <a:rPr lang="en-US" dirty="0" smtClean="0"/>
              <a:t>print multiplication </a:t>
            </a:r>
            <a:r>
              <a:rPr lang="en-US" dirty="0"/>
              <a:t>table(while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n for multiplication table:"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 * %d = %d\n"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n,i,n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27432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n for multiplication table:5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1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2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3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4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20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5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25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6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30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7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35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8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40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9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45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10 = 50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903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</a:t>
            </a:r>
            <a:r>
              <a:rPr lang="en-US" dirty="0" smtClean="0"/>
              <a:t>Sum of 5 numbers entered by </a:t>
            </a:r>
            <a:r>
              <a:rPr lang="en-US" dirty="0"/>
              <a:t>user(while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sum=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sum=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sum+n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"Sum is=%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,sum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15696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number=10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number=20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number=30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number=40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number=50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Sum is=150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7770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Loop Control in C, is the repeated execution of code, for a </a:t>
            </a:r>
            <a:r>
              <a:rPr lang="en-US" dirty="0">
                <a:solidFill>
                  <a:srgbClr val="92D050"/>
                </a:solidFill>
              </a:rPr>
              <a:t>specified number of </a:t>
            </a:r>
            <a:r>
              <a:rPr lang="en-US" dirty="0" smtClean="0">
                <a:solidFill>
                  <a:srgbClr val="92D050"/>
                </a:solidFill>
              </a:rPr>
              <a:t>times</a:t>
            </a:r>
            <a:r>
              <a:rPr lang="en-US" dirty="0" smtClean="0"/>
              <a:t>, if </a:t>
            </a:r>
            <a:r>
              <a:rPr lang="en-US" dirty="0"/>
              <a:t>the </a:t>
            </a:r>
            <a:r>
              <a:rPr lang="en-US" dirty="0">
                <a:solidFill>
                  <a:srgbClr val="92D050"/>
                </a:solidFill>
              </a:rPr>
              <a:t>condition is met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4777264" y="3160115"/>
            <a:ext cx="2950060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loop (repeat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times)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721892" y="3259508"/>
            <a:ext cx="965200" cy="1001542"/>
          </a:xfrm>
          <a:prstGeom prst="curvedLeftArrow">
            <a:avLst>
              <a:gd name="adj1" fmla="val 0"/>
              <a:gd name="adj2" fmla="val 18229"/>
              <a:gd name="adj3" fmla="val 18421"/>
            </a:avLst>
          </a:prstGeom>
          <a:solidFill>
            <a:srgbClr val="F9A825"/>
          </a:solidFill>
          <a:ln>
            <a:solidFill>
              <a:srgbClr val="F9A825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rot="10800000">
            <a:off x="3812064" y="3250507"/>
            <a:ext cx="965200" cy="1001542"/>
          </a:xfrm>
          <a:prstGeom prst="curvedLeftArrow">
            <a:avLst>
              <a:gd name="adj1" fmla="val 0"/>
              <a:gd name="adj2" fmla="val 18229"/>
              <a:gd name="adj3" fmla="val 18421"/>
            </a:avLst>
          </a:prstGeom>
          <a:solidFill>
            <a:srgbClr val="F9A825"/>
          </a:solidFill>
          <a:ln>
            <a:solidFill>
              <a:srgbClr val="F9A825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8289" y="3156940"/>
            <a:ext cx="451558" cy="373488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I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0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and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961" y="1327388"/>
            <a:ext cx="4398540" cy="2012712"/>
          </a:xfrm>
          <a:solidFill>
            <a:srgbClr val="373737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Breath control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Kicking legs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Back stroke with arms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Front stroke with arms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Crawling in water</a:t>
            </a:r>
            <a:endParaRPr lang="en-IN" sz="2000" dirty="0"/>
          </a:p>
        </p:txBody>
      </p:sp>
      <p:sp>
        <p:nvSpPr>
          <p:cNvPr id="4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871960" y="998204"/>
            <a:ext cx="17315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Swimming Rules</a:t>
            </a: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71960" y="4096670"/>
            <a:ext cx="4398540" cy="1763999"/>
          </a:xfrm>
          <a:prstGeom prst="rect">
            <a:avLst/>
          </a:prstGeom>
          <a:solidFill>
            <a:srgbClr val="373737"/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(condition)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// Body of the while</a:t>
            </a:r>
            <a:endParaRPr lang="en-US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// true part</a:t>
            </a:r>
            <a:endParaRPr lang="en-US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871958" y="3767487"/>
            <a:ext cx="10800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Syntax</a:t>
            </a:r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37760" y="4096670"/>
            <a:ext cx="4398540" cy="1764000"/>
          </a:xfrm>
          <a:prstGeom prst="rect">
            <a:avLst/>
          </a:prstGeom>
          <a:solidFill>
            <a:srgbClr val="373737"/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nn-NO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(i &lt;= </a:t>
            </a:r>
            <a:r>
              <a:rPr lang="nn-NO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nn-NO" sz="1800" b="1" dirty="0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, 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i=i+</a:t>
            </a:r>
            <a:r>
              <a:rPr lang="nn-NO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nn-NO" sz="1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637758" y="3767487"/>
            <a:ext cx="10800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Logic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611" y="1327388"/>
            <a:ext cx="2983914" cy="2014142"/>
          </a:xfrm>
          <a:prstGeom prst="rect">
            <a:avLst/>
          </a:prstGeom>
        </p:spPr>
      </p:pic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7224611" y="990006"/>
            <a:ext cx="1005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To Swim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116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logic? Step-1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Step 1: Understand the problem statement</a:t>
            </a:r>
          </a:p>
          <a:p>
            <a:pPr marL="1420813" indent="-342900"/>
            <a:r>
              <a:rPr lang="en-US" sz="2000" dirty="0" smtClean="0"/>
              <a:t>e.g. Write a program to find factors of a number.</a:t>
            </a:r>
          </a:p>
          <a:p>
            <a:pPr marL="1420813" indent="-342900"/>
            <a:r>
              <a:rPr lang="en-US" sz="2000" dirty="0" smtClean="0"/>
              <a:t>Run following questions through mind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What is the factor of a number?</a:t>
            </a:r>
          </a:p>
          <a:p>
            <a:pPr marL="900112" lvl="1" indent="-342900"/>
            <a:r>
              <a:rPr lang="en-US" sz="1800" dirty="0"/>
              <a:t>Factor is a number that divides another number evenly with no remainder.</a:t>
            </a:r>
          </a:p>
          <a:p>
            <a:pPr marL="900112" lvl="1" indent="-342900"/>
            <a:r>
              <a:rPr lang="en-US" sz="1800" dirty="0"/>
              <a:t>For example, </a:t>
            </a:r>
            <a:r>
              <a:rPr lang="en-US" sz="1800" dirty="0" smtClean="0"/>
              <a:t>1,2,3,4,6,12 </a:t>
            </a:r>
            <a:r>
              <a:rPr lang="en-US" sz="1800" dirty="0"/>
              <a:t>are factors of 12.</a:t>
            </a:r>
          </a:p>
          <a:p>
            <a:r>
              <a:rPr lang="en-US" dirty="0">
                <a:solidFill>
                  <a:srgbClr val="92D050"/>
                </a:solidFill>
              </a:rPr>
              <a:t>How many variables needed? What should be their </a:t>
            </a:r>
            <a:r>
              <a:rPr lang="en-US" dirty="0" smtClean="0">
                <a:solidFill>
                  <a:srgbClr val="92D050"/>
                </a:solidFill>
              </a:rPr>
              <a:t>data types?(Inputs/Outputs)</a:t>
            </a:r>
            <a:r>
              <a:rPr lang="en-US" dirty="0" smtClean="0"/>
              <a:t> </a:t>
            </a:r>
          </a:p>
          <a:p>
            <a:pPr marL="900112" lvl="1" indent="-342900"/>
            <a:r>
              <a:rPr lang="en-US" sz="1800" dirty="0"/>
              <a:t>To get number from user we </a:t>
            </a:r>
            <a:r>
              <a:rPr lang="en-US" sz="1800" dirty="0" smtClean="0"/>
              <a:t>need variable </a:t>
            </a:r>
            <a:r>
              <a:rPr lang="en-US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/>
              <a:t>.</a:t>
            </a:r>
          </a:p>
          <a:p>
            <a:pPr marL="900112" lvl="1" indent="-342900"/>
            <a:r>
              <a:rPr lang="en-US" sz="1800" dirty="0"/>
              <a:t>Now we need to divide </a:t>
            </a:r>
            <a:r>
              <a:rPr lang="en-US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/>
              <a:t> with </a:t>
            </a:r>
            <a:r>
              <a:rPr lang="en-US" sz="1800" dirty="0" smtClean="0"/>
              <a:t>1,2,3,...,n. For </a:t>
            </a:r>
            <a:r>
              <a:rPr lang="en-US" sz="1800" dirty="0"/>
              <a:t>this we will declare a loop variable </a:t>
            </a:r>
            <a:r>
              <a:rPr lang="en-US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/>
              <a:t> </a:t>
            </a:r>
            <a:r>
              <a:rPr lang="en-US" sz="1800" dirty="0" smtClean="0"/>
              <a:t>initialized </a:t>
            </a:r>
            <a:r>
              <a:rPr lang="en-US" sz="1800" dirty="0"/>
              <a:t>as 1.</a:t>
            </a:r>
          </a:p>
          <a:p>
            <a:pPr marL="900112" lvl="1" indent="-342900"/>
            <a:r>
              <a:rPr lang="en-US" sz="1800" dirty="0"/>
              <a:t>Both variables should be of 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integer</a:t>
            </a:r>
            <a:r>
              <a:rPr lang="en-US" sz="1800" dirty="0"/>
              <a:t> data type.</a:t>
            </a:r>
          </a:p>
          <a:p>
            <a:r>
              <a:rPr lang="en-US" dirty="0">
                <a:solidFill>
                  <a:srgbClr val="92D050"/>
                </a:solidFill>
              </a:rPr>
              <a:t>What control structure you require</a:t>
            </a:r>
            <a:r>
              <a:rPr lang="en-US" dirty="0" smtClean="0">
                <a:solidFill>
                  <a:srgbClr val="92D050"/>
                </a:solidFill>
              </a:rPr>
              <a:t>?</a:t>
            </a:r>
          </a:p>
          <a:p>
            <a:pPr marL="900112" lvl="1" indent="-342900"/>
            <a:r>
              <a:rPr lang="en-US" sz="1800" dirty="0"/>
              <a:t>First we need 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a loop </a:t>
            </a:r>
            <a:r>
              <a:rPr lang="en-US" sz="1800" dirty="0"/>
              <a:t>to divide </a:t>
            </a:r>
            <a:r>
              <a:rPr lang="en-US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/>
              <a:t> by </a:t>
            </a:r>
            <a:r>
              <a:rPr lang="en-US" sz="1800" dirty="0" smtClean="0"/>
              <a:t>1,2,3,…,n</a:t>
            </a:r>
            <a:r>
              <a:rPr lang="en-US" sz="1800" dirty="0"/>
              <a:t>, loop will start from </a:t>
            </a:r>
            <a:r>
              <a:rPr lang="en-US" sz="1800" dirty="0" smtClean="0"/>
              <a:t>1 </a:t>
            </a:r>
            <a:r>
              <a:rPr lang="en-US" sz="1800" dirty="0"/>
              <a:t>and ends at </a:t>
            </a:r>
            <a:r>
              <a:rPr lang="en-US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/>
              <a:t>.</a:t>
            </a:r>
          </a:p>
          <a:p>
            <a:pPr marL="900112" lvl="1" indent="-342900"/>
            <a:r>
              <a:rPr lang="en-US" sz="1800" dirty="0"/>
              <a:t>Inside loop we need 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if structure </a:t>
            </a:r>
            <a:r>
              <a:rPr lang="en-US" sz="1800" dirty="0"/>
              <a:t>to check </a:t>
            </a:r>
            <a:r>
              <a:rPr lang="en-US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n%i</a:t>
            </a:r>
            <a:r>
              <a:rPr lang="en-US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==0 </a:t>
            </a:r>
            <a:r>
              <a:rPr lang="en-US" sz="1800" dirty="0"/>
              <a:t>(Number </a:t>
            </a:r>
            <a:r>
              <a:rPr lang="en-US" sz="1800" dirty="0">
                <a:latin typeface="Consolas" panose="020B0609020204030204" pitchFamily="49" charset="0"/>
              </a:rPr>
              <a:t>n</a:t>
            </a:r>
            <a:r>
              <a:rPr lang="en-US" sz="1800" dirty="0"/>
              <a:t> is evenly divisible by </a:t>
            </a:r>
            <a:r>
              <a:rPr lang="en-US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/>
              <a:t> or not).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374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logic? Step-2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Step 2: Think for 1 or 2 examples</a:t>
            </a:r>
          </a:p>
          <a:p>
            <a:pPr marL="355600" indent="-342900"/>
            <a:r>
              <a:rPr lang="en-US" dirty="0" smtClean="0"/>
              <a:t>Consider </a:t>
            </a:r>
            <a:r>
              <a:rPr lang="en-US" dirty="0" smtClean="0">
                <a:latin typeface="Consolas" panose="020B0609020204030204" pitchFamily="49" charset="0"/>
              </a:rPr>
              <a:t>n=6</a:t>
            </a:r>
            <a:r>
              <a:rPr lang="en-US" dirty="0" smtClean="0"/>
              <a:t>, now take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=1</a:t>
            </a:r>
          </a:p>
          <a:p>
            <a:pPr marL="900112" lvl="1" indent="-342900"/>
            <a:r>
              <a:rPr lang="en-US" sz="1600" dirty="0" smtClean="0">
                <a:latin typeface="Consolas" panose="020B0609020204030204" pitchFamily="49" charset="0"/>
              </a:rPr>
              <a:t>6%1==0</a:t>
            </a:r>
            <a:r>
              <a:rPr lang="en-US" sz="1600" dirty="0" smtClean="0"/>
              <a:t>, TRUE; So, 1 is factor of 6</a:t>
            </a:r>
          </a:p>
          <a:p>
            <a:pPr marL="900112" lvl="1" indent="-342900"/>
            <a:r>
              <a:rPr lang="en-US" sz="1600" dirty="0" smtClean="0">
                <a:latin typeface="Consolas" panose="020B0609020204030204" pitchFamily="49" charset="0"/>
              </a:rPr>
              <a:t>6%2==0</a:t>
            </a:r>
            <a:r>
              <a:rPr lang="en-US" sz="1600" dirty="0" smtClean="0"/>
              <a:t>, TRUE; So, 2 is factor of 6</a:t>
            </a:r>
          </a:p>
          <a:p>
            <a:pPr marL="900112" lvl="1" indent="-342900"/>
            <a:r>
              <a:rPr lang="en-US" sz="1600" dirty="0" smtClean="0">
                <a:latin typeface="Consolas" panose="020B0609020204030204" pitchFamily="49" charset="0"/>
              </a:rPr>
              <a:t>6%3==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r>
              <a:rPr lang="en-US" sz="1600" dirty="0"/>
              <a:t>, TRUE; </a:t>
            </a:r>
            <a:r>
              <a:rPr lang="en-US" sz="1600" dirty="0" smtClean="0"/>
              <a:t>So, 3 </a:t>
            </a:r>
            <a:r>
              <a:rPr lang="en-US" sz="1600" dirty="0"/>
              <a:t>is factor of </a:t>
            </a:r>
            <a:r>
              <a:rPr lang="en-US" sz="1600" dirty="0" smtClean="0"/>
              <a:t>6</a:t>
            </a:r>
          </a:p>
          <a:p>
            <a:pPr marL="900112" lvl="1" indent="-342900"/>
            <a:r>
              <a:rPr lang="en-US" sz="1600" dirty="0" smtClean="0">
                <a:latin typeface="Consolas" panose="020B0609020204030204" pitchFamily="49" charset="0"/>
              </a:rPr>
              <a:t>6%4==2</a:t>
            </a:r>
            <a:r>
              <a:rPr lang="en-US" sz="1600" dirty="0" smtClean="0"/>
              <a:t>, FALSE; S0, 4 is not </a:t>
            </a:r>
            <a:r>
              <a:rPr lang="en-US" sz="1600" dirty="0"/>
              <a:t>factor of </a:t>
            </a:r>
            <a:r>
              <a:rPr lang="en-US" sz="1600" dirty="0" smtClean="0"/>
              <a:t>6</a:t>
            </a:r>
          </a:p>
          <a:p>
            <a:pPr marL="900112" lvl="1" indent="-342900"/>
            <a:r>
              <a:rPr lang="en-US" sz="1600" dirty="0" smtClean="0">
                <a:latin typeface="Consolas" panose="020B0609020204030204" pitchFamily="49" charset="0"/>
              </a:rPr>
              <a:t>6%5==1</a:t>
            </a:r>
            <a:r>
              <a:rPr lang="en-US" sz="1600" dirty="0" smtClean="0"/>
              <a:t>, </a:t>
            </a:r>
            <a:r>
              <a:rPr lang="en-US" sz="1600" dirty="0"/>
              <a:t>FALSE; S0, </a:t>
            </a:r>
            <a:r>
              <a:rPr lang="en-US" sz="1600" dirty="0" smtClean="0"/>
              <a:t>5 </a:t>
            </a:r>
            <a:r>
              <a:rPr lang="en-US" sz="1600" dirty="0"/>
              <a:t>is not factor of </a:t>
            </a:r>
            <a:r>
              <a:rPr lang="en-US" sz="1600" dirty="0" smtClean="0"/>
              <a:t>6</a:t>
            </a:r>
          </a:p>
          <a:p>
            <a:pPr marL="900112" lvl="1" indent="-342900"/>
            <a:r>
              <a:rPr lang="en-US" sz="1600" dirty="0" smtClean="0">
                <a:latin typeface="Consolas" panose="020B0609020204030204" pitchFamily="49" charset="0"/>
              </a:rPr>
              <a:t>6%6==0</a:t>
            </a:r>
            <a:r>
              <a:rPr lang="en-US" sz="1600" dirty="0" smtClean="0"/>
              <a:t>, TRUE; </a:t>
            </a:r>
            <a:r>
              <a:rPr lang="en-US" sz="1600" dirty="0"/>
              <a:t>S0, </a:t>
            </a:r>
            <a:r>
              <a:rPr lang="en-US" sz="1600" dirty="0" smtClean="0"/>
              <a:t>6 </a:t>
            </a:r>
            <a:r>
              <a:rPr lang="en-US" sz="1600" dirty="0"/>
              <a:t>is </a:t>
            </a:r>
            <a:r>
              <a:rPr lang="en-US" sz="1600" dirty="0" smtClean="0"/>
              <a:t>factor </a:t>
            </a:r>
            <a:r>
              <a:rPr lang="en-US" sz="1600" dirty="0"/>
              <a:t>of </a:t>
            </a:r>
            <a:r>
              <a:rPr lang="en-US" sz="1600" dirty="0" smtClean="0"/>
              <a:t>6</a:t>
            </a:r>
          </a:p>
          <a:p>
            <a:pPr marL="355600" indent="-342900"/>
            <a:r>
              <a:rPr lang="en-US" dirty="0" smtClean="0"/>
              <a:t>From this we can infer that loop variable 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/>
              <a:t> starts with </a:t>
            </a:r>
            <a:r>
              <a:rPr lang="en-US" dirty="0" smtClean="0">
                <a:latin typeface="Consolas" panose="020B0609020204030204" pitchFamily="49" charset="0"/>
              </a:rPr>
              <a:t>1</a:t>
            </a:r>
            <a:r>
              <a:rPr lang="en-US" dirty="0" smtClean="0"/>
              <a:t> and incremented by one for next iteration then ends at value 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</a:p>
          <a:p>
            <a:pPr marL="355600" indent="-342900"/>
            <a:r>
              <a:rPr lang="en-US" dirty="0"/>
              <a:t>Consider </a:t>
            </a:r>
            <a:r>
              <a:rPr lang="en-US" dirty="0" smtClean="0">
                <a:latin typeface="Consolas" panose="020B0609020204030204" pitchFamily="49" charset="0"/>
              </a:rPr>
              <a:t>n=10</a:t>
            </a:r>
            <a:r>
              <a:rPr lang="en-US" dirty="0" smtClean="0"/>
              <a:t>, factors are </a:t>
            </a:r>
            <a:r>
              <a:rPr lang="en-US" dirty="0" smtClean="0">
                <a:latin typeface="Consolas" panose="020B0609020204030204" pitchFamily="49" charset="0"/>
              </a:rPr>
              <a:t>1,2,5,10</a:t>
            </a:r>
          </a:p>
          <a:p>
            <a:pPr marL="355600" indent="-342900"/>
            <a:r>
              <a:rPr lang="en-US" dirty="0"/>
              <a:t>Consider </a:t>
            </a:r>
            <a:r>
              <a:rPr lang="en-US" dirty="0" smtClean="0">
                <a:latin typeface="Consolas" panose="020B0609020204030204" pitchFamily="49" charset="0"/>
              </a:rPr>
              <a:t>n=11</a:t>
            </a:r>
            <a:r>
              <a:rPr lang="en-US" dirty="0" smtClean="0"/>
              <a:t>, factor is </a:t>
            </a:r>
            <a:r>
              <a:rPr lang="en-US" dirty="0" smtClean="0">
                <a:latin typeface="Consolas" panose="020B0609020204030204" pitchFamily="49" charset="0"/>
              </a:rPr>
              <a:t>1,11</a:t>
            </a:r>
          </a:p>
          <a:p>
            <a:pPr marL="355600" indent="-342900"/>
            <a:r>
              <a:rPr lang="en-US" dirty="0" smtClean="0"/>
              <a:t>From this we can infer that 1 and number itself are always factors of any number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. </a:t>
            </a:r>
            <a:endParaRPr lang="en-IN" dirty="0" smtClean="0">
              <a:latin typeface="Consolas" panose="020B0609020204030204" pitchFamily="49" charset="0"/>
            </a:endParaRPr>
          </a:p>
          <a:p>
            <a:pPr marL="12700" indent="0">
              <a:buNone/>
            </a:pPr>
            <a:endParaRPr lang="en-IN" sz="1600" dirty="0"/>
          </a:p>
          <a:p>
            <a:pPr marL="900112" lvl="1" indent="-342900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7922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logic? Step-3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60" y="968162"/>
            <a:ext cx="11667281" cy="46512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Step 3: Draw flowchart/steps on paper or in mind</a:t>
            </a:r>
          </a:p>
          <a:p>
            <a:pPr marL="12700" indent="0">
              <a:buNone/>
            </a:pPr>
            <a:endParaRPr lang="en-IN" sz="1600" dirty="0"/>
          </a:p>
          <a:p>
            <a:pPr marL="0" lvl="1" indent="0" algn="ctr">
              <a:buNone/>
            </a:pPr>
            <a:endParaRPr lang="en-IN" sz="2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7216301" y="2189285"/>
            <a:ext cx="4777100" cy="286232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Step 1: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Start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Step 2: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Declare variables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n,i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Step 3: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Initialize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variable         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← 1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Step 4: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Read value of n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Step 5: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Repeat the steps until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n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5.1: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n%i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== 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	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Display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5.2: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=i+1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Step 7: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Stop</a:t>
            </a:r>
          </a:p>
        </p:txBody>
      </p:sp>
      <p:sp>
        <p:nvSpPr>
          <p:cNvPr id="34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7216301" y="1860101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Steps</a:t>
            </a:r>
            <a:endParaRPr lang="en-US" sz="1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6546171" y="1667481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4315952" y="1827616"/>
            <a:ext cx="3" cy="2743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7D908FA-99E6-4CB0-9819-4A795B260466}"/>
              </a:ext>
            </a:extLst>
          </p:cNvPr>
          <p:cNvSpPr txBox="1"/>
          <p:nvPr/>
        </p:nvSpPr>
        <p:spPr>
          <a:xfrm>
            <a:off x="2412729" y="3778854"/>
            <a:ext cx="667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4336017" y="4541253"/>
            <a:ext cx="736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594933" y="1467626"/>
            <a:ext cx="1413012" cy="365760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609447" y="2109884"/>
            <a:ext cx="1413012" cy="3657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4315952" y="2486424"/>
            <a:ext cx="3" cy="2743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ata 31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286484" y="2769695"/>
            <a:ext cx="2058938" cy="365760"/>
          </a:xfrm>
          <a:prstGeom prst="flowChartInputOutpu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read 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4315953" y="3139722"/>
            <a:ext cx="3" cy="324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423317" y="3483562"/>
            <a:ext cx="1785270" cy="695402"/>
          </a:xfrm>
          <a:prstGeom prst="diamond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&lt;=n?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Flowchart: Data 3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442378" y="4993411"/>
            <a:ext cx="2304000" cy="365760"/>
          </a:xfrm>
          <a:prstGeom prst="flowChartInputOutpu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print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609445" y="6045691"/>
            <a:ext cx="1413012" cy="365760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Stop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1966810" y="4203294"/>
            <a:ext cx="2353098" cy="695402"/>
          </a:xfrm>
          <a:prstGeom prst="diamond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n%i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==0?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Elbow Connector 40"/>
          <p:cNvCxnSpPr>
            <a:stCxn id="37" idx="1"/>
            <a:endCxn id="40" idx="0"/>
          </p:cNvCxnSpPr>
          <p:nvPr/>
        </p:nvCxnSpPr>
        <p:spPr>
          <a:xfrm rot="10800000" flipV="1">
            <a:off x="3143359" y="3831262"/>
            <a:ext cx="279958" cy="372031"/>
          </a:xfrm>
          <a:prstGeom prst="bentConnector2">
            <a:avLst/>
          </a:prstGeom>
          <a:ln w="28575">
            <a:solidFill>
              <a:srgbClr val="F9A8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887871" y="5737367"/>
            <a:ext cx="1413012" cy="3657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=i+1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Elbow Connector 42"/>
          <p:cNvCxnSpPr>
            <a:stCxn id="40" idx="3"/>
          </p:cNvCxnSpPr>
          <p:nvPr/>
        </p:nvCxnSpPr>
        <p:spPr>
          <a:xfrm flipH="1">
            <a:off x="2300884" y="4550995"/>
            <a:ext cx="2019024" cy="1355805"/>
          </a:xfrm>
          <a:prstGeom prst="bentConnector3">
            <a:avLst>
              <a:gd name="adj1" fmla="val -33495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1"/>
            <a:endCxn id="38" idx="1"/>
          </p:cNvCxnSpPr>
          <p:nvPr/>
        </p:nvCxnSpPr>
        <p:spPr>
          <a:xfrm rot="10800000" flipV="1">
            <a:off x="1594378" y="4550995"/>
            <a:ext cx="372432" cy="442416"/>
          </a:xfrm>
          <a:prstGeom prst="bentConnector2">
            <a:avLst/>
          </a:prstGeom>
          <a:ln w="28575">
            <a:solidFill>
              <a:srgbClr val="F9A8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7D908FA-99E6-4CB0-9819-4A795B260466}"/>
              </a:ext>
            </a:extLst>
          </p:cNvPr>
          <p:cNvSpPr txBox="1"/>
          <p:nvPr/>
        </p:nvSpPr>
        <p:spPr>
          <a:xfrm>
            <a:off x="794614" y="4498586"/>
            <a:ext cx="667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True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1594376" y="5386269"/>
            <a:ext cx="3" cy="324000"/>
          </a:xfrm>
          <a:prstGeom prst="straightConnector1">
            <a:avLst/>
          </a:prstGeom>
          <a:ln w="25400">
            <a:solidFill>
              <a:srgbClr val="F9A82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2" idx="1"/>
          </p:cNvCxnSpPr>
          <p:nvPr/>
        </p:nvCxnSpPr>
        <p:spPr>
          <a:xfrm rot="10800000" flipH="1">
            <a:off x="887870" y="3265165"/>
            <a:ext cx="3428081" cy="2655082"/>
          </a:xfrm>
          <a:prstGeom prst="bentConnector3">
            <a:avLst>
              <a:gd name="adj1" fmla="val -18100"/>
            </a:avLst>
          </a:prstGeom>
          <a:ln w="28575">
            <a:solidFill>
              <a:srgbClr val="F9A8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  <a:endCxn id="39" idx="3"/>
          </p:cNvCxnSpPr>
          <p:nvPr/>
        </p:nvCxnSpPr>
        <p:spPr>
          <a:xfrm flipH="1">
            <a:off x="5022457" y="3831263"/>
            <a:ext cx="186130" cy="2397308"/>
          </a:xfrm>
          <a:prstGeom prst="bentConnector3">
            <a:avLst>
              <a:gd name="adj1" fmla="val -37356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5191115" y="3836625"/>
            <a:ext cx="736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7409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34" grpId="0" animBg="1"/>
      <p:bldP spid="25" grpId="0"/>
      <p:bldP spid="27" grpId="0"/>
      <p:bldP spid="28" grpId="0" animBg="1"/>
      <p:bldP spid="29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5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logic? </a:t>
            </a:r>
            <a:r>
              <a:rPr lang="en-US" dirty="0" smtClean="0"/>
              <a:t>Step-4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Step </a:t>
            </a:r>
            <a:r>
              <a:rPr lang="en-US" b="1" dirty="0" smtClean="0">
                <a:solidFill>
                  <a:srgbClr val="92D050"/>
                </a:solidFill>
              </a:rPr>
              <a:t>4: Writing Pseudo-code</a:t>
            </a:r>
            <a:endParaRPr lang="en-US" b="1" dirty="0">
              <a:solidFill>
                <a:srgbClr val="92D050"/>
              </a:solidFill>
            </a:endParaRPr>
          </a:p>
          <a:p>
            <a:pPr marL="355600" indent="-342900"/>
            <a:r>
              <a:rPr lang="en-US" dirty="0"/>
              <a:t>Pseudo-code is an informal way to express the design of a computer program or an </a:t>
            </a:r>
            <a:r>
              <a:rPr lang="en-US" dirty="0" smtClean="0"/>
              <a:t>algorithm</a:t>
            </a:r>
            <a:r>
              <a:rPr lang="en-US" dirty="0"/>
              <a:t>. </a:t>
            </a:r>
            <a:endParaRPr lang="en-US" dirty="0" smtClean="0"/>
          </a:p>
          <a:p>
            <a:pPr marL="355600" indent="-342900"/>
            <a:r>
              <a:rPr lang="en-US" dirty="0" smtClean="0"/>
              <a:t>It </a:t>
            </a:r>
            <a:r>
              <a:rPr lang="en-US" dirty="0"/>
              <a:t>does not require any strict programming </a:t>
            </a:r>
            <a:r>
              <a:rPr lang="en-US" dirty="0" smtClean="0"/>
              <a:t>language syntax.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3707450" y="3448079"/>
            <a:ext cx="4777100" cy="258532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Initialize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integer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Declare n as integer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Input n</a:t>
            </a: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&lt;n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n%i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print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end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increment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end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707450" y="3118895"/>
            <a:ext cx="1464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Pseudo-code</a:t>
            </a:r>
          </a:p>
        </p:txBody>
      </p:sp>
    </p:spTree>
    <p:extLst>
      <p:ext uri="{BB962C8B-B14F-4D97-AF65-F5344CB8AC3E}">
        <p14:creationId xmlns:p14="http://schemas.microsoft.com/office/powerpoint/2010/main" val="12382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</a:t>
            </a:r>
            <a:r>
              <a:rPr lang="en-US" dirty="0" smtClean="0"/>
              <a:t>find factors of a </a:t>
            </a:r>
            <a:r>
              <a:rPr lang="en-US" dirty="0"/>
              <a:t>number(while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n to find factors="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&lt;=n)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n%i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"%d,"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n to find factors=12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1,2,3,4,6,12,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2403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</a:t>
            </a:r>
            <a:r>
              <a:rPr lang="en-US" dirty="0" smtClean="0"/>
              <a:t>print reverse a </a:t>
            </a:r>
            <a:r>
              <a:rPr lang="en-US" dirty="0"/>
              <a:t>number(while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n;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(n!=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,n%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n=n/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number=1234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4321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052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A8568B-1B88-475B-A551-F03F8357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Life is all about Repetition.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949AE2-6899-4EDA-9322-46CE0BD6A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 same thing everyday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WAP to </a:t>
            </a:r>
            <a:r>
              <a:rPr lang="en-US" dirty="0" smtClean="0"/>
              <a:t>check given number is perfect or </a:t>
            </a:r>
            <a:r>
              <a:rPr lang="en-US" dirty="0"/>
              <a:t>not(while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02671" y="1034416"/>
            <a:ext cx="6668400" cy="535531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,n,sum=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&lt;n)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n%i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"%d+"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sum=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sum+i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,sum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(sum==n)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"\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n%d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 is a perfect 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number"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"\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n%d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 is not a perfect 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number"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02677" y="1034416"/>
            <a:ext cx="499993" cy="535531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number:6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1+2+3=6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6 is a perfect number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8" y="3176999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number:8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1+2+4+=7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8 is not a perfect number</a:t>
            </a: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7" y="284781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7" y="4523247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number:496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1+2+4+8+16+31+62+124+248+=496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496 is a perfect number</a:t>
            </a:r>
          </a:p>
        </p:txBody>
      </p:sp>
      <p:sp>
        <p:nvSpPr>
          <p:cNvPr id="14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6" y="419406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4514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</a:t>
            </a:r>
            <a:r>
              <a:rPr lang="en-US" dirty="0" smtClean="0"/>
              <a:t>check given number is prime or </a:t>
            </a:r>
            <a:r>
              <a:rPr lang="en-US" dirty="0"/>
              <a:t>not(while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02671" y="1034416"/>
            <a:ext cx="6668400" cy="535531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n,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,flag=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&lt;=n/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n%i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flag=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(flag==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 is a prime 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number"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 is not a prime 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number"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02677" y="1034416"/>
            <a:ext cx="499993" cy="535531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number:7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7 is a prime number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8" y="3176999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number:9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9 is not a prime number</a:t>
            </a: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7" y="284781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4622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for loop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11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365012"/>
          </a:xfrm>
        </p:spPr>
        <p:txBody>
          <a:bodyPr/>
          <a:lstStyle/>
          <a:p>
            <a:r>
              <a:rPr 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/>
              <a:t>is </a:t>
            </a:r>
            <a:r>
              <a:rPr lang="en-US" dirty="0"/>
              <a:t>an entry controlled loop</a:t>
            </a:r>
          </a:p>
          <a:p>
            <a:r>
              <a:rPr lang="en-US" dirty="0"/>
              <a:t>Statements inside the body of </a:t>
            </a:r>
            <a:r>
              <a:rPr lang="en-US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are repeatedly executed till the condition is true</a:t>
            </a:r>
          </a:p>
          <a:p>
            <a:r>
              <a:rPr lang="en-US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keyword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3095870" y="2593161"/>
            <a:ext cx="6835530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(initialization; condition;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updateStatement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 statements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262360" y="3912512"/>
            <a:ext cx="11667281" cy="2450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initialization statement is executed </a:t>
            </a:r>
            <a:r>
              <a:rPr lang="en-US" dirty="0">
                <a:solidFill>
                  <a:srgbClr val="92D050"/>
                </a:solidFill>
              </a:rPr>
              <a:t>only once</a:t>
            </a:r>
            <a:r>
              <a:rPr lang="en-US" dirty="0"/>
              <a:t>.</a:t>
            </a:r>
          </a:p>
          <a:p>
            <a:r>
              <a:rPr lang="en-US" dirty="0"/>
              <a:t>Then, the condition is evaluated. If the condition is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the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is </a:t>
            </a:r>
            <a:r>
              <a:rPr lang="en-US" dirty="0">
                <a:solidFill>
                  <a:srgbClr val="92D050"/>
                </a:solidFill>
              </a:rPr>
              <a:t>terminated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condition is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/>
              <a:t>statements inside the body of for loop are executed, and the update </a:t>
            </a:r>
            <a:r>
              <a:rPr lang="en-US" dirty="0" smtClean="0"/>
              <a:t>statement is updated.</a:t>
            </a:r>
          </a:p>
          <a:p>
            <a:r>
              <a:rPr lang="en-US" dirty="0"/>
              <a:t>Again the condition is evaluated.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095870" y="226397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Syntax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3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</a:t>
            </a:r>
            <a:r>
              <a:rPr lang="en-US" dirty="0" smtClean="0"/>
              <a:t>numbers 1 </a:t>
            </a:r>
            <a:r>
              <a:rPr lang="en-US" dirty="0"/>
              <a:t>to </a:t>
            </a:r>
            <a:r>
              <a:rPr lang="en-US" dirty="0" smtClean="0"/>
              <a:t>n (for loop)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4777100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;i&lt;=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n;i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074573" y="1830751"/>
            <a:ext cx="3996528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074572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6811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</a:t>
            </a:r>
            <a:r>
              <a:rPr lang="en-US" dirty="0" smtClean="0"/>
              <a:t>find factors of a number (for loop)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n to find factors="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;i&lt;=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n;i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n%i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"%d,"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n to find factors=12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1,2,3,4,6,12,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656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</a:t>
            </a:r>
            <a:r>
              <a:rPr lang="en-US" dirty="0" smtClean="0"/>
              <a:t>check given number is perfect or not(for loop)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02671" y="1034416"/>
            <a:ext cx="6668400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i,n,sum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n;i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n%i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"%d+"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sum=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sum+i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,sum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(sum==n)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"\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n%d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 is a perfect 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number"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"\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n%d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 is not a perfect 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number"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02677" y="1034416"/>
            <a:ext cx="499993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number:6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1+2+3=6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6 is a perfect number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8" y="3176999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number:8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1+2+4+=7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8 is not a perfect number</a:t>
            </a: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7" y="284781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7" y="4523247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number:496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1+2+4+8+16+31+62+124+248+=496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496 is a perfect number</a:t>
            </a:r>
          </a:p>
        </p:txBody>
      </p:sp>
      <p:sp>
        <p:nvSpPr>
          <p:cNvPr id="14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6" y="419406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4752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do while loop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72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do while</a:t>
            </a:r>
            <a:r>
              <a:rPr lang="en-US" dirty="0" smtClean="0"/>
              <a:t> </a:t>
            </a:r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365012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do</a:t>
            </a:r>
            <a:r>
              <a:rPr lang="en-US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/>
              <a:t>is an exit controlled loop.</a:t>
            </a:r>
            <a:endParaRPr lang="en-US" dirty="0"/>
          </a:p>
          <a:p>
            <a:pPr algn="just"/>
            <a:r>
              <a:rPr lang="en-US" dirty="0"/>
              <a:t>Statements inside the body of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do while </a:t>
            </a:r>
            <a:r>
              <a:rPr lang="en-US" dirty="0" smtClean="0"/>
              <a:t>are </a:t>
            </a:r>
            <a:r>
              <a:rPr lang="en-US" dirty="0"/>
              <a:t>repeatedly executed till the condition is </a:t>
            </a:r>
            <a:r>
              <a:rPr lang="en-US" dirty="0" smtClean="0"/>
              <a:t>true.</a:t>
            </a:r>
            <a:endParaRPr lang="en-US" dirty="0"/>
          </a:p>
          <a:p>
            <a:pPr algn="just"/>
            <a:r>
              <a:rPr 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Do </a:t>
            </a:r>
            <a:r>
              <a:rPr lang="en-US" dirty="0" smtClean="0">
                <a:latin typeface="Consolas" panose="020B0609020204030204" pitchFamily="49" charset="0"/>
              </a:rPr>
              <a:t>and</a:t>
            </a:r>
            <a:r>
              <a:rPr 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while </a:t>
            </a:r>
            <a:r>
              <a:rPr lang="en-US" dirty="0" smtClean="0"/>
              <a:t>are keywords.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4747253" y="2773642"/>
            <a:ext cx="3004675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do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 statement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(condition);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262360" y="4343103"/>
            <a:ext cx="11667281" cy="2084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Loop body will be executed </a:t>
            </a:r>
            <a:r>
              <a:rPr lang="en-US" dirty="0">
                <a:solidFill>
                  <a:srgbClr val="92D050"/>
                </a:solidFill>
              </a:rPr>
              <a:t>first</a:t>
            </a:r>
            <a:r>
              <a:rPr lang="en-US" dirty="0"/>
              <a:t>, and then condition is checked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condition </a:t>
            </a:r>
            <a:r>
              <a:rPr lang="en-US" dirty="0"/>
              <a:t>is </a:t>
            </a:r>
            <a:r>
              <a:rPr lang="en-US" dirty="0">
                <a:solidFill>
                  <a:srgbClr val="92D050"/>
                </a:solidFill>
              </a:rPr>
              <a:t>true</a:t>
            </a:r>
            <a:r>
              <a:rPr lang="en-US" dirty="0"/>
              <a:t>, the body of the loop is executed again and the </a:t>
            </a:r>
            <a:r>
              <a:rPr lang="en-US" dirty="0" smtClean="0"/>
              <a:t>condition </a:t>
            </a:r>
            <a:r>
              <a:rPr lang="en-US" dirty="0"/>
              <a:t>is evaluated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n-US" dirty="0"/>
              <a:t>This process goes on until the </a:t>
            </a:r>
            <a:r>
              <a:rPr lang="en-US" dirty="0" smtClean="0"/>
              <a:t>condition becomes </a:t>
            </a:r>
            <a:r>
              <a:rPr lang="en-US" dirty="0">
                <a:solidFill>
                  <a:srgbClr val="92D050"/>
                </a:solidFill>
              </a:rPr>
              <a:t>false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If the </a:t>
            </a:r>
            <a:r>
              <a:rPr lang="en-US" dirty="0" smtClean="0"/>
              <a:t>condition </a:t>
            </a:r>
            <a:r>
              <a:rPr lang="en-US" dirty="0"/>
              <a:t>is false, the loop ends.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4747253" y="2444458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Syntax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81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WAP to print Odd numbers between 1 to </a:t>
            </a:r>
            <a:r>
              <a:rPr lang="en-US" dirty="0" smtClean="0"/>
              <a:t>n(do while </a:t>
            </a:r>
            <a:r>
              <a:rPr lang="en-US" dirty="0"/>
              <a:t>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do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(i%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"%d,"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&lt;=n);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1,3,5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8458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loop?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is used to execute the block of code several times according to the condition given in the loop. It means it executes the same code multiple </a:t>
            </a:r>
            <a:r>
              <a:rPr lang="en-US" dirty="0" smtClean="0"/>
              <a:t>times.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569953" y="3893781"/>
            <a:ext cx="2034863" cy="2169825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7454" y="2356834"/>
            <a:ext cx="1287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“Hello”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13927" y="2387612"/>
            <a:ext cx="386366" cy="369332"/>
          </a:xfrm>
          <a:prstGeom prst="ellipse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1040" y="3893781"/>
            <a:ext cx="30265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"Hello\n"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"Hello\n"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"Hello\n"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"Hello\n"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"Hello\n"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739405" y="4332093"/>
            <a:ext cx="2357095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loop(condition)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//statements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Curved Left Arrow 28"/>
          <p:cNvSpPr/>
          <p:nvPr/>
        </p:nvSpPr>
        <p:spPr>
          <a:xfrm>
            <a:off x="10092320" y="4477922"/>
            <a:ext cx="965200" cy="1001542"/>
          </a:xfrm>
          <a:prstGeom prst="curvedLeftArrow">
            <a:avLst>
              <a:gd name="adj1" fmla="val 0"/>
              <a:gd name="adj2" fmla="val 18229"/>
              <a:gd name="adj3" fmla="val 18421"/>
            </a:avLst>
          </a:prstGeom>
          <a:solidFill>
            <a:srgbClr val="F9A825"/>
          </a:solidFill>
          <a:ln>
            <a:solidFill>
              <a:srgbClr val="F9A825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0800000">
            <a:off x="6774205" y="4422485"/>
            <a:ext cx="965200" cy="1001542"/>
          </a:xfrm>
          <a:prstGeom prst="curvedLeftArrow">
            <a:avLst>
              <a:gd name="adj1" fmla="val 0"/>
              <a:gd name="adj2" fmla="val 18229"/>
              <a:gd name="adj3" fmla="val 18421"/>
            </a:avLst>
          </a:prstGeom>
          <a:solidFill>
            <a:srgbClr val="F9A825"/>
          </a:solidFill>
          <a:ln>
            <a:solidFill>
              <a:srgbClr val="F9A825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569953" y="3567522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1706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 animBg="1"/>
      <p:bldP spid="29" grpId="0" animBg="1"/>
      <p:bldP spid="30" grpId="0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</a:t>
            </a:r>
            <a:r>
              <a:rPr lang="en-US" dirty="0" smtClean="0"/>
              <a:t>find factors of a </a:t>
            </a:r>
            <a:r>
              <a:rPr lang="en-US" smtClean="0"/>
              <a:t>number(do while loop)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do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n%i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"%d,"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&lt;=n);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number:6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1,2,3,6,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0458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</a:t>
            </a:r>
            <a:r>
              <a:rPr lang="en-US" dirty="0" smtClean="0"/>
              <a:t>print reverse a number(do while </a:t>
            </a:r>
            <a:r>
              <a:rPr lang="en-US" dirty="0"/>
              <a:t>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n;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pt-BR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pt-BR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,&amp;n);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do</a:t>
            </a:r>
            <a:endParaRPr lang="pt-BR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pt-BR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,n%</a:t>
            </a:r>
            <a:r>
              <a:rPr lang="pt-BR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n=n/</a:t>
            </a:r>
            <a:r>
              <a:rPr lang="pt-BR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(n!=</a:t>
            </a:r>
            <a:r>
              <a:rPr lang="pt-BR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number=1234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4321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0772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goto</a:t>
            </a:r>
            <a:r>
              <a:rPr lang="en-US" dirty="0" smtClean="0">
                <a:solidFill>
                  <a:schemeClr val="accent3"/>
                </a:solidFill>
              </a:rPr>
              <a:t> statement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goto</a:t>
            </a:r>
            <a:r>
              <a:rPr lang="en-US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365012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goto</a:t>
            </a:r>
            <a:r>
              <a:rPr lang="en-US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/>
              <a:t>is </a:t>
            </a:r>
            <a:r>
              <a:rPr lang="en-US" dirty="0"/>
              <a:t>an </a:t>
            </a:r>
            <a:r>
              <a:rPr lang="en-US" dirty="0" smtClean="0"/>
              <a:t>virtual </a:t>
            </a:r>
            <a:r>
              <a:rPr lang="en-US" dirty="0"/>
              <a:t>loop</a:t>
            </a:r>
          </a:p>
          <a:p>
            <a:pPr algn="just"/>
            <a:r>
              <a:rPr lang="en-US" dirty="0"/>
              <a:t>The </a:t>
            </a:r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</a:rPr>
              <a:t>goto</a:t>
            </a:r>
            <a:r>
              <a:rPr lang="en-US" dirty="0"/>
              <a:t> statement allows us to transfer control of the program to the specified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label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goto</a:t>
            </a:r>
            <a:r>
              <a:rPr lang="en-US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/>
              <a:t>is keyword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3387241" y="3155782"/>
            <a:ext cx="1660767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goto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label;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label: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262360" y="4793482"/>
            <a:ext cx="11667281" cy="965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label</a:t>
            </a:r>
            <a:r>
              <a:rPr lang="en-US" dirty="0"/>
              <a:t> is an identifier. When the </a:t>
            </a:r>
            <a:r>
              <a:rPr lang="en-US" dirty="0" err="1">
                <a:solidFill>
                  <a:srgbClr val="FF1744"/>
                </a:solidFill>
                <a:latin typeface="Consolas" panose="020B0609020204030204" pitchFamily="49" charset="0"/>
              </a:rPr>
              <a:t>goto</a:t>
            </a:r>
            <a:r>
              <a:rPr lang="en-US" dirty="0"/>
              <a:t> statement is encountered, the control of the program jumps to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label:</a:t>
            </a:r>
            <a:r>
              <a:rPr lang="en-US" dirty="0"/>
              <a:t> and starts executing the code.</a:t>
            </a:r>
          </a:p>
          <a:p>
            <a:pPr algn="just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6034641" y="3155782"/>
            <a:ext cx="1660767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label: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goto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label;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387241" y="2826598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Syntax</a:t>
            </a:r>
            <a:endParaRPr lang="en-US" sz="1600" dirty="0"/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034641" y="2826598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Syntax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8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WAP to print Odd numbers between 1 to </a:t>
            </a:r>
            <a:r>
              <a:rPr lang="en-US" dirty="0" smtClean="0"/>
              <a:t>n(</a:t>
            </a:r>
            <a:r>
              <a:rPr lang="en-US" dirty="0" err="1" smtClean="0"/>
              <a:t>goto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odd: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(i%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"%d,"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&lt;=n)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goto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odd;  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  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1,3,5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40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</a:t>
            </a:r>
            <a:r>
              <a:rPr lang="en-US" dirty="0" smtClean="0"/>
              <a:t>find factors of a number(</a:t>
            </a:r>
            <a:r>
              <a:rPr lang="en-US" dirty="0" err="1" smtClean="0"/>
              <a:t>goto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odd: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n%i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"%d,"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&lt;=n)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goto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odd;   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   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number:6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1,2,3,6,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432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loops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195081" y="1428875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 i=</a:t>
            </a:r>
            <a:r>
              <a:rPr lang="nn-NO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(i&lt;=</a:t>
            </a:r>
            <a:r>
              <a:rPr lang="nn-NO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nn-NO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,i++);</a:t>
            </a:r>
          </a:p>
          <a:p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nn-NO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9109218" y="142887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3116686" y="1429529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 i;</a:t>
            </a:r>
          </a:p>
          <a:p>
            <a:r>
              <a:rPr lang="nn-NO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nn-NO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;i&lt;=</a:t>
            </a:r>
            <a:r>
              <a:rPr lang="nn-NO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nn-NO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,i);</a:t>
            </a:r>
          </a:p>
          <a:p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nn-NO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6044799" y="142887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6150354" y="1428875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do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++);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195081" y="1099691"/>
            <a:ext cx="19556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Entry Control Loop</a:t>
            </a:r>
            <a:endParaRPr lang="en-US" sz="1600" dirty="0"/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116686" y="1100345"/>
            <a:ext cx="19556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Entry Control Loop</a:t>
            </a:r>
            <a:endParaRPr lang="en-US" sz="1600" dirty="0"/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150354" y="1099691"/>
            <a:ext cx="19556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Exit Control Loop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9241449" y="1428875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labelprint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++);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goto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labelprint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9241450" y="1099691"/>
            <a:ext cx="13965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Virtual Loop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1EDC37D-B6D9-44BE-951B-44220334B88E}"/>
              </a:ext>
            </a:extLst>
          </p:cNvPr>
          <p:cNvSpPr txBox="1"/>
          <p:nvPr/>
        </p:nvSpPr>
        <p:spPr>
          <a:xfrm>
            <a:off x="-1144926" y="2455235"/>
            <a:ext cx="7929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False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701730" y="3635044"/>
            <a:ext cx="2995682" cy="2147217"/>
            <a:chOff x="1701730" y="3635044"/>
            <a:chExt cx="2995682" cy="214721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10FE9DF-0E2C-4EC9-8B2D-3D10F318B8ED}"/>
                </a:ext>
              </a:extLst>
            </p:cNvPr>
            <p:cNvCxnSpPr/>
            <p:nvPr/>
          </p:nvCxnSpPr>
          <p:spPr>
            <a:xfrm>
              <a:off x="2967768" y="3635044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Decision 26">
              <a:extLst>
                <a:ext uri="{FF2B5EF4-FFF2-40B4-BE49-F238E27FC236}">
                  <a16:creationId xmlns:a16="http://schemas.microsoft.com/office/drawing/2014/main" xmlns="" id="{C22ED188-DA07-4BB6-9865-1F9706823EF6}"/>
                </a:ext>
              </a:extLst>
            </p:cNvPr>
            <p:cNvSpPr/>
            <p:nvPr/>
          </p:nvSpPr>
          <p:spPr>
            <a:xfrm>
              <a:off x="1701730" y="4027267"/>
              <a:ext cx="2560320" cy="640080"/>
            </a:xfrm>
            <a:prstGeom prst="flowChartDecision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condition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410FE9DF-0E2C-4EC9-8B2D-3D10F318B8ED}"/>
                </a:ext>
              </a:extLst>
            </p:cNvPr>
            <p:cNvCxnSpPr/>
            <p:nvPr/>
          </p:nvCxnSpPr>
          <p:spPr>
            <a:xfrm>
              <a:off x="2967768" y="4660212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xmlns="" id="{E96D584B-953E-4C48-A881-B5C5FE71E9BA}"/>
                </a:ext>
              </a:extLst>
            </p:cNvPr>
            <p:cNvSpPr/>
            <p:nvPr/>
          </p:nvSpPr>
          <p:spPr>
            <a:xfrm>
              <a:off x="2236248" y="5028256"/>
              <a:ext cx="146304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Loop Body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E6E08FC-9D51-492D-8734-D750C0385B65}"/>
                </a:ext>
              </a:extLst>
            </p:cNvPr>
            <p:cNvSpPr txBox="1"/>
            <p:nvPr/>
          </p:nvSpPr>
          <p:spPr>
            <a:xfrm>
              <a:off x="2204847" y="4605048"/>
              <a:ext cx="667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True</a:t>
              </a:r>
            </a:p>
          </p:txBody>
        </p:sp>
        <p:cxnSp>
          <p:nvCxnSpPr>
            <p:cNvPr id="5" name="Elbow Connector 4"/>
            <p:cNvCxnSpPr>
              <a:stCxn id="29" idx="1"/>
              <a:endCxn id="27" idx="1"/>
            </p:cNvCxnSpPr>
            <p:nvPr/>
          </p:nvCxnSpPr>
          <p:spPr>
            <a:xfrm rot="10800000">
              <a:off x="1701730" y="4347308"/>
              <a:ext cx="534518" cy="863829"/>
            </a:xfrm>
            <a:prstGeom prst="bentConnector3">
              <a:avLst>
                <a:gd name="adj1" fmla="val 142768"/>
              </a:avLst>
            </a:prstGeom>
            <a:ln w="19050">
              <a:solidFill>
                <a:srgbClr val="F9A8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stCxn id="27" idx="3"/>
            </p:cNvCxnSpPr>
            <p:nvPr/>
          </p:nvCxnSpPr>
          <p:spPr>
            <a:xfrm flipH="1">
              <a:off x="2965620" y="4347307"/>
              <a:ext cx="1296430" cy="1434954"/>
            </a:xfrm>
            <a:prstGeom prst="bentConnector4">
              <a:avLst>
                <a:gd name="adj1" fmla="val -17633"/>
                <a:gd name="adj2" fmla="val 83721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1EDC37D-B6D9-44BE-951B-44220334B88E}"/>
                </a:ext>
              </a:extLst>
            </p:cNvPr>
            <p:cNvSpPr txBox="1"/>
            <p:nvPr/>
          </p:nvSpPr>
          <p:spPr>
            <a:xfrm>
              <a:off x="3961185" y="3878345"/>
              <a:ext cx="736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False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279810" y="3635044"/>
            <a:ext cx="2611239" cy="2415808"/>
            <a:chOff x="6279810" y="3635044"/>
            <a:chExt cx="2611239" cy="2415808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410FE9DF-0E2C-4EC9-8B2D-3D10F318B8ED}"/>
                </a:ext>
              </a:extLst>
            </p:cNvPr>
            <p:cNvCxnSpPr/>
            <p:nvPr/>
          </p:nvCxnSpPr>
          <p:spPr>
            <a:xfrm>
              <a:off x="7568259" y="3635044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Decision 40">
              <a:extLst>
                <a:ext uri="{FF2B5EF4-FFF2-40B4-BE49-F238E27FC236}">
                  <a16:creationId xmlns:a16="http://schemas.microsoft.com/office/drawing/2014/main" xmlns="" id="{C22ED188-DA07-4BB6-9865-1F9706823EF6}"/>
                </a:ext>
              </a:extLst>
            </p:cNvPr>
            <p:cNvSpPr/>
            <p:nvPr/>
          </p:nvSpPr>
          <p:spPr>
            <a:xfrm>
              <a:off x="6521521" y="4782847"/>
              <a:ext cx="2101449" cy="640080"/>
            </a:xfrm>
            <a:prstGeom prst="flowChartDecision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condition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410FE9DF-0E2C-4EC9-8B2D-3D10F318B8ED}"/>
                </a:ext>
              </a:extLst>
            </p:cNvPr>
            <p:cNvCxnSpPr/>
            <p:nvPr/>
          </p:nvCxnSpPr>
          <p:spPr>
            <a:xfrm>
              <a:off x="7568259" y="4409355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Process 42">
              <a:extLst>
                <a:ext uri="{FF2B5EF4-FFF2-40B4-BE49-F238E27FC236}">
                  <a16:creationId xmlns:a16="http://schemas.microsoft.com/office/drawing/2014/main" xmlns="" id="{E96D584B-953E-4C48-A881-B5C5FE71E9BA}"/>
                </a:ext>
              </a:extLst>
            </p:cNvPr>
            <p:cNvSpPr/>
            <p:nvPr/>
          </p:nvSpPr>
          <p:spPr>
            <a:xfrm>
              <a:off x="6836740" y="4041173"/>
              <a:ext cx="146304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Loop Body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3E6E08FC-9D51-492D-8734-D750C0385B65}"/>
                </a:ext>
              </a:extLst>
            </p:cNvPr>
            <p:cNvSpPr txBox="1"/>
            <p:nvPr/>
          </p:nvSpPr>
          <p:spPr>
            <a:xfrm>
              <a:off x="6279810" y="4638793"/>
              <a:ext cx="667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1EDC37D-B6D9-44BE-951B-44220334B88E}"/>
                </a:ext>
              </a:extLst>
            </p:cNvPr>
            <p:cNvSpPr txBox="1"/>
            <p:nvPr/>
          </p:nvSpPr>
          <p:spPr>
            <a:xfrm>
              <a:off x="8154822" y="5176759"/>
              <a:ext cx="736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False</a:t>
              </a:r>
            </a:p>
          </p:txBody>
        </p:sp>
        <p:cxnSp>
          <p:nvCxnSpPr>
            <p:cNvPr id="51" name="Elbow Connector 50"/>
            <p:cNvCxnSpPr>
              <a:stCxn id="41" idx="1"/>
              <a:endCxn id="43" idx="1"/>
            </p:cNvCxnSpPr>
            <p:nvPr/>
          </p:nvCxnSpPr>
          <p:spPr>
            <a:xfrm rot="10800000" flipH="1">
              <a:off x="6521520" y="4224053"/>
              <a:ext cx="315219" cy="878834"/>
            </a:xfrm>
            <a:prstGeom prst="bentConnector3">
              <a:avLst>
                <a:gd name="adj1" fmla="val -72521"/>
              </a:avLst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41" idx="3"/>
            </p:cNvCxnSpPr>
            <p:nvPr/>
          </p:nvCxnSpPr>
          <p:spPr>
            <a:xfrm flipH="1">
              <a:off x="7686675" y="5102887"/>
              <a:ext cx="936295" cy="947965"/>
            </a:xfrm>
            <a:prstGeom prst="bentConnector4">
              <a:avLst>
                <a:gd name="adj1" fmla="val -24415"/>
                <a:gd name="adj2" fmla="val 66880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9265135" y="3635044"/>
            <a:ext cx="2834764" cy="2415808"/>
            <a:chOff x="9265135" y="3635044"/>
            <a:chExt cx="2834764" cy="2415808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410FE9DF-0E2C-4EC9-8B2D-3D10F318B8ED}"/>
                </a:ext>
              </a:extLst>
            </p:cNvPr>
            <p:cNvCxnSpPr/>
            <p:nvPr/>
          </p:nvCxnSpPr>
          <p:spPr>
            <a:xfrm>
              <a:off x="10777109" y="3635044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lowchart: Decision 64">
              <a:extLst>
                <a:ext uri="{FF2B5EF4-FFF2-40B4-BE49-F238E27FC236}">
                  <a16:creationId xmlns:a16="http://schemas.microsoft.com/office/drawing/2014/main" xmlns="" id="{C22ED188-DA07-4BB6-9865-1F9706823EF6}"/>
                </a:ext>
              </a:extLst>
            </p:cNvPr>
            <p:cNvSpPr/>
            <p:nvPr/>
          </p:nvSpPr>
          <p:spPr>
            <a:xfrm>
              <a:off x="9730371" y="4782847"/>
              <a:ext cx="2101449" cy="640080"/>
            </a:xfrm>
            <a:prstGeom prst="flowChartDecision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condition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410FE9DF-0E2C-4EC9-8B2D-3D10F318B8ED}"/>
                </a:ext>
              </a:extLst>
            </p:cNvPr>
            <p:cNvCxnSpPr/>
            <p:nvPr/>
          </p:nvCxnSpPr>
          <p:spPr>
            <a:xfrm>
              <a:off x="10777109" y="4409355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Process 66">
              <a:extLst>
                <a:ext uri="{FF2B5EF4-FFF2-40B4-BE49-F238E27FC236}">
                  <a16:creationId xmlns:a16="http://schemas.microsoft.com/office/drawing/2014/main" xmlns="" id="{E96D584B-953E-4C48-A881-B5C5FE71E9BA}"/>
                </a:ext>
              </a:extLst>
            </p:cNvPr>
            <p:cNvSpPr/>
            <p:nvPr/>
          </p:nvSpPr>
          <p:spPr>
            <a:xfrm>
              <a:off x="10045590" y="4041173"/>
              <a:ext cx="146304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Statement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E6E08FC-9D51-492D-8734-D750C0385B65}"/>
                </a:ext>
              </a:extLst>
            </p:cNvPr>
            <p:cNvSpPr txBox="1"/>
            <p:nvPr/>
          </p:nvSpPr>
          <p:spPr>
            <a:xfrm>
              <a:off x="9454473" y="5171705"/>
              <a:ext cx="667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81EDC37D-B6D9-44BE-951B-44220334B88E}"/>
                </a:ext>
              </a:extLst>
            </p:cNvPr>
            <p:cNvSpPr txBox="1"/>
            <p:nvPr/>
          </p:nvSpPr>
          <p:spPr>
            <a:xfrm>
              <a:off x="11363672" y="5176759"/>
              <a:ext cx="736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False</a:t>
              </a:r>
            </a:p>
          </p:txBody>
        </p:sp>
        <p:cxnSp>
          <p:nvCxnSpPr>
            <p:cNvPr id="71" name="Elbow Connector 70"/>
            <p:cNvCxnSpPr>
              <a:stCxn id="65" idx="3"/>
            </p:cNvCxnSpPr>
            <p:nvPr/>
          </p:nvCxnSpPr>
          <p:spPr>
            <a:xfrm flipH="1">
              <a:off x="10895525" y="5102887"/>
              <a:ext cx="936295" cy="947965"/>
            </a:xfrm>
            <a:prstGeom prst="bentConnector4">
              <a:avLst>
                <a:gd name="adj1" fmla="val -24415"/>
                <a:gd name="adj2" fmla="val 66880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3E6E08FC-9D51-492D-8734-D750C0385B65}"/>
                </a:ext>
              </a:extLst>
            </p:cNvPr>
            <p:cNvSpPr txBox="1"/>
            <p:nvPr/>
          </p:nvSpPr>
          <p:spPr>
            <a:xfrm>
              <a:off x="9265135" y="4020279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Label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5" name="Flowchart: Process 74">
              <a:extLst>
                <a:ext uri="{FF2B5EF4-FFF2-40B4-BE49-F238E27FC236}">
                  <a16:creationId xmlns:a16="http://schemas.microsoft.com/office/drawing/2014/main" xmlns="" id="{E96D584B-953E-4C48-A881-B5C5FE71E9BA}"/>
                </a:ext>
              </a:extLst>
            </p:cNvPr>
            <p:cNvSpPr/>
            <p:nvPr/>
          </p:nvSpPr>
          <p:spPr>
            <a:xfrm>
              <a:off x="9318991" y="5622982"/>
              <a:ext cx="82276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bg1"/>
                  </a:solidFill>
                </a:rPr>
                <a:t>goto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Elbow Connector 76"/>
            <p:cNvCxnSpPr>
              <a:stCxn id="65" idx="1"/>
            </p:cNvCxnSpPr>
            <p:nvPr/>
          </p:nvCxnSpPr>
          <p:spPr>
            <a:xfrm rot="10800000" flipV="1">
              <a:off x="9512301" y="5102886"/>
              <a:ext cx="218071" cy="520095"/>
            </a:xfrm>
            <a:prstGeom prst="bentConnector2">
              <a:avLst/>
            </a:prstGeom>
            <a:ln w="19050">
              <a:solidFill>
                <a:srgbClr val="F9A8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75" idx="1"/>
            </p:cNvCxnSpPr>
            <p:nvPr/>
          </p:nvCxnSpPr>
          <p:spPr>
            <a:xfrm rot="10800000" flipH="1">
              <a:off x="9318991" y="4420390"/>
              <a:ext cx="822760" cy="1385473"/>
            </a:xfrm>
            <a:prstGeom prst="bentConnector4">
              <a:avLst>
                <a:gd name="adj1" fmla="val -13893"/>
                <a:gd name="adj2" fmla="val 85933"/>
              </a:avLst>
            </a:prstGeom>
            <a:ln w="19050">
              <a:solidFill>
                <a:srgbClr val="F9A8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03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4A8568B-1B88-475B-A551-F03F8357914B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3"/>
                </a:solidFill>
              </a:rPr>
              <a:t>Pattern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35949AE2-6899-4EDA-9322-46CE0BD6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 smtClean="0"/>
              <a:t>Always detect pattern in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5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There are important points to note in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Determine, how many rows?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Determine, how many numbers/characters/columns in a row?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Determine, Increment/Decrement among the number of rows.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Determine, starting in each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327" y="3669219"/>
            <a:ext cx="1204775" cy="163121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IN" sz="2000" b="1" dirty="0" smtClean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11</a:t>
            </a:r>
          </a:p>
          <a:p>
            <a:r>
              <a:rPr lang="en-IN" sz="2000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111</a:t>
            </a:r>
          </a:p>
          <a:p>
            <a:r>
              <a:rPr lang="en-IN" sz="2000" b="1" dirty="0" smtClean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1111</a:t>
            </a:r>
          </a:p>
          <a:p>
            <a:r>
              <a:rPr lang="en-IN" sz="2000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11111</a:t>
            </a:r>
            <a:endParaRPr lang="en-IN" sz="2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1207" y="3669219"/>
            <a:ext cx="1204775" cy="163121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IN" sz="2000" b="1" dirty="0" smtClean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r>
              <a:rPr lang="en-IN" sz="2000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123</a:t>
            </a:r>
          </a:p>
          <a:p>
            <a:r>
              <a:rPr lang="en-IN" sz="2000" b="1" dirty="0" smtClean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1234</a:t>
            </a:r>
          </a:p>
          <a:p>
            <a:r>
              <a:rPr lang="en-IN" sz="2000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12345</a:t>
            </a:r>
          </a:p>
        </p:txBody>
      </p:sp>
      <p:sp>
        <p:nvSpPr>
          <p:cNvPr id="6" name="Rectangle 5"/>
          <p:cNvSpPr/>
          <p:nvPr/>
        </p:nvSpPr>
        <p:spPr>
          <a:xfrm>
            <a:off x="5594087" y="3705155"/>
            <a:ext cx="1204775" cy="163121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IN" sz="2000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23</a:t>
            </a:r>
          </a:p>
          <a:p>
            <a:r>
              <a:rPr lang="en-IN" sz="2000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456</a:t>
            </a:r>
          </a:p>
          <a:p>
            <a:r>
              <a:rPr lang="en-IN" sz="2000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78910</a:t>
            </a:r>
          </a:p>
          <a:p>
            <a:endParaRPr lang="en-IN" sz="2000" b="1" dirty="0" smtClean="0">
              <a:solidFill>
                <a:srgbClr val="F9267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06967" y="3708788"/>
            <a:ext cx="1260516" cy="2246769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*</a:t>
            </a:r>
          </a:p>
          <a:p>
            <a:r>
              <a:rPr lang="en-IN" sz="2000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* *</a:t>
            </a:r>
          </a:p>
          <a:p>
            <a:r>
              <a:rPr lang="en-IN" sz="2000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* * *</a:t>
            </a:r>
          </a:p>
          <a:p>
            <a:r>
              <a:rPr lang="en-IN" sz="2000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* * * *</a:t>
            </a:r>
          </a:p>
          <a:p>
            <a:r>
              <a:rPr lang="en-IN" sz="2000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* * *</a:t>
            </a:r>
          </a:p>
          <a:p>
            <a:r>
              <a:rPr lang="en-IN" sz="2000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* *</a:t>
            </a:r>
          </a:p>
          <a:p>
            <a:r>
              <a:rPr lang="en-IN" sz="2000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*</a:t>
            </a:r>
          </a:p>
        </p:txBody>
      </p:sp>
    </p:spTree>
    <p:extLst>
      <p:ext uri="{BB962C8B-B14F-4D97-AF65-F5344CB8AC3E}">
        <p14:creationId xmlns:p14="http://schemas.microsoft.com/office/powerpoint/2010/main" val="182263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</a:t>
            </a:r>
            <a:r>
              <a:rPr lang="en-US" dirty="0" smtClean="0"/>
              <a:t>print given pattern (nested loop)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0772" y="1110982"/>
            <a:ext cx="1093396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**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***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****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*****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8958" y="2696409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  <a:effectLst/>
              </a:rPr>
              <a:t>No. of rows: 5 </a:t>
            </a:r>
            <a:endParaRPr lang="en-IN" dirty="0">
              <a:solidFill>
                <a:srgbClr val="F8F8F2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8958" y="3173840"/>
            <a:ext cx="2625519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  <a:effectLst/>
              </a:rPr>
              <a:t>No. of characters </a:t>
            </a:r>
          </a:p>
          <a:p>
            <a:r>
              <a:rPr lang="en-IN" dirty="0" smtClean="0">
                <a:solidFill>
                  <a:srgbClr val="F8F8F2"/>
                </a:solidFill>
                <a:effectLst/>
              </a:rPr>
              <a:t>Row-1: </a:t>
            </a:r>
            <a:r>
              <a:rPr lang="en-IN" dirty="0">
                <a:solidFill>
                  <a:srgbClr val="F8F8F2"/>
                </a:solidFill>
              </a:rPr>
              <a:t>*</a:t>
            </a:r>
            <a:endParaRPr lang="en-IN" dirty="0" smtClean="0">
              <a:solidFill>
                <a:srgbClr val="F8F8F2"/>
              </a:solidFill>
            </a:endParaRPr>
          </a:p>
          <a:p>
            <a:r>
              <a:rPr lang="en-IN" dirty="0" smtClean="0">
                <a:solidFill>
                  <a:srgbClr val="F8F8F2"/>
                </a:solidFill>
                <a:effectLst/>
              </a:rPr>
              <a:t>Row-2: **</a:t>
            </a:r>
          </a:p>
          <a:p>
            <a:r>
              <a:rPr lang="en-IN" dirty="0" smtClean="0">
                <a:solidFill>
                  <a:srgbClr val="F8F8F2"/>
                </a:solidFill>
              </a:rPr>
              <a:t>Row-3: ***</a:t>
            </a:r>
          </a:p>
          <a:p>
            <a:r>
              <a:rPr lang="en-IN" dirty="0" smtClean="0">
                <a:solidFill>
                  <a:srgbClr val="F8F8F2"/>
                </a:solidFill>
              </a:rPr>
              <a:t>Row-4: ****</a:t>
            </a:r>
          </a:p>
          <a:p>
            <a:r>
              <a:rPr lang="en-IN" dirty="0" smtClean="0">
                <a:solidFill>
                  <a:srgbClr val="F8F8F2"/>
                </a:solidFill>
                <a:effectLst/>
              </a:rPr>
              <a:t>Row-5: *****</a:t>
            </a:r>
            <a:endParaRPr lang="en-IN" dirty="0">
              <a:solidFill>
                <a:srgbClr val="F8F8F2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958" y="5036265"/>
            <a:ext cx="2625519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  <a:effectLst/>
              </a:rPr>
              <a:t>Inner loop: Increment</a:t>
            </a:r>
          </a:p>
          <a:p>
            <a:r>
              <a:rPr lang="en-IN" dirty="0" smtClean="0">
                <a:solidFill>
                  <a:srgbClr val="F8F8F2"/>
                </a:solidFill>
              </a:rPr>
              <a:t>Outer loop: Increment</a:t>
            </a:r>
            <a:endParaRPr lang="en-IN" dirty="0">
              <a:solidFill>
                <a:srgbClr val="F8F8F2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8957" y="5790697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</a:rPr>
              <a:t>Starting: *</a:t>
            </a:r>
            <a:endParaRPr lang="en-IN" dirty="0">
              <a:solidFill>
                <a:srgbClr val="F8F8F2"/>
              </a:solidFill>
              <a:effectLst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3829807" y="1440166"/>
            <a:ext cx="40187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i,j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 j&lt;=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 j++)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  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329813" y="1440166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329813" y="111098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68882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DE9C76-00D4-4484-A4CD-45837889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v/s 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</a:p>
        </p:txBody>
      </p:sp>
      <p:cxnSp>
        <p:nvCxnSpPr>
          <p:cNvPr id="8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6" idx="3"/>
          </p:cNvCxnSpPr>
          <p:nvPr/>
        </p:nvCxnSpPr>
        <p:spPr>
          <a:xfrm flipH="1">
            <a:off x="3478036" y="3271913"/>
            <a:ext cx="1461251" cy="1939074"/>
          </a:xfrm>
          <a:prstGeom prst="bentConnector4">
            <a:avLst>
              <a:gd name="adj1" fmla="val -32208"/>
              <a:gd name="adj2" fmla="val 9875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>
            <a:endCxn id="6" idx="0"/>
          </p:cNvCxnSpPr>
          <p:nvPr/>
        </p:nvCxnSpPr>
        <p:spPr>
          <a:xfrm>
            <a:off x="3478036" y="2113161"/>
            <a:ext cx="3" cy="74727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2016790" y="2860433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condition</a:t>
            </a:r>
          </a:p>
        </p:txBody>
      </p:sp>
      <p:cxnSp>
        <p:nvCxnSpPr>
          <p:cNvPr id="7" name="Elbow Connector 9">
            <a:extLst>
              <a:ext uri="{FF2B5EF4-FFF2-40B4-BE49-F238E27FC236}">
                <a16:creationId xmlns:a16="http://schemas.microsoft.com/office/drawing/2014/main" xmlns="" id="{6FD10F4B-0582-4B3C-BC15-56AEC3E70752}"/>
              </a:ext>
            </a:extLst>
          </p:cNvPr>
          <p:cNvCxnSpPr>
            <a:endCxn id="11" idx="0"/>
          </p:cNvCxnSpPr>
          <p:nvPr/>
        </p:nvCxnSpPr>
        <p:spPr>
          <a:xfrm rot="5400000">
            <a:off x="3186639" y="3974793"/>
            <a:ext cx="582805" cy="5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7D908FA-99E6-4CB0-9819-4A795B260466}"/>
              </a:ext>
            </a:extLst>
          </p:cNvPr>
          <p:cNvSpPr txBox="1"/>
          <p:nvPr/>
        </p:nvSpPr>
        <p:spPr>
          <a:xfrm>
            <a:off x="2766091" y="3717875"/>
            <a:ext cx="713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4965093" y="2836504"/>
            <a:ext cx="7929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146779" y="4266198"/>
            <a:ext cx="2662517" cy="612648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2" name="Elbow Connector 14">
            <a:extLst>
              <a:ext uri="{FF2B5EF4-FFF2-40B4-BE49-F238E27FC236}">
                <a16:creationId xmlns:a16="http://schemas.microsoft.com/office/drawing/2014/main" xmlns="" id="{EA190C7E-82F2-4443-9B4E-422E0F9FFDF5}"/>
              </a:ext>
            </a:extLst>
          </p:cNvPr>
          <p:cNvCxnSpPr>
            <a:stCxn id="11" idx="2"/>
          </p:cNvCxnSpPr>
          <p:nvPr/>
        </p:nvCxnSpPr>
        <p:spPr>
          <a:xfrm rot="5400000">
            <a:off x="3048566" y="5308316"/>
            <a:ext cx="858942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10FE9DF-0E2C-4EC9-8B2D-3D10F318B8ED}"/>
              </a:ext>
            </a:extLst>
          </p:cNvPr>
          <p:cNvCxnSpPr>
            <a:endCxn id="15" idx="0"/>
          </p:cNvCxnSpPr>
          <p:nvPr/>
        </p:nvCxnSpPr>
        <p:spPr>
          <a:xfrm>
            <a:off x="8334388" y="2074792"/>
            <a:ext cx="3" cy="74727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xmlns="" id="{C22ED188-DA07-4BB6-9865-1F9706823EF6}"/>
              </a:ext>
            </a:extLst>
          </p:cNvPr>
          <p:cNvSpPr/>
          <p:nvPr/>
        </p:nvSpPr>
        <p:spPr>
          <a:xfrm>
            <a:off x="6873142" y="2822064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condition</a:t>
            </a:r>
          </a:p>
        </p:txBody>
      </p:sp>
      <p:cxnSp>
        <p:nvCxnSpPr>
          <p:cNvPr id="16" name="Elbow Connector 18">
            <a:extLst>
              <a:ext uri="{FF2B5EF4-FFF2-40B4-BE49-F238E27FC236}">
                <a16:creationId xmlns:a16="http://schemas.microsoft.com/office/drawing/2014/main" xmlns="" id="{ADA09551-4476-46DF-B3D6-6795725982E9}"/>
              </a:ext>
            </a:extLst>
          </p:cNvPr>
          <p:cNvCxnSpPr>
            <a:endCxn id="20" idx="0"/>
          </p:cNvCxnSpPr>
          <p:nvPr/>
        </p:nvCxnSpPr>
        <p:spPr>
          <a:xfrm rot="5400000">
            <a:off x="8042991" y="3936424"/>
            <a:ext cx="582805" cy="5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9">
            <a:extLst>
              <a:ext uri="{FF2B5EF4-FFF2-40B4-BE49-F238E27FC236}">
                <a16:creationId xmlns:a16="http://schemas.microsoft.com/office/drawing/2014/main" xmlns="" id="{4C264304-F80A-4629-85A3-BCC5889597A3}"/>
              </a:ext>
            </a:extLst>
          </p:cNvPr>
          <p:cNvCxnSpPr>
            <a:stCxn id="15" idx="3"/>
          </p:cNvCxnSpPr>
          <p:nvPr/>
        </p:nvCxnSpPr>
        <p:spPr>
          <a:xfrm flipH="1">
            <a:off x="8490186" y="3233544"/>
            <a:ext cx="1305453" cy="2677481"/>
          </a:xfrm>
          <a:prstGeom prst="bentConnector4">
            <a:avLst>
              <a:gd name="adj1" fmla="val -17511"/>
              <a:gd name="adj2" fmla="val 7727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E6E08FC-9D51-492D-8734-D750C0385B65}"/>
              </a:ext>
            </a:extLst>
          </p:cNvPr>
          <p:cNvSpPr txBox="1"/>
          <p:nvPr/>
        </p:nvSpPr>
        <p:spPr>
          <a:xfrm>
            <a:off x="7622443" y="3679506"/>
            <a:ext cx="713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1EDC37D-B6D9-44BE-951B-44220334B88E}"/>
              </a:ext>
            </a:extLst>
          </p:cNvPr>
          <p:cNvSpPr txBox="1"/>
          <p:nvPr/>
        </p:nvSpPr>
        <p:spPr>
          <a:xfrm>
            <a:off x="9821445" y="2798135"/>
            <a:ext cx="7929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xmlns="" id="{E96D584B-953E-4C48-A881-B5C5FE71E9BA}"/>
              </a:ext>
            </a:extLst>
          </p:cNvPr>
          <p:cNvSpPr/>
          <p:nvPr/>
        </p:nvSpPr>
        <p:spPr>
          <a:xfrm>
            <a:off x="7003131" y="4227829"/>
            <a:ext cx="2662517" cy="612648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21" name="Elbow Connector 23">
            <a:extLst>
              <a:ext uri="{FF2B5EF4-FFF2-40B4-BE49-F238E27FC236}">
                <a16:creationId xmlns:a16="http://schemas.microsoft.com/office/drawing/2014/main" xmlns="" id="{56AF8C7E-7BE7-4006-AABC-41053479E0ED}"/>
              </a:ext>
            </a:extLst>
          </p:cNvPr>
          <p:cNvCxnSpPr>
            <a:stCxn id="20" idx="1"/>
            <a:endCxn id="15" idx="1"/>
          </p:cNvCxnSpPr>
          <p:nvPr/>
        </p:nvCxnSpPr>
        <p:spPr>
          <a:xfrm rot="10800000">
            <a:off x="6873143" y="3233545"/>
            <a:ext cx="129989" cy="1300609"/>
          </a:xfrm>
          <a:prstGeom prst="bentConnector3">
            <a:avLst>
              <a:gd name="adj1" fmla="val 410342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6096000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87277CAF-424F-4084-87D7-8C082F6F7DC5}"/>
              </a:ext>
            </a:extLst>
          </p:cNvPr>
          <p:cNvGrpSpPr/>
          <p:nvPr/>
        </p:nvGrpSpPr>
        <p:grpSpPr>
          <a:xfrm>
            <a:off x="2734001" y="1392481"/>
            <a:ext cx="7254945" cy="642313"/>
            <a:chOff x="2620254" y="1392481"/>
            <a:chExt cx="7254945" cy="64231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404EC91-3EDC-4DB1-8932-F4ADCFDA16B8}"/>
                </a:ext>
              </a:extLst>
            </p:cNvPr>
            <p:cNvSpPr txBox="1"/>
            <p:nvPr/>
          </p:nvSpPr>
          <p:spPr>
            <a:xfrm>
              <a:off x="2620254" y="1482805"/>
              <a:ext cx="2319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Flowchart of </a:t>
              </a:r>
              <a:r>
                <a:rPr lang="en-US" sz="2400" b="1" dirty="0">
                  <a:solidFill>
                    <a:srgbClr val="F92672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if</a:t>
              </a:r>
              <a:endParaRPr lang="en-US" sz="2400" b="1" dirty="0">
                <a:solidFill>
                  <a:srgbClr val="F9267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1CCE78C-A460-4395-B824-4357B640BBCE}"/>
                </a:ext>
              </a:extLst>
            </p:cNvPr>
            <p:cNvSpPr txBox="1"/>
            <p:nvPr/>
          </p:nvSpPr>
          <p:spPr>
            <a:xfrm>
              <a:off x="7003131" y="1482805"/>
              <a:ext cx="287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Flowchart of </a:t>
              </a:r>
              <a:r>
                <a:rPr lang="en-US" sz="2400" b="1" dirty="0">
                  <a:solidFill>
                    <a:srgbClr val="F92672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while</a:t>
              </a:r>
              <a:endParaRPr lang="en-US" sz="2400" dirty="0">
                <a:solidFill>
                  <a:srgbClr val="F9267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2160E941-A950-4CDA-BB3F-3B402E7D8BCE}"/>
                </a:ext>
              </a:extLst>
            </p:cNvPr>
            <p:cNvSpPr/>
            <p:nvPr/>
          </p:nvSpPr>
          <p:spPr>
            <a:xfrm>
              <a:off x="5650052" y="1392481"/>
              <a:ext cx="642313" cy="64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v/s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4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 animBg="1"/>
      <p:bldP spid="15" grpId="0" animBg="1"/>
      <p:bldP spid="18" grpId="0"/>
      <p:bldP spid="19" grpId="0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given pattern (nested loop)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772" y="1110982"/>
            <a:ext cx="1093396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123</a:t>
            </a: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1234</a:t>
            </a: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12345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8958" y="2696409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  <a:effectLst/>
              </a:rPr>
              <a:t>No. of rows: 5 </a:t>
            </a:r>
            <a:endParaRPr lang="en-IN" dirty="0">
              <a:solidFill>
                <a:srgbClr val="F8F8F2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8958" y="3173840"/>
            <a:ext cx="2625519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</a:rPr>
              <a:t>No. of values </a:t>
            </a:r>
          </a:p>
          <a:p>
            <a:r>
              <a:rPr lang="en-US" dirty="0">
                <a:solidFill>
                  <a:srgbClr val="F8F8F2"/>
                </a:solidFill>
              </a:rPr>
              <a:t>Row-1: 1</a:t>
            </a:r>
          </a:p>
          <a:p>
            <a:r>
              <a:rPr lang="en-US" dirty="0">
                <a:solidFill>
                  <a:srgbClr val="F8F8F2"/>
                </a:solidFill>
              </a:rPr>
              <a:t>Row-2: 12</a:t>
            </a:r>
          </a:p>
          <a:p>
            <a:r>
              <a:rPr lang="en-US" dirty="0">
                <a:solidFill>
                  <a:srgbClr val="F8F8F2"/>
                </a:solidFill>
              </a:rPr>
              <a:t>Row-3: 123</a:t>
            </a:r>
          </a:p>
          <a:p>
            <a:r>
              <a:rPr lang="en-US" dirty="0">
                <a:solidFill>
                  <a:srgbClr val="F8F8F2"/>
                </a:solidFill>
              </a:rPr>
              <a:t>Row-4: 1234</a:t>
            </a:r>
          </a:p>
          <a:p>
            <a:r>
              <a:rPr lang="en-US" dirty="0">
                <a:solidFill>
                  <a:srgbClr val="F8F8F2"/>
                </a:solidFill>
              </a:rPr>
              <a:t>Row-5: 12345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8958" y="5036265"/>
            <a:ext cx="2625519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</a:rPr>
              <a:t>Inner loop: Increment</a:t>
            </a:r>
          </a:p>
          <a:p>
            <a:r>
              <a:rPr lang="en-IN" dirty="0">
                <a:solidFill>
                  <a:srgbClr val="F8F8F2"/>
                </a:solidFill>
              </a:rPr>
              <a:t>Outer loop: Increment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8957" y="5790697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</a:rPr>
              <a:t>Starting: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3829807" y="1440166"/>
            <a:ext cx="40187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i,j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;i&lt;=</a:t>
            </a:r>
            <a:r>
              <a:rPr lang="en-US" b="1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 j&lt;=</a:t>
            </a:r>
            <a:r>
              <a:rPr lang="en-US" b="1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 j++)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,j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"\n"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   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329813" y="1440166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329813" y="111098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25136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given pattern (nested loop)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772" y="1110982"/>
            <a:ext cx="1093396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5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54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543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5432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54321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8957" y="2696409"/>
            <a:ext cx="2624328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  <a:effectLst/>
              </a:rPr>
              <a:t>No. of rows: 5 </a:t>
            </a:r>
            <a:endParaRPr lang="en-IN" dirty="0">
              <a:solidFill>
                <a:srgbClr val="F8F8F2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8958" y="3173840"/>
            <a:ext cx="2624328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</a:rPr>
              <a:t>No. of values </a:t>
            </a:r>
          </a:p>
          <a:p>
            <a:r>
              <a:rPr lang="en-IN" dirty="0">
                <a:solidFill>
                  <a:srgbClr val="F8F8F2"/>
                </a:solidFill>
              </a:rPr>
              <a:t>Row-1: 5</a:t>
            </a:r>
          </a:p>
          <a:p>
            <a:r>
              <a:rPr lang="en-IN" dirty="0">
                <a:solidFill>
                  <a:srgbClr val="F8F8F2"/>
                </a:solidFill>
              </a:rPr>
              <a:t>Row-2: 54</a:t>
            </a:r>
          </a:p>
          <a:p>
            <a:r>
              <a:rPr lang="en-IN" dirty="0">
                <a:solidFill>
                  <a:srgbClr val="F8F8F2"/>
                </a:solidFill>
              </a:rPr>
              <a:t>Row-3: 543</a:t>
            </a:r>
          </a:p>
          <a:p>
            <a:r>
              <a:rPr lang="en-IN" dirty="0">
                <a:solidFill>
                  <a:srgbClr val="F8F8F2"/>
                </a:solidFill>
              </a:rPr>
              <a:t>Row-4: 5432</a:t>
            </a:r>
          </a:p>
          <a:p>
            <a:r>
              <a:rPr lang="en-IN" dirty="0">
                <a:solidFill>
                  <a:srgbClr val="F8F8F2"/>
                </a:solidFill>
              </a:rPr>
              <a:t>Row-5: 54321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8958" y="5036265"/>
            <a:ext cx="2624328" cy="923330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</a:rPr>
              <a:t>Inner loop: Decrement</a:t>
            </a:r>
          </a:p>
          <a:p>
            <a:r>
              <a:rPr lang="en-IN" dirty="0">
                <a:solidFill>
                  <a:srgbClr val="F8F8F2"/>
                </a:solidFill>
              </a:rPr>
              <a:t>Outer loop: Decrement/Increment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8956" y="6037437"/>
            <a:ext cx="2624328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</a:rPr>
              <a:t>Starting: </a:t>
            </a:r>
            <a:r>
              <a:rPr lang="en-IN" dirty="0" smtClean="0">
                <a:solidFill>
                  <a:srgbClr val="F8F8F2"/>
                </a:solidFill>
              </a:rPr>
              <a:t>5</a:t>
            </a:r>
            <a:endParaRPr lang="en-IN" dirty="0">
              <a:solidFill>
                <a:srgbClr val="F8F8F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3809772" y="1449910"/>
            <a:ext cx="37520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i,j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;i&gt;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;i--)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 j&gt;=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; j--)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,j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  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309778" y="1449910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309778" y="1115521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5383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</a:t>
            </a:r>
            <a:r>
              <a:rPr lang="en-US" dirty="0" smtClean="0"/>
              <a:t>print given pattern (nested loop)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0772" y="1034782"/>
            <a:ext cx="846508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*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**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***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****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*****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67852" y="1352174"/>
            <a:ext cx="3624470" cy="4524315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i,j,k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(k=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;k&gt;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i;k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--)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;j&lt;=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i;j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  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  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8903802" y="1363966"/>
            <a:ext cx="2734056" cy="766586"/>
          </a:xfrm>
          <a:prstGeom prst="wedgeRoundRectCallout">
            <a:avLst>
              <a:gd name="adj1" fmla="val -78016"/>
              <a:gd name="adj2" fmla="val 149869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we need to print 4 spaces before printing *</a:t>
            </a:r>
            <a:endParaRPr lang="en-IN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8903802" y="4296714"/>
            <a:ext cx="2734056" cy="766586"/>
          </a:xfrm>
          <a:prstGeom prst="wedgeRoundRectCallout">
            <a:avLst>
              <a:gd name="adj1" fmla="val -77180"/>
              <a:gd name="adj2" fmla="val -66827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printing spaces this inner loop prints *</a:t>
            </a:r>
            <a:endParaRPr lang="en-IN" dirty="0"/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367859" y="102299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9940959" y="2342720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*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9940958" y="2710713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**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9940958" y="3082901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***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9940958" y="3455089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****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9940958" y="3827277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*****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8958" y="2620209"/>
            <a:ext cx="3691772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  <a:effectLst/>
              </a:rPr>
              <a:t>No. of rows: 5 </a:t>
            </a:r>
            <a:endParaRPr lang="en-IN" dirty="0">
              <a:solidFill>
                <a:srgbClr val="F8F8F2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958" y="3097640"/>
            <a:ext cx="3691772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  <a:effectLst/>
              </a:rPr>
              <a:t>No. of values </a:t>
            </a:r>
          </a:p>
          <a:p>
            <a:r>
              <a:rPr lang="en-IN" dirty="0" smtClean="0">
                <a:solidFill>
                  <a:srgbClr val="F8F8F2"/>
                </a:solidFill>
                <a:effectLst/>
              </a:rPr>
              <a:t>Row-1: ----*</a:t>
            </a:r>
            <a:endParaRPr lang="en-IN" dirty="0" smtClean="0">
              <a:solidFill>
                <a:srgbClr val="F8F8F2"/>
              </a:solidFill>
            </a:endParaRPr>
          </a:p>
          <a:p>
            <a:r>
              <a:rPr lang="en-IN" dirty="0" smtClean="0">
                <a:solidFill>
                  <a:srgbClr val="F8F8F2"/>
                </a:solidFill>
                <a:effectLst/>
              </a:rPr>
              <a:t>Row-2: </a:t>
            </a:r>
            <a:r>
              <a:rPr lang="en-IN" dirty="0" smtClean="0">
                <a:solidFill>
                  <a:srgbClr val="F8F8F2"/>
                </a:solidFill>
              </a:rPr>
              <a:t>---**</a:t>
            </a:r>
            <a:endParaRPr lang="en-IN" dirty="0" smtClean="0">
              <a:solidFill>
                <a:srgbClr val="F8F8F2"/>
              </a:solidFill>
              <a:effectLst/>
            </a:endParaRPr>
          </a:p>
          <a:p>
            <a:r>
              <a:rPr lang="en-IN" dirty="0" smtClean="0">
                <a:solidFill>
                  <a:srgbClr val="F8F8F2"/>
                </a:solidFill>
              </a:rPr>
              <a:t>Row-3: --***</a:t>
            </a:r>
          </a:p>
          <a:p>
            <a:r>
              <a:rPr lang="en-IN" dirty="0" smtClean="0">
                <a:solidFill>
                  <a:srgbClr val="F8F8F2"/>
                </a:solidFill>
              </a:rPr>
              <a:t>Row-4: -****</a:t>
            </a:r>
          </a:p>
          <a:p>
            <a:r>
              <a:rPr lang="en-IN" dirty="0" smtClean="0">
                <a:solidFill>
                  <a:srgbClr val="F8F8F2"/>
                </a:solidFill>
                <a:effectLst/>
              </a:rPr>
              <a:t>Row-5: *****</a:t>
            </a:r>
            <a:endParaRPr lang="en-IN" dirty="0">
              <a:solidFill>
                <a:srgbClr val="F8F8F2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8957" y="4960065"/>
            <a:ext cx="3708893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  <a:effectLst/>
              </a:rPr>
              <a:t>Inner loop: Decrement</a:t>
            </a:r>
          </a:p>
          <a:p>
            <a:r>
              <a:rPr lang="en-IN" dirty="0" smtClean="0">
                <a:solidFill>
                  <a:srgbClr val="F8F8F2"/>
                </a:solidFill>
              </a:rPr>
              <a:t>Outer loop: Decrement/Increment</a:t>
            </a:r>
            <a:endParaRPr lang="en-IN" dirty="0">
              <a:solidFill>
                <a:srgbClr val="F8F8F2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4309" y="5734830"/>
            <a:ext cx="3713541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</a:rPr>
              <a:t>Starting: -(space)</a:t>
            </a:r>
          </a:p>
          <a:p>
            <a:r>
              <a:rPr lang="en-IN" dirty="0" smtClean="0">
                <a:solidFill>
                  <a:srgbClr val="F8F8F2"/>
                </a:solidFill>
                <a:effectLst/>
              </a:rPr>
              <a:t>Ending: *</a:t>
            </a:r>
            <a:endParaRPr lang="en-IN" dirty="0">
              <a:solidFill>
                <a:srgbClr val="F8F8F2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367859" y="1352174"/>
            <a:ext cx="499993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60" y="910106"/>
            <a:ext cx="11667281" cy="5220000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Write </a:t>
            </a:r>
            <a:r>
              <a:rPr lang="en-US" sz="2000" dirty="0"/>
              <a:t>a program to find sum of first N odd numbers. Ex. 1+3+5+7+………..+N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Write a program to find 1+1/2+1/3+1/4+....+1/n. </a:t>
            </a:r>
            <a:endParaRPr lang="en-US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Write a program to print all Armstrong numbers in a given </a:t>
            </a:r>
            <a:r>
              <a:rPr lang="en-US" sz="2000" dirty="0" smtClean="0"/>
              <a:t>range. For </a:t>
            </a:r>
            <a:r>
              <a:rPr lang="en-US" sz="2000" dirty="0"/>
              <a:t>example 153 = 1^3 + 5^3 + 3^3. So, 153 is Armstrong number. </a:t>
            </a:r>
            <a:endParaRPr lang="en-US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Write a program to </a:t>
            </a:r>
            <a:r>
              <a:rPr lang="en-US" sz="2000" dirty="0"/>
              <a:t>print given number in reverse order</a:t>
            </a:r>
            <a:endParaRPr lang="en-US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Write a program to check whether a given string is palindrome or not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Write a program </a:t>
            </a:r>
            <a:r>
              <a:rPr lang="en-US" sz="2000" dirty="0"/>
              <a:t>to print Multiplication Table up to </a:t>
            </a:r>
            <a:r>
              <a:rPr lang="en-US" sz="2000" dirty="0" smtClean="0"/>
              <a:t>n.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457200" indent="-457200">
              <a:buFont typeface="+mj-lt"/>
              <a:buAutoNum type="arabicParenR" startAt="7"/>
            </a:pPr>
            <a:r>
              <a:rPr lang="en-US" sz="2000" dirty="0"/>
              <a:t>Construct C programs to print the following patterns using loop statement.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33210" y="5148443"/>
            <a:ext cx="1008845" cy="128016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22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333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4444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55555</a:t>
            </a:r>
          </a:p>
        </p:txBody>
      </p:sp>
      <p:sp>
        <p:nvSpPr>
          <p:cNvPr id="5" name="Rectangle 4"/>
          <p:cNvSpPr/>
          <p:nvPr/>
        </p:nvSpPr>
        <p:spPr>
          <a:xfrm>
            <a:off x="2021292" y="5148443"/>
            <a:ext cx="1728835" cy="128016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# #</a:t>
            </a:r>
          </a:p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* * *</a:t>
            </a:r>
          </a:p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# # # #</a:t>
            </a:r>
          </a:p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* * * * </a:t>
            </a:r>
            <a:r>
              <a:rPr lang="en-IN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21393"/>
              </p:ext>
            </p:extLst>
          </p:nvPr>
        </p:nvGraphicFramePr>
        <p:xfrm>
          <a:off x="668110" y="3632086"/>
          <a:ext cx="4385736" cy="107632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29364" y="5148443"/>
            <a:ext cx="1062417" cy="1128963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1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0  1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1  0  1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0  1  0  1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71018" y="5148442"/>
            <a:ext cx="1303411" cy="1128963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1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2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2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3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3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3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4  4  4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4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53666" y="5148442"/>
            <a:ext cx="1166205" cy="1128963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1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A  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B</a:t>
            </a:r>
            <a:endParaRPr lang="en-IN" sz="16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2  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3   4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C  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D   E   F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96493" y="5148442"/>
            <a:ext cx="1443236" cy="1128963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pPr marL="26670"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 * 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marL="26670"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  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marL="26670"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  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</a:t>
            </a:r>
            <a:endParaRPr lang="en-IN" sz="1600" dirty="0" smtClean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16351" y="5148442"/>
            <a:ext cx="1443236" cy="128016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 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 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Thank you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1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or Iterative Statements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2" y="1911217"/>
            <a:ext cx="5211161" cy="110554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Entry </a:t>
            </a:r>
            <a:r>
              <a:rPr lang="en-US" dirty="0"/>
              <a:t>Controlled Loop:	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, 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</a:p>
          <a:p>
            <a:pPr marL="457200" lvl="1" indent="0">
              <a:buNone/>
            </a:pPr>
            <a:r>
              <a:rPr lang="en-US" dirty="0"/>
              <a:t>Exit Controlled Loop:	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do…while</a:t>
            </a:r>
          </a:p>
          <a:p>
            <a:pPr marL="457200" lvl="1" indent="0">
              <a:buNone/>
            </a:pPr>
            <a:r>
              <a:rPr lang="en-US" dirty="0"/>
              <a:t>Virtual Loop:		</a:t>
            </a:r>
            <a:r>
              <a:rPr lang="en-US" b="1" dirty="0" err="1">
                <a:solidFill>
                  <a:srgbClr val="F92672"/>
                </a:solidFill>
                <a:latin typeface="Consolas" panose="020B0609020204030204" pitchFamily="49" charset="0"/>
              </a:rPr>
              <a:t>goto</a:t>
            </a:r>
            <a:endParaRPr lang="en-US" b="1" dirty="0">
              <a:solidFill>
                <a:srgbClr val="F92672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5308" y="1865110"/>
            <a:ext cx="0" cy="1151647"/>
          </a:xfrm>
          <a:prstGeom prst="line">
            <a:avLst/>
          </a:prstGeom>
          <a:ln w="38100">
            <a:solidFill>
              <a:srgbClr val="F9A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6518" y="1103334"/>
            <a:ext cx="539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9A825"/>
                </a:solidFill>
              </a:rPr>
              <a:t>Looping Statements are</a:t>
            </a:r>
            <a:endParaRPr lang="en-IN" sz="2800" dirty="0">
              <a:solidFill>
                <a:srgbClr val="F9A8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While loop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9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is an entry controlled loop</a:t>
            </a:r>
          </a:p>
          <a:p>
            <a:r>
              <a:rPr lang="en-US" dirty="0"/>
              <a:t>Statements inside the body of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are repeatedly executed till the condition is true</a:t>
            </a:r>
          </a:p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is keyword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568570" y="3163167"/>
            <a:ext cx="4777100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(condition)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 Body of the while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 true part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568570" y="283398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Syntax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68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</a:t>
            </a:r>
            <a:r>
              <a:rPr lang="en-US" dirty="0" smtClean="0"/>
              <a:t>1 </a:t>
            </a:r>
            <a:r>
              <a:rPr lang="en-US" dirty="0"/>
              <a:t>to </a:t>
            </a:r>
            <a:r>
              <a:rPr lang="en-US" dirty="0" smtClean="0"/>
              <a:t>n(while loop)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4777100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n:"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&lt;=n)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074573" y="1830751"/>
            <a:ext cx="3996528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Enter n:10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074572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0224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Odd numbers between 1 to n(while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354501"/>
            <a:ext cx="4777100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 n;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(“Enter the value of n”);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(“%d ”,&amp;n);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&lt;= n)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(i%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(“%d/n”,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54501"/>
            <a:ext cx="49999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491364" y="5464220"/>
            <a:ext cx="1983577" cy="101566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Enter the value of n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02531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491363" y="513503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52311"/>
              </p:ext>
            </p:extLst>
          </p:nvPr>
        </p:nvGraphicFramePr>
        <p:xfrm>
          <a:off x="6591935" y="1029488"/>
          <a:ext cx="5014214" cy="4892675"/>
        </p:xfrm>
        <a:graphic>
          <a:graphicData uri="http://schemas.openxmlformats.org/drawingml/2006/table">
            <a:tbl>
              <a:tblPr firstRow="1" firstCol="1" bandRow="1"/>
              <a:tblGrid>
                <a:gridCol w="4406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67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849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Line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Process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Output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Linking header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Calling void main()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Declarations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Enter value of 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Scanning value of 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 &lt;= n, 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While loop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i%2 != 0 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If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Printing value of 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Incrementing value of i by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Jump to line:7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 &lt;= n, 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While loop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i%2 != 0 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If condition, skip line:10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Incrementing value of i by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Jump to line:7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 &lt;= n, 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While loop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i%2 != 0 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If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Printing value of 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Incrementing value of i by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Jump to line:7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32879"/>
              </p:ext>
            </p:extLst>
          </p:nvPr>
        </p:nvGraphicFramePr>
        <p:xfrm>
          <a:off x="6603547" y="6246076"/>
          <a:ext cx="5014214" cy="195707"/>
        </p:xfrm>
        <a:graphic>
          <a:graphicData uri="http://schemas.openxmlformats.org/drawingml/2006/table">
            <a:tbl>
              <a:tblPr firstRow="1" firstCol="1" bandRow="1"/>
              <a:tblGrid>
                <a:gridCol w="4406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67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849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End of program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93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2348</Words>
  <Application>Microsoft Office PowerPoint</Application>
  <PresentationFormat>Widescreen</PresentationFormat>
  <Paragraphs>1275</Paragraphs>
  <Slides>44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Segoe UI</vt:lpstr>
      <vt:lpstr>Segoe UI Black</vt:lpstr>
      <vt:lpstr>Segoe UI Light</vt:lpstr>
      <vt:lpstr>Segoe UI Semibold</vt:lpstr>
      <vt:lpstr>Shruti</vt:lpstr>
      <vt:lpstr>Wingdings</vt:lpstr>
      <vt:lpstr>Wingdings 2</vt:lpstr>
      <vt:lpstr>Wingdings 3</vt:lpstr>
      <vt:lpstr>Office Theme</vt:lpstr>
      <vt:lpstr>Looping</vt:lpstr>
      <vt:lpstr>Life is all about Repetition.</vt:lpstr>
      <vt:lpstr>What is loop?</vt:lpstr>
      <vt:lpstr>if v/s while</vt:lpstr>
      <vt:lpstr>Looping or Iterative Statements in C</vt:lpstr>
      <vt:lpstr>While loop</vt:lpstr>
      <vt:lpstr>While Loop</vt:lpstr>
      <vt:lpstr>WAP to print 1 to n(while loop)</vt:lpstr>
      <vt:lpstr>WAP to print Odd numbers between 1 to n(while loop)</vt:lpstr>
      <vt:lpstr>WAP to print multiplication table(while loop)</vt:lpstr>
      <vt:lpstr>WAP to Sum of 5 numbers entered by user(while loop)</vt:lpstr>
      <vt:lpstr>Looping</vt:lpstr>
      <vt:lpstr>Syntax and Logic</vt:lpstr>
      <vt:lpstr>How to build logic? Step-1 </vt:lpstr>
      <vt:lpstr>How to build logic? Step-2</vt:lpstr>
      <vt:lpstr>How to build logic? Step-3</vt:lpstr>
      <vt:lpstr>How to build logic? Step-4</vt:lpstr>
      <vt:lpstr>WAP to find factors of a number(while loop)</vt:lpstr>
      <vt:lpstr>WAP to print reverse a number(while loop)</vt:lpstr>
      <vt:lpstr>WAP to check given number is perfect or not(while loop)</vt:lpstr>
      <vt:lpstr>WAP to check given number is prime or not(while loop)</vt:lpstr>
      <vt:lpstr>for loop</vt:lpstr>
      <vt:lpstr>for Loop</vt:lpstr>
      <vt:lpstr>WAP to print numbers 1 to n (for loop)</vt:lpstr>
      <vt:lpstr>WAP to find factors of a number (for loop)</vt:lpstr>
      <vt:lpstr>WAP to check given number is perfect or not(for loop)</vt:lpstr>
      <vt:lpstr>do while loop</vt:lpstr>
      <vt:lpstr>do while Loop</vt:lpstr>
      <vt:lpstr>WAP to print Odd numbers between 1 to n(do while loop)</vt:lpstr>
      <vt:lpstr>WAP to find factors of a number(do while loop)</vt:lpstr>
      <vt:lpstr>WAP to print reverse a number(do while loop)</vt:lpstr>
      <vt:lpstr>goto statement</vt:lpstr>
      <vt:lpstr>goto Statement</vt:lpstr>
      <vt:lpstr>WAP to print Odd numbers between 1 to n(goto)</vt:lpstr>
      <vt:lpstr>WAP to find factors of a number(goto)</vt:lpstr>
      <vt:lpstr>Types of loops</vt:lpstr>
      <vt:lpstr>PowerPoint Presentation</vt:lpstr>
      <vt:lpstr>Pattern</vt:lpstr>
      <vt:lpstr>WAP to print given pattern (nested loop)</vt:lpstr>
      <vt:lpstr>WAP to print given pattern (nested loop)</vt:lpstr>
      <vt:lpstr>WAP to print given pattern (nested loop)</vt:lpstr>
      <vt:lpstr>WAP to print given pattern (nested loop)</vt:lpstr>
      <vt:lpstr>Practice programs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372</cp:revision>
  <dcterms:created xsi:type="dcterms:W3CDTF">2020-05-01T05:09:15Z</dcterms:created>
  <dcterms:modified xsi:type="dcterms:W3CDTF">2021-01-07T03:05:44Z</dcterms:modified>
</cp:coreProperties>
</file>