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0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6MU/RQ0bOLnWugQthUtSA==" hashData="HJuO7LsBqkc6GzJiRtfEbiSNsD0mpvZV+elBNownWWsGbNlIh/gXDMHpWRdN+eQimSVm07crT5cclr3lCEKym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FF1744"/>
    <a:srgbClr val="373737"/>
    <a:srgbClr val="666666"/>
    <a:srgbClr val="595959"/>
    <a:srgbClr val="111111"/>
    <a:srgbClr val="000000"/>
    <a:srgbClr val="FF5800"/>
    <a:srgbClr val="EF5350"/>
    <a:srgbClr val="B9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hyperlink" Target="https://www.darshan.ac.in/DIET/Faculty/Dr-Nilesh-Maganbhai-Gambhava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7"/>
              <a:extLst>
                <a:ext uri="{FF2B5EF4-FFF2-40B4-BE49-F238E27FC236}">
                  <a16:creationId xmlns:a16="http://schemas.microsoft.com/office/drawing/2014/main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Array and</a:t>
            </a:r>
            <a:r>
              <a:rPr lang="en-US" baseline="0" dirty="0"/>
              <a:t> Strings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&amp; Strings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Multi Dimensional Array</a:t>
            </a:r>
          </a:p>
        </p:txBody>
      </p:sp>
      <p:pic>
        <p:nvPicPr>
          <p:cNvPr id="2050" name="Picture 2" descr="Rubik's Cube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60" y="3026228"/>
            <a:ext cx="3253523" cy="33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2 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288" y="1524112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5289" y="1194928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287" y="2582590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//This array can hold 9 elements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5288" y="2253406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14897"/>
              </p:ext>
            </p:extLst>
          </p:nvPr>
        </p:nvGraphicFramePr>
        <p:xfrm>
          <a:off x="445517" y="4051041"/>
          <a:ext cx="6299200" cy="2209800"/>
        </p:xfrm>
        <a:graphic>
          <a:graphicData uri="http://schemas.openxmlformats.org/drawingml/2006/table">
            <a:tbl>
              <a:tblPr firstRow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5823" y="3624117"/>
            <a:ext cx="2300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 dirty="0"/>
              <a:t>A two dimensional array can be seen as a table with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‘x’</a:t>
            </a:r>
            <a:r>
              <a:rPr lang="en-US" dirty="0"/>
              <a:t> rows and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‘y’</a:t>
            </a:r>
            <a:r>
              <a:rPr lang="en-US" dirty="0"/>
              <a:t> columns. </a:t>
            </a:r>
          </a:p>
          <a:p>
            <a:pPr algn="just"/>
            <a:r>
              <a:rPr lang="en-US" dirty="0"/>
              <a:t>The row number ranges from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(x-1) </a:t>
            </a:r>
            <a:r>
              <a:rPr lang="en-US" dirty="0"/>
              <a:t>and column number ranges from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(y-1). </a:t>
            </a:r>
          </a:p>
        </p:txBody>
      </p:sp>
    </p:spTree>
    <p:extLst>
      <p:ext uri="{BB962C8B-B14F-4D97-AF65-F5344CB8AC3E}">
        <p14:creationId xmlns:p14="http://schemas.microsoft.com/office/powerpoint/2010/main" val="198123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 2D Array: Example-1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 = {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0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1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2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//4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//5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</a:p>
          <a:p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//7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//8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//9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5" y="5828597"/>
            <a:ext cx="608254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can be initialized like this also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]={{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}};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39950"/>
              </p:ext>
            </p:extLst>
          </p:nvPr>
        </p:nvGraphicFramePr>
        <p:xfrm>
          <a:off x="7179084" y="2277308"/>
          <a:ext cx="4760686" cy="2303384"/>
        </p:xfrm>
        <a:graphic>
          <a:graphicData uri="http://schemas.openxmlformats.org/drawingml/2006/table">
            <a:tbl>
              <a:tblPr firstRow="1" bandRow="1"/>
              <a:tblGrid>
                <a:gridCol w="90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2" y="5828597"/>
            <a:ext cx="49999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 2D Array: Example-2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 = {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0 with 4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1 with 4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//4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//5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//7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//8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5" y="5048016"/>
            <a:ext cx="608254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data[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can be initialized like this also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]={{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74474"/>
              </p:ext>
            </p:extLst>
          </p:nvPr>
        </p:nvGraphicFramePr>
        <p:xfrm>
          <a:off x="7114477" y="2565231"/>
          <a:ext cx="4882664" cy="1727538"/>
        </p:xfrm>
        <a:graphic>
          <a:graphicData uri="http://schemas.openxmlformats.org/drawingml/2006/table">
            <a:tbl>
              <a:tblPr firstRow="1" bandRow="1"/>
              <a:tblGrid>
                <a:gridCol w="85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2" y="5048016"/>
            <a:ext cx="49999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62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2D Array Elements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2969719"/>
            <a:ext cx="3996771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456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789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264053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38" y="1068889"/>
            <a:ext cx="2886515" cy="14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a program to count number of positive, negative and zero elements from 3 X 3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597656" y="1300449"/>
            <a:ext cx="758952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i,j,pos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,neg=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,zero=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(data[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=pos+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(data[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=neg+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zero=zero+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"positive=%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d,negative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d,zero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pos,neg,zero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97663" y="1300449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76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22472" y="1859340"/>
            <a:ext cx="3749040" cy="2834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positive=6,negative=2,zero=1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322472" y="15269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03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addition of two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multiplication of two matrix.</a:t>
            </a:r>
          </a:p>
        </p:txBody>
      </p:sp>
    </p:spTree>
    <p:extLst>
      <p:ext uri="{BB962C8B-B14F-4D97-AF65-F5344CB8AC3E}">
        <p14:creationId xmlns:p14="http://schemas.microsoft.com/office/powerpoint/2010/main" val="276983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String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(Character Array)</a:t>
            </a:r>
          </a:p>
        </p:txBody>
      </p:sp>
    </p:spTree>
    <p:extLst>
      <p:ext uri="{BB962C8B-B14F-4D97-AF65-F5344CB8AC3E}">
        <p14:creationId xmlns:p14="http://schemas.microsoft.com/office/powerpoint/2010/main" val="201408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String is a one-dimensional array of characters terminated by a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null('\0')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dirty="0"/>
              <a:t>Each character in the array occupies one byte of memory, and the last character must always be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null('\0')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termination character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('\0')</a:t>
            </a:r>
            <a:r>
              <a:rPr lang="en-US" dirty="0"/>
              <a:t> is important in a string to identify where the string ends. </a:t>
            </a: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136" y="2238999"/>
            <a:ext cx="219456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95498"/>
              </p:ext>
            </p:extLst>
          </p:nvPr>
        </p:nvGraphicFramePr>
        <p:xfrm>
          <a:off x="3090746" y="174834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609936" y="52572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0191"/>
              </p:ext>
            </p:extLst>
          </p:nvPr>
        </p:nvGraphicFramePr>
        <p:xfrm>
          <a:off x="2987040" y="47220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Initializing String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46" y="1539844"/>
            <a:ext cx="2301796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3346" y="2579797"/>
            <a:ext cx="705345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249938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Initialization method 1: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3346" y="3619750"/>
            <a:ext cx="10972800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"DARSHAN"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//'\0' will be automatically inserted at the end in this type of declaration.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3289891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Initialization method 2: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11857" y="52953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36697"/>
              </p:ext>
            </p:extLst>
          </p:nvPr>
        </p:nvGraphicFramePr>
        <p:xfrm>
          <a:off x="2987040" y="47601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6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Array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we need to store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US" dirty="0"/>
              <a:t> of the student in the integer variable.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 dirty="0"/>
              <a:t>Now we need to store </a:t>
            </a:r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IN" dirty="0"/>
              <a:t> of 100 students.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This is </a:t>
            </a:r>
            <a:r>
              <a:rPr lang="en-US" dirty="0">
                <a:solidFill>
                  <a:srgbClr val="92D050"/>
                </a:solidFill>
              </a:rPr>
              <a:t>not appropriate</a:t>
            </a:r>
            <a:r>
              <a:rPr lang="en-US" dirty="0"/>
              <a:t> to declare these many integer variables. </a:t>
            </a:r>
          </a:p>
          <a:p>
            <a:pPr marL="0" indent="0" algn="just">
              <a:buNone/>
            </a:pPr>
            <a:r>
              <a:rPr lang="en-US" dirty="0"/>
              <a:t>   e.g. 100 integer variables for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Solution to declare and store multiple variables of similar type is an </a:t>
            </a:r>
            <a:r>
              <a:rPr lang="en-US" dirty="0">
                <a:solidFill>
                  <a:srgbClr val="92D050"/>
                </a:solidFill>
              </a:rPr>
              <a:t>array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92D050"/>
                </a:solidFill>
              </a:rPr>
              <a:t>array</a:t>
            </a:r>
            <a:r>
              <a:rPr lang="en-US" dirty="0"/>
              <a:t> is a variable that can store multiple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089" y="1959541"/>
            <a:ext cx="213360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089" y="163035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088" y="3309091"/>
            <a:ext cx="730382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rollno101, rollno102, rollno103, rollno104...; 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089" y="297990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String: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526974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"Name=%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06372" y="14941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Darshan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Name=Darshan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06372" y="11617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06372" y="2544106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CE Darshan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Name=CE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06372" y="221173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491938"/>
            <a:ext cx="11667281" cy="2915750"/>
          </a:xfrm>
        </p:spPr>
        <p:txBody>
          <a:bodyPr/>
          <a:lstStyle/>
          <a:p>
            <a:pPr algn="just"/>
            <a:r>
              <a:rPr lang="en-US" dirty="0"/>
              <a:t>There is no need to use address of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(&amp;)</a:t>
            </a:r>
            <a:r>
              <a:rPr lang="en-US" dirty="0"/>
              <a:t> operator in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/>
              <a:t> to store a string. </a:t>
            </a:r>
          </a:p>
          <a:p>
            <a:pPr algn="just"/>
            <a:r>
              <a:rPr lang="en-US" dirty="0"/>
              <a:t>As string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is an array of characters and the name of the array, i.e.,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indicates the base address of the string (character array).</a:t>
            </a:r>
          </a:p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terminates its input on the first whitespace(space, tab, newline etc.) encountered.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String: gets()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6858000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gets(name);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//read string including white spaces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"Name=%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120749" y="1632822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name:Darshan Institute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Name=Darshan Institute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120749" y="13004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707838"/>
            <a:ext cx="11667281" cy="270566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gets():</a:t>
            </a:r>
            <a:r>
              <a:rPr lang="en-US" dirty="0"/>
              <a:t> Reads characters from the standard input and stores them as a string.</a:t>
            </a:r>
          </a:p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puts(): </a:t>
            </a:r>
            <a:r>
              <a:rPr lang="en-US" dirty="0"/>
              <a:t>Prints characters from the standard.</a:t>
            </a:r>
          </a:p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/>
              <a:t>Reads input until it encounters whitespace, newline or End Of File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 </a:t>
            </a:r>
            <a:r>
              <a:rPr lang="en-US" dirty="0"/>
              <a:t>whereas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 </a:t>
            </a:r>
            <a:r>
              <a:rPr lang="en-US" dirty="0"/>
              <a:t>reads input until it encounters newline or End Of File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gets(): </a:t>
            </a:r>
            <a:r>
              <a:rPr lang="en-US" dirty="0"/>
              <a:t>Does not stop reading input when it encounters whitespace instead it takes whitespace as a string.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Handling Functions :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813816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string.h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//header file for string functions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strlen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(s1));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returns length of s1 in integer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3207622"/>
            <a:ext cx="3200400" cy="64008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string: CE Darshan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28752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619012"/>
          </a:xfrm>
        </p:spPr>
        <p:txBody>
          <a:bodyPr/>
          <a:lstStyle/>
          <a:p>
            <a:r>
              <a:rPr lang="en-US" dirty="0"/>
              <a:t>C has several inbuilt functions to operate on string. These functions are known as string handling functions.</a:t>
            </a:r>
          </a:p>
          <a:p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(s1):</a:t>
            </a:r>
            <a:r>
              <a:rPr lang="en-US" dirty="0"/>
              <a:t> returns length of a string in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Handling Functions: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813816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],s2[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string-1:"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string-2:"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gets(s2);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(s1,s2)==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same"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not same"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3207622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28752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39612"/>
          </a:xfrm>
        </p:spPr>
        <p:txBody>
          <a:bodyPr/>
          <a:lstStyle/>
          <a:p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(s1,s2):</a:t>
            </a:r>
            <a:r>
              <a:rPr lang="en-US" dirty="0"/>
              <a:t>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dirty="0"/>
              <a:t> are the same.</a:t>
            </a:r>
          </a:p>
          <a:p>
            <a:r>
              <a:rPr lang="en-US" dirty="0"/>
              <a:t>Returns less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s1&lt;s2.</a:t>
            </a:r>
            <a:endParaRPr lang="en-US" dirty="0"/>
          </a:p>
          <a:p>
            <a:r>
              <a:rPr lang="en-US" dirty="0"/>
              <a:t>Returns greater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s1&gt;s2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4588724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425635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539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08842"/>
              </p:ext>
            </p:extLst>
          </p:nvPr>
        </p:nvGraphicFramePr>
        <p:xfrm>
          <a:off x="251121" y="1587888"/>
          <a:ext cx="1170432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Copies 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string to 1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copies the string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in to string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so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is now “There”.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remains unchanged.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25155"/>
              </p:ext>
            </p:extLst>
          </p:nvPr>
        </p:nvGraphicFramePr>
        <p:xfrm>
          <a:off x="251121" y="3067050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Appends 2</a:t>
                      </a:r>
                      <a:r>
                        <a:rPr lang="en-US" sz="2000" b="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string at the end of 1</a:t>
                      </a:r>
                      <a:r>
                        <a:rPr lang="en-US" sz="2000" b="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(s1,s2);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 copy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is appended at the end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Now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becomes “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TheirThere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3047"/>
              </p:ext>
            </p:extLst>
          </p:nvPr>
        </p:nvGraphicFramePr>
        <p:xfrm>
          <a:off x="251121" y="4155613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(s1,c)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character in the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strchr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'i'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ir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448"/>
              </p:ext>
            </p:extLst>
          </p:nvPr>
        </p:nvGraphicFramePr>
        <p:xfrm>
          <a:off x="251121" y="5237821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in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strstr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"he"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39545"/>
              </p:ext>
            </p:extLst>
          </p:nvPr>
        </p:nvGraphicFramePr>
        <p:xfrm>
          <a:off x="251253" y="1587888"/>
          <a:ext cx="11704320" cy="1108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Reverses given string.</a:t>
                      </a:r>
                    </a:p>
                    <a:p>
                      <a:pPr algn="l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(s1);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makes string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to “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riehT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2320"/>
              </p:ext>
            </p:extLst>
          </p:nvPr>
        </p:nvGraphicFramePr>
        <p:xfrm>
          <a:off x="251253" y="2699062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strlwr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Converts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lower case.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strlwr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their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82677"/>
              </p:ext>
            </p:extLst>
          </p:nvPr>
        </p:nvGraphicFramePr>
        <p:xfrm>
          <a:off x="251253" y="3408486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strupr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Converts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upper case.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strupr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(s1));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                                      Output : THEIR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49658"/>
              </p:ext>
            </p:extLst>
          </p:nvPr>
        </p:nvGraphicFramePr>
        <p:xfrm>
          <a:off x="251253" y="4122704"/>
          <a:ext cx="1170432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Copies first n character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s1=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s2=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"There"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(s1,s2,</a:t>
                      </a:r>
                      <a:r>
                        <a:rPr lang="en-US" sz="20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,s1);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                                                          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91621"/>
              </p:ext>
            </p:extLst>
          </p:nvPr>
        </p:nvGraphicFramePr>
        <p:xfrm>
          <a:off x="251253" y="5422343"/>
          <a:ext cx="1170432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Appends first n character of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at the end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(s1,s2,2);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s1);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TheirTh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24836"/>
              </p:ext>
            </p:extLst>
          </p:nvPr>
        </p:nvGraphicFramePr>
        <p:xfrm>
          <a:off x="251035" y="1587888"/>
          <a:ext cx="11704320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Compares first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character of string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and returns similar result as </a:t>
                      </a:r>
                      <a:r>
                        <a:rPr lang="en-US" sz="20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function.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"%d"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strcmp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(s1,s2,</a:t>
                      </a:r>
                      <a:r>
                        <a:rPr lang="en-US" sz="20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Output : 0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11753"/>
              </p:ext>
            </p:extLst>
          </p:nvPr>
        </p:nvGraphicFramePr>
        <p:xfrm>
          <a:off x="251035" y="2986445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(s1,c)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the last occurrence of a given character in a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strrchr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(s2,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ere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9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array is a fixed size sequential collection of elements of same data type grouped under single variable name.</a:t>
            </a:r>
          </a:p>
          <a:p>
            <a:pPr algn="just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3136" y="2606985"/>
            <a:ext cx="243242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94310"/>
              </p:ext>
            </p:extLst>
          </p:nvPr>
        </p:nvGraphicFramePr>
        <p:xfrm>
          <a:off x="3090746" y="21163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6036"/>
              </p:ext>
            </p:extLst>
          </p:nvPr>
        </p:nvGraphicFramePr>
        <p:xfrm>
          <a:off x="251036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Fixed</a:t>
                      </a:r>
                      <a:r>
                        <a:rPr lang="en-US" sz="2000" baseline="0" dirty="0">
                          <a:solidFill>
                            <a:srgbClr val="F92672"/>
                          </a:solidFill>
                        </a:rPr>
                        <a:t> Size</a:t>
                      </a:r>
                      <a:endParaRPr lang="en-US" sz="200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Here, the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size of an array is 100 (fixed) to store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</a:rPr>
                        <a:t>rollno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1879"/>
              </p:ext>
            </p:extLst>
          </p:nvPr>
        </p:nvGraphicFramePr>
        <p:xfrm>
          <a:off x="3229504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3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Sequential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is indexed to 0 to 99 in sequence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36219"/>
              </p:ext>
            </p:extLst>
          </p:nvPr>
        </p:nvGraphicFramePr>
        <p:xfrm>
          <a:off x="6207972" y="3708788"/>
          <a:ext cx="2743200" cy="14781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Same</a:t>
                      </a:r>
                      <a:r>
                        <a:rPr lang="en-US" sz="2400" dirty="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Data</a:t>
                      </a:r>
                      <a:r>
                        <a:rPr lang="en-US" sz="2400" dirty="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All the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elements (0-99) will be integer variables 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7519"/>
              </p:ext>
            </p:extLst>
          </p:nvPr>
        </p:nvGraphicFramePr>
        <p:xfrm>
          <a:off x="9186441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Single</a:t>
                      </a:r>
                      <a:r>
                        <a:rPr lang="en-US" sz="2400" dirty="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All the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elements (0-99) will be referred as a common name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</a:rPr>
                        <a:t>rollno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2374900" y="1482905"/>
            <a:ext cx="118872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27453" y="1482905"/>
            <a:ext cx="128016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75678" y="1482905"/>
            <a:ext cx="201168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51311" y="1844855"/>
            <a:ext cx="265176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45" y="1539844"/>
            <a:ext cx="4556997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size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3861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345" y="2871897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542038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Integer Array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02368" y="3319632"/>
            <a:ext cx="2933065" cy="763270"/>
            <a:chOff x="1253345" y="870256"/>
            <a:chExt cx="2933584" cy="763624"/>
          </a:xfrm>
        </p:grpSpPr>
        <p:cxnSp>
          <p:nvCxnSpPr>
            <p:cNvPr id="12" name="Straight Connector 11"/>
            <p:cNvCxnSpPr>
              <a:stCxn id="17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7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integer</a:t>
              </a:r>
              <a:endPara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12298"/>
              </p:ext>
            </p:extLst>
          </p:nvPr>
        </p:nvGraphicFramePr>
        <p:xfrm>
          <a:off x="3090746" y="24084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63345" y="4937500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avg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4607641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Float Array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02368" y="5385235"/>
            <a:ext cx="2933065" cy="763270"/>
            <a:chOff x="1253345" y="870256"/>
            <a:chExt cx="2933584" cy="763624"/>
          </a:xfrm>
        </p:grpSpPr>
        <p:cxnSp>
          <p:nvCxnSpPr>
            <p:cNvPr id="42" name="Straight Connector 41"/>
            <p:cNvCxnSpPr>
              <a:stCxn id="47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7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7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float</a:t>
              </a:r>
              <a:endPara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00964"/>
              </p:ext>
            </p:extLst>
          </p:nvPr>
        </p:nvGraphicFramePr>
        <p:xfrm>
          <a:off x="3090746" y="4474034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 dirty="0"/>
              <a:t>By default array index starts with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/>
              <a:t>If we declare an array of size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then its index ranges from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F92672"/>
                </a:solidFill>
              </a:rPr>
              <a:t> to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First element will be store at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mark[0]</a:t>
            </a:r>
            <a:r>
              <a:rPr lang="en-US" dirty="0">
                <a:cs typeface="Consolas" panose="020B0609020204030204" pitchFamily="49" charset="0"/>
              </a:rPr>
              <a:t> and last element will be stored at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mark[4]</a:t>
            </a:r>
            <a:r>
              <a:rPr lang="en-US" dirty="0">
                <a:cs typeface="Consolas" panose="020B0609020204030204" pitchFamily="49" charset="0"/>
              </a:rPr>
              <a:t> not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mark[5]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Like integer and float array we can declare array of type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endParaRPr lang="en-US" dirty="0"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0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5" y="1572235"/>
            <a:ext cx="11422255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mark=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    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//variable mark is initialized with value 90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//mark value printed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3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chemeClr val="bg1"/>
                </a:solidFill>
              </a:rPr>
              <a:t>Declaring, initializing and accessing single integer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963506"/>
            <a:ext cx="11422255" cy="1938992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76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//mark is initialized with 5 values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85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75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65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55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45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601254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chemeClr val="bg1"/>
                </a:solidFill>
              </a:rPr>
              <a:t>Declaring, initializing and accessing integer array variable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94479"/>
              </p:ext>
            </p:extLst>
          </p:nvPr>
        </p:nvGraphicFramePr>
        <p:xfrm>
          <a:off x="4038600" y="52010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71300" y="5675091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3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Array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31524" y="1273789"/>
            <a:ext cx="4777100" cy="5120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1530" y="1273788"/>
            <a:ext cx="499993" cy="5120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1530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Reading array without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102226" y="1273788"/>
            <a:ext cx="4777100" cy="34747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6602232" y="1273788"/>
            <a:ext cx="499993" cy="34747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600131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Reading array using loop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05090"/>
              </p:ext>
            </p:extLst>
          </p:nvPr>
        </p:nvGraphicFramePr>
        <p:xfrm>
          <a:off x="7537593" y="5234702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54806" y="5708762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14904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16357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70390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71843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02955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a program to count number of positive or negative number from an array of 10 numbers.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i,pos,neg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=pos+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=neg+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"Positive=%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d,Negative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pos,neg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18434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Positive=8,Negative=2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15142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371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a program to read n numbers in an array and print them in reverse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n,i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number of array elements="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//loop will scan n elements only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//negative loop to print array in reverse order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=n-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;i&gt;=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;i--)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1843451"/>
            <a:ext cx="3996771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number of array elements=5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15142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728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sum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average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find largest array element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print sum of second and second last element of an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copy array elements to another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count odd and even elements of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3840</Words>
  <Application>Microsoft Office PowerPoint</Application>
  <PresentationFormat>Widescreen</PresentationFormat>
  <Paragraphs>705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Times New Roman</vt:lpstr>
      <vt:lpstr>Wingdings</vt:lpstr>
      <vt:lpstr>Wingdings 3</vt:lpstr>
      <vt:lpstr>Office Theme</vt:lpstr>
      <vt:lpstr>Array &amp; Strings</vt:lpstr>
      <vt:lpstr>Need of Array Variable</vt:lpstr>
      <vt:lpstr>Definition: Array</vt:lpstr>
      <vt:lpstr>Declaring an array</vt:lpstr>
      <vt:lpstr>Initialing and Accessing an Array</vt:lpstr>
      <vt:lpstr>Read(Scan) Array Elements</vt:lpstr>
      <vt:lpstr>Develop a program to count number of positive or negative number from an array of 10 numbers.</vt:lpstr>
      <vt:lpstr>Develop a program to read n numbers in an array and print them in reverse order.</vt:lpstr>
      <vt:lpstr>Practice Programs</vt:lpstr>
      <vt:lpstr>Multi Dimensional Array</vt:lpstr>
      <vt:lpstr>Declaring 2 Dimensional Array</vt:lpstr>
      <vt:lpstr>Initialing and Accessing a 2D Array: Example-1</vt:lpstr>
      <vt:lpstr>Initialing and Accessing a 2D Array: Example-2</vt:lpstr>
      <vt:lpstr>Read(Scan) 2D Array Elements</vt:lpstr>
      <vt:lpstr>Develop a program to count number of positive, negative and zero elements from 3 X 3 matrix</vt:lpstr>
      <vt:lpstr>Practice Programs</vt:lpstr>
      <vt:lpstr>String (Character Array)</vt:lpstr>
      <vt:lpstr>Definition: String</vt:lpstr>
      <vt:lpstr>Declaring &amp; Initializing String</vt:lpstr>
      <vt:lpstr>Read String: scanf()</vt:lpstr>
      <vt:lpstr>Read String: gets()</vt:lpstr>
      <vt:lpstr>String Handling Functions : strlen()</vt:lpstr>
      <vt:lpstr>String Handling Functions: strcmp()</vt:lpstr>
      <vt:lpstr>String Handling Functions</vt:lpstr>
      <vt:lpstr>String Handling Functions (Cont…)</vt:lpstr>
      <vt:lpstr>String Handling Functions (Cont…)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166</cp:revision>
  <dcterms:created xsi:type="dcterms:W3CDTF">2020-05-01T05:09:15Z</dcterms:created>
  <dcterms:modified xsi:type="dcterms:W3CDTF">2021-01-18T04:38:52Z</dcterms:modified>
</cp:coreProperties>
</file>