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0" r:id="rId2"/>
    <p:sldId id="276" r:id="rId3"/>
    <p:sldId id="280" r:id="rId4"/>
    <p:sldId id="288" r:id="rId5"/>
    <p:sldId id="289" r:id="rId6"/>
    <p:sldId id="290" r:id="rId7"/>
    <p:sldId id="291" r:id="rId8"/>
    <p:sldId id="277" r:id="rId9"/>
    <p:sldId id="293" r:id="rId10"/>
    <p:sldId id="297" r:id="rId11"/>
    <p:sldId id="292" r:id="rId12"/>
    <p:sldId id="281" r:id="rId13"/>
    <p:sldId id="282" r:id="rId14"/>
    <p:sldId id="283" r:id="rId15"/>
    <p:sldId id="284" r:id="rId16"/>
    <p:sldId id="285" r:id="rId17"/>
    <p:sldId id="286" r:id="rId18"/>
    <p:sldId id="296" r:id="rId19"/>
    <p:sldId id="295" r:id="rId20"/>
    <p:sldId id="287" r:id="rId21"/>
    <p:sldId id="2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UxHD+OJkDhmdGHhrPCQGQ==" hashData="qP30Skb9Giitk2vt5HaOU9NSpKgHM9Rs9vdnRYJpDoUq7cNgb4PmnsTlf1rmBnEx1qd5Xon2AsRHfbHwi1bE9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6A9955"/>
    <a:srgbClr val="569CD6"/>
    <a:srgbClr val="373737"/>
    <a:srgbClr val="92D050"/>
    <a:srgbClr val="CE9178"/>
    <a:srgbClr val="111111"/>
    <a:srgbClr val="000000"/>
    <a:srgbClr val="FF5800"/>
    <a:srgbClr val="FF1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6661"/>
              <a:ext cx="1354234" cy="1183701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Functions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is returning a value to calling function, it needs to use the keyword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1" dirty="0"/>
              <a:t>.</a:t>
            </a:r>
          </a:p>
          <a:p>
            <a:r>
              <a:rPr lang="en-US" dirty="0"/>
              <a:t>The called function can only return one value per call.</a:t>
            </a:r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 dirty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(expression);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7436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47771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max(a, b);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value is : %d\n"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&gt; b)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a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b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468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074572" y="1357027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074572" y="102784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277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pow, res;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any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power of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&amp;pow);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power(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"%d's power %d =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pow, res);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 &gt;=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r * n;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r;}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any number : 5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power of number : 3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fact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fact = fact *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the number :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92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n1, prime;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&amp;n1);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 =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(prime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a prime number.\n"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not a prime number.\n"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the number :7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n1 /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(n1 %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301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uiExpand="1" build="p" animBg="1"/>
      <p:bldP spid="7" grpId="0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(1)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but no return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(2)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returns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lvl="0"/>
            <a:r>
              <a:rPr lang="en-IN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r>
              <a:rPr lang="en-IN" b="1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a = fun1()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noProof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IN" b="1" kern="0" noProof="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b="1" kern="0" noProof="0" dirty="0">
                <a:solidFill>
                  <a:schemeClr val="bg1"/>
                </a:solidFill>
                <a:latin typeface="Consolas" panose="020B0609020204030204" pitchFamily="49" charset="0"/>
              </a:rPr>
              <a:t> b;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974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cont.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(4)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returns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(3)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but no return value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8869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038484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Storage </a:t>
            </a:r>
            <a:r>
              <a:rPr lang="en-US" dirty="0"/>
              <a:t>class decides the scope, lifetime and memory allocation of variable.</a:t>
            </a:r>
          </a:p>
          <a:p>
            <a:r>
              <a:rPr lang="en-US" dirty="0"/>
              <a:t>Scope of a variable is the boundary within which a variable can be used.</a:t>
            </a:r>
          </a:p>
          <a:p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9137D9F4-2D2A-2E4C-97B7-4DEA0F936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773483"/>
              </p:ext>
            </p:extLst>
          </p:nvPr>
        </p:nvGraphicFramePr>
        <p:xfrm>
          <a:off x="662235" y="2137272"/>
          <a:ext cx="10867529" cy="1599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2202198326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206972661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273262982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61703237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32173577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410731843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Storage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Specifier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Storage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Initial</a:t>
                      </a:r>
                    </a:p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Value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Scope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Life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rgbClr val="F92672"/>
                          </a:solidFill>
                        </a:rPr>
                        <a:t>Example</a:t>
                      </a:r>
                      <a:endParaRPr lang="en-US" b="1" dirty="0">
                        <a:ln>
                          <a:noFill/>
                        </a:ln>
                        <a:solidFill>
                          <a:srgbClr val="F9267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75791550"/>
                  </a:ext>
                </a:extLst>
              </a:tr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Automatic </a:t>
                      </a:r>
                    </a:p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{auto}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Garbage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End of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auto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7517623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75DB882-21EB-AB48-AFD2-3E23DE4D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89795"/>
              </p:ext>
            </p:extLst>
          </p:nvPr>
        </p:nvGraphicFramePr>
        <p:xfrm>
          <a:off x="662234" y="3736728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105941458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2267129677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295616110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233124135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2827567035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1570226377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Register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{register}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CPU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register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Garbage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End of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register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690351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7F02A706-2C79-6641-A10C-B0A32C519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86347"/>
              </p:ext>
            </p:extLst>
          </p:nvPr>
        </p:nvGraphicFramePr>
        <p:xfrm>
          <a:off x="662234" y="4536456"/>
          <a:ext cx="10867529" cy="7997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651693043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3812058582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766022417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2494612371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792104970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493324879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External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{extern}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Global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Multiple file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Till end of program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70552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8554B467-CA44-0E44-93CD-4DD95CD30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77613"/>
              </p:ext>
            </p:extLst>
          </p:nvPr>
        </p:nvGraphicFramePr>
        <p:xfrm>
          <a:off x="662234" y="5336184"/>
          <a:ext cx="10867529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11255">
                  <a:extLst>
                    <a:ext uri="{9D8B030D-6E8A-4147-A177-3AD203B41FA5}">
                      <a16:colId xmlns:a16="http://schemas.microsoft.com/office/drawing/2014/main" xmlns="" val="3248472715"/>
                    </a:ext>
                  </a:extLst>
                </a:gridCol>
                <a:gridCol w="1471358">
                  <a:extLst>
                    <a:ext uri="{9D8B030D-6E8A-4147-A177-3AD203B41FA5}">
                      <a16:colId xmlns:a16="http://schemas.microsoft.com/office/drawing/2014/main" xmlns="" val="1962755145"/>
                    </a:ext>
                  </a:extLst>
                </a:gridCol>
                <a:gridCol w="1491867">
                  <a:extLst>
                    <a:ext uri="{9D8B030D-6E8A-4147-A177-3AD203B41FA5}">
                      <a16:colId xmlns:a16="http://schemas.microsoft.com/office/drawing/2014/main" xmlns="" val="3418523121"/>
                    </a:ext>
                  </a:extLst>
                </a:gridCol>
                <a:gridCol w="1604889">
                  <a:extLst>
                    <a:ext uri="{9D8B030D-6E8A-4147-A177-3AD203B41FA5}">
                      <a16:colId xmlns:a16="http://schemas.microsoft.com/office/drawing/2014/main" xmlns="" val="1891709994"/>
                    </a:ext>
                  </a:extLst>
                </a:gridCol>
                <a:gridCol w="1822079">
                  <a:extLst>
                    <a:ext uri="{9D8B030D-6E8A-4147-A177-3AD203B41FA5}">
                      <a16:colId xmlns:a16="http://schemas.microsoft.com/office/drawing/2014/main" xmlns="" val="2704556283"/>
                    </a:ext>
                  </a:extLst>
                </a:gridCol>
                <a:gridCol w="2666081">
                  <a:extLst>
                    <a:ext uri="{9D8B030D-6E8A-4147-A177-3AD203B41FA5}">
                      <a16:colId xmlns:a16="http://schemas.microsoft.com/office/drawing/2014/main" xmlns="" val="3620169193"/>
                    </a:ext>
                  </a:extLst>
                </a:gridCol>
              </a:tblGrid>
              <a:tr h="79972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Static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92D050"/>
                          </a:solidFill>
                        </a:rPr>
                        <a:t>{static}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/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Within block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Till end of program</a:t>
                      </a:r>
                    </a:p>
                    <a:p>
                      <a:pPr algn="ctr"/>
                      <a:endParaRPr lang="en-US" sz="16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  <a:p>
                      <a:pPr algn="ctr"/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static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rgbClr val="569CD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var;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7152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/>
              <a:t>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478081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"Counter = %d 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"Counter = %d 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incrementCounter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static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static variable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count++;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65737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Counter = 1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Counter = 2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65737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304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b="1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we can avoid rewriting the same logic or code again and again in a program.</a:t>
            </a:r>
          </a:p>
          <a:p>
            <a:r>
              <a:rPr lang="en-US" dirty="0"/>
              <a:t>We can track or understand large program easily when it is divide into </a:t>
            </a:r>
            <a:r>
              <a:rPr lang="en-US" dirty="0">
                <a:solidFill>
                  <a:srgbClr val="92D05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It provides reusability.</a:t>
            </a:r>
          </a:p>
          <a:p>
            <a:r>
              <a:rPr lang="en-IN" dirty="0"/>
              <a:t>It help in testing and debugging because it can be tested for errors individually in the easiest way.</a:t>
            </a:r>
          </a:p>
          <a:p>
            <a:r>
              <a:rPr lang="en-IN" dirty="0"/>
              <a:t>Reduction in size of program due to code of a </a:t>
            </a:r>
            <a:r>
              <a:rPr lang="en-IN" dirty="0">
                <a:solidFill>
                  <a:srgbClr val="92D050"/>
                </a:solidFill>
              </a:rPr>
              <a:t>function </a:t>
            </a:r>
            <a:r>
              <a:rPr lang="en-IN" dirty="0"/>
              <a:t>can be used again and again, by calling it.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is a group of statements that perform a specific task.</a:t>
            </a:r>
          </a:p>
          <a:p>
            <a:r>
              <a:rPr lang="en-US" dirty="0"/>
              <a:t>It divides a large program into smaller parts.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is something like hiring a person to do a specific job for you. </a:t>
            </a:r>
          </a:p>
          <a:p>
            <a:r>
              <a:rPr lang="en-US" dirty="0"/>
              <a:t>Every C program can be thought of as a collection of these functions.</a:t>
            </a:r>
          </a:p>
          <a:p>
            <a:r>
              <a:rPr lang="en-US" dirty="0"/>
              <a:t>Program execution in C language starts from the main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Avoids  rewriting the same code over and over.</a:t>
            </a:r>
          </a:p>
          <a:p>
            <a:pPr lvl="1"/>
            <a:r>
              <a:rPr lang="en-US" dirty="0"/>
              <a:t>Using functions it becomes easier to write programs and keep track of what they doing.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488040" y="3833237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88846F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 part</a:t>
            </a:r>
            <a:endParaRPr lang="en-IN" b="1" dirty="0">
              <a:solidFill>
                <a:srgbClr val="6A99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E4DFBE98-8C38-984A-848F-119DE5CEBE63}"/>
              </a:ext>
            </a:extLst>
          </p:cNvPr>
          <p:cNvSpPr/>
          <p:nvPr/>
        </p:nvSpPr>
        <p:spPr>
          <a:xfrm>
            <a:off x="3488040" y="350405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main().  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F6C400-E0F9-454B-962E-BD0F70AA1A0B}"/>
              </a:ext>
            </a:extLst>
          </p:cNvPr>
          <p:cNvSpPr txBox="1"/>
          <p:nvPr/>
        </p:nvSpPr>
        <p:spPr>
          <a:xfrm>
            <a:off x="6510969" y="6555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D508D600-8589-0447-B57C-DC1CA28C4EDA}"/>
              </a:ext>
            </a:extLst>
          </p:cNvPr>
          <p:cNvSpPr/>
          <p:nvPr/>
        </p:nvSpPr>
        <p:spPr>
          <a:xfrm>
            <a:off x="3811650" y="1569254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2C6AA430-72D3-6440-950E-B0E49C4A2992}"/>
              </a:ext>
            </a:extLst>
          </p:cNvPr>
          <p:cNvSpPr/>
          <p:nvPr/>
        </p:nvSpPr>
        <p:spPr>
          <a:xfrm>
            <a:off x="5440372" y="1022081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2422330" y="1970429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Library </a:t>
            </a:r>
            <a:r>
              <a:rPr lang="en-US" sz="2400" kern="1200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36FC1D82-26FF-D64D-8276-82A75F8989E0}"/>
              </a:ext>
            </a:extLst>
          </p:cNvPr>
          <p:cNvSpPr/>
          <p:nvPr/>
        </p:nvSpPr>
        <p:spPr>
          <a:xfrm>
            <a:off x="1756981" y="2907733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2000" kern="1200" dirty="0">
                <a:ln w="0">
                  <a:noFill/>
                </a:ln>
                <a:solidFill>
                  <a:schemeClr val="bg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kern="1200" dirty="0" err="1">
                <a:solidFill>
                  <a:schemeClr val="bg1"/>
                </a:solidFill>
              </a:rPr>
              <a:t>Eg.</a:t>
            </a:r>
            <a:r>
              <a:rPr lang="en-US" sz="2000" kern="1200" dirty="0">
                <a:solidFill>
                  <a:schemeClr val="bg1"/>
                </a:solidFill>
              </a:rPr>
              <a:t>   </a:t>
            </a:r>
            <a:r>
              <a:rPr lang="en-US" sz="2000" kern="1200" dirty="0" err="1">
                <a:solidFill>
                  <a:schemeClr val="bg1"/>
                </a:solidFill>
              </a:rPr>
              <a:t>printf</a:t>
            </a:r>
            <a:r>
              <a:rPr lang="en-US" sz="2000" kern="1200" dirty="0">
                <a:solidFill>
                  <a:schemeClr val="bg1"/>
                </a:solidFill>
              </a:rPr>
              <a:t>() – </a:t>
            </a:r>
            <a:r>
              <a:rPr lang="en-US" sz="2000" kern="1200" dirty="0" err="1">
                <a:solidFill>
                  <a:schemeClr val="bg1"/>
                </a:solidFill>
              </a:rPr>
              <a:t>stdio.h</a:t>
            </a:r>
            <a:endParaRPr lang="en-US" sz="2000" kern="1200" dirty="0">
              <a:solidFill>
                <a:schemeClr val="bg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 pow() – </a:t>
            </a:r>
            <a:r>
              <a:rPr lang="en-US" sz="2000" kern="1200" dirty="0" err="1">
                <a:solidFill>
                  <a:schemeClr val="bg1"/>
                </a:solidFill>
              </a:rPr>
              <a:t>math.h</a:t>
            </a:r>
            <a:endParaRPr lang="en-US" sz="2000" kern="1200" dirty="0">
              <a:solidFill>
                <a:schemeClr val="bg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 </a:t>
            </a:r>
            <a:r>
              <a:rPr lang="en-US" sz="2000" kern="1200" dirty="0" err="1">
                <a:solidFill>
                  <a:schemeClr val="bg1"/>
                </a:solidFill>
              </a:rPr>
              <a:t>strcmp</a:t>
            </a:r>
            <a:r>
              <a:rPr lang="en-US" sz="2000" kern="1200" dirty="0">
                <a:solidFill>
                  <a:schemeClr val="bg1"/>
                </a:solidFill>
              </a:rPr>
              <a:t>() – </a:t>
            </a:r>
            <a:r>
              <a:rPr lang="en-US" sz="2000" kern="1200" dirty="0" err="1">
                <a:solidFill>
                  <a:schemeClr val="bg1"/>
                </a:solidFill>
              </a:rPr>
              <a:t>string.h</a:t>
            </a:r>
            <a:endParaRPr lang="en-US" sz="2000" kern="1200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4CE424DB-A2DA-FF49-924B-5A074D74AA68}"/>
              </a:ext>
            </a:extLst>
          </p:cNvPr>
          <p:cNvSpPr/>
          <p:nvPr/>
        </p:nvSpPr>
        <p:spPr>
          <a:xfrm>
            <a:off x="6591372" y="1970656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User Defined </a:t>
            </a:r>
            <a:r>
              <a:rPr lang="en-US" sz="2400" kern="1200" dirty="0">
                <a:solidFill>
                  <a:srgbClr val="92D050"/>
                </a:solidFill>
              </a:rPr>
              <a:t>Function</a:t>
            </a:r>
            <a:r>
              <a:rPr lang="en-US" sz="2400" kern="1200" dirty="0">
                <a:solidFill>
                  <a:srgbClr val="00B050"/>
                </a:solidFill>
              </a:rPr>
              <a:t> </a:t>
            </a:r>
            <a:r>
              <a:rPr lang="en-US" sz="2400" kern="1200" dirty="0"/>
              <a:t>(UDF)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xmlns="" id="{A4D207DA-428E-174A-8C7D-9FA1EE82F48A}"/>
              </a:ext>
            </a:extLst>
          </p:cNvPr>
          <p:cNvSpPr/>
          <p:nvPr/>
        </p:nvSpPr>
        <p:spPr>
          <a:xfrm>
            <a:off x="6953077" y="2937687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kern="1200" dirty="0">
                <a:solidFill>
                  <a:schemeClr val="bg1"/>
                </a:solidFill>
              </a:rPr>
              <a:t>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</a:t>
            </a:r>
            <a:r>
              <a:rPr lang="en-US" sz="2000" kern="1200" dirty="0" err="1">
                <a:solidFill>
                  <a:schemeClr val="bg1"/>
                </a:solidFill>
              </a:rPr>
              <a:t>Eg.</a:t>
            </a:r>
            <a:r>
              <a:rPr lang="en-US" sz="2000" kern="12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findSimpleInterest</a:t>
            </a:r>
            <a:r>
              <a:rPr lang="en-US" sz="2000" kern="1200" dirty="0">
                <a:solidFill>
                  <a:schemeClr val="bg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</a:t>
            </a:r>
            <a:r>
              <a:rPr lang="en-US" sz="2000" kern="1200" dirty="0" err="1">
                <a:solidFill>
                  <a:schemeClr val="bg1"/>
                </a:solidFill>
              </a:rPr>
              <a:t>areaOfCircle</a:t>
            </a:r>
            <a:r>
              <a:rPr lang="en-US" sz="2000" kern="12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15D6D7F-3FE1-1F41-A32B-6EA278657D0A}"/>
              </a:ext>
            </a:extLst>
          </p:cNvPr>
          <p:cNvCxnSpPr>
            <a:cxnSpLocks/>
          </p:cNvCxnSpPr>
          <p:nvPr/>
        </p:nvCxnSpPr>
        <p:spPr>
          <a:xfrm flipH="1">
            <a:off x="3777986" y="2503580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070E9702-B7A3-D645-A802-E07A51595B3B}"/>
              </a:ext>
            </a:extLst>
          </p:cNvPr>
          <p:cNvSpPr/>
          <p:nvPr/>
        </p:nvSpPr>
        <p:spPr>
          <a:xfrm flipH="1">
            <a:off x="6203683" y="1568369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23B51041-C760-6C4E-8CD7-EFB8840956F9}"/>
              </a:ext>
            </a:extLst>
          </p:cNvPr>
          <p:cNvCxnSpPr>
            <a:cxnSpLocks/>
          </p:cNvCxnSpPr>
          <p:nvPr/>
        </p:nvCxnSpPr>
        <p:spPr>
          <a:xfrm flipH="1">
            <a:off x="8693334" y="2516418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E1DE8234-7A32-1446-882D-A007335EFFBC}"/>
              </a:ext>
            </a:extLst>
          </p:cNvPr>
          <p:cNvSpPr txBox="1"/>
          <p:nvPr/>
        </p:nvSpPr>
        <p:spPr>
          <a:xfrm>
            <a:off x="14123796" y="1237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 for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97810"/>
          </a:xfrm>
        </p:spPr>
        <p:txBody>
          <a:bodyPr/>
          <a:lstStyle/>
          <a:p>
            <a:r>
              <a:rPr lang="en-US" dirty="0"/>
              <a:t>When we use a user-defined function program structure is divided into three parts.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5FC59192-ED8F-DB47-BE1B-257CF7CBC9D8}"/>
              </a:ext>
            </a:extLst>
          </p:cNvPr>
          <p:cNvCxnSpPr>
            <a:cxnSpLocks/>
          </p:cNvCxnSpPr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</a:rPr>
              <a:t>Function</a:t>
            </a:r>
            <a:r>
              <a:rPr lang="en-US" sz="2400" b="1" kern="1200" dirty="0">
                <a:solidFill>
                  <a:srgbClr val="F92672"/>
                </a:solidFill>
              </a:rPr>
              <a:t> </a:t>
            </a:r>
            <a:r>
              <a:rPr lang="en-US" sz="2400" kern="1200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</a:rPr>
              <a:t>Function</a:t>
            </a:r>
            <a:r>
              <a:rPr lang="en-US" sz="2400" b="1" dirty="0">
                <a:solidFill>
                  <a:srgbClr val="F9267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</a:rPr>
              <a:t>Function</a:t>
            </a:r>
            <a:r>
              <a:rPr lang="en-US" sz="2400" b="1" dirty="0">
                <a:solidFill>
                  <a:srgbClr val="F9267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Function Structure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F76DC40-32C1-C346-9D0D-15526473270A}"/>
              </a:ext>
            </a:extLst>
          </p:cNvPr>
          <p:cNvCxnSpPr>
            <a:cxnSpLocks/>
          </p:cNvCxnSpPr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C6A135CB-1722-7344-B34D-0A770A35B390}"/>
              </a:ext>
            </a:extLst>
          </p:cNvPr>
          <p:cNvCxnSpPr>
            <a:cxnSpLocks/>
          </p:cNvCxnSpPr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/>
      <p:bldP spid="10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Function</a:t>
            </a:r>
            <a:r>
              <a:rPr lang="en-US" dirty="0"/>
              <a:t> Prototype and </a:t>
            </a:r>
            <a:r>
              <a:rPr lang="en-US" b="1" dirty="0">
                <a:solidFill>
                  <a:srgbClr val="F92672"/>
                </a:solidFill>
              </a:rPr>
              <a:t>Function</a:t>
            </a:r>
            <a:r>
              <a:rPr lang="en-US" dirty="0"/>
              <a:t> 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E560A9D-A5DB-FA4E-B104-7BFC4F8F5069}"/>
              </a:ext>
            </a:extLst>
          </p:cNvPr>
          <p:cNvCxnSpPr/>
          <p:nvPr/>
        </p:nvCxnSpPr>
        <p:spPr>
          <a:xfrm>
            <a:off x="6889216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D49E8F-C7EE-B84E-82B2-B3EE3A0D7DD0}"/>
              </a:ext>
            </a:extLst>
          </p:cNvPr>
          <p:cNvSpPr txBox="1"/>
          <p:nvPr/>
        </p:nvSpPr>
        <p:spPr>
          <a:xfrm>
            <a:off x="1525844" y="1180200"/>
            <a:ext cx="22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Syntax</a:t>
            </a:r>
            <a:endParaRPr lang="en-US" sz="2400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9F0853-CB94-7A45-903F-FC77CB8F65E7}"/>
              </a:ext>
            </a:extLst>
          </p:cNvPr>
          <p:cNvSpPr txBox="1"/>
          <p:nvPr/>
        </p:nvSpPr>
        <p:spPr>
          <a:xfrm>
            <a:off x="8218584" y="1173994"/>
            <a:ext cx="22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Example</a:t>
            </a:r>
            <a:endParaRPr lang="en-US" sz="2400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6CEF637-F8B4-C443-89C7-A927C2CD37C0}"/>
              </a:ext>
            </a:extLst>
          </p:cNvPr>
          <p:cNvSpPr/>
          <p:nvPr/>
        </p:nvSpPr>
        <p:spPr>
          <a:xfrm>
            <a:off x="513484" y="2208506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xmlns="" id="{EE411BC5-152C-0A4D-8D94-396E940A52D6}"/>
              </a:ext>
            </a:extLst>
          </p:cNvPr>
          <p:cNvSpPr/>
          <p:nvPr/>
        </p:nvSpPr>
        <p:spPr>
          <a:xfrm>
            <a:off x="513485" y="1879322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Declaration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009C4C6-5114-DA48-9D78-4B24EDDB4E43}"/>
              </a:ext>
            </a:extLst>
          </p:cNvPr>
          <p:cNvSpPr/>
          <p:nvPr/>
        </p:nvSpPr>
        <p:spPr>
          <a:xfrm>
            <a:off x="513484" y="391083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13F2FD02-9786-C749-9EF1-B12D9016FBE4}"/>
              </a:ext>
            </a:extLst>
          </p:cNvPr>
          <p:cNvSpPr/>
          <p:nvPr/>
        </p:nvSpPr>
        <p:spPr>
          <a:xfrm>
            <a:off x="513485" y="358164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F9D10C4-A481-B244-9035-DC7612B6C6F8}"/>
              </a:ext>
            </a:extLst>
          </p:cNvPr>
          <p:cNvSpPr/>
          <p:nvPr/>
        </p:nvSpPr>
        <p:spPr>
          <a:xfrm>
            <a:off x="7395075" y="2208506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ACD63EE-41F4-C048-B375-DF3916769895}"/>
              </a:ext>
            </a:extLst>
          </p:cNvPr>
          <p:cNvSpPr/>
          <p:nvPr/>
        </p:nvSpPr>
        <p:spPr>
          <a:xfrm>
            <a:off x="7395073" y="388634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}</a:t>
            </a:r>
          </a:p>
        </p:txBody>
      </p:sp>
    </p:spTree>
    <p:extLst>
      <p:ext uri="{BB962C8B-B14F-4D97-AF65-F5344CB8AC3E}">
        <p14:creationId xmlns:p14="http://schemas.microsoft.com/office/powerpoint/2010/main" val="340060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1084872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Prototype also know as function declaration.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 declaration tells the compiler about a function name and how to call the function.</a:t>
            </a:r>
          </a:p>
          <a:p>
            <a:r>
              <a:rPr lang="en-US" dirty="0"/>
              <a:t>It defines the function before it is being used or called.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 prototype needs to be written at the beginning of the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0E657F9-27FB-2549-9A08-E5A567D46F19}"/>
              </a:ext>
            </a:extLst>
          </p:cNvPr>
          <p:cNvSpPr/>
          <p:nvPr/>
        </p:nvSpPr>
        <p:spPr>
          <a:xfrm>
            <a:off x="590602" y="5028824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8B0BFB39-90C1-5A48-82F9-B99167A71BD4}"/>
              </a:ext>
            </a:extLst>
          </p:cNvPr>
          <p:cNvSpPr/>
          <p:nvPr/>
        </p:nvSpPr>
        <p:spPr>
          <a:xfrm>
            <a:off x="59060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EDB3522-406F-3147-80B9-BA6D6867808B}"/>
              </a:ext>
            </a:extLst>
          </p:cNvPr>
          <p:cNvSpPr/>
          <p:nvPr/>
        </p:nvSpPr>
        <p:spPr>
          <a:xfrm>
            <a:off x="7472193" y="5028824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D55DACD1-0890-6442-AD92-10EB5062DB85}"/>
              </a:ext>
            </a:extLst>
          </p:cNvPr>
          <p:cNvSpPr/>
          <p:nvPr/>
        </p:nvSpPr>
        <p:spPr>
          <a:xfrm>
            <a:off x="747219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468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1084871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 defines the functions header and body.</a:t>
            </a:r>
          </a:p>
          <a:p>
            <a:r>
              <a:rPr lang="en-US" dirty="0"/>
              <a:t>A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header part should be identical to the function prototype.</a:t>
            </a:r>
          </a:p>
          <a:p>
            <a:pPr lvl="1"/>
            <a:r>
              <a:rPr lang="en-US" dirty="0"/>
              <a:t>Function return type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List of parameters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 body part defines function logic.</a:t>
            </a:r>
          </a:p>
          <a:p>
            <a:pPr lvl="1"/>
            <a:r>
              <a:rPr lang="en-US" dirty="0"/>
              <a:t>Function statements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E8D98A4-FAA3-5F41-8206-749B0BB2B24E}"/>
              </a:ext>
            </a:extLst>
          </p:cNvPr>
          <p:cNvSpPr/>
          <p:nvPr/>
        </p:nvSpPr>
        <p:spPr>
          <a:xfrm>
            <a:off x="7384056" y="476067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40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  <p:bldP spid="1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add two number using add(int, int)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367912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</a:t>
            </a:r>
          </a:p>
          <a:p>
            <a:endParaRPr lang="en-IN" b="1" dirty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call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605917" y="1345698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605917" y="10165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 parameters and Formal parameters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525688" cy="2613896"/>
          </a:xfrm>
        </p:spPr>
        <p:txBody>
          <a:bodyPr/>
          <a:lstStyle/>
          <a:p>
            <a:r>
              <a:rPr lang="en-US" dirty="0"/>
              <a:t>Values that are passed to the called function from the main function are known as </a:t>
            </a:r>
            <a:r>
              <a:rPr lang="en-US" dirty="0">
                <a:solidFill>
                  <a:srgbClr val="92D050"/>
                </a:solidFill>
              </a:rPr>
              <a:t>Actual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The variables declared in the function prototype or definition are known as </a:t>
            </a:r>
            <a:r>
              <a:rPr lang="en-US" dirty="0">
                <a:solidFill>
                  <a:srgbClr val="92D050"/>
                </a:solidFill>
              </a:rPr>
              <a:t>Formal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IN" dirty="0"/>
              <a:t>When a method is called, the </a:t>
            </a:r>
            <a:r>
              <a:rPr lang="en-IN" dirty="0">
                <a:solidFill>
                  <a:srgbClr val="92D050"/>
                </a:solidFill>
              </a:rPr>
              <a:t>formal</a:t>
            </a:r>
            <a:r>
              <a:rPr lang="en-IN" dirty="0"/>
              <a:t> parameter is temporarily "bound" to the </a:t>
            </a:r>
            <a:r>
              <a:rPr lang="en-IN" dirty="0">
                <a:solidFill>
                  <a:srgbClr val="92D050"/>
                </a:solidFill>
              </a:rPr>
              <a:t>actual</a:t>
            </a:r>
            <a:r>
              <a:rPr lang="en-IN" dirty="0"/>
              <a:t> 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562002" y="4134079"/>
            <a:ext cx="486712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and b are the actual parameters in this call.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F7C258-FCDA-8140-A9D4-B22056402EA5}"/>
              </a:ext>
            </a:extLst>
          </p:cNvPr>
          <p:cNvSpPr/>
          <p:nvPr/>
        </p:nvSpPr>
        <p:spPr>
          <a:xfrm>
            <a:off x="6096001" y="4125816"/>
            <a:ext cx="553400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x and y are formal parameters.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234D78D-18D7-CF45-9C29-13C01D599048}"/>
              </a:ext>
            </a:extLst>
          </p:cNvPr>
          <p:cNvSpPr/>
          <p:nvPr/>
        </p:nvSpPr>
        <p:spPr>
          <a:xfrm>
            <a:off x="561999" y="3810699"/>
            <a:ext cx="1942050" cy="32918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Actual parameters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846C0E5E-7A55-504A-8782-D7F446BD4912}"/>
              </a:ext>
            </a:extLst>
          </p:cNvPr>
          <p:cNvSpPr/>
          <p:nvPr/>
        </p:nvSpPr>
        <p:spPr>
          <a:xfrm>
            <a:off x="6096000" y="3792640"/>
            <a:ext cx="2054592" cy="33744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Formal  parameters</a:t>
            </a:r>
          </a:p>
        </p:txBody>
      </p:sp>
    </p:spTree>
    <p:extLst>
      <p:ext uri="{BB962C8B-B14F-4D97-AF65-F5344CB8AC3E}">
        <p14:creationId xmlns:p14="http://schemas.microsoft.com/office/powerpoint/2010/main" val="39036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1475</Words>
  <Application>Microsoft Office PowerPoint</Application>
  <PresentationFormat>Widescreen</PresentationFormat>
  <Paragraphs>500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Consolas</vt:lpstr>
      <vt:lpstr>Menlo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Functions</vt:lpstr>
      <vt:lpstr>What is Function?</vt:lpstr>
      <vt:lpstr>Types of Function</vt:lpstr>
      <vt:lpstr>Program Structure for Function</vt:lpstr>
      <vt:lpstr>Function Prototype and Function Definition</vt:lpstr>
      <vt:lpstr>Function Prototype</vt:lpstr>
      <vt:lpstr>Function Definition</vt:lpstr>
      <vt:lpstr>WAP to add two number using add(int, int) Function</vt:lpstr>
      <vt:lpstr>Actual parameters and Formal parameters 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Category of Function</vt:lpstr>
      <vt:lpstr>Category of Function cont.</vt:lpstr>
      <vt:lpstr>Storage Classes</vt:lpstr>
      <vt:lpstr>Static Example</vt:lpstr>
      <vt:lpstr>Advantages of Function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181</cp:revision>
  <dcterms:created xsi:type="dcterms:W3CDTF">2020-05-01T05:09:15Z</dcterms:created>
  <dcterms:modified xsi:type="dcterms:W3CDTF">2021-02-08T07:28:00Z</dcterms:modified>
</cp:coreProperties>
</file>