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0" r:id="rId2"/>
    <p:sldId id="298" r:id="rId3"/>
    <p:sldId id="299" r:id="rId4"/>
    <p:sldId id="300" r:id="rId5"/>
    <p:sldId id="301" r:id="rId6"/>
    <p:sldId id="302" r:id="rId7"/>
    <p:sldId id="283" r:id="rId8"/>
    <p:sldId id="303" r:id="rId9"/>
    <p:sldId id="304" r:id="rId10"/>
    <p:sldId id="305" r:id="rId11"/>
    <p:sldId id="277" r:id="rId12"/>
    <p:sldId id="306" r:id="rId13"/>
    <p:sldId id="307" r:id="rId14"/>
    <p:sldId id="309" r:id="rId15"/>
    <p:sldId id="308" r:id="rId16"/>
    <p:sldId id="291" r:id="rId17"/>
    <p:sldId id="297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6wIO6+Ntn9iM4FG3EhhE9w==" hashData="o78sQimtdXyjjUyVy0p8ZHZjsV56fExud+bKcSkesAsooP5HAEst+AiTILLGvgQeivt/VDK9mj1e2+L75nKihQ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744"/>
    <a:srgbClr val="F92672"/>
    <a:srgbClr val="111111"/>
    <a:srgbClr val="000000"/>
    <a:srgbClr val="FF5800"/>
    <a:srgbClr val="EF5350"/>
    <a:srgbClr val="B966C8"/>
    <a:srgbClr val="AB47BC"/>
    <a:srgbClr val="F9A825"/>
    <a:srgbClr val="E64A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rshan.ac.in/DIET/Faculty/Dr-Nilesh-Maganbhai-Gambhava" TargetMode="External"/><Relationship Id="rId13" Type="http://schemas.microsoft.com/office/2007/relationships/hdphoto" Target="../media/hdphoto4.wdp"/><Relationship Id="rId18" Type="http://schemas.openxmlformats.org/officeDocument/2006/relationships/image" Target="../media/image10.png"/><Relationship Id="rId3" Type="http://schemas.microsoft.com/office/2007/relationships/hdphoto" Target="../media/hdphoto1.wdp"/><Relationship Id="rId21" Type="http://schemas.microsoft.com/office/2007/relationships/hdphoto" Target="../media/hdphoto8.wdp"/><Relationship Id="rId7" Type="http://schemas.microsoft.com/office/2007/relationships/hdphoto" Target="../media/hdphoto2.wdp"/><Relationship Id="rId12" Type="http://schemas.openxmlformats.org/officeDocument/2006/relationships/image" Target="../media/image7.png"/><Relationship Id="rId17" Type="http://schemas.microsoft.com/office/2007/relationships/hdphoto" Target="../media/hdphoto6.wdp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openxmlformats.org/officeDocument/2006/relationships/image" Target="../media/image3.png"/><Relationship Id="rId15" Type="http://schemas.microsoft.com/office/2007/relationships/hdphoto" Target="../media/hdphoto5.wdp"/><Relationship Id="rId10" Type="http://schemas.openxmlformats.org/officeDocument/2006/relationships/image" Target="../media/image6.png"/><Relationship Id="rId19" Type="http://schemas.microsoft.com/office/2007/relationships/hdphoto" Target="../media/hdphoto7.wdp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rshan.ac.in/DIET/Faculty/Dr-Nilesh-Maganbhai-Gambhava" TargetMode="External"/><Relationship Id="rId13" Type="http://schemas.microsoft.com/office/2007/relationships/hdphoto" Target="../media/hdphoto4.wdp"/><Relationship Id="rId18" Type="http://schemas.openxmlformats.org/officeDocument/2006/relationships/image" Target="../media/image10.png"/><Relationship Id="rId3" Type="http://schemas.microsoft.com/office/2007/relationships/hdphoto" Target="../media/hdphoto9.wdp"/><Relationship Id="rId21" Type="http://schemas.microsoft.com/office/2007/relationships/hdphoto" Target="../media/hdphoto8.wdp"/><Relationship Id="rId7" Type="http://schemas.microsoft.com/office/2007/relationships/hdphoto" Target="../media/hdphoto2.wdp"/><Relationship Id="rId12" Type="http://schemas.openxmlformats.org/officeDocument/2006/relationships/image" Target="../media/image7.png"/><Relationship Id="rId17" Type="http://schemas.microsoft.com/office/2007/relationships/hdphoto" Target="../media/hdphoto6.wdp"/><Relationship Id="rId2" Type="http://schemas.openxmlformats.org/officeDocument/2006/relationships/image" Target="../media/image12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microsoft.com/office/2007/relationships/hdphoto" Target="../media/hdphoto3.wdp"/><Relationship Id="rId5" Type="http://schemas.openxmlformats.org/officeDocument/2006/relationships/image" Target="../media/image3.png"/><Relationship Id="rId15" Type="http://schemas.microsoft.com/office/2007/relationships/hdphoto" Target="../media/hdphoto5.wdp"/><Relationship Id="rId10" Type="http://schemas.openxmlformats.org/officeDocument/2006/relationships/image" Target="../media/image6.png"/><Relationship Id="rId19" Type="http://schemas.microsoft.com/office/2007/relationships/hdphoto" Target="../media/hdphoto7.wdp"/><Relationship Id="rId4" Type="http://schemas.openxmlformats.org/officeDocument/2006/relationships/image" Target="../media/image2.png"/><Relationship Id="rId9" Type="http://schemas.openxmlformats.org/officeDocument/2006/relationships/image" Target="../media/image13.jpeg"/><Relationship Id="rId14" Type="http://schemas.openxmlformats.org/officeDocument/2006/relationships/image" Target="../media/image8.png"/><Relationship Id="rId22" Type="http://schemas.openxmlformats.org/officeDocument/2006/relationships/image" Target="../media/image1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S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DD5542D-6704-4140-A5E8-488153BFF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BFACBB7-4B79-4809-963B-9D83BA686A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588" b="82169"/>
          <a:stretch/>
        </p:blipFill>
        <p:spPr>
          <a:xfrm flipH="1">
            <a:off x="4142" y="-1"/>
            <a:ext cx="5767796" cy="15414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A0EE700-7BB4-49D8-B51F-CEC237C844B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866A6DB-EA5D-4087-B3FE-A98E377730A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37A6005-B766-4453-A692-D00FC7BC40C8}"/>
              </a:ext>
            </a:extLst>
          </p:cNvPr>
          <p:cNvSpPr txBox="1"/>
          <p:nvPr userDrawn="1"/>
        </p:nvSpPr>
        <p:spPr>
          <a:xfrm>
            <a:off x="9468438" y="1085373"/>
            <a:ext cx="849913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4000" b="1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algn="ctr"/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Programming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529EDBF-F2C4-47B1-AC0E-193495B3FE61}"/>
              </a:ext>
            </a:extLst>
          </p:cNvPr>
          <p:cNvSpPr txBox="1"/>
          <p:nvPr userDrawn="1"/>
        </p:nvSpPr>
        <p:spPr>
          <a:xfrm>
            <a:off x="7645588" y="102635"/>
            <a:ext cx="4495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Programming for Problem Solving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(PPS)</a:t>
            </a:r>
          </a:p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GTU # 3110003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9C13E249-60F6-43B6-AF09-0B5D38ED31C7}"/>
              </a:ext>
            </a:extLst>
          </p:cNvPr>
          <p:cNvGrpSpPr/>
          <p:nvPr userDrawn="1"/>
        </p:nvGrpSpPr>
        <p:grpSpPr>
          <a:xfrm>
            <a:off x="7658036" y="791170"/>
            <a:ext cx="4470716" cy="252000"/>
            <a:chOff x="7658036" y="688992"/>
            <a:chExt cx="4470716" cy="252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7A03E081-98B9-4B8E-8331-440C0FB88792}"/>
                </a:ext>
              </a:extLst>
            </p:cNvPr>
            <p:cNvCxnSpPr>
              <a:cxnSpLocks/>
            </p:cNvCxnSpPr>
            <p:nvPr/>
          </p:nvCxnSpPr>
          <p:spPr>
            <a:xfrm>
              <a:off x="7658036" y="814992"/>
              <a:ext cx="44707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xmlns="" id="{1915645F-EA3D-4C76-9886-6445F1B27612}"/>
                </a:ext>
              </a:extLst>
            </p:cNvPr>
            <p:cNvSpPr/>
            <p:nvPr/>
          </p:nvSpPr>
          <p:spPr>
            <a:xfrm>
              <a:off x="9569394" y="688992"/>
              <a:ext cx="648000" cy="2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USING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72534F83-3631-47DA-BFBE-F6D77F6054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11547463" y="531094"/>
            <a:ext cx="1087893" cy="77215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F90EADFF-8FC1-4B8C-966E-C3EFBAA8B797}"/>
              </a:ext>
            </a:extLst>
          </p:cNvPr>
          <p:cNvGrpSpPr/>
          <p:nvPr userDrawn="1"/>
        </p:nvGrpSpPr>
        <p:grpSpPr>
          <a:xfrm>
            <a:off x="359430" y="5214355"/>
            <a:ext cx="6048474" cy="1319203"/>
            <a:chOff x="230726" y="5351395"/>
            <a:chExt cx="6048474" cy="1319203"/>
          </a:xfrm>
        </p:grpSpPr>
        <p:pic>
          <p:nvPicPr>
            <p:cNvPr id="20" name="Picture 19">
              <a:hlinkClick r:id="rId8"/>
              <a:extLst>
                <a:ext uri="{FF2B5EF4-FFF2-40B4-BE49-F238E27FC236}">
                  <a16:creationId xmlns:a16="http://schemas.microsoft.com/office/drawing/2014/main" xmlns="" id="{7B36642D-0DC1-4604-ABB5-6FEE7E7A97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30726" y="5438549"/>
              <a:ext cx="1354234" cy="1179926"/>
            </a:xfrm>
            <a:custGeom>
              <a:avLst/>
              <a:gdLst>
                <a:gd name="connsiteX0" fmla="*/ 2286000 w 4572000"/>
                <a:gd name="connsiteY0" fmla="*/ 0 h 4572000"/>
                <a:gd name="connsiteX1" fmla="*/ 4572000 w 4572000"/>
                <a:gd name="connsiteY1" fmla="*/ 2286000 h 4572000"/>
                <a:gd name="connsiteX2" fmla="*/ 2286000 w 4572000"/>
                <a:gd name="connsiteY2" fmla="*/ 4572000 h 4572000"/>
                <a:gd name="connsiteX3" fmla="*/ 0 w 4572000"/>
                <a:gd name="connsiteY3" fmla="*/ 2286000 h 4572000"/>
                <a:gd name="connsiteX4" fmla="*/ 2286000 w 4572000"/>
                <a:gd name="connsiteY4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0" h="4572000"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xmlns="" id="{E9A2022C-B0CC-4ECB-BFC2-88B26F8EFEF7}"/>
                </a:ext>
              </a:extLst>
            </p:cNvPr>
            <p:cNvSpPr/>
            <p:nvPr/>
          </p:nvSpPr>
          <p:spPr>
            <a:xfrm>
              <a:off x="1797991" y="5351395"/>
              <a:ext cx="4481209" cy="923330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r>
                <a:rPr lang="en-US" b="1" dirty="0">
                  <a:gradFill flip="none" rotWithShape="1">
                    <a:gsLst>
                      <a:gs pos="0">
                        <a:srgbClr val="FF995D"/>
                      </a:gs>
                      <a:gs pos="100000">
                        <a:srgbClr val="FD5E5A"/>
                      </a:gs>
                    </a:gsLst>
                    <a:lin ang="0" scaled="1"/>
                    <a:tileRect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Prof. Nilesh </a:t>
              </a:r>
              <a:r>
                <a:rPr lang="en-US" b="1" dirty="0" err="1">
                  <a:gradFill flip="none" rotWithShape="1">
                    <a:gsLst>
                      <a:gs pos="0">
                        <a:srgbClr val="FF995D"/>
                      </a:gs>
                      <a:gs pos="100000">
                        <a:srgbClr val="FD5E5A"/>
                      </a:gs>
                    </a:gsLst>
                    <a:lin ang="0" scaled="1"/>
                    <a:tileRect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Gambhava</a:t>
              </a:r>
              <a:endParaRPr lang="en-US" b="1" dirty="0">
                <a:gradFill flip="none" rotWithShape="1">
                  <a:gsLst>
                    <a:gs pos="0">
                      <a:srgbClr val="FF995D"/>
                    </a:gs>
                    <a:gs pos="100000">
                      <a:srgbClr val="FD5E5A"/>
                    </a:gs>
                  </a:gsLst>
                  <a:lin ang="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r>
                <a:rPr lang="en-US" sz="700" b="1" dirty="0">
                  <a:solidFill>
                    <a:schemeClr val="bg1"/>
                  </a:solidFill>
                </a:rPr>
                <a:t/>
              </a:r>
              <a:br>
                <a:rPr lang="en-US" sz="700" b="1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Computer Engineering Department,</a:t>
              </a:r>
              <a:br>
                <a:rPr lang="en-US" sz="1400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Darshan Institute of Engineering &amp; Technology, Rajkot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38CB397E-25CD-48A8-A4EE-6377A4E5AD46}"/>
                </a:ext>
              </a:extLst>
            </p:cNvPr>
            <p:cNvGrpSpPr/>
            <p:nvPr/>
          </p:nvGrpSpPr>
          <p:grpSpPr>
            <a:xfrm>
              <a:off x="1797991" y="6418598"/>
              <a:ext cx="3163989" cy="252000"/>
              <a:chOff x="1879115" y="6418598"/>
              <a:chExt cx="3163989" cy="252000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xmlns="" id="{6B8FB672-8407-4DB3-8BC2-562F565E29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3911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xmlns="" id="{B8E6FE4C-5850-4B89-9820-80BCD44D93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9115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xmlns="" id="{E61AA922-9C3F-457F-B54C-16B68506EF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8707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xmlns="" id="{FB26A37B-6852-42F0-A270-DA04788083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1513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xmlns="" id="{E27B100F-FAC5-4F9C-AABB-FBF095CE7E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1104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xmlns="" id="{194F6D9E-5D28-41B7-8465-A28C9415ED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6309" y="6418598"/>
                <a:ext cx="252000" cy="252000"/>
              </a:xfrm>
              <a:prstGeom prst="rect">
                <a:avLst/>
              </a:prstGeom>
            </p:spPr>
          </p:pic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7A12D8E0-9801-4A0F-B30E-12278B8C0329}"/>
                </a:ext>
              </a:extLst>
            </p:cNvPr>
            <p:cNvCxnSpPr/>
            <p:nvPr/>
          </p:nvCxnSpPr>
          <p:spPr>
            <a:xfrm>
              <a:off x="1797991" y="6295862"/>
              <a:ext cx="4308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3"/>
            <a:ext cx="7035300" cy="3528000"/>
          </a:xfrm>
        </p:spPr>
        <p:txBody>
          <a:bodyPr anchor="t"/>
          <a:lstStyle>
            <a:lvl1pPr algn="l">
              <a:defRPr lang="en-US" sz="880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704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9867F4-D28C-42B0-A13F-19DCD4128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A8812F0-0704-4B44-AFD5-1C4823F30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7C3B119-F942-4018-BD99-E347EE1D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079E08F-43CA-4BCF-8035-BB6E028F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8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FE567BE-E4C2-46BC-B29E-774DBDCC8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C632672-DC12-41EE-9E15-2A48DAEA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6B790D7-5D92-41A1-9462-4A7AAC53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51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5D911F3-7539-B04C-B9E0-9E7C41C198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065A3B0-F402-7F4A-A958-7F64D7F20B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521968" y="302043"/>
            <a:ext cx="1391174" cy="787080"/>
          </a:xfrm>
          <a:prstGeom prst="rect">
            <a:avLst/>
          </a:prstGeom>
        </p:spPr>
      </p:pic>
      <p:sp>
        <p:nvSpPr>
          <p:cNvPr id="6" name="Rectangle: Rounded Corners 11">
            <a:extLst>
              <a:ext uri="{FF2B5EF4-FFF2-40B4-BE49-F238E27FC236}">
                <a16:creationId xmlns:a16="http://schemas.microsoft.com/office/drawing/2014/main" xmlns="" id="{C09869CD-B4ED-0E41-965B-7AD248F7D8C5}"/>
              </a:ext>
            </a:extLst>
          </p:cNvPr>
          <p:cNvSpPr/>
          <p:nvPr userDrawn="1"/>
        </p:nvSpPr>
        <p:spPr>
          <a:xfrm>
            <a:off x="0" y="6481824"/>
            <a:ext cx="12191998" cy="376176"/>
          </a:xfrm>
          <a:prstGeom prst="roundRect">
            <a:avLst>
              <a:gd name="adj" fmla="val 0"/>
            </a:avLst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xmlns="" id="{13601A51-D546-D04D-8906-1783EF8597F1}"/>
              </a:ext>
            </a:extLst>
          </p:cNvPr>
          <p:cNvSpPr txBox="1">
            <a:spLocks/>
          </p:cNvSpPr>
          <p:nvPr userDrawn="1"/>
        </p:nvSpPr>
        <p:spPr>
          <a:xfrm>
            <a:off x="838200" y="64940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Prof. Nilesh Gambhava</a:t>
            </a:r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xmlns="" id="{E29D7730-BDDC-D649-8216-FC417032E5B8}"/>
              </a:ext>
            </a:extLst>
          </p:cNvPr>
          <p:cNvSpPr txBox="1">
            <a:spLocks/>
          </p:cNvSpPr>
          <p:nvPr userDrawn="1"/>
        </p:nvSpPr>
        <p:spPr>
          <a:xfrm>
            <a:off x="4038600" y="649400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#3110003 (PPS) – Pointer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xmlns="" id="{23BE1E89-1D99-484D-8A43-D0D6AB4EA255}"/>
              </a:ext>
            </a:extLst>
          </p:cNvPr>
          <p:cNvSpPr txBox="1">
            <a:spLocks/>
          </p:cNvSpPr>
          <p:nvPr userDrawn="1"/>
        </p:nvSpPr>
        <p:spPr>
          <a:xfrm>
            <a:off x="8610600" y="64940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06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2611E1-0811-4A98-AF03-1B177D752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C06566-9A1C-40BD-8719-416408F03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D30106F-2D25-49BB-BD14-F02B8F4E8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384D1AC-C8FE-4268-B4EC-B6066BCF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C936B77-1A35-4430-A284-0742AC37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57E8B7C-8C38-4576-8EDD-AA16DB1F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85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0A2E3F-A83D-4026-A90F-C3300FB8B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92E73F5-65F1-40FE-A2D3-887A2E323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473E5DD-261F-4294-8D20-4D0212D4E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5841CC7-59E6-408D-905F-E641E60B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17A4C8F-91AA-4CCC-9F10-D2827641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76A279A-4E26-4C74-8CF4-2F9DEDDF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77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97E80B-60EC-4311-8D85-37B12EC4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7ED8CC8-1E18-428F-956F-126C8CC20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2866C3-05B0-4779-8AF4-58DD3F63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1147CA-FE16-476B-95C1-D07973CB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8751835-6E4D-447A-889B-DB2F9B05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58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03A30A8-BF94-4EF9-8EA8-E0FC5009C2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CF90AD6-4A8B-4DE5-94B1-A1698DACC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EF0F62-E1AD-45A7-BAF6-13F856E9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04B5BE-0A53-4BBF-9DF8-45A0D1EE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57212B-8353-4FE1-8D53-AAEC308F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1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S_Title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470411BC-CF40-498F-8C70-05E34E14858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DF9036A6-C066-404B-8B7C-3E95A693CB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47463" cy="6858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307C7B1-056B-4ECD-90DF-2F3B4B966E9C}"/>
              </a:ext>
            </a:extLst>
          </p:cNvPr>
          <p:cNvSpPr txBox="1"/>
          <p:nvPr userDrawn="1"/>
        </p:nvSpPr>
        <p:spPr>
          <a:xfrm>
            <a:off x="9468438" y="1085373"/>
            <a:ext cx="849913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4000" b="1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algn="ctr"/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Programming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C747AB9-FF27-462D-B1FD-56032095BC4F}"/>
              </a:ext>
            </a:extLst>
          </p:cNvPr>
          <p:cNvSpPr txBox="1"/>
          <p:nvPr userDrawn="1"/>
        </p:nvSpPr>
        <p:spPr>
          <a:xfrm>
            <a:off x="7645588" y="102635"/>
            <a:ext cx="4495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Programming for Problem Solving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(PPS)</a:t>
            </a:r>
          </a:p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GTU # 3110003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xmlns="" id="{046D7B54-36A0-4F3E-B9D8-2A8122C670EB}"/>
              </a:ext>
            </a:extLst>
          </p:cNvPr>
          <p:cNvGrpSpPr/>
          <p:nvPr userDrawn="1"/>
        </p:nvGrpSpPr>
        <p:grpSpPr>
          <a:xfrm>
            <a:off x="7658036" y="791170"/>
            <a:ext cx="4470716" cy="252000"/>
            <a:chOff x="7658036" y="688992"/>
            <a:chExt cx="4470716" cy="252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EEF3C23B-BDCE-4EC8-BC06-CD0AC24D938E}"/>
                </a:ext>
              </a:extLst>
            </p:cNvPr>
            <p:cNvCxnSpPr>
              <a:cxnSpLocks/>
            </p:cNvCxnSpPr>
            <p:nvPr/>
          </p:nvCxnSpPr>
          <p:spPr>
            <a:xfrm>
              <a:off x="7658036" y="814992"/>
              <a:ext cx="44707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xmlns="" id="{F6736201-E1A0-4336-B4BA-6A1797775339}"/>
                </a:ext>
              </a:extLst>
            </p:cNvPr>
            <p:cNvSpPr/>
            <p:nvPr/>
          </p:nvSpPr>
          <p:spPr>
            <a:xfrm>
              <a:off x="9569394" y="688992"/>
              <a:ext cx="648000" cy="2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USING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7C73533C-F640-4398-BED2-4A2DE41B31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11547463" y="531094"/>
            <a:ext cx="1087893" cy="772151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EB48AB85-3217-46B3-9F75-2A9DDE4B3C5A}"/>
              </a:ext>
            </a:extLst>
          </p:cNvPr>
          <p:cNvGrpSpPr/>
          <p:nvPr userDrawn="1"/>
        </p:nvGrpSpPr>
        <p:grpSpPr>
          <a:xfrm>
            <a:off x="359430" y="5214355"/>
            <a:ext cx="6048474" cy="1354234"/>
            <a:chOff x="230726" y="5351395"/>
            <a:chExt cx="6048474" cy="1354234"/>
          </a:xfrm>
        </p:grpSpPr>
        <p:pic>
          <p:nvPicPr>
            <p:cNvPr id="42" name="Picture 41" descr="Dr. Nilesh Maganbhai Gambhava - Darshan Institute of Engineering &amp; Technology">
              <a:hlinkClick r:id="rId8"/>
              <a:extLst>
                <a:ext uri="{FF2B5EF4-FFF2-40B4-BE49-F238E27FC236}">
                  <a16:creationId xmlns:a16="http://schemas.microsoft.com/office/drawing/2014/main" xmlns="" id="{F87AFEC6-2868-4835-974C-7E8562830B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5" t="688" r="3125" b="5563"/>
            <a:stretch>
              <a:fillRect/>
            </a:stretch>
          </p:blipFill>
          <p:spPr bwMode="auto">
            <a:xfrm>
              <a:off x="230726" y="5351395"/>
              <a:ext cx="1354234" cy="1354234"/>
            </a:xfrm>
            <a:custGeom>
              <a:avLst/>
              <a:gdLst>
                <a:gd name="connsiteX0" fmla="*/ 2286000 w 4572000"/>
                <a:gd name="connsiteY0" fmla="*/ 0 h 4572000"/>
                <a:gd name="connsiteX1" fmla="*/ 4572000 w 4572000"/>
                <a:gd name="connsiteY1" fmla="*/ 2286000 h 4572000"/>
                <a:gd name="connsiteX2" fmla="*/ 2286000 w 4572000"/>
                <a:gd name="connsiteY2" fmla="*/ 4572000 h 4572000"/>
                <a:gd name="connsiteX3" fmla="*/ 0 w 4572000"/>
                <a:gd name="connsiteY3" fmla="*/ 2286000 h 4572000"/>
                <a:gd name="connsiteX4" fmla="*/ 2286000 w 4572000"/>
                <a:gd name="connsiteY4" fmla="*/ 0 h 45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0" h="4572000">
                  <a:moveTo>
                    <a:pt x="2286000" y="0"/>
                  </a:moveTo>
                  <a:cubicBezTo>
                    <a:pt x="3548523" y="0"/>
                    <a:pt x="4572000" y="1023477"/>
                    <a:pt x="4572000" y="2286000"/>
                  </a:cubicBezTo>
                  <a:cubicBezTo>
                    <a:pt x="4572000" y="3548523"/>
                    <a:pt x="3548523" y="4572000"/>
                    <a:pt x="2286000" y="4572000"/>
                  </a:cubicBezTo>
                  <a:cubicBezTo>
                    <a:pt x="1023477" y="4572000"/>
                    <a:pt x="0" y="3548523"/>
                    <a:pt x="0" y="2286000"/>
                  </a:cubicBezTo>
                  <a:cubicBezTo>
                    <a:pt x="0" y="1023477"/>
                    <a:pt x="1023477" y="0"/>
                    <a:pt x="2286000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B7386FFC-5D00-486F-899A-5337D704CCAF}"/>
                </a:ext>
              </a:extLst>
            </p:cNvPr>
            <p:cNvSpPr/>
            <p:nvPr/>
          </p:nvSpPr>
          <p:spPr>
            <a:xfrm>
              <a:off x="1797991" y="5351395"/>
              <a:ext cx="4481209" cy="923330"/>
            </a:xfrm>
            <a:prstGeom prst="rect">
              <a:avLst/>
            </a:prstGeom>
          </p:spPr>
          <p:txBody>
            <a:bodyPr wrap="square" lIns="0">
              <a:spAutoFit/>
            </a:bodyPr>
            <a:lstStyle/>
            <a:p>
              <a:r>
                <a:rPr lang="en-US" b="1" dirty="0">
                  <a:gradFill flip="none" rotWithShape="1">
                    <a:gsLst>
                      <a:gs pos="0">
                        <a:srgbClr val="FF995D"/>
                      </a:gs>
                      <a:gs pos="100000">
                        <a:srgbClr val="FD5E5A"/>
                      </a:gs>
                    </a:gsLst>
                    <a:lin ang="0" scaled="1"/>
                    <a:tileRect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Prof. Nilesh </a:t>
              </a:r>
              <a:r>
                <a:rPr lang="en-US" b="1" dirty="0" err="1">
                  <a:gradFill flip="none" rotWithShape="1">
                    <a:gsLst>
                      <a:gs pos="0">
                        <a:srgbClr val="FF995D"/>
                      </a:gs>
                      <a:gs pos="100000">
                        <a:srgbClr val="FD5E5A"/>
                      </a:gs>
                    </a:gsLst>
                    <a:lin ang="0" scaled="1"/>
                    <a:tileRect/>
                  </a:gra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Gambhava</a:t>
              </a:r>
              <a:endParaRPr lang="en-US" b="1" dirty="0">
                <a:gradFill flip="none" rotWithShape="1">
                  <a:gsLst>
                    <a:gs pos="0">
                      <a:srgbClr val="FF995D"/>
                    </a:gs>
                    <a:gs pos="100000">
                      <a:srgbClr val="FD5E5A"/>
                    </a:gs>
                  </a:gsLst>
                  <a:lin ang="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  <a:p>
              <a:r>
                <a:rPr lang="en-US" sz="700" b="1" dirty="0">
                  <a:solidFill>
                    <a:schemeClr val="bg1"/>
                  </a:solidFill>
                </a:rPr>
                <a:t/>
              </a:r>
              <a:br>
                <a:rPr lang="en-US" sz="700" b="1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Computer Engineering Department,</a:t>
              </a:r>
              <a:br>
                <a:rPr lang="en-US" sz="1400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Darshan Institute of Engineering &amp; Technology, Rajkot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xmlns="" id="{B13AB953-3B7B-4CDF-9B64-E944D2ABB1B8}"/>
                </a:ext>
              </a:extLst>
            </p:cNvPr>
            <p:cNvGrpSpPr/>
            <p:nvPr/>
          </p:nvGrpSpPr>
          <p:grpSpPr>
            <a:xfrm>
              <a:off x="1797991" y="6418598"/>
              <a:ext cx="3163989" cy="252000"/>
              <a:chOff x="1879115" y="6418598"/>
              <a:chExt cx="3163989" cy="252000"/>
            </a:xfrm>
          </p:grpSpPr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xmlns="" id="{EAD6BA34-8EE4-492B-9CC1-D14738DD55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43911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xmlns="" id="{88DA572B-B70D-476B-8F41-AC514C1FCA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79115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xmlns="" id="{4EC45B27-858D-42A8-93F8-0D242438F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8707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xmlns="" id="{C27747DE-ACED-4241-AB7D-A4A740D4DB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1513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xmlns="" id="{E6DD94AD-0975-4231-9419-84ABDC5025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9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1104" y="6418598"/>
                <a:ext cx="252000" cy="252000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xmlns="" id="{F82A4175-19A1-41A3-992D-517BC14B68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26309" y="6418598"/>
                <a:ext cx="252000" cy="252000"/>
              </a:xfrm>
              <a:prstGeom prst="rect">
                <a:avLst/>
              </a:prstGeom>
            </p:spPr>
          </p:pic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E79C5D16-8087-4587-9A0A-A0570C73E0E7}"/>
                </a:ext>
              </a:extLst>
            </p:cNvPr>
            <p:cNvCxnSpPr/>
            <p:nvPr/>
          </p:nvCxnSpPr>
          <p:spPr>
            <a:xfrm>
              <a:off x="1797991" y="6295862"/>
              <a:ext cx="43083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D29A22FB-7FDF-4C4A-BA0D-5F2ED2862C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1" r="28136" b="35023"/>
          <a:stretch/>
        </p:blipFill>
        <p:spPr>
          <a:xfrm rot="8100000">
            <a:off x="-1837606" y="51160"/>
            <a:ext cx="4266251" cy="34038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3"/>
            <a:ext cx="7035300" cy="3528000"/>
          </a:xfrm>
        </p:spPr>
        <p:txBody>
          <a:bodyPr anchor="t"/>
          <a:lstStyle>
            <a:lvl1pPr algn="l">
              <a:defRPr lang="en-US" sz="880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747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PS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2E64B3F-2DB2-4F48-9888-7A81ADED529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836682"/>
            <a:ext cx="3383666" cy="22557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-543947" y="401568"/>
            <a:ext cx="1087893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011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S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217E071-4703-4617-A5FD-0579291916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3A51277-8BA2-4248-806F-605F8C2E9118}"/>
              </a:ext>
            </a:extLst>
          </p:cNvPr>
          <p:cNvCxnSpPr>
            <a:cxnSpLocks/>
          </p:cNvCxnSpPr>
          <p:nvPr userDrawn="1"/>
        </p:nvCxnSpPr>
        <p:spPr>
          <a:xfrm>
            <a:off x="0" y="900000"/>
            <a:ext cx="12191998" cy="0"/>
          </a:xfrm>
          <a:prstGeom prst="line">
            <a:avLst/>
          </a:prstGeom>
          <a:ln w="635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38F1DB4-C54A-4FBE-8AAE-E721DD4F6F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521968" y="302043"/>
            <a:ext cx="1391174" cy="7870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0000"/>
          </a:xfrm>
        </p:spPr>
        <p:txBody>
          <a:bodyPr lIns="216000" tIns="108000" rIns="216000" bIns="108000">
            <a:normAutofit/>
          </a:bodyPr>
          <a:lstStyle>
            <a:lvl1pPr>
              <a:def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058248EE-B9C6-42F3-8999-42A010B3D36A}"/>
              </a:ext>
            </a:extLst>
          </p:cNvPr>
          <p:cNvSpPr/>
          <p:nvPr userDrawn="1"/>
        </p:nvSpPr>
        <p:spPr>
          <a:xfrm>
            <a:off x="0" y="6481824"/>
            <a:ext cx="12191998" cy="376176"/>
          </a:xfrm>
          <a:prstGeom prst="roundRect">
            <a:avLst>
              <a:gd name="adj" fmla="val 0"/>
            </a:avLst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xmlns="" id="{0485C0A7-787E-45A1-8E8C-93F9F6DB1AC3}"/>
              </a:ext>
            </a:extLst>
          </p:cNvPr>
          <p:cNvSpPr txBox="1">
            <a:spLocks/>
          </p:cNvSpPr>
          <p:nvPr userDrawn="1"/>
        </p:nvSpPr>
        <p:spPr>
          <a:xfrm>
            <a:off x="838200" y="64940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Prof. Nilesh Gambhava</a:t>
            </a:r>
            <a:endParaRPr lang="en-US" dirty="0"/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xmlns="" id="{CEDD71C4-1457-4CC0-9AA5-C39D42AD6DFC}"/>
              </a:ext>
            </a:extLst>
          </p:cNvPr>
          <p:cNvSpPr txBox="1">
            <a:spLocks/>
          </p:cNvSpPr>
          <p:nvPr userDrawn="1"/>
        </p:nvSpPr>
        <p:spPr>
          <a:xfrm>
            <a:off x="4038600" y="649400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#3110003 (PPS) – Pointer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xmlns="" id="{69C17831-BD8C-469B-A484-FA4EA682184B}"/>
              </a:ext>
            </a:extLst>
          </p:cNvPr>
          <p:cNvSpPr txBox="1">
            <a:spLocks/>
          </p:cNvSpPr>
          <p:nvPr userDrawn="1"/>
        </p:nvSpPr>
        <p:spPr>
          <a:xfrm>
            <a:off x="8610600" y="64940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5220000"/>
          </a:xfrm>
        </p:spPr>
        <p:txBody>
          <a:bodyPr>
            <a:noAutofit/>
          </a:bodyPr>
          <a:lstStyle>
            <a:lvl1pPr marL="265113" indent="-265113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bg1"/>
                </a:solidFill>
              </a:defRPr>
            </a:lvl1pPr>
            <a:lvl2pPr marL="809625" indent="-352425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bg1"/>
                </a:solidFill>
              </a:defRPr>
            </a:lvl2pPr>
            <a:lvl3pPr marL="1143000" indent="-228600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020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7E52BFF-8544-420C-8C2A-1460FEA85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57788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7E52BFF-8544-420C-8C2A-1460FEA85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9594E3-7C01-42C3-8C5B-2BF226307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1D76C0-BAB5-49BB-9768-5120B4DE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6B790A4-DB25-4C60-AF5E-59A0D768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5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BD0EE4-7153-44DE-95F1-C256BCB6E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6233262-1FB3-4406-A773-81C5ACDF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6E75D38-B554-4405-8C15-46E28068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2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D59354-88C5-4D02-9434-68B15E25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E2CDEA-D171-434D-954D-51EC0BD0D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7FD2D19-FA09-438D-8159-11D2AA692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F893724-746B-4205-A3E5-ECD904B8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07FE6B3-6CAA-4CFE-87C8-3F279B459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1D6C9CF-BEE0-4655-8278-90A13595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7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A10D58-3E25-489B-9B8D-7A1D0FCA8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C3E0A7-F05C-4BB3-9093-E4D595B2B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37034A0-8966-4A86-A0B5-9C59D576F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6BE69BF-6112-4CCB-A581-49B210B09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DEB1B0B-748C-4039-AFDB-8842F5C80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E613CCD-D6EE-4231-A57E-B8A58EF3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565E853-B54D-4978-8732-411CED015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486A8BC-F5C1-41F9-AD03-06771C68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5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51" r:id="rId3"/>
    <p:sldLayoutId id="2147483664" r:id="rId4"/>
    <p:sldLayoutId id="2147483663" r:id="rId5"/>
    <p:sldLayoutId id="2147483649" r:id="rId6"/>
    <p:sldLayoutId id="2147483650" r:id="rId7"/>
    <p:sldLayoutId id="2147483652" r:id="rId8"/>
    <p:sldLayoutId id="2147483653" r:id="rId9"/>
    <p:sldLayoutId id="2147483654" r:id="rId10"/>
    <p:sldLayoutId id="2147483655" r:id="rId11"/>
    <p:sldLayoutId id="2147483660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15B710-C307-4678-9275-77A72D627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Pointer</a:t>
            </a:r>
          </a:p>
        </p:txBody>
      </p:sp>
    </p:spTree>
    <p:extLst>
      <p:ext uri="{BB962C8B-B14F-4D97-AF65-F5344CB8AC3E}">
        <p14:creationId xmlns:p14="http://schemas.microsoft.com/office/powerpoint/2010/main" val="280156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743AFC-2DA4-724A-90D0-A0629010E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Pointer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604504-C22C-F843-910D-E60F2C8FA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array of pointers </a:t>
            </a:r>
            <a:r>
              <a:rPr lang="en-US" dirty="0" err="1"/>
              <a:t>ptr</a:t>
            </a:r>
            <a:r>
              <a:rPr lang="en-US" dirty="0"/>
              <a:t> can be used to point to different rows of matrix as follow: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 dynamic memory allocation, we do not require to declare two-dimensional array, it can be created dynamically using array of pointers.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A6B378A-2C8B-AF45-A8DC-FCA734D42615}"/>
              </a:ext>
            </a:extLst>
          </p:cNvPr>
          <p:cNvSpPr/>
          <p:nvPr/>
        </p:nvSpPr>
        <p:spPr>
          <a:xfrm>
            <a:off x="762353" y="2038275"/>
            <a:ext cx="9137701" cy="120032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IN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]=&amp;mat[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IN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BE74131-E94E-684B-B071-31A94ED8D8F7}"/>
              </a:ext>
            </a:extLst>
          </p:cNvPr>
          <p:cNvSpPr/>
          <p:nvPr/>
        </p:nvSpPr>
        <p:spPr>
          <a:xfrm>
            <a:off x="262360" y="2038274"/>
            <a:ext cx="499994" cy="120032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70FDDFEE-3C54-8042-AEAD-FD1284832EED}"/>
              </a:ext>
            </a:extLst>
          </p:cNvPr>
          <p:cNvSpPr/>
          <p:nvPr/>
        </p:nvSpPr>
        <p:spPr>
          <a:xfrm>
            <a:off x="262360" y="1709089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/>
              <a:t>Example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C05D1DA-EBF8-BE48-8DCB-82129B7D3488}"/>
              </a:ext>
            </a:extLst>
          </p:cNvPr>
          <p:cNvSpPr/>
          <p:nvPr/>
        </p:nvSpPr>
        <p:spPr>
          <a:xfrm>
            <a:off x="1352910" y="3799868"/>
            <a:ext cx="2430379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ptr</a:t>
            </a:r>
            <a:r>
              <a:rPr lang="en-US" dirty="0"/>
              <a:t>[0]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1A88669-A989-7948-B35B-BF47AFE55F4D}"/>
              </a:ext>
            </a:extLst>
          </p:cNvPr>
          <p:cNvSpPr/>
          <p:nvPr/>
        </p:nvSpPr>
        <p:spPr>
          <a:xfrm>
            <a:off x="1352910" y="4415589"/>
            <a:ext cx="2430379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ptr</a:t>
            </a:r>
            <a:r>
              <a:rPr lang="en-US" dirty="0"/>
              <a:t>[2]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530BBBB-15F7-2F48-A953-1A1E7BC6D18B}"/>
              </a:ext>
            </a:extLst>
          </p:cNvPr>
          <p:cNvSpPr/>
          <p:nvPr/>
        </p:nvSpPr>
        <p:spPr>
          <a:xfrm>
            <a:off x="1352910" y="4112689"/>
            <a:ext cx="2430379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ptr</a:t>
            </a:r>
            <a:r>
              <a:rPr lang="en-US" dirty="0"/>
              <a:t>[1]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293812D-A3BA-2D4D-B1BA-9F4092676493}"/>
              </a:ext>
            </a:extLst>
          </p:cNvPr>
          <p:cNvSpPr/>
          <p:nvPr/>
        </p:nvSpPr>
        <p:spPr>
          <a:xfrm>
            <a:off x="1352910" y="4728410"/>
            <a:ext cx="2430379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ptr</a:t>
            </a:r>
            <a:r>
              <a:rPr lang="en-US" dirty="0"/>
              <a:t>[3]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673E45B-4FF1-A84D-A8CB-D54C21D7C9D2}"/>
              </a:ext>
            </a:extLst>
          </p:cNvPr>
          <p:cNvSpPr/>
          <p:nvPr/>
        </p:nvSpPr>
        <p:spPr>
          <a:xfrm>
            <a:off x="1352910" y="5041231"/>
            <a:ext cx="2430379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ptr</a:t>
            </a:r>
            <a:r>
              <a:rPr lang="en-US" dirty="0"/>
              <a:t>[4]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CA2BC03-D919-F04F-85A3-67D3668EDF33}"/>
              </a:ext>
            </a:extLst>
          </p:cNvPr>
          <p:cNvSpPr/>
          <p:nvPr/>
        </p:nvSpPr>
        <p:spPr>
          <a:xfrm>
            <a:off x="5426085" y="3799868"/>
            <a:ext cx="1368000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2BF2FE4-97E5-8141-B621-827C6859CABA}"/>
              </a:ext>
            </a:extLst>
          </p:cNvPr>
          <p:cNvSpPr/>
          <p:nvPr/>
        </p:nvSpPr>
        <p:spPr>
          <a:xfrm>
            <a:off x="5426085" y="4415589"/>
            <a:ext cx="1368000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BB1DF04-FE2C-0746-A53F-767E2DF89865}"/>
              </a:ext>
            </a:extLst>
          </p:cNvPr>
          <p:cNvSpPr/>
          <p:nvPr/>
        </p:nvSpPr>
        <p:spPr>
          <a:xfrm>
            <a:off x="5426085" y="4112689"/>
            <a:ext cx="1368000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F7735CD-24B4-C74C-9360-5CDA8817AD57}"/>
              </a:ext>
            </a:extLst>
          </p:cNvPr>
          <p:cNvSpPr/>
          <p:nvPr/>
        </p:nvSpPr>
        <p:spPr>
          <a:xfrm>
            <a:off x="5426085" y="4728410"/>
            <a:ext cx="1368000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9A885F70-63FD-DD46-988A-1D8A11D8878D}"/>
              </a:ext>
            </a:extLst>
          </p:cNvPr>
          <p:cNvSpPr/>
          <p:nvPr/>
        </p:nvSpPr>
        <p:spPr>
          <a:xfrm>
            <a:off x="5426085" y="5041231"/>
            <a:ext cx="1368000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B17F71E-18A7-3A49-831F-60ED0EA88233}"/>
              </a:ext>
            </a:extLst>
          </p:cNvPr>
          <p:cNvSpPr/>
          <p:nvPr/>
        </p:nvSpPr>
        <p:spPr>
          <a:xfrm>
            <a:off x="6794085" y="3799868"/>
            <a:ext cx="1368000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93B794B2-CBC9-EA43-A8B3-80EF6F2D5308}"/>
              </a:ext>
            </a:extLst>
          </p:cNvPr>
          <p:cNvSpPr/>
          <p:nvPr/>
        </p:nvSpPr>
        <p:spPr>
          <a:xfrm>
            <a:off x="6794085" y="4415589"/>
            <a:ext cx="1368000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12AFDBD-E355-C444-9E7B-A3FFFD48539D}"/>
              </a:ext>
            </a:extLst>
          </p:cNvPr>
          <p:cNvSpPr/>
          <p:nvPr/>
        </p:nvSpPr>
        <p:spPr>
          <a:xfrm>
            <a:off x="6794085" y="4112689"/>
            <a:ext cx="1368000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A92F67B9-7AA9-C24C-8D63-486993DACAC2}"/>
              </a:ext>
            </a:extLst>
          </p:cNvPr>
          <p:cNvSpPr/>
          <p:nvPr/>
        </p:nvSpPr>
        <p:spPr>
          <a:xfrm>
            <a:off x="6794085" y="4728410"/>
            <a:ext cx="1368000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3D412EA4-5BF8-AA4E-BE86-2C34E032239F}"/>
              </a:ext>
            </a:extLst>
          </p:cNvPr>
          <p:cNvSpPr/>
          <p:nvPr/>
        </p:nvSpPr>
        <p:spPr>
          <a:xfrm>
            <a:off x="6794085" y="5041231"/>
            <a:ext cx="1368000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5EE78F7A-356F-9B48-AC6E-CEC39E92ECC8}"/>
              </a:ext>
            </a:extLst>
          </p:cNvPr>
          <p:cNvSpPr/>
          <p:nvPr/>
        </p:nvSpPr>
        <p:spPr>
          <a:xfrm>
            <a:off x="8162085" y="3799868"/>
            <a:ext cx="1368000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241F0656-FC33-DE49-9725-120B9A866582}"/>
              </a:ext>
            </a:extLst>
          </p:cNvPr>
          <p:cNvSpPr/>
          <p:nvPr/>
        </p:nvSpPr>
        <p:spPr>
          <a:xfrm>
            <a:off x="8162085" y="4415589"/>
            <a:ext cx="1368000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3AA9CE19-5C2F-8C40-B28C-378BB1053A18}"/>
              </a:ext>
            </a:extLst>
          </p:cNvPr>
          <p:cNvSpPr/>
          <p:nvPr/>
        </p:nvSpPr>
        <p:spPr>
          <a:xfrm>
            <a:off x="8162085" y="4112689"/>
            <a:ext cx="1368000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503E45FD-1128-E148-B910-6B571ED120F1}"/>
              </a:ext>
            </a:extLst>
          </p:cNvPr>
          <p:cNvSpPr/>
          <p:nvPr/>
        </p:nvSpPr>
        <p:spPr>
          <a:xfrm>
            <a:off x="8162085" y="4728410"/>
            <a:ext cx="1368000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1DACE016-C63C-9444-BDA9-7E3C530F1A03}"/>
              </a:ext>
            </a:extLst>
          </p:cNvPr>
          <p:cNvSpPr/>
          <p:nvPr/>
        </p:nvSpPr>
        <p:spPr>
          <a:xfrm>
            <a:off x="8162085" y="5041231"/>
            <a:ext cx="1368000" cy="312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21FD589F-E7C5-2F49-8041-9454C4B824CC}"/>
              </a:ext>
            </a:extLst>
          </p:cNvPr>
          <p:cNvCxnSpPr>
            <a:stCxn id="7" idx="3"/>
            <a:endCxn id="12" idx="1"/>
          </p:cNvCxnSpPr>
          <p:nvPr/>
        </p:nvCxnSpPr>
        <p:spPr>
          <a:xfrm>
            <a:off x="3783289" y="3956279"/>
            <a:ext cx="1642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A41716D1-E71D-E74C-A0B4-9094D180191F}"/>
              </a:ext>
            </a:extLst>
          </p:cNvPr>
          <p:cNvCxnSpPr/>
          <p:nvPr/>
        </p:nvCxnSpPr>
        <p:spPr>
          <a:xfrm>
            <a:off x="3783289" y="4289154"/>
            <a:ext cx="1642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AEDA067B-CBBC-A941-91D8-9CA64730F646}"/>
              </a:ext>
            </a:extLst>
          </p:cNvPr>
          <p:cNvCxnSpPr/>
          <p:nvPr/>
        </p:nvCxnSpPr>
        <p:spPr>
          <a:xfrm>
            <a:off x="3783289" y="4585931"/>
            <a:ext cx="1642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xmlns="" id="{94103132-FCF5-504C-9F55-4456A11C7A7E}"/>
              </a:ext>
            </a:extLst>
          </p:cNvPr>
          <p:cNvCxnSpPr/>
          <p:nvPr/>
        </p:nvCxnSpPr>
        <p:spPr>
          <a:xfrm>
            <a:off x="3783289" y="4894742"/>
            <a:ext cx="1642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xmlns="" id="{DAA9E22F-3CE0-3140-ACCE-D53BBF090760}"/>
              </a:ext>
            </a:extLst>
          </p:cNvPr>
          <p:cNvCxnSpPr/>
          <p:nvPr/>
        </p:nvCxnSpPr>
        <p:spPr>
          <a:xfrm>
            <a:off x="3783289" y="5191521"/>
            <a:ext cx="1642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7859856E-B289-4841-9E06-F7365C63B1AE}"/>
              </a:ext>
            </a:extLst>
          </p:cNvPr>
          <p:cNvSpPr txBox="1"/>
          <p:nvPr/>
        </p:nvSpPr>
        <p:spPr>
          <a:xfrm>
            <a:off x="5426085" y="3405305"/>
            <a:ext cx="13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E0B33150-2325-A340-A078-498DB8344D43}"/>
              </a:ext>
            </a:extLst>
          </p:cNvPr>
          <p:cNvSpPr txBox="1"/>
          <p:nvPr/>
        </p:nvSpPr>
        <p:spPr>
          <a:xfrm>
            <a:off x="6794085" y="3412775"/>
            <a:ext cx="13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14CEFC4E-F983-DF4B-A443-47CE215E2D14}"/>
              </a:ext>
            </a:extLst>
          </p:cNvPr>
          <p:cNvSpPr txBox="1"/>
          <p:nvPr/>
        </p:nvSpPr>
        <p:spPr>
          <a:xfrm>
            <a:off x="8162085" y="3420245"/>
            <a:ext cx="13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C52C0571-2C0B-BC46-92A0-2C71C5E10F49}"/>
              </a:ext>
            </a:extLst>
          </p:cNvPr>
          <p:cNvSpPr txBox="1"/>
          <p:nvPr/>
        </p:nvSpPr>
        <p:spPr>
          <a:xfrm>
            <a:off x="1352910" y="3402281"/>
            <a:ext cx="243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ptr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99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3" grpId="0"/>
      <p:bldP spid="34" grpId="0"/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C2834E-A3A3-41C8-9D7F-5D915B0CB03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1278"/>
            <a:ext cx="12192000" cy="900113"/>
          </a:xfrm>
        </p:spPr>
        <p:txBody>
          <a:bodyPr/>
          <a:lstStyle/>
          <a:p>
            <a:r>
              <a:rPr lang="en-US" dirty="0"/>
              <a:t>WAP to print Odd numbers between 1 to 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1096267" y="743359"/>
            <a:ext cx="8635562" cy="403187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num1,num2;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"Enter value of num1 and num2: 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 %d"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,&amp;num1, &amp;num2);</a:t>
            </a:r>
          </a:p>
          <a:p>
            <a:pPr lvl="1"/>
            <a:endParaRPr lang="en-IN" sz="1600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b="1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//displaying numbers before swapping</a:t>
            </a:r>
            <a:endParaRPr lang="en-IN" sz="1600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"Before Swapping: num1 is: %d, num2 is: %d\n"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,num1,num2);</a:t>
            </a:r>
          </a:p>
          <a:p>
            <a:pPr lvl="1"/>
            <a:endParaRPr lang="en-IN" sz="1600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b="1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//calling the user defined function swap()</a:t>
            </a:r>
            <a:endParaRPr lang="en-IN" sz="1600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swap(&amp;num1,&amp;num2);</a:t>
            </a:r>
          </a:p>
          <a:p>
            <a:pPr lvl="1"/>
            <a:endParaRPr lang="en-IN" sz="1600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b="1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//displaying numbers after swapping</a:t>
            </a:r>
            <a:endParaRPr lang="en-IN" sz="1600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"After Swapping: num1 is: %d, num2 is: %d\n"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,num1,num2);</a:t>
            </a:r>
          </a:p>
          <a:p>
            <a:pPr lvl="1"/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596274" y="743359"/>
            <a:ext cx="499993" cy="403187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596273" y="5239159"/>
            <a:ext cx="4787017" cy="107721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Enter value of num1 and num2: 5 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Before Swapping: num1 is: 5, num2 is: 10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After  Swapping: num1 is: 10, num2 is: 5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596274" y="41417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596273" y="4909975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18" name="Rectangle: Top Corners Rounded 6">
            <a:extLst>
              <a:ext uri="{FF2B5EF4-FFF2-40B4-BE49-F238E27FC236}">
                <a16:creationId xmlns:a16="http://schemas.microsoft.com/office/drawing/2014/main" xmlns="" id="{13E1A229-B162-CC47-AFA4-5345FFB341FD}"/>
              </a:ext>
            </a:extLst>
          </p:cNvPr>
          <p:cNvSpPr/>
          <p:nvPr/>
        </p:nvSpPr>
        <p:spPr>
          <a:xfrm>
            <a:off x="596273" y="38543"/>
            <a:ext cx="11340353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Write a program to swap value of two variables using pointer / call by reference.</a:t>
            </a:r>
          </a:p>
        </p:txBody>
      </p:sp>
    </p:spTree>
    <p:extLst>
      <p:ext uri="{BB962C8B-B14F-4D97-AF65-F5344CB8AC3E}">
        <p14:creationId xmlns:p14="http://schemas.microsoft.com/office/powerpoint/2010/main" val="110224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uiExpand="1" build="p" animBg="1"/>
      <p:bldP spid="7" grpId="0" animBg="1"/>
      <p:bldP spid="8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ADB440-B427-8849-87F9-1B35044B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Pointer and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416D7F-7A08-7846-A99B-36020FAB7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Like normal variable, pointer variable can be passed as function argument and function can return pointer as well. </a:t>
            </a:r>
          </a:p>
          <a:p>
            <a:pPr algn="just"/>
            <a:r>
              <a:rPr lang="en-US" dirty="0"/>
              <a:t>There are two approaches to passing argument to a function:</a:t>
            </a:r>
          </a:p>
          <a:p>
            <a:pPr lvl="1" algn="just"/>
            <a:r>
              <a:rPr lang="en-US" dirty="0"/>
              <a:t>Call by value</a:t>
            </a:r>
          </a:p>
          <a:p>
            <a:pPr lvl="1" algn="just"/>
            <a:r>
              <a:rPr lang="en-US" dirty="0"/>
              <a:t>Call by reference / address</a:t>
            </a:r>
          </a:p>
        </p:txBody>
      </p:sp>
    </p:spTree>
    <p:extLst>
      <p:ext uri="{BB962C8B-B14F-4D97-AF65-F5344CB8AC3E}">
        <p14:creationId xmlns:p14="http://schemas.microsoft.com/office/powerpoint/2010/main" val="368557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B3A56A-BFB7-2347-A20B-726687EE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D42EA8-4387-3E4C-9134-A6F2F1682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In this approach, the values are passed as function argument to the definition of function.</a:t>
            </a:r>
            <a:endParaRPr lang="en-US" dirty="0"/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E820A03-3691-3141-8367-750417CBF49F}"/>
              </a:ext>
            </a:extLst>
          </p:cNvPr>
          <p:cNvSpPr/>
          <p:nvPr/>
        </p:nvSpPr>
        <p:spPr>
          <a:xfrm>
            <a:off x="762353" y="2209942"/>
            <a:ext cx="6191900" cy="378565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IN" sz="1600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IN" sz="1600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fun(</a:t>
            </a:r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A=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,B=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IN" sz="1600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nValues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before calling %d, %</a:t>
            </a:r>
            <a:r>
              <a:rPr lang="en-IN" sz="1600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d"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,A,B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fun(A,B); 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IN" sz="1600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nValues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after calling %d, %</a:t>
            </a:r>
            <a:r>
              <a:rPr lang="en-IN" sz="1600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d"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,A,B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fun(</a:t>
            </a:r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</a:t>
            </a:r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Y) 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X=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Y=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3820662-56BF-D94E-8251-CE819FC75E75}"/>
              </a:ext>
            </a:extLst>
          </p:cNvPr>
          <p:cNvSpPr/>
          <p:nvPr/>
        </p:nvSpPr>
        <p:spPr>
          <a:xfrm>
            <a:off x="262360" y="2209942"/>
            <a:ext cx="499993" cy="378565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52B3D4D-2472-4043-AA7D-1545E7DF3BC0}"/>
              </a:ext>
            </a:extLst>
          </p:cNvPr>
          <p:cNvSpPr/>
          <p:nvPr/>
        </p:nvSpPr>
        <p:spPr>
          <a:xfrm>
            <a:off x="7170821" y="2299764"/>
            <a:ext cx="4407594" cy="5232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Values before calling 10, 20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Values after calling 10, 20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B0F07691-FFE9-5D4A-80D5-9FD2BAA6871B}"/>
              </a:ext>
            </a:extLst>
          </p:cNvPr>
          <p:cNvSpPr/>
          <p:nvPr/>
        </p:nvSpPr>
        <p:spPr>
          <a:xfrm>
            <a:off x="262360" y="1880758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Program</a:t>
            </a:r>
          </a:p>
        </p:txBody>
      </p:sp>
      <p:sp>
        <p:nvSpPr>
          <p:cNvPr id="9" name="Rectangle: Top Corners Rounded 7">
            <a:extLst>
              <a:ext uri="{FF2B5EF4-FFF2-40B4-BE49-F238E27FC236}">
                <a16:creationId xmlns:a16="http://schemas.microsoft.com/office/drawing/2014/main" xmlns="" id="{837D5C82-290B-6B43-93E0-FDE0ED368029}"/>
              </a:ext>
            </a:extLst>
          </p:cNvPr>
          <p:cNvSpPr/>
          <p:nvPr/>
        </p:nvSpPr>
        <p:spPr>
          <a:xfrm>
            <a:off x="7170820" y="1970580"/>
            <a:ext cx="9504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A1D7B38-B9DA-7D4C-AA6D-EC513F4B6E5E}"/>
              </a:ext>
            </a:extLst>
          </p:cNvPr>
          <p:cNvSpPr/>
          <p:nvPr/>
        </p:nvSpPr>
        <p:spPr>
          <a:xfrm>
            <a:off x="7988968" y="4078705"/>
            <a:ext cx="745958" cy="40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D3CB3E0-AD0C-544F-B22D-FC5DDA4916FB}"/>
              </a:ext>
            </a:extLst>
          </p:cNvPr>
          <p:cNvSpPr/>
          <p:nvPr/>
        </p:nvSpPr>
        <p:spPr>
          <a:xfrm>
            <a:off x="8899357" y="4078705"/>
            <a:ext cx="745958" cy="40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20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BB6CF4C-4D4C-EF4A-8117-297D6362148C}"/>
              </a:ext>
            </a:extLst>
          </p:cNvPr>
          <p:cNvSpPr/>
          <p:nvPr/>
        </p:nvSpPr>
        <p:spPr>
          <a:xfrm>
            <a:off x="9809746" y="4078705"/>
            <a:ext cx="745958" cy="40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519E0E6-C267-6644-A5D5-C1536C9B9396}"/>
              </a:ext>
            </a:extLst>
          </p:cNvPr>
          <p:cNvSpPr/>
          <p:nvPr/>
        </p:nvSpPr>
        <p:spPr>
          <a:xfrm>
            <a:off x="10724144" y="4078705"/>
            <a:ext cx="745958" cy="40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DD09C17-4410-C747-8A69-AA10B340E17D}"/>
              </a:ext>
            </a:extLst>
          </p:cNvPr>
          <p:cNvSpPr txBox="1"/>
          <p:nvPr/>
        </p:nvSpPr>
        <p:spPr>
          <a:xfrm>
            <a:off x="8051130" y="4570132"/>
            <a:ext cx="61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6E9008A-96C8-EC47-92C8-4E5A679387CC}"/>
              </a:ext>
            </a:extLst>
          </p:cNvPr>
          <p:cNvSpPr txBox="1"/>
          <p:nvPr/>
        </p:nvSpPr>
        <p:spPr>
          <a:xfrm>
            <a:off x="8965531" y="4570132"/>
            <a:ext cx="61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3107B6E-5BE1-8647-AB2B-5F6EC39C649F}"/>
              </a:ext>
            </a:extLst>
          </p:cNvPr>
          <p:cNvSpPr txBox="1"/>
          <p:nvPr/>
        </p:nvSpPr>
        <p:spPr>
          <a:xfrm>
            <a:off x="10790318" y="4570132"/>
            <a:ext cx="61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3FC0823-09D3-334A-B505-6A3D63E897B4}"/>
              </a:ext>
            </a:extLst>
          </p:cNvPr>
          <p:cNvSpPr txBox="1"/>
          <p:nvPr/>
        </p:nvSpPr>
        <p:spPr>
          <a:xfrm>
            <a:off x="7102636" y="3709373"/>
            <a:ext cx="884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Address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477FC0F-D0F8-AE46-8AEA-A610C7962785}"/>
              </a:ext>
            </a:extLst>
          </p:cNvPr>
          <p:cNvSpPr txBox="1"/>
          <p:nvPr/>
        </p:nvSpPr>
        <p:spPr>
          <a:xfrm>
            <a:off x="7118684" y="4102768"/>
            <a:ext cx="701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BA59F79-5EE2-DF46-B405-242DE82DBF30}"/>
              </a:ext>
            </a:extLst>
          </p:cNvPr>
          <p:cNvSpPr txBox="1"/>
          <p:nvPr/>
        </p:nvSpPr>
        <p:spPr>
          <a:xfrm>
            <a:off x="7136728" y="4570132"/>
            <a:ext cx="914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Variable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A12AEC0-ADD3-A449-85F1-7DCDF7ED2604}"/>
              </a:ext>
            </a:extLst>
          </p:cNvPr>
          <p:cNvSpPr txBox="1"/>
          <p:nvPr/>
        </p:nvSpPr>
        <p:spPr>
          <a:xfrm>
            <a:off x="7986958" y="3750801"/>
            <a:ext cx="735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48252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9B4A681-F3DF-A149-A2ED-831B03E2B700}"/>
              </a:ext>
            </a:extLst>
          </p:cNvPr>
          <p:cNvSpPr txBox="1"/>
          <p:nvPr/>
        </p:nvSpPr>
        <p:spPr>
          <a:xfrm>
            <a:off x="8932446" y="3743942"/>
            <a:ext cx="683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24688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6BA90C2-A571-BC46-93E3-B8DAA3CA2A17}"/>
              </a:ext>
            </a:extLst>
          </p:cNvPr>
          <p:cNvSpPr txBox="1"/>
          <p:nvPr/>
        </p:nvSpPr>
        <p:spPr>
          <a:xfrm>
            <a:off x="10106525" y="4055240"/>
            <a:ext cx="61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92D050"/>
                </a:solidFill>
              </a:rPr>
              <a:t>11</a:t>
            </a:r>
            <a:endParaRPr lang="en-US" sz="1200" b="1" dirty="0">
              <a:solidFill>
                <a:srgbClr val="92D05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6A8C96B6-E159-3A48-A56F-BB8CE1D84C21}"/>
              </a:ext>
            </a:extLst>
          </p:cNvPr>
          <p:cNvSpPr txBox="1"/>
          <p:nvPr/>
        </p:nvSpPr>
        <p:spPr>
          <a:xfrm>
            <a:off x="11011229" y="4065365"/>
            <a:ext cx="61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92D050"/>
                </a:solidFill>
              </a:rPr>
              <a:t>22</a:t>
            </a:r>
            <a:endParaRPr lang="en-US" sz="1200" b="1" dirty="0">
              <a:solidFill>
                <a:srgbClr val="92D05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C641CA9-8CBF-374F-A87F-91B123A0977D}"/>
              </a:ext>
            </a:extLst>
          </p:cNvPr>
          <p:cNvSpPr txBox="1"/>
          <p:nvPr/>
        </p:nvSpPr>
        <p:spPr>
          <a:xfrm>
            <a:off x="9934070" y="4554743"/>
            <a:ext cx="61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BC912026-7EB3-884E-8F29-37018E87BAAC}"/>
              </a:ext>
            </a:extLst>
          </p:cNvPr>
          <p:cNvCxnSpPr/>
          <p:nvPr/>
        </p:nvCxnSpPr>
        <p:spPr>
          <a:xfrm>
            <a:off x="10040112" y="4300568"/>
            <a:ext cx="292608" cy="0"/>
          </a:xfrm>
          <a:prstGeom prst="line">
            <a:avLst/>
          </a:prstGeom>
          <a:ln w="28575">
            <a:solidFill>
              <a:srgbClr val="FF17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A35499F2-3CAE-3E45-AEF6-D7395061A33E}"/>
              </a:ext>
            </a:extLst>
          </p:cNvPr>
          <p:cNvCxnSpPr/>
          <p:nvPr/>
        </p:nvCxnSpPr>
        <p:spPr>
          <a:xfrm>
            <a:off x="10925885" y="4288376"/>
            <a:ext cx="292608" cy="0"/>
          </a:xfrm>
          <a:prstGeom prst="line">
            <a:avLst/>
          </a:prstGeom>
          <a:ln w="28575">
            <a:solidFill>
              <a:srgbClr val="FF17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87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  <p:bldP spid="7" grpId="0" uiExpand="1" build="p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7" grpId="0"/>
      <p:bldP spid="18" grpId="0"/>
      <p:bldP spid="20" grpId="0"/>
      <p:bldP spid="21" grpId="0"/>
      <p:bldP spid="22" grpId="0"/>
      <p:bldP spid="23" grpId="0"/>
      <p:bldP spid="25" grpId="0"/>
      <p:bldP spid="26" grpId="0"/>
      <p:bldP spid="27" grpId="0"/>
      <p:bldP spid="28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B3A56A-BFB7-2347-A20B-726687EE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Reference /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D42EA8-4387-3E4C-9134-A6F2F1682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In this approach, the references / addresses are passed as function argument to the definition of function.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E820A03-3691-3141-8367-750417CBF49F}"/>
              </a:ext>
            </a:extLst>
          </p:cNvPr>
          <p:cNvSpPr/>
          <p:nvPr/>
        </p:nvSpPr>
        <p:spPr>
          <a:xfrm>
            <a:off x="762353" y="2163091"/>
            <a:ext cx="6191900" cy="378565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IN" sz="1600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IN" sz="1600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fun(</a:t>
            </a:r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*,</a:t>
            </a:r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*);</a:t>
            </a:r>
          </a:p>
          <a:p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A=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,B=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IN" sz="1600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nValues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before calling %d, %</a:t>
            </a:r>
            <a:r>
              <a:rPr lang="en-IN" sz="1600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d"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,A,B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fun(&amp;A,&amp;B);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IN" sz="1600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nValues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after calling %d, %</a:t>
            </a:r>
            <a:r>
              <a:rPr lang="en-IN" sz="1600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d"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,A,B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fun(</a:t>
            </a:r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</a:t>
            </a:r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*Y)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*X=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*Y=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3820662-56BF-D94E-8251-CE819FC75E75}"/>
              </a:ext>
            </a:extLst>
          </p:cNvPr>
          <p:cNvSpPr/>
          <p:nvPr/>
        </p:nvSpPr>
        <p:spPr>
          <a:xfrm>
            <a:off x="262360" y="2163091"/>
            <a:ext cx="499993" cy="378565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52B3D4D-2472-4043-AA7D-1545E7DF3BC0}"/>
              </a:ext>
            </a:extLst>
          </p:cNvPr>
          <p:cNvSpPr/>
          <p:nvPr/>
        </p:nvSpPr>
        <p:spPr>
          <a:xfrm>
            <a:off x="7170821" y="2299764"/>
            <a:ext cx="4407594" cy="5232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Values before calling 10, 20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Values after  calling 11, 22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B0F07691-FFE9-5D4A-80D5-9FD2BAA6871B}"/>
              </a:ext>
            </a:extLst>
          </p:cNvPr>
          <p:cNvSpPr/>
          <p:nvPr/>
        </p:nvSpPr>
        <p:spPr>
          <a:xfrm>
            <a:off x="262360" y="183390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Program</a:t>
            </a:r>
          </a:p>
        </p:txBody>
      </p:sp>
      <p:sp>
        <p:nvSpPr>
          <p:cNvPr id="9" name="Rectangle: Top Corners Rounded 7">
            <a:extLst>
              <a:ext uri="{FF2B5EF4-FFF2-40B4-BE49-F238E27FC236}">
                <a16:creationId xmlns:a16="http://schemas.microsoft.com/office/drawing/2014/main" xmlns="" id="{837D5C82-290B-6B43-93E0-FDE0ED368029}"/>
              </a:ext>
            </a:extLst>
          </p:cNvPr>
          <p:cNvSpPr/>
          <p:nvPr/>
        </p:nvSpPr>
        <p:spPr>
          <a:xfrm>
            <a:off x="7170820" y="1970580"/>
            <a:ext cx="95049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A1D7B38-B9DA-7D4C-AA6D-EC513F4B6E5E}"/>
              </a:ext>
            </a:extLst>
          </p:cNvPr>
          <p:cNvSpPr/>
          <p:nvPr/>
        </p:nvSpPr>
        <p:spPr>
          <a:xfrm>
            <a:off x="7988968" y="4078705"/>
            <a:ext cx="745958" cy="40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10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D3CB3E0-AD0C-544F-B22D-FC5DDA4916FB}"/>
              </a:ext>
            </a:extLst>
          </p:cNvPr>
          <p:cNvSpPr/>
          <p:nvPr/>
        </p:nvSpPr>
        <p:spPr>
          <a:xfrm>
            <a:off x="8899357" y="4078705"/>
            <a:ext cx="745958" cy="40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20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BB6CF4C-4D4C-EF4A-8117-297D6362148C}"/>
              </a:ext>
            </a:extLst>
          </p:cNvPr>
          <p:cNvSpPr/>
          <p:nvPr/>
        </p:nvSpPr>
        <p:spPr>
          <a:xfrm>
            <a:off x="9809746" y="4078705"/>
            <a:ext cx="745958" cy="40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48252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519E0E6-C267-6644-A5D5-C1536C9B9396}"/>
              </a:ext>
            </a:extLst>
          </p:cNvPr>
          <p:cNvSpPr/>
          <p:nvPr/>
        </p:nvSpPr>
        <p:spPr>
          <a:xfrm>
            <a:off x="10724144" y="4078705"/>
            <a:ext cx="745958" cy="409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24688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DD09C17-4410-C747-8A69-AA10B340E17D}"/>
              </a:ext>
            </a:extLst>
          </p:cNvPr>
          <p:cNvSpPr txBox="1"/>
          <p:nvPr/>
        </p:nvSpPr>
        <p:spPr>
          <a:xfrm>
            <a:off x="8051130" y="4570132"/>
            <a:ext cx="61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6E9008A-96C8-EC47-92C8-4E5A679387CC}"/>
              </a:ext>
            </a:extLst>
          </p:cNvPr>
          <p:cNvSpPr txBox="1"/>
          <p:nvPr/>
        </p:nvSpPr>
        <p:spPr>
          <a:xfrm>
            <a:off x="8965531" y="4570132"/>
            <a:ext cx="61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3107B6E-5BE1-8647-AB2B-5F6EC39C649F}"/>
              </a:ext>
            </a:extLst>
          </p:cNvPr>
          <p:cNvSpPr txBox="1"/>
          <p:nvPr/>
        </p:nvSpPr>
        <p:spPr>
          <a:xfrm>
            <a:off x="10790318" y="4570132"/>
            <a:ext cx="61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*Y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33FC0823-09D3-334A-B505-6A3D63E897B4}"/>
              </a:ext>
            </a:extLst>
          </p:cNvPr>
          <p:cNvSpPr txBox="1"/>
          <p:nvPr/>
        </p:nvSpPr>
        <p:spPr>
          <a:xfrm>
            <a:off x="7102636" y="3709373"/>
            <a:ext cx="884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Address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477FC0F-D0F8-AE46-8AEA-A610C7962785}"/>
              </a:ext>
            </a:extLst>
          </p:cNvPr>
          <p:cNvSpPr txBox="1"/>
          <p:nvPr/>
        </p:nvSpPr>
        <p:spPr>
          <a:xfrm>
            <a:off x="7118683" y="4102768"/>
            <a:ext cx="781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BA59F79-5EE2-DF46-B405-242DE82DBF30}"/>
              </a:ext>
            </a:extLst>
          </p:cNvPr>
          <p:cNvSpPr txBox="1"/>
          <p:nvPr/>
        </p:nvSpPr>
        <p:spPr>
          <a:xfrm>
            <a:off x="7136728" y="4570132"/>
            <a:ext cx="914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Variable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A12AEC0-ADD3-A449-85F1-7DCDF7ED2604}"/>
              </a:ext>
            </a:extLst>
          </p:cNvPr>
          <p:cNvSpPr txBox="1"/>
          <p:nvPr/>
        </p:nvSpPr>
        <p:spPr>
          <a:xfrm>
            <a:off x="7986958" y="3750801"/>
            <a:ext cx="735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48252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89B4A681-F3DF-A149-A2ED-831B03E2B700}"/>
              </a:ext>
            </a:extLst>
          </p:cNvPr>
          <p:cNvSpPr txBox="1"/>
          <p:nvPr/>
        </p:nvSpPr>
        <p:spPr>
          <a:xfrm>
            <a:off x="8932446" y="3743942"/>
            <a:ext cx="683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24688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4C641CA9-8CBF-374F-A87F-91B123A0977D}"/>
              </a:ext>
            </a:extLst>
          </p:cNvPr>
          <p:cNvSpPr txBox="1"/>
          <p:nvPr/>
        </p:nvSpPr>
        <p:spPr>
          <a:xfrm>
            <a:off x="9934070" y="4554743"/>
            <a:ext cx="6136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*X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342A4DD-0ED8-F641-81E1-C4D78ECF7EF1}"/>
              </a:ext>
            </a:extLst>
          </p:cNvPr>
          <p:cNvSpPr txBox="1"/>
          <p:nvPr/>
        </p:nvSpPr>
        <p:spPr>
          <a:xfrm>
            <a:off x="8273716" y="4051719"/>
            <a:ext cx="61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92D050"/>
                </a:solidFill>
              </a:rPr>
              <a:t>11</a:t>
            </a:r>
            <a:endParaRPr lang="en-US" sz="1200" b="1" dirty="0">
              <a:solidFill>
                <a:srgbClr val="92D05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63E9514A-2009-E940-B279-AF185D540547}"/>
              </a:ext>
            </a:extLst>
          </p:cNvPr>
          <p:cNvCxnSpPr/>
          <p:nvPr/>
        </p:nvCxnSpPr>
        <p:spPr>
          <a:xfrm>
            <a:off x="8207303" y="4297047"/>
            <a:ext cx="292608" cy="0"/>
          </a:xfrm>
          <a:prstGeom prst="line">
            <a:avLst/>
          </a:prstGeom>
          <a:ln w="28575">
            <a:solidFill>
              <a:srgbClr val="FF17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F7AA94B7-1553-4942-B0A5-1DF69FA45DA7}"/>
              </a:ext>
            </a:extLst>
          </p:cNvPr>
          <p:cNvSpPr txBox="1"/>
          <p:nvPr/>
        </p:nvSpPr>
        <p:spPr>
          <a:xfrm>
            <a:off x="9194132" y="4075184"/>
            <a:ext cx="613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92D050"/>
                </a:solidFill>
              </a:rPr>
              <a:t>22</a:t>
            </a:r>
            <a:endParaRPr lang="en-US" sz="1200" b="1" dirty="0">
              <a:solidFill>
                <a:srgbClr val="92D050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9967029F-8DC1-1644-8DDC-40BA5D74832A}"/>
              </a:ext>
            </a:extLst>
          </p:cNvPr>
          <p:cNvCxnSpPr/>
          <p:nvPr/>
        </p:nvCxnSpPr>
        <p:spPr>
          <a:xfrm>
            <a:off x="9108788" y="4298195"/>
            <a:ext cx="292608" cy="0"/>
          </a:xfrm>
          <a:prstGeom prst="line">
            <a:avLst/>
          </a:prstGeom>
          <a:ln w="28575">
            <a:solidFill>
              <a:srgbClr val="FF17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11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  <p:bldP spid="7" grpId="0" uiExpand="1" build="p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7" grpId="0"/>
      <p:bldP spid="18" grpId="0"/>
      <p:bldP spid="20" grpId="0"/>
      <p:bldP spid="21" grpId="0"/>
      <p:bldP spid="22" grpId="0"/>
      <p:bldP spid="23" grpId="0"/>
      <p:bldP spid="25" grpId="0"/>
      <p:bldP spid="26" grpId="0"/>
      <p:bldP spid="30" grpId="0"/>
      <p:bldP spid="29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6738DC-D35E-1B4A-815A-432BD48F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25A7FE-3DFC-B843-B7C1-9299D3B56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Every function has reference or address, and if we know the reference or address of function, we can access the function using its </a:t>
            </a:r>
            <a:r>
              <a:rPr lang="en-US" dirty="0">
                <a:solidFill>
                  <a:srgbClr val="92D050"/>
                </a:solidFill>
              </a:rPr>
              <a:t>reference or address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This is the way of accessing function using pointer.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r>
              <a:rPr lang="en-IN" dirty="0">
                <a:solidFill>
                  <a:srgbClr val="92D050"/>
                </a:solidFill>
              </a:rPr>
              <a:t>return-type: T</a:t>
            </a:r>
            <a:r>
              <a:rPr lang="en-IN" dirty="0"/>
              <a:t>ype of value function will return.</a:t>
            </a:r>
          </a:p>
          <a:p>
            <a:r>
              <a:rPr lang="en-IN" dirty="0">
                <a:solidFill>
                  <a:srgbClr val="92D050"/>
                </a:solidFill>
              </a:rPr>
              <a:t>argument list: </a:t>
            </a:r>
            <a:r>
              <a:rPr lang="en-IN" dirty="0"/>
              <a:t>Represents the type and number of value function will take, values are sent by the calling statement.</a:t>
            </a:r>
          </a:p>
          <a:p>
            <a:r>
              <a:rPr lang="en-IN" dirty="0">
                <a:solidFill>
                  <a:srgbClr val="92D050"/>
                </a:solidFill>
              </a:rPr>
              <a:t>(*</a:t>
            </a:r>
            <a:r>
              <a:rPr lang="en-IN" dirty="0" err="1">
                <a:solidFill>
                  <a:srgbClr val="92D050"/>
                </a:solidFill>
              </a:rPr>
              <a:t>ptr</a:t>
            </a:r>
            <a:r>
              <a:rPr lang="en-IN" dirty="0">
                <a:solidFill>
                  <a:srgbClr val="92D050"/>
                </a:solidFill>
              </a:rPr>
              <a:t>-function): </a:t>
            </a:r>
            <a:r>
              <a:rPr lang="en-IN" dirty="0"/>
              <a:t>The parentheses around </a:t>
            </a:r>
            <a:r>
              <a:rPr lang="en-IN" dirty="0">
                <a:solidFill>
                  <a:srgbClr val="92D050"/>
                </a:solidFill>
              </a:rPr>
              <a:t>*</a:t>
            </a:r>
            <a:r>
              <a:rPr lang="en-IN" dirty="0" err="1">
                <a:solidFill>
                  <a:srgbClr val="92D050"/>
                </a:solidFill>
              </a:rPr>
              <a:t>ptr</a:t>
            </a:r>
            <a:r>
              <a:rPr lang="en-IN" dirty="0">
                <a:solidFill>
                  <a:srgbClr val="92D050"/>
                </a:solidFill>
              </a:rPr>
              <a:t>-function </a:t>
            </a:r>
            <a:r>
              <a:rPr lang="en-IN" dirty="0"/>
              <a:t>tells the compiler that it is pointer to function.</a:t>
            </a:r>
          </a:p>
          <a:p>
            <a:r>
              <a:rPr lang="en-IN" dirty="0"/>
              <a:t>If we write </a:t>
            </a:r>
            <a:r>
              <a:rPr lang="en-IN" dirty="0">
                <a:solidFill>
                  <a:srgbClr val="92D050"/>
                </a:solidFill>
              </a:rPr>
              <a:t>*</a:t>
            </a:r>
            <a:r>
              <a:rPr lang="en-IN" dirty="0" err="1">
                <a:solidFill>
                  <a:srgbClr val="92D050"/>
                </a:solidFill>
              </a:rPr>
              <a:t>ptr</a:t>
            </a:r>
            <a:r>
              <a:rPr lang="en-IN" dirty="0">
                <a:solidFill>
                  <a:srgbClr val="92D050"/>
                </a:solidFill>
              </a:rPr>
              <a:t>-function </a:t>
            </a:r>
            <a:r>
              <a:rPr lang="en-IN" dirty="0"/>
              <a:t>without parentheses then it tells the compiler that </a:t>
            </a:r>
            <a:r>
              <a:rPr lang="en-IN" dirty="0" err="1">
                <a:solidFill>
                  <a:srgbClr val="92D050"/>
                </a:solidFill>
              </a:rPr>
              <a:t>ptr</a:t>
            </a:r>
            <a:r>
              <a:rPr lang="en-IN" dirty="0">
                <a:solidFill>
                  <a:srgbClr val="92D050"/>
                </a:solidFill>
              </a:rPr>
              <a:t>-function</a:t>
            </a:r>
            <a:r>
              <a:rPr lang="en-IN" dirty="0"/>
              <a:t> is a function that will return a pointer.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55CF5CC-F392-FA42-905A-E8E22C4A0004}"/>
              </a:ext>
            </a:extLst>
          </p:cNvPr>
          <p:cNvSpPr/>
          <p:nvPr/>
        </p:nvSpPr>
        <p:spPr>
          <a:xfrm>
            <a:off x="762353" y="2717038"/>
            <a:ext cx="5626415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return-type (*</a:t>
            </a:r>
            <a:r>
              <a:rPr lang="en-IN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-function)(argument list);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C8A4527-C47B-1640-9949-B31A7FFF20BE}"/>
              </a:ext>
            </a:extLst>
          </p:cNvPr>
          <p:cNvSpPr/>
          <p:nvPr/>
        </p:nvSpPr>
        <p:spPr>
          <a:xfrm>
            <a:off x="262360" y="2717037"/>
            <a:ext cx="499994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1FF2CFF8-1968-E84B-80D9-AD6448E42320}"/>
              </a:ext>
            </a:extLst>
          </p:cNvPr>
          <p:cNvSpPr/>
          <p:nvPr/>
        </p:nvSpPr>
        <p:spPr>
          <a:xfrm>
            <a:off x="262360" y="2387852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403186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DEDCFA-FB78-914A-8901-F0B8D81F4A8F}"/>
              </a:ext>
            </a:extLst>
          </p:cNvPr>
          <p:cNvSpPr txBox="1">
            <a:spLocks/>
          </p:cNvSpPr>
          <p:nvPr/>
        </p:nvSpPr>
        <p:spPr>
          <a:xfrm>
            <a:off x="0" y="321278"/>
            <a:ext cx="12192000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WAP to print Odd numbers between 1 to 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96267" y="743359"/>
            <a:ext cx="5749375" cy="477053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IN" sz="1600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IN" sz="1600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Sum(</a:t>
            </a:r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(*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a,b,rt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IN" sz="1600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nEnter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1st number : 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IN" sz="1600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d"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,&amp;a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IN" sz="1600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nEnter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2nd number : 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</a:t>
            </a:r>
            <a:r>
              <a:rPr lang="en-IN" sz="1600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d"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,&amp;b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Sum; 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(*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IN" sz="1600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nThe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sum is : %d"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Sum(</a:t>
            </a:r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x,</a:t>
            </a:r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 + y;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96274" y="743359"/>
            <a:ext cx="499993" cy="477053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F89FE68-BCE8-454F-B6D7-830E382636F9}"/>
              </a:ext>
            </a:extLst>
          </p:cNvPr>
          <p:cNvSpPr/>
          <p:nvPr/>
        </p:nvSpPr>
        <p:spPr>
          <a:xfrm>
            <a:off x="7125312" y="1072543"/>
            <a:ext cx="4787017" cy="116955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Enter 1st number : 5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Enter 2nd number : 10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The sum is : 15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96274" y="41417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Program</a:t>
            </a:r>
          </a:p>
        </p:txBody>
      </p:sp>
      <p:sp>
        <p:nvSpPr>
          <p:cNvPr id="7" name="Rectangle: Top Corners Rounded 7">
            <a:extLst>
              <a:ext uri="{FF2B5EF4-FFF2-40B4-BE49-F238E27FC236}">
                <a16:creationId xmlns:a16="http://schemas.microsoft.com/office/drawing/2014/main" xmlns="" id="{C41A6BE6-E231-BA4C-BA83-72B739C39BAF}"/>
              </a:ext>
            </a:extLst>
          </p:cNvPr>
          <p:cNvSpPr/>
          <p:nvPr/>
        </p:nvSpPr>
        <p:spPr>
          <a:xfrm>
            <a:off x="7125312" y="743359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14F251A9-05F0-E542-9476-95445567498E}"/>
              </a:ext>
            </a:extLst>
          </p:cNvPr>
          <p:cNvSpPr/>
          <p:nvPr/>
        </p:nvSpPr>
        <p:spPr>
          <a:xfrm>
            <a:off x="596273" y="38543"/>
            <a:ext cx="11340353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Write a program to </a:t>
            </a:r>
            <a:r>
              <a:rPr lang="en-IN" b="1" dirty="0">
                <a:solidFill>
                  <a:schemeClr val="bg1"/>
                </a:solidFill>
              </a:rPr>
              <a:t>s</a:t>
            </a:r>
            <a:r>
              <a:rPr lang="en-IN" b="1" dirty="0"/>
              <a:t>um of two numbers using pointer to function.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05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 uiExpand="1" build="p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77F644-6D07-DA4B-B797-2AC68765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B595B4-41D7-3E46-9DFC-F169AB9C1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sz="1800" dirty="0"/>
              <a:t>Write a C program to print the address of variable using pointer.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dirty="0"/>
              <a:t>Write a C a program to swap two elements using pointer.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dirty="0"/>
              <a:t>Write a C a program to print value and address of a variable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dirty="0"/>
              <a:t>Write a C a program to calculate sum of two numbers using pointer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dirty="0"/>
              <a:t>Write a C a program to swap value of two numbers using pointer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dirty="0"/>
              <a:t>Write a C a program to calculate sum of elements of an array using pointer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dirty="0"/>
              <a:t>Write a C a program to swap value of two variables using function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dirty="0"/>
              <a:t>Write a C a program to print the address of character and the character of string using pointer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1800" dirty="0"/>
              <a:t>Write a C a program for sorting using pointer</a:t>
            </a:r>
          </a:p>
          <a:p>
            <a:pPr marL="457200" indent="-457200" algn="just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3566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Thank you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68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3C68EF-02D8-1E42-9385-2E4B1FDBF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Pointer?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661B33-0FE5-7F40-9000-5D3CEE319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normal variable is used to store value.</a:t>
            </a:r>
          </a:p>
          <a:p>
            <a:pPr algn="just"/>
            <a:r>
              <a:rPr lang="en-US" dirty="0"/>
              <a:t>A pointer is a variable that </a:t>
            </a:r>
            <a:r>
              <a:rPr lang="en-US" dirty="0">
                <a:solidFill>
                  <a:srgbClr val="92D050"/>
                </a:solidFill>
              </a:rPr>
              <a:t>store address / reference </a:t>
            </a:r>
            <a:r>
              <a:rPr lang="en-US" dirty="0"/>
              <a:t>of another variable.</a:t>
            </a:r>
          </a:p>
          <a:p>
            <a:pPr algn="just"/>
            <a:r>
              <a:rPr lang="en-US" dirty="0"/>
              <a:t>Pointer is </a:t>
            </a:r>
            <a:r>
              <a:rPr lang="en-US" dirty="0">
                <a:solidFill>
                  <a:srgbClr val="92D050"/>
                </a:solidFill>
              </a:rPr>
              <a:t>derived data type </a:t>
            </a:r>
            <a:r>
              <a:rPr lang="en-US" dirty="0"/>
              <a:t>in C language.</a:t>
            </a:r>
          </a:p>
          <a:p>
            <a:pPr algn="just"/>
            <a:r>
              <a:rPr lang="en-US" dirty="0"/>
              <a:t>A pointer contains the memory address of that variable as their value. Pointers are also called </a:t>
            </a:r>
            <a:r>
              <a:rPr lang="en-US" dirty="0">
                <a:solidFill>
                  <a:srgbClr val="92D050"/>
                </a:solidFill>
              </a:rPr>
              <a:t>address variables </a:t>
            </a:r>
            <a:r>
              <a:rPr lang="en-US" dirty="0"/>
              <a:t>because they contain the addresses of other variables.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5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>
            <a:extLst>
              <a:ext uri="{FF2B5EF4-FFF2-40B4-BE49-F238E27FC236}">
                <a16:creationId xmlns:a16="http://schemas.microsoft.com/office/drawing/2014/main" xmlns="" id="{1E47E257-DB3F-B648-8F50-D7128FD266DF}"/>
              </a:ext>
            </a:extLst>
          </p:cNvPr>
          <p:cNvSpPr/>
          <p:nvPr/>
        </p:nvSpPr>
        <p:spPr>
          <a:xfrm>
            <a:off x="6704206" y="2210968"/>
            <a:ext cx="4787017" cy="181588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DDB38C-CECE-F341-B08D-BE22A454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&amp; Initialization of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EF3137-F2F6-854D-863F-B48E71581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5220000"/>
          </a:xfrm>
        </p:spPr>
        <p:txBody>
          <a:bodyPr/>
          <a:lstStyle/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>
                <a:solidFill>
                  <a:srgbClr val="92D050"/>
                </a:solidFill>
              </a:rPr>
              <a:t>p</a:t>
            </a:r>
            <a:r>
              <a:rPr lang="en-US" sz="2200" dirty="0"/>
              <a:t> is integer pointer variable</a:t>
            </a:r>
          </a:p>
          <a:p>
            <a:r>
              <a:rPr lang="en-US" sz="2200" dirty="0">
                <a:solidFill>
                  <a:srgbClr val="92D050"/>
                </a:solidFill>
              </a:rPr>
              <a:t>&amp;</a:t>
            </a:r>
            <a:r>
              <a:rPr lang="en-US" sz="2200" dirty="0"/>
              <a:t> is address of or referencing operator which returns memory address of variable.</a:t>
            </a:r>
          </a:p>
          <a:p>
            <a:r>
              <a:rPr lang="en-US" sz="2200" dirty="0">
                <a:solidFill>
                  <a:srgbClr val="92D050"/>
                </a:solidFill>
              </a:rPr>
              <a:t>*</a:t>
            </a:r>
            <a:r>
              <a:rPr lang="en-US" sz="2200" dirty="0"/>
              <a:t> is indirection or dereferencing operator which returns value stored at that memory address.</a:t>
            </a:r>
          </a:p>
          <a:p>
            <a:r>
              <a:rPr lang="en-US" sz="2200" dirty="0">
                <a:solidFill>
                  <a:srgbClr val="92D050"/>
                </a:solidFill>
              </a:rPr>
              <a:t>&amp;</a:t>
            </a:r>
            <a:r>
              <a:rPr lang="en-US" sz="2200" dirty="0"/>
              <a:t> operator is the inverse of * operator </a:t>
            </a:r>
          </a:p>
          <a:p>
            <a:r>
              <a:rPr lang="en-US" sz="2200" dirty="0">
                <a:solidFill>
                  <a:srgbClr val="92D050"/>
                </a:solidFill>
              </a:rPr>
              <a:t>x = a is same as x = *(&amp;a)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F33DB62-B1AF-0A41-88A9-6611F0F3BFDE}"/>
              </a:ext>
            </a:extLst>
          </p:cNvPr>
          <p:cNvSpPr/>
          <p:nvPr/>
        </p:nvSpPr>
        <p:spPr>
          <a:xfrm>
            <a:off x="762354" y="1345438"/>
            <a:ext cx="3642483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datatype *</a:t>
            </a:r>
            <a:r>
              <a:rPr lang="en-IN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ptr_variablename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2B0D659-30F9-BA41-94BF-21C792565A1E}"/>
              </a:ext>
            </a:extLst>
          </p:cNvPr>
          <p:cNvSpPr/>
          <p:nvPr/>
        </p:nvSpPr>
        <p:spPr>
          <a:xfrm>
            <a:off x="262360" y="1345437"/>
            <a:ext cx="499994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xmlns="" id="{19D10186-A669-C548-B14E-0BA5B4906599}"/>
              </a:ext>
            </a:extLst>
          </p:cNvPr>
          <p:cNvSpPr/>
          <p:nvPr/>
        </p:nvSpPr>
        <p:spPr>
          <a:xfrm>
            <a:off x="262360" y="1016252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/>
              <a:t>Syntax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8CB3693-B99C-DE49-8125-6B57A9A7CD37}"/>
              </a:ext>
            </a:extLst>
          </p:cNvPr>
          <p:cNvSpPr/>
          <p:nvPr/>
        </p:nvSpPr>
        <p:spPr>
          <a:xfrm>
            <a:off x="762354" y="2210970"/>
            <a:ext cx="5507377" cy="181588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a=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*p; </a:t>
            </a:r>
            <a:r>
              <a:rPr lang="en-IN" sz="1600" b="1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assign memory address of a to pointer variable p</a:t>
            </a:r>
            <a:endParaRPr lang="en-IN" sz="1600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&amp;a;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 %d %d"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a, *p, p);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83D0C04-30DF-9643-8600-23A307D67E1E}"/>
              </a:ext>
            </a:extLst>
          </p:cNvPr>
          <p:cNvSpPr/>
          <p:nvPr/>
        </p:nvSpPr>
        <p:spPr>
          <a:xfrm>
            <a:off x="262360" y="2210969"/>
            <a:ext cx="499994" cy="181588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16" name="Rectangle: Top Corners Rounded 6">
            <a:extLst>
              <a:ext uri="{FF2B5EF4-FFF2-40B4-BE49-F238E27FC236}">
                <a16:creationId xmlns:a16="http://schemas.microsoft.com/office/drawing/2014/main" xmlns="" id="{28088131-4C97-C048-8983-45874414A30A}"/>
              </a:ext>
            </a:extLst>
          </p:cNvPr>
          <p:cNvSpPr/>
          <p:nvPr/>
        </p:nvSpPr>
        <p:spPr>
          <a:xfrm>
            <a:off x="262360" y="1881784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/>
              <a:t>Example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2FD0F6E-2F09-B846-AD2C-A988B6F6F413}"/>
              </a:ext>
            </a:extLst>
          </p:cNvPr>
          <p:cNvSpPr txBox="1"/>
          <p:nvPr/>
        </p:nvSpPr>
        <p:spPr>
          <a:xfrm>
            <a:off x="6880908" y="2375560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Variable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7E17322-DB93-FC4E-A4A3-8333DC821638}"/>
              </a:ext>
            </a:extLst>
          </p:cNvPr>
          <p:cNvSpPr txBox="1"/>
          <p:nvPr/>
        </p:nvSpPr>
        <p:spPr>
          <a:xfrm>
            <a:off x="8336942" y="2375560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2DCC0E0-E31D-AB4C-BCDB-27606A07CED3}"/>
              </a:ext>
            </a:extLst>
          </p:cNvPr>
          <p:cNvSpPr txBox="1"/>
          <p:nvPr/>
        </p:nvSpPr>
        <p:spPr>
          <a:xfrm>
            <a:off x="9792977" y="2375559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Address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E653A9A7-6605-8B41-AC99-EC4C0B578A2E}"/>
              </a:ext>
            </a:extLst>
          </p:cNvPr>
          <p:cNvSpPr txBox="1"/>
          <p:nvPr/>
        </p:nvSpPr>
        <p:spPr>
          <a:xfrm>
            <a:off x="6880908" y="2936506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D993ED5A-A24B-0449-BD8A-C5A59135FA12}"/>
              </a:ext>
            </a:extLst>
          </p:cNvPr>
          <p:cNvSpPr txBox="1"/>
          <p:nvPr/>
        </p:nvSpPr>
        <p:spPr>
          <a:xfrm>
            <a:off x="8591076" y="2936506"/>
            <a:ext cx="873219" cy="3693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41D86605-B849-A348-A976-370C86179BF1}"/>
              </a:ext>
            </a:extLst>
          </p:cNvPr>
          <p:cNvSpPr txBox="1"/>
          <p:nvPr/>
        </p:nvSpPr>
        <p:spPr>
          <a:xfrm>
            <a:off x="9792977" y="2936505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5000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7EEABCD-04FF-CB41-B776-076F9DF4BB12}"/>
              </a:ext>
            </a:extLst>
          </p:cNvPr>
          <p:cNvSpPr txBox="1"/>
          <p:nvPr/>
        </p:nvSpPr>
        <p:spPr>
          <a:xfrm>
            <a:off x="6880908" y="3497451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D550554-980E-D745-83FF-D937C060475B}"/>
              </a:ext>
            </a:extLst>
          </p:cNvPr>
          <p:cNvSpPr txBox="1"/>
          <p:nvPr/>
        </p:nvSpPr>
        <p:spPr>
          <a:xfrm>
            <a:off x="8540626" y="3531878"/>
            <a:ext cx="974121" cy="3693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5000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1B0D8DEF-DE06-7645-A564-CD3CABD04B5D}"/>
              </a:ext>
            </a:extLst>
          </p:cNvPr>
          <p:cNvSpPr txBox="1"/>
          <p:nvPr/>
        </p:nvSpPr>
        <p:spPr>
          <a:xfrm>
            <a:off x="9792977" y="3497450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5048</a:t>
            </a:r>
          </a:p>
        </p:txBody>
      </p:sp>
      <p:sp>
        <p:nvSpPr>
          <p:cNvPr id="35" name="Curved Right Arrow 34">
            <a:extLst>
              <a:ext uri="{FF2B5EF4-FFF2-40B4-BE49-F238E27FC236}">
                <a16:creationId xmlns:a16="http://schemas.microsoft.com/office/drawing/2014/main" xmlns="" id="{B7AF8DFA-9701-F246-A0BB-0D72AA33848B}"/>
              </a:ext>
            </a:extLst>
          </p:cNvPr>
          <p:cNvSpPr/>
          <p:nvPr/>
        </p:nvSpPr>
        <p:spPr>
          <a:xfrm rot="10800000">
            <a:off x="9506596" y="3001301"/>
            <a:ext cx="438868" cy="560945"/>
          </a:xfrm>
          <a:prstGeom prst="curvedRightArrow">
            <a:avLst>
              <a:gd name="adj1" fmla="val 20722"/>
              <a:gd name="adj2" fmla="val 50000"/>
              <a:gd name="adj3" fmla="val 25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919647C6-3618-9548-AFF1-CDB5599CC58D}"/>
              </a:ext>
            </a:extLst>
          </p:cNvPr>
          <p:cNvSpPr/>
          <p:nvPr/>
        </p:nvSpPr>
        <p:spPr>
          <a:xfrm>
            <a:off x="6704207" y="1348430"/>
            <a:ext cx="4787017" cy="3077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10 10 5000</a:t>
            </a:r>
          </a:p>
        </p:txBody>
      </p:sp>
      <p:sp>
        <p:nvSpPr>
          <p:cNvPr id="39" name="Rectangle: Top Corners Rounded 7">
            <a:extLst>
              <a:ext uri="{FF2B5EF4-FFF2-40B4-BE49-F238E27FC236}">
                <a16:creationId xmlns:a16="http://schemas.microsoft.com/office/drawing/2014/main" xmlns="" id="{42A33A23-AC8A-0146-936C-3F606E2995D1}"/>
              </a:ext>
            </a:extLst>
          </p:cNvPr>
          <p:cNvSpPr/>
          <p:nvPr/>
        </p:nvSpPr>
        <p:spPr>
          <a:xfrm>
            <a:off x="6704207" y="1019246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33125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 animBg="1"/>
      <p:bldP spid="22" grpId="0"/>
      <p:bldP spid="23" grpId="0"/>
      <p:bldP spid="24" grpId="0" animBg="1"/>
      <p:bldP spid="25" grpId="0"/>
      <p:bldP spid="35" grpId="0" animBg="1"/>
      <p:bldP spid="38" grpId="0" uiExpand="1" build="p" animBg="1"/>
      <p:bldP spid="3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56B909-374A-AD42-B5BC-02F853B3C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Pointer?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A45954-F82C-2348-9535-D0A0A18C5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C uses pointers to create </a:t>
            </a:r>
            <a:r>
              <a:rPr lang="en-IN" dirty="0">
                <a:solidFill>
                  <a:srgbClr val="92D050"/>
                </a:solidFill>
              </a:rPr>
              <a:t>dynamic data structures,</a:t>
            </a:r>
            <a:r>
              <a:rPr lang="en-IN" dirty="0"/>
              <a:t> data structures built up from blocks of memory allocated from the heap at run-time. Example linked list, tree, etc.</a:t>
            </a:r>
          </a:p>
          <a:p>
            <a:pPr algn="just"/>
            <a:r>
              <a:rPr lang="en-IN" dirty="0"/>
              <a:t>C uses pointers to handle variable parameters passed to functions.</a:t>
            </a:r>
          </a:p>
          <a:p>
            <a:pPr algn="just"/>
            <a:r>
              <a:rPr lang="en-IN" dirty="0"/>
              <a:t>Pointers in C provide an alternative way to </a:t>
            </a:r>
            <a:r>
              <a:rPr lang="en-IN" dirty="0">
                <a:solidFill>
                  <a:srgbClr val="92D050"/>
                </a:solidFill>
              </a:rPr>
              <a:t>access information stored in arrays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Pointer use in </a:t>
            </a:r>
            <a:r>
              <a:rPr lang="en-IN" dirty="0">
                <a:solidFill>
                  <a:srgbClr val="92D050"/>
                </a:solidFill>
              </a:rPr>
              <a:t>system level programming </a:t>
            </a:r>
            <a:r>
              <a:rPr lang="en-IN" dirty="0"/>
              <a:t>where memory addresses are useful. For example shared memory used by multiple threads.</a:t>
            </a:r>
          </a:p>
          <a:p>
            <a:pPr fontAlgn="base"/>
            <a:r>
              <a:rPr lang="en-IN" dirty="0"/>
              <a:t>Pointers are used for file handling.</a:t>
            </a:r>
          </a:p>
          <a:p>
            <a:r>
              <a:rPr lang="en-IN" dirty="0"/>
              <a:t>This is the reason why C is versatile.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763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267500-E132-BC4E-9A27-6D9ADF3F4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Pointer – Double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6CE6DF-A8F2-ED46-A936-D9A60D3BE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Pointer holds the address of another variable of same type. </a:t>
            </a:r>
          </a:p>
          <a:p>
            <a:pPr algn="just"/>
            <a:r>
              <a:rPr lang="en-US" dirty="0"/>
              <a:t>When a pointer holds the </a:t>
            </a:r>
            <a:r>
              <a:rPr lang="en-US" dirty="0">
                <a:solidFill>
                  <a:srgbClr val="92D050"/>
                </a:solidFill>
              </a:rPr>
              <a:t>address of another pointer </a:t>
            </a:r>
            <a:r>
              <a:rPr lang="en-US" dirty="0"/>
              <a:t>then such type of pointer is known as </a:t>
            </a:r>
            <a:r>
              <a:rPr lang="en-US" dirty="0">
                <a:solidFill>
                  <a:srgbClr val="92D050"/>
                </a:solidFill>
              </a:rPr>
              <a:t>pointer-to-pointer or double pointer</a:t>
            </a:r>
            <a:r>
              <a:rPr lang="en-US" dirty="0"/>
              <a:t>. </a:t>
            </a:r>
          </a:p>
          <a:p>
            <a:pPr algn="just"/>
            <a:r>
              <a:rPr lang="en-IN" dirty="0"/>
              <a:t>The first pointer contains the address of the second pointer, which points to the location that contains the actual value.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F621B5B-1718-6749-B9CF-04486E544C23}"/>
              </a:ext>
            </a:extLst>
          </p:cNvPr>
          <p:cNvSpPr/>
          <p:nvPr/>
        </p:nvSpPr>
        <p:spPr>
          <a:xfrm>
            <a:off x="762354" y="3462996"/>
            <a:ext cx="3917930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datatype **</a:t>
            </a:r>
            <a:r>
              <a:rPr lang="en-IN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ptr_variablename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6A4521E-EFE6-9845-AD06-BE725D9FEE74}"/>
              </a:ext>
            </a:extLst>
          </p:cNvPr>
          <p:cNvSpPr/>
          <p:nvPr/>
        </p:nvSpPr>
        <p:spPr>
          <a:xfrm>
            <a:off x="262360" y="3462995"/>
            <a:ext cx="499994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6BFC3EE9-579D-CB4F-9675-24D40E717E30}"/>
              </a:ext>
            </a:extLst>
          </p:cNvPr>
          <p:cNvSpPr/>
          <p:nvPr/>
        </p:nvSpPr>
        <p:spPr>
          <a:xfrm>
            <a:off x="262360" y="313381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/>
              <a:t>Syntax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7507BD5-26E6-A14A-BFD9-3DC43820C0E1}"/>
              </a:ext>
            </a:extLst>
          </p:cNvPr>
          <p:cNvSpPr txBox="1"/>
          <p:nvPr/>
        </p:nvSpPr>
        <p:spPr>
          <a:xfrm>
            <a:off x="5980964" y="3298402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Pointer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4C43461-D50D-2A4E-862F-42FA4A2FE6AE}"/>
              </a:ext>
            </a:extLst>
          </p:cNvPr>
          <p:cNvSpPr txBox="1"/>
          <p:nvPr/>
        </p:nvSpPr>
        <p:spPr>
          <a:xfrm>
            <a:off x="7544657" y="3298402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Pointer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41AAA09-99A4-C04F-B706-4CAEEDEC1DE9}"/>
              </a:ext>
            </a:extLst>
          </p:cNvPr>
          <p:cNvSpPr txBox="1"/>
          <p:nvPr/>
        </p:nvSpPr>
        <p:spPr>
          <a:xfrm>
            <a:off x="9109937" y="3298402"/>
            <a:ext cx="1381489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Variable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064425B-F22E-1145-9994-075271151CBD}"/>
              </a:ext>
            </a:extLst>
          </p:cNvPr>
          <p:cNvSpPr txBox="1"/>
          <p:nvPr/>
        </p:nvSpPr>
        <p:spPr>
          <a:xfrm>
            <a:off x="7671725" y="3859348"/>
            <a:ext cx="112735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738AA19F-3AAA-6748-BF0C-F2FC5DD85601}"/>
              </a:ext>
            </a:extLst>
          </p:cNvPr>
          <p:cNvSpPr txBox="1"/>
          <p:nvPr/>
        </p:nvSpPr>
        <p:spPr>
          <a:xfrm>
            <a:off x="6108032" y="3857976"/>
            <a:ext cx="112735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address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B8A0DC18-98D5-AD4B-BD3D-C8735AA9762A}"/>
              </a:ext>
            </a:extLst>
          </p:cNvPr>
          <p:cNvSpPr txBox="1"/>
          <p:nvPr/>
        </p:nvSpPr>
        <p:spPr>
          <a:xfrm>
            <a:off x="9237005" y="3857976"/>
            <a:ext cx="112735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value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F4D79556-CDDE-B045-A303-923B54C3FA77}"/>
              </a:ext>
            </a:extLst>
          </p:cNvPr>
          <p:cNvCxnSpPr>
            <a:stCxn id="24" idx="3"/>
            <a:endCxn id="15" idx="1"/>
          </p:cNvCxnSpPr>
          <p:nvPr/>
        </p:nvCxnSpPr>
        <p:spPr>
          <a:xfrm>
            <a:off x="7235387" y="4042642"/>
            <a:ext cx="436338" cy="13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A6E2EF0B-D1F9-944C-ABF0-C886E04E33DA}"/>
              </a:ext>
            </a:extLst>
          </p:cNvPr>
          <p:cNvCxnSpPr/>
          <p:nvPr/>
        </p:nvCxnSpPr>
        <p:spPr>
          <a:xfrm>
            <a:off x="8800667" y="4041270"/>
            <a:ext cx="436338" cy="13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63C7F809-E1A1-C547-A765-4B52CA6AD76F}"/>
              </a:ext>
            </a:extLst>
          </p:cNvPr>
          <p:cNvSpPr/>
          <p:nvPr/>
        </p:nvSpPr>
        <p:spPr>
          <a:xfrm>
            <a:off x="764289" y="4541632"/>
            <a:ext cx="3917930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2460A218-4727-ED43-8AC3-C7F0DDEB46DB}"/>
              </a:ext>
            </a:extLst>
          </p:cNvPr>
          <p:cNvSpPr/>
          <p:nvPr/>
        </p:nvSpPr>
        <p:spPr>
          <a:xfrm>
            <a:off x="264295" y="4541631"/>
            <a:ext cx="499994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1" name="Rectangle: Top Corners Rounded 6">
            <a:extLst>
              <a:ext uri="{FF2B5EF4-FFF2-40B4-BE49-F238E27FC236}">
                <a16:creationId xmlns:a16="http://schemas.microsoft.com/office/drawing/2014/main" xmlns="" id="{D2242FF5-E029-554D-965D-F13669876067}"/>
              </a:ext>
            </a:extLst>
          </p:cNvPr>
          <p:cNvSpPr/>
          <p:nvPr/>
        </p:nvSpPr>
        <p:spPr>
          <a:xfrm>
            <a:off x="264295" y="4212446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47505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/>
      <p:bldP spid="12" grpId="0"/>
      <p:bldP spid="13" grpId="0"/>
      <p:bldP spid="15" grpId="0" animBg="1"/>
      <p:bldP spid="24" grpId="0" animBg="1"/>
      <p:bldP spid="25" grpId="0" animBg="1"/>
      <p:bldP spid="29" grpId="0" animBg="1"/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DEDCFA-FB78-914A-8901-F0B8D81F4A8F}"/>
              </a:ext>
            </a:extLst>
          </p:cNvPr>
          <p:cNvSpPr txBox="1">
            <a:spLocks/>
          </p:cNvSpPr>
          <p:nvPr/>
        </p:nvSpPr>
        <p:spPr>
          <a:xfrm>
            <a:off x="0" y="321278"/>
            <a:ext cx="12192000" cy="900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WAP to print Odd numbers between 1 to 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D456EBDA-49A4-A843-A786-6989C63A54AA}"/>
              </a:ext>
            </a:extLst>
          </p:cNvPr>
          <p:cNvSpPr/>
          <p:nvPr/>
        </p:nvSpPr>
        <p:spPr>
          <a:xfrm>
            <a:off x="1096267" y="743359"/>
            <a:ext cx="8472276" cy="329320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IN" sz="1600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IN" sz="1600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 () {</a:t>
            </a:r>
          </a:p>
          <a:p>
            <a:pPr lvl="1"/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pptr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3000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IN" sz="1600" b="1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address of </a:t>
            </a:r>
            <a:r>
              <a:rPr lang="en-IN" sz="1600" b="1" dirty="0" err="1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IN" sz="1600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pptr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IN" sz="1600" b="1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address of </a:t>
            </a:r>
            <a:r>
              <a:rPr lang="en-IN" sz="1600" b="1" dirty="0" err="1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IN" sz="1600" b="1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using address of operator &amp;</a:t>
            </a:r>
            <a:endParaRPr lang="en-IN" sz="1600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"Value of </a:t>
            </a:r>
            <a:r>
              <a:rPr lang="en-IN" sz="1600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%d\n"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"Value available at *</a:t>
            </a:r>
            <a:r>
              <a:rPr lang="en-IN" sz="1600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%d\n"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*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"Value available at **</a:t>
            </a:r>
            <a:r>
              <a:rPr lang="en-IN" sz="1600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pptr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%d\n"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**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pptr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5F9F4A0-4592-C04D-B2D0-0BF66A3BFA20}"/>
              </a:ext>
            </a:extLst>
          </p:cNvPr>
          <p:cNvSpPr/>
          <p:nvPr/>
        </p:nvSpPr>
        <p:spPr>
          <a:xfrm>
            <a:off x="596274" y="743359"/>
            <a:ext cx="499993" cy="329320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F89FE68-BCE8-454F-B6D7-830E382636F9}"/>
              </a:ext>
            </a:extLst>
          </p:cNvPr>
          <p:cNvSpPr/>
          <p:nvPr/>
        </p:nvSpPr>
        <p:spPr>
          <a:xfrm>
            <a:off x="596273" y="4741384"/>
            <a:ext cx="4787017" cy="73866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Value of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= 3000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Value available at *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= 3000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Value available at **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pptr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= 3000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0336C271-A2A3-9445-9946-5006F0A250F4}"/>
              </a:ext>
            </a:extLst>
          </p:cNvPr>
          <p:cNvSpPr/>
          <p:nvPr/>
        </p:nvSpPr>
        <p:spPr>
          <a:xfrm>
            <a:off x="596274" y="41417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Program</a:t>
            </a:r>
          </a:p>
        </p:txBody>
      </p:sp>
      <p:sp>
        <p:nvSpPr>
          <p:cNvPr id="7" name="Rectangle: Top Corners Rounded 7">
            <a:extLst>
              <a:ext uri="{FF2B5EF4-FFF2-40B4-BE49-F238E27FC236}">
                <a16:creationId xmlns:a16="http://schemas.microsoft.com/office/drawing/2014/main" xmlns="" id="{C41A6BE6-E231-BA4C-BA83-72B739C39BAF}"/>
              </a:ext>
            </a:extLst>
          </p:cNvPr>
          <p:cNvSpPr/>
          <p:nvPr/>
        </p:nvSpPr>
        <p:spPr>
          <a:xfrm>
            <a:off x="596273" y="4412200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xmlns="" id="{14F251A9-05F0-E542-9476-95445567498E}"/>
              </a:ext>
            </a:extLst>
          </p:cNvPr>
          <p:cNvSpPr/>
          <p:nvPr/>
        </p:nvSpPr>
        <p:spPr>
          <a:xfrm>
            <a:off x="596273" y="38543"/>
            <a:ext cx="11340353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Write a program to print variable, address of pointer variable and pointer to pointer variable. </a:t>
            </a:r>
          </a:p>
        </p:txBody>
      </p:sp>
    </p:spTree>
    <p:extLst>
      <p:ext uri="{BB962C8B-B14F-4D97-AF65-F5344CB8AC3E}">
        <p14:creationId xmlns:p14="http://schemas.microsoft.com/office/powerpoint/2010/main" val="190157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 uiExpand="1" build="p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 between Array &amp; Pointer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When we declare an array, compiler allocates continuous blocks of memory so that all the elements of an array can be stored in that memory. </a:t>
            </a:r>
          </a:p>
          <a:p>
            <a:pPr algn="just"/>
            <a:r>
              <a:rPr lang="en-US" dirty="0"/>
              <a:t>The address of first allocated byte or the address of first element is assigned to an array name. </a:t>
            </a:r>
          </a:p>
          <a:p>
            <a:pPr algn="just"/>
            <a:r>
              <a:rPr lang="en-US" dirty="0"/>
              <a:t>Thus array name works as </a:t>
            </a:r>
            <a:r>
              <a:rPr lang="en-US" dirty="0">
                <a:solidFill>
                  <a:srgbClr val="92D050"/>
                </a:solidFill>
              </a:rPr>
              <a:t>pointer variable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 address of first element is also known as </a:t>
            </a:r>
            <a:r>
              <a:rPr lang="en-US" dirty="0">
                <a:solidFill>
                  <a:srgbClr val="92D050"/>
                </a:solidFill>
              </a:rPr>
              <a:t>base address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99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xmlns="" id="{390A977C-B523-AB42-B373-9F8C643E6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between Array &amp; Pointer – Cont.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xmlns="" id="{D0E75ADD-AF11-6248-A760-7652923BC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IN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a[</a:t>
            </a:r>
            <a:r>
              <a:rPr lang="en-IN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], *p;</a:t>
            </a:r>
          </a:p>
          <a:p>
            <a:pPr algn="just"/>
            <a:r>
              <a:rPr lang="en-US" dirty="0"/>
              <a:t>a[0] is same as *(a+0), a[2] is same as *(a+2) and a[</a:t>
            </a:r>
            <a:r>
              <a:rPr lang="en-US" dirty="0" err="1"/>
              <a:t>i</a:t>
            </a:r>
            <a:r>
              <a:rPr lang="en-US" dirty="0"/>
              <a:t>] is same as *(</a:t>
            </a:r>
            <a:r>
              <a:rPr lang="en-US" dirty="0" err="1"/>
              <a:t>a+i</a:t>
            </a:r>
            <a:r>
              <a:rPr lang="en-U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CDC4C61-FDDE-1446-AB95-BD1292FB9EB0}"/>
              </a:ext>
            </a:extLst>
          </p:cNvPr>
          <p:cNvSpPr/>
          <p:nvPr/>
        </p:nvSpPr>
        <p:spPr>
          <a:xfrm>
            <a:off x="2767263" y="2237872"/>
            <a:ext cx="1046748" cy="469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a[0]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DF99CBB-9B5A-6F49-8F71-B06DCEC6E9B9}"/>
              </a:ext>
            </a:extLst>
          </p:cNvPr>
          <p:cNvSpPr/>
          <p:nvPr/>
        </p:nvSpPr>
        <p:spPr>
          <a:xfrm>
            <a:off x="2767263" y="2705194"/>
            <a:ext cx="1046748" cy="469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a[1]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54B920C-2090-9A40-B490-3930FFB8D875}"/>
              </a:ext>
            </a:extLst>
          </p:cNvPr>
          <p:cNvSpPr/>
          <p:nvPr/>
        </p:nvSpPr>
        <p:spPr>
          <a:xfrm>
            <a:off x="2767263" y="4252516"/>
            <a:ext cx="1046748" cy="469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568D8E3-8612-744E-9390-625B79A2BE0E}"/>
              </a:ext>
            </a:extLst>
          </p:cNvPr>
          <p:cNvSpPr/>
          <p:nvPr/>
        </p:nvSpPr>
        <p:spPr>
          <a:xfrm>
            <a:off x="2767263" y="5789557"/>
            <a:ext cx="1046748" cy="469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a[9]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AAE2246-6D27-9A48-A501-42E8861762E5}"/>
              </a:ext>
            </a:extLst>
          </p:cNvPr>
          <p:cNvSpPr/>
          <p:nvPr/>
        </p:nvSpPr>
        <p:spPr>
          <a:xfrm>
            <a:off x="2767263" y="3174426"/>
            <a:ext cx="1046748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271EB643-1F51-A448-98C4-02EBEE469BD5}"/>
              </a:ext>
            </a:extLst>
          </p:cNvPr>
          <p:cNvSpPr/>
          <p:nvPr/>
        </p:nvSpPr>
        <p:spPr>
          <a:xfrm>
            <a:off x="2767263" y="4721748"/>
            <a:ext cx="1046748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8FAFB3A-29E4-F146-98F2-7516246DAC0D}"/>
              </a:ext>
            </a:extLst>
          </p:cNvPr>
          <p:cNvSpPr/>
          <p:nvPr/>
        </p:nvSpPr>
        <p:spPr>
          <a:xfrm>
            <a:off x="7636042" y="2237872"/>
            <a:ext cx="1046748" cy="469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*(a+0)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0DA7265-5F07-174F-A0B6-7889DBEF08B6}"/>
              </a:ext>
            </a:extLst>
          </p:cNvPr>
          <p:cNvSpPr/>
          <p:nvPr/>
        </p:nvSpPr>
        <p:spPr>
          <a:xfrm>
            <a:off x="7636042" y="2705194"/>
            <a:ext cx="1046748" cy="469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*(a+1)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9B5222A-5811-7F44-AEB1-6B71544E1CED}"/>
              </a:ext>
            </a:extLst>
          </p:cNvPr>
          <p:cNvSpPr/>
          <p:nvPr/>
        </p:nvSpPr>
        <p:spPr>
          <a:xfrm>
            <a:off x="7636042" y="4250876"/>
            <a:ext cx="1046748" cy="469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*(</a:t>
            </a:r>
            <a:r>
              <a:rPr lang="en-US" dirty="0" err="1"/>
              <a:t>a+i</a:t>
            </a:r>
            <a:r>
              <a:rPr lang="en-US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BE992DC-8DD4-2F42-A2BA-7E0C19BA1DF9}"/>
              </a:ext>
            </a:extLst>
          </p:cNvPr>
          <p:cNvSpPr/>
          <p:nvPr/>
        </p:nvSpPr>
        <p:spPr>
          <a:xfrm>
            <a:off x="7636042" y="5796263"/>
            <a:ext cx="1046748" cy="469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*(a+9)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77696385-0999-B54D-98CC-FC7D9364A49B}"/>
              </a:ext>
            </a:extLst>
          </p:cNvPr>
          <p:cNvSpPr/>
          <p:nvPr/>
        </p:nvSpPr>
        <p:spPr>
          <a:xfrm>
            <a:off x="7636042" y="3174426"/>
            <a:ext cx="1046748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1BC3036-0436-4D41-87D8-79638E3EDFC9}"/>
              </a:ext>
            </a:extLst>
          </p:cNvPr>
          <p:cNvSpPr/>
          <p:nvPr/>
        </p:nvSpPr>
        <p:spPr>
          <a:xfrm>
            <a:off x="7636042" y="4716558"/>
            <a:ext cx="1046748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3D574AC3-A336-F344-9BDA-3778B523D65A}"/>
              </a:ext>
            </a:extLst>
          </p:cNvPr>
          <p:cNvSpPr txBox="1"/>
          <p:nvPr/>
        </p:nvSpPr>
        <p:spPr>
          <a:xfrm>
            <a:off x="1716063" y="2292839"/>
            <a:ext cx="10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86711F8-33C5-4245-8871-0270A594E434}"/>
              </a:ext>
            </a:extLst>
          </p:cNvPr>
          <p:cNvSpPr txBox="1"/>
          <p:nvPr/>
        </p:nvSpPr>
        <p:spPr>
          <a:xfrm>
            <a:off x="6584842" y="2287822"/>
            <a:ext cx="10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63C3BD6-10D7-DB4A-AF85-362D7D9CD1CB}"/>
              </a:ext>
            </a:extLst>
          </p:cNvPr>
          <p:cNvSpPr txBox="1"/>
          <p:nvPr/>
        </p:nvSpPr>
        <p:spPr>
          <a:xfrm>
            <a:off x="6584842" y="2755144"/>
            <a:ext cx="10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a+1: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4E1DEFB-CD19-254C-9FBC-D470C7486255}"/>
              </a:ext>
            </a:extLst>
          </p:cNvPr>
          <p:cNvSpPr txBox="1"/>
          <p:nvPr/>
        </p:nvSpPr>
        <p:spPr>
          <a:xfrm>
            <a:off x="6584842" y="4300826"/>
            <a:ext cx="10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a+i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50C1EFC7-DA22-D640-9380-E5BAA6066E04}"/>
              </a:ext>
            </a:extLst>
          </p:cNvPr>
          <p:cNvSpPr txBox="1"/>
          <p:nvPr/>
        </p:nvSpPr>
        <p:spPr>
          <a:xfrm>
            <a:off x="6559556" y="5889358"/>
            <a:ext cx="10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a+9: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2366F0A-C8DE-CC4B-BC6C-DB8336D57686}"/>
              </a:ext>
            </a:extLst>
          </p:cNvPr>
          <p:cNvSpPr txBox="1"/>
          <p:nvPr/>
        </p:nvSpPr>
        <p:spPr>
          <a:xfrm>
            <a:off x="8682790" y="2285912"/>
            <a:ext cx="10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68D546E-32EA-AD41-B5C2-336C6EAAEB28}"/>
              </a:ext>
            </a:extLst>
          </p:cNvPr>
          <p:cNvSpPr txBox="1"/>
          <p:nvPr/>
        </p:nvSpPr>
        <p:spPr>
          <a:xfrm>
            <a:off x="8682790" y="2744263"/>
            <a:ext cx="10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237C325-A91C-B547-AB14-1CFDCBC8233F}"/>
              </a:ext>
            </a:extLst>
          </p:cNvPr>
          <p:cNvSpPr txBox="1"/>
          <p:nvPr/>
        </p:nvSpPr>
        <p:spPr>
          <a:xfrm>
            <a:off x="8787063" y="4300826"/>
            <a:ext cx="1247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2000 +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*2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D16D6F3B-D380-D947-BE20-5B11350C6908}"/>
              </a:ext>
            </a:extLst>
          </p:cNvPr>
          <p:cNvSpPr txBox="1"/>
          <p:nvPr/>
        </p:nvSpPr>
        <p:spPr>
          <a:xfrm>
            <a:off x="8636669" y="5889358"/>
            <a:ext cx="10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30067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F4D21B-106D-FF49-8ACC-F3591362F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of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ED8335-CD95-A046-9E92-87C799F94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As we have an array of char, </a:t>
            </a:r>
            <a:r>
              <a:rPr lang="en-US" dirty="0" err="1"/>
              <a:t>int</a:t>
            </a:r>
            <a:r>
              <a:rPr lang="en-US" dirty="0"/>
              <a:t>, float </a:t>
            </a:r>
            <a:r>
              <a:rPr lang="en-US" dirty="0" err="1"/>
              <a:t>etc</a:t>
            </a:r>
            <a:r>
              <a:rPr lang="en-US" dirty="0"/>
              <a:t>, same way we can have an array of pointer.</a:t>
            </a:r>
          </a:p>
          <a:p>
            <a:pPr algn="just"/>
            <a:r>
              <a:rPr lang="en-US" dirty="0"/>
              <a:t>Individual elements of an array will store the address values. </a:t>
            </a:r>
          </a:p>
          <a:p>
            <a:pPr algn="just"/>
            <a:r>
              <a:rPr lang="en-US" dirty="0"/>
              <a:t>So, an array is a collection of values of similar type. It can also be a collection of references of similar type known by single name.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84829EF-8DF4-4645-9983-3E22BB25F8A0}"/>
              </a:ext>
            </a:extLst>
          </p:cNvPr>
          <p:cNvSpPr/>
          <p:nvPr/>
        </p:nvSpPr>
        <p:spPr>
          <a:xfrm>
            <a:off x="762354" y="3462996"/>
            <a:ext cx="3917930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datatype *name[size];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49322DF-5A76-F34D-A665-D847448B4ADD}"/>
              </a:ext>
            </a:extLst>
          </p:cNvPr>
          <p:cNvSpPr/>
          <p:nvPr/>
        </p:nvSpPr>
        <p:spPr>
          <a:xfrm>
            <a:off x="262360" y="3462995"/>
            <a:ext cx="499994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xmlns="" id="{160D7113-1706-4D44-BCA1-5BA23CD0E2EF}"/>
              </a:ext>
            </a:extLst>
          </p:cNvPr>
          <p:cNvSpPr/>
          <p:nvPr/>
        </p:nvSpPr>
        <p:spPr>
          <a:xfrm>
            <a:off x="262360" y="313381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/>
              <a:t>Syntax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5D340A6-F4A9-AF46-949D-FF1E13537156}"/>
              </a:ext>
            </a:extLst>
          </p:cNvPr>
          <p:cNvSpPr/>
          <p:nvPr/>
        </p:nvSpPr>
        <p:spPr>
          <a:xfrm>
            <a:off x="764288" y="4541632"/>
            <a:ext cx="9137701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IN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 </a:t>
            </a:r>
            <a:r>
              <a:rPr lang="en-IN" b="1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//declares an array of integer pointer of size 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592A9B7-56F3-C344-A095-4B7056E0794A}"/>
              </a:ext>
            </a:extLst>
          </p:cNvPr>
          <p:cNvSpPr/>
          <p:nvPr/>
        </p:nvSpPr>
        <p:spPr>
          <a:xfrm>
            <a:off x="264295" y="4541631"/>
            <a:ext cx="499994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xmlns="" id="{A31A4D46-FA3E-4148-9495-078C4DE963C2}"/>
              </a:ext>
            </a:extLst>
          </p:cNvPr>
          <p:cNvSpPr/>
          <p:nvPr/>
        </p:nvSpPr>
        <p:spPr>
          <a:xfrm>
            <a:off x="264295" y="4212446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07315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PPS Font Style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3727</TotalTime>
  <Words>1549</Words>
  <Application>Microsoft Office PowerPoint</Application>
  <PresentationFormat>Widescreen</PresentationFormat>
  <Paragraphs>402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Consolas</vt:lpstr>
      <vt:lpstr>Segoe UI</vt:lpstr>
      <vt:lpstr>Segoe UI Black</vt:lpstr>
      <vt:lpstr>Segoe UI Light</vt:lpstr>
      <vt:lpstr>Segoe UI Semibold</vt:lpstr>
      <vt:lpstr>Wingdings</vt:lpstr>
      <vt:lpstr>Wingdings 2</vt:lpstr>
      <vt:lpstr>Wingdings 3</vt:lpstr>
      <vt:lpstr>Office Theme</vt:lpstr>
      <vt:lpstr>Pointer</vt:lpstr>
      <vt:lpstr>What is Pointer?</vt:lpstr>
      <vt:lpstr>Declaration &amp; Initialization of Pointer</vt:lpstr>
      <vt:lpstr>Why use Pointer?</vt:lpstr>
      <vt:lpstr>Pointer to Pointer – Double Pointer</vt:lpstr>
      <vt:lpstr>PowerPoint Presentation</vt:lpstr>
      <vt:lpstr>Relation between Array &amp; Pointer</vt:lpstr>
      <vt:lpstr>Relation between Array &amp; Pointer – Cont.</vt:lpstr>
      <vt:lpstr>Array of Pointer</vt:lpstr>
      <vt:lpstr>Array of Pointer – Cont.</vt:lpstr>
      <vt:lpstr>WAP to print Odd numbers between 1 to n</vt:lpstr>
      <vt:lpstr>Pointer and Function</vt:lpstr>
      <vt:lpstr>Call by Value</vt:lpstr>
      <vt:lpstr>Call by Reference / Address</vt:lpstr>
      <vt:lpstr>Pointer to Function</vt:lpstr>
      <vt:lpstr>PowerPoint Presentation</vt:lpstr>
      <vt:lpstr>Practice Programs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202</cp:revision>
  <dcterms:created xsi:type="dcterms:W3CDTF">2020-05-01T05:09:15Z</dcterms:created>
  <dcterms:modified xsi:type="dcterms:W3CDTF">2021-02-08T07:25:16Z</dcterms:modified>
</cp:coreProperties>
</file>