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0" r:id="rId2"/>
    <p:sldId id="275" r:id="rId3"/>
    <p:sldId id="280" r:id="rId4"/>
    <p:sldId id="281" r:id="rId5"/>
    <p:sldId id="283" r:id="rId6"/>
    <p:sldId id="276" r:id="rId7"/>
    <p:sldId id="282" r:id="rId8"/>
    <p:sldId id="284" r:id="rId9"/>
    <p:sldId id="299" r:id="rId10"/>
    <p:sldId id="285" r:id="rId11"/>
    <p:sldId id="286" r:id="rId12"/>
    <p:sldId id="277" r:id="rId13"/>
    <p:sldId id="287" r:id="rId14"/>
    <p:sldId id="289" r:id="rId15"/>
    <p:sldId id="291" r:id="rId16"/>
    <p:sldId id="293" r:id="rId17"/>
    <p:sldId id="294" r:id="rId18"/>
    <p:sldId id="295" r:id="rId19"/>
    <p:sldId id="296" r:id="rId20"/>
    <p:sldId id="29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aDL0naJFwh1beQ1XILI5w==" hashData="zdNNAKKkqeE44wVJF3+Z55QgPP7BAtkdx5fKtZLmq5lYZzrm1hgmuMVvKtrdGyeo4VmXapkyPd/fzZouPFHKv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2672"/>
    <a:srgbClr val="111111"/>
    <a:srgbClr val="000000"/>
    <a:srgbClr val="FF5800"/>
    <a:srgbClr val="FF1744"/>
    <a:srgbClr val="EF5350"/>
    <a:srgbClr val="B966C8"/>
    <a:srgbClr val="AB47BC"/>
    <a:srgbClr val="F9A825"/>
    <a:srgbClr val="E64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varScale="1">
        <p:scale>
          <a:sx n="92" d="100"/>
          <a:sy n="92"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microsoft.com/office/2007/relationships/hdphoto" Target="../media/hdphoto4.wdp"/><Relationship Id="rId18" Type="http://schemas.openxmlformats.org/officeDocument/2006/relationships/image" Target="../media/image10.png"/><Relationship Id="rId3" Type="http://schemas.microsoft.com/office/2007/relationships/hdphoto" Target="../media/hdphoto1.wdp"/><Relationship Id="rId21" Type="http://schemas.microsoft.com/office/2007/relationships/hdphoto" Target="../media/hdphoto8.wdp"/><Relationship Id="rId7" Type="http://schemas.microsoft.com/office/2007/relationships/hdphoto" Target="../media/hdphoto2.wdp"/><Relationship Id="rId12" Type="http://schemas.openxmlformats.org/officeDocument/2006/relationships/image" Target="../media/image7.png"/><Relationship Id="rId17" Type="http://schemas.microsoft.com/office/2007/relationships/hdphoto" Target="../media/hdphoto6.wdp"/><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microsoft.com/office/2007/relationships/hdphoto" Target="../media/hdphoto7.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microsoft.com/office/2007/relationships/hdphoto" Target="../media/hdphoto4.wdp"/><Relationship Id="rId18" Type="http://schemas.openxmlformats.org/officeDocument/2006/relationships/image" Target="../media/image10.png"/><Relationship Id="rId3" Type="http://schemas.microsoft.com/office/2007/relationships/hdphoto" Target="../media/hdphoto9.wdp"/><Relationship Id="rId21" Type="http://schemas.microsoft.com/office/2007/relationships/hdphoto" Target="../media/hdphoto8.wdp"/><Relationship Id="rId7" Type="http://schemas.microsoft.com/office/2007/relationships/hdphoto" Target="../media/hdphoto2.wdp"/><Relationship Id="rId12" Type="http://schemas.openxmlformats.org/officeDocument/2006/relationships/image" Target="../media/image7.png"/><Relationship Id="rId17" Type="http://schemas.microsoft.com/office/2007/relationships/hdphoto" Target="../media/hdphoto6.wdp"/><Relationship Id="rId2" Type="http://schemas.openxmlformats.org/officeDocument/2006/relationships/image" Target="../media/image1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microsoft.com/office/2007/relationships/hdphoto" Target="../media/hdphoto7.wdp"/><Relationship Id="rId4" Type="http://schemas.openxmlformats.org/officeDocument/2006/relationships/image" Target="../media/image2.png"/><Relationship Id="rId9" Type="http://schemas.openxmlformats.org/officeDocument/2006/relationships/image" Target="../media/image13.jpeg"/><Relationship Id="rId14" Type="http://schemas.openxmlformats.org/officeDocument/2006/relationships/image" Target="../media/image8.png"/><Relationship Id="rId2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S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FBFACBB7-4B79-4809-963B-9D83BA686AD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xmlns="" id="{2A0EE700-7BB4-49D8-B51F-CEC237C844B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a16="http://schemas.microsoft.com/office/drawing/2014/main" xmlns="" id="{2866A6DB-EA5D-4087-B3FE-A98E377730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a16="http://schemas.microsoft.com/office/drawing/2014/main" xmlns=""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xmlns="" id="{E529EDBF-F2C4-47B1-AC0E-193495B3FE61}"/>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14" name="Group 13">
            <a:extLst>
              <a:ext uri="{FF2B5EF4-FFF2-40B4-BE49-F238E27FC236}">
                <a16:creationId xmlns:a16="http://schemas.microsoft.com/office/drawing/2014/main" xmlns=""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a16="http://schemas.microsoft.com/office/drawing/2014/main" xmlns="" id="{7A03E081-98B9-4B8E-8331-440C0FB88792}"/>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xmlns=""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17" name="Picture 16">
            <a:extLst>
              <a:ext uri="{FF2B5EF4-FFF2-40B4-BE49-F238E27FC236}">
                <a16:creationId xmlns:a16="http://schemas.microsoft.com/office/drawing/2014/main" xmlns="" id="{72534F83-3631-47DA-BFBE-F6D77F60547B}"/>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19" name="Group 18">
            <a:extLst>
              <a:ext uri="{FF2B5EF4-FFF2-40B4-BE49-F238E27FC236}">
                <a16:creationId xmlns:a16="http://schemas.microsoft.com/office/drawing/2014/main" xmlns="" id="{F90EADFF-8FC1-4B8C-966E-C3EFBAA8B797}"/>
              </a:ext>
            </a:extLst>
          </p:cNvPr>
          <p:cNvGrpSpPr/>
          <p:nvPr userDrawn="1"/>
        </p:nvGrpSpPr>
        <p:grpSpPr>
          <a:xfrm>
            <a:off x="359430" y="5214355"/>
            <a:ext cx="6048474" cy="1319203"/>
            <a:chOff x="230726" y="5351395"/>
            <a:chExt cx="6048474" cy="1319203"/>
          </a:xfrm>
        </p:grpSpPr>
        <p:pic>
          <p:nvPicPr>
            <p:cNvPr id="20" name="Picture 19">
              <a:hlinkClick r:id="rId8"/>
              <a:extLst>
                <a:ext uri="{FF2B5EF4-FFF2-40B4-BE49-F238E27FC236}">
                  <a16:creationId xmlns:a16="http://schemas.microsoft.com/office/drawing/2014/main" xmlns="" id="{7B36642D-0DC1-4604-ABB5-6FEE7E7A97D8}"/>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30726" y="5438549"/>
              <a:ext cx="1354234" cy="1179926"/>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xmlns="" id="{E9A2022C-B0CC-4ECB-BFC2-88B26F8EFEF7}"/>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22" name="Group 21">
              <a:extLst>
                <a:ext uri="{FF2B5EF4-FFF2-40B4-BE49-F238E27FC236}">
                  <a16:creationId xmlns:a16="http://schemas.microsoft.com/office/drawing/2014/main" xmlns="" id="{38CB397E-25CD-48A8-A4EE-6377A4E5AD46}"/>
                </a:ext>
              </a:extLst>
            </p:cNvPr>
            <p:cNvGrpSpPr/>
            <p:nvPr/>
          </p:nvGrpSpPr>
          <p:grpSpPr>
            <a:xfrm>
              <a:off x="1797991" y="6418598"/>
              <a:ext cx="3163989" cy="252000"/>
              <a:chOff x="1879115" y="6418598"/>
              <a:chExt cx="3163989" cy="252000"/>
            </a:xfrm>
          </p:grpSpPr>
          <p:pic>
            <p:nvPicPr>
              <p:cNvPr id="24" name="Picture 23">
                <a:extLst>
                  <a:ext uri="{FF2B5EF4-FFF2-40B4-BE49-F238E27FC236}">
                    <a16:creationId xmlns:a16="http://schemas.microsoft.com/office/drawing/2014/main" xmlns="" id="{6B8FB672-8407-4DB3-8BC2-562F565E29A2}"/>
                  </a:ext>
                </a:extLst>
              </p:cNvPr>
              <p:cNvPicPr>
                <a:picLocks noChangeAspect="1"/>
              </p:cNvPicPr>
              <p:nvPr/>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25" name="Picture 24">
                <a:extLst>
                  <a:ext uri="{FF2B5EF4-FFF2-40B4-BE49-F238E27FC236}">
                    <a16:creationId xmlns:a16="http://schemas.microsoft.com/office/drawing/2014/main" xmlns="" id="{B8E6FE4C-5850-4B89-9820-80BCD44D9379}"/>
                  </a:ext>
                </a:extLst>
              </p:cNvPr>
              <p:cNvPicPr>
                <a:picLocks noChangeAspect="1"/>
              </p:cNvPicPr>
              <p:nvPr/>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26" name="Picture 25">
                <a:extLst>
                  <a:ext uri="{FF2B5EF4-FFF2-40B4-BE49-F238E27FC236}">
                    <a16:creationId xmlns:a16="http://schemas.microsoft.com/office/drawing/2014/main" xmlns="" id="{E61AA922-9C3F-457F-B54C-16B68506EF68}"/>
                  </a:ext>
                </a:extLst>
              </p:cNvPr>
              <p:cNvPicPr>
                <a:picLocks noChangeAspect="1"/>
              </p:cNvPicPr>
              <p:nvPr/>
            </p:nvPicPr>
            <p:blipFill>
              <a:blip r:embed="rId14" cstate="print">
                <a:duotone>
                  <a:prstClr val="black"/>
                  <a:schemeClr val="tx1">
                    <a:tint val="45000"/>
                    <a:satMod val="400000"/>
                  </a:schemeClr>
                </a:duotone>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27" name="Picture 26">
                <a:extLst>
                  <a:ext uri="{FF2B5EF4-FFF2-40B4-BE49-F238E27FC236}">
                    <a16:creationId xmlns:a16="http://schemas.microsoft.com/office/drawing/2014/main" xmlns="" id="{FB26A37B-6852-42F0-A270-DA04788083A8}"/>
                  </a:ext>
                </a:extLst>
              </p:cNvPr>
              <p:cNvPicPr>
                <a:picLocks noChangeAspect="1"/>
              </p:cNvPicPr>
              <p:nvPr/>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28" name="Picture 27">
                <a:extLst>
                  <a:ext uri="{FF2B5EF4-FFF2-40B4-BE49-F238E27FC236}">
                    <a16:creationId xmlns:a16="http://schemas.microsoft.com/office/drawing/2014/main" xmlns="" id="{E27B100F-FAC5-4F9C-AABB-FBF095CE7E05}"/>
                  </a:ext>
                </a:extLst>
              </p:cNvPr>
              <p:cNvPicPr>
                <a:picLocks noChangeAspect="1"/>
              </p:cNvPicPr>
              <p:nvPr/>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29" name="Picture 28">
                <a:extLst>
                  <a:ext uri="{FF2B5EF4-FFF2-40B4-BE49-F238E27FC236}">
                    <a16:creationId xmlns:a16="http://schemas.microsoft.com/office/drawing/2014/main" xmlns="" id="{194F6D9E-5D28-41B7-8465-A28C9415ED41}"/>
                  </a:ext>
                </a:extLst>
              </p:cNvPr>
              <p:cNvPicPr>
                <a:picLocks noChangeAspect="1"/>
              </p:cNvPicPr>
              <p:nvPr/>
            </p:nvPicPr>
            <p:blipFill>
              <a:blip r:embed="rId20" cstate="print">
                <a:duotone>
                  <a:prstClr val="black"/>
                  <a:schemeClr val="tx1">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23" name="Straight Connector 22">
              <a:extLst>
                <a:ext uri="{FF2B5EF4-FFF2-40B4-BE49-F238E27FC236}">
                  <a16:creationId xmlns:a16="http://schemas.microsoft.com/office/drawing/2014/main" xmlns="" id="{7A12D8E0-9801-4A0F-B30E-12278B8C0329}"/>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3704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867F4-D28C-42B0-A13F-19DCD4128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A8812F0-0704-4B44-AFD5-1C4823F30DB8}"/>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4" name="Footer Placeholder 3">
            <a:extLst>
              <a:ext uri="{FF2B5EF4-FFF2-40B4-BE49-F238E27FC236}">
                <a16:creationId xmlns:a16="http://schemas.microsoft.com/office/drawing/2014/main" xmlns="" id="{67C3B119-F942-4018-BD99-E347EE1D1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79E08F-43CA-4BCF-8035-BB6E028F9FE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947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E567BE-E4C2-46BC-B29E-774DBDCC889E}"/>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3" name="Footer Placeholder 2">
            <a:extLst>
              <a:ext uri="{FF2B5EF4-FFF2-40B4-BE49-F238E27FC236}">
                <a16:creationId xmlns:a16="http://schemas.microsoft.com/office/drawing/2014/main" xmlns="" id="{4C632672-DC12-41EE-9E15-2A48DAEAA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6B790D7-5D92-41A1-9462-4A7AAC53B55C}"/>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208451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D911F3-7539-B04C-B9E0-9E7C41C19840}"/>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a:extLst>
              <a:ext uri="{FF2B5EF4-FFF2-40B4-BE49-F238E27FC236}">
                <a16:creationId xmlns:a16="http://schemas.microsoft.com/office/drawing/2014/main" xmlns="" id="{7065A3B0-F402-7F4A-A958-7F64D7F20B16}"/>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6" name="Rectangle: Rounded Corners 11">
            <a:extLst>
              <a:ext uri="{FF2B5EF4-FFF2-40B4-BE49-F238E27FC236}">
                <a16:creationId xmlns:a16="http://schemas.microsoft.com/office/drawing/2014/main" xmlns="" id="{C09869CD-B4ED-0E41-965B-7AD248F7D8C5}"/>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xmlns="" id="{13601A51-D546-D04D-8906-1783EF8597F1}"/>
              </a:ext>
            </a:extLst>
          </p:cNvPr>
          <p:cNvSpPr txBox="1">
            <a:spLocks/>
          </p:cNvSpPr>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dirty="0"/>
          </a:p>
        </p:txBody>
      </p:sp>
      <p:sp>
        <p:nvSpPr>
          <p:cNvPr id="8" name="Footer Placeholder 2">
            <a:extLst>
              <a:ext uri="{FF2B5EF4-FFF2-40B4-BE49-F238E27FC236}">
                <a16:creationId xmlns:a16="http://schemas.microsoft.com/office/drawing/2014/main" xmlns="" id="{E29D7730-BDDC-D649-8216-FC417032E5B8}"/>
              </a:ext>
            </a:extLst>
          </p:cNvPr>
          <p:cNvSpPr txBox="1">
            <a:spLocks/>
          </p:cNvSpPr>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#3110003 (PPS) – Structure</a:t>
            </a:r>
          </a:p>
        </p:txBody>
      </p:sp>
      <p:sp>
        <p:nvSpPr>
          <p:cNvPr id="9" name="Slide Number Placeholder 3">
            <a:extLst>
              <a:ext uri="{FF2B5EF4-FFF2-40B4-BE49-F238E27FC236}">
                <a16:creationId xmlns:a16="http://schemas.microsoft.com/office/drawing/2014/main" xmlns="" id="{23BE1E89-1D99-484D-8A43-D0D6AB4EA255}"/>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Tree>
    <p:extLst>
      <p:ext uri="{BB962C8B-B14F-4D97-AF65-F5344CB8AC3E}">
        <p14:creationId xmlns:p14="http://schemas.microsoft.com/office/powerpoint/2010/main" val="417360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611E1-0811-4A98-AF03-1B177D752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C06566-9A1C-40BD-8719-416408F03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30106F-2D25-49BB-BD14-F02B8F4E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84D1AC-C8FE-4268-B4EC-B6066BCF03B9}"/>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8C936B77-1A35-4430-A284-0742AC37E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7E8B7C-8C38-4576-8EDD-AA16DB1F7A6D}"/>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11598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A2E3F-A83D-4026-A90F-C3300FB8B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92E73F5-65F1-40FE-A2D3-887A2E323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73E5DD-261F-4294-8D20-4D0212D4E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841CC7-59E6-408D-905F-E641E60BEA4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B17A4C8F-91AA-4CCC-9F10-D28276413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6A279A-4E26-4C74-8CF4-2F9DEDDFD0D4}"/>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42697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7E80B-60EC-4311-8D85-37B12EC44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7ED8CC8-1E18-428F-956F-126C8CC20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2866C3-05B0-4779-8AF4-58DD3F6368E5}"/>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D91147CA-FE16-476B-95C1-D07973CBB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751835-6E4D-447A-889B-DB2F9B05B557}"/>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874858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03A30A8-BF94-4EF9-8EA8-E0FC5009C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F90AD6-4A8B-4DE5-94B1-A1698DACC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F0F62-E1AD-45A7-BAF6-13F856E9130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7F04B5BE-0A53-4BBF-9DF8-45A0D1EE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57212B-8353-4FE1-8D53-AAEC308F444B}"/>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05181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PS_Title Slide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470411BC-CF40-498F-8C70-05E34E148587}"/>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xmlns="" id="{DF9036A6-C066-404B-8B7C-3E95A693CB30}"/>
              </a:ext>
            </a:extLst>
          </p:cNvPr>
          <p:cNvPicPr>
            <a:picLocks noChangeAspect="1"/>
          </p:cNvPicPr>
          <p:nvPr userDrawn="1"/>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1547463"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4" name="TextBox 33">
            <a:extLst>
              <a:ext uri="{FF2B5EF4-FFF2-40B4-BE49-F238E27FC236}">
                <a16:creationId xmlns:a16="http://schemas.microsoft.com/office/drawing/2014/main" xmlns="" id="{5307C7B1-056B-4ECD-90DF-2F3B4B966E9C}"/>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xmlns="" id="{0C747AB9-FF27-462D-B1FD-56032095BC4F}"/>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36" name="Group 35">
            <a:extLst>
              <a:ext uri="{FF2B5EF4-FFF2-40B4-BE49-F238E27FC236}">
                <a16:creationId xmlns:a16="http://schemas.microsoft.com/office/drawing/2014/main" xmlns="" id="{046D7B54-36A0-4F3E-B9D8-2A8122C670EB}"/>
              </a:ext>
            </a:extLst>
          </p:cNvPr>
          <p:cNvGrpSpPr/>
          <p:nvPr userDrawn="1"/>
        </p:nvGrpSpPr>
        <p:grpSpPr>
          <a:xfrm>
            <a:off x="7658036" y="791170"/>
            <a:ext cx="4470716" cy="252000"/>
            <a:chOff x="7658036" y="688992"/>
            <a:chExt cx="4470716" cy="252000"/>
          </a:xfrm>
        </p:grpSpPr>
        <p:cxnSp>
          <p:nvCxnSpPr>
            <p:cNvPr id="37" name="Straight Connector 36">
              <a:extLst>
                <a:ext uri="{FF2B5EF4-FFF2-40B4-BE49-F238E27FC236}">
                  <a16:creationId xmlns:a16="http://schemas.microsoft.com/office/drawing/2014/main" xmlns="" id="{EEF3C23B-BDCE-4EC8-BC06-CD0AC24D938E}"/>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xmlns="" id="{F6736201-E1A0-4336-B4BA-6A1797775339}"/>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39" name="Picture 38">
            <a:extLst>
              <a:ext uri="{FF2B5EF4-FFF2-40B4-BE49-F238E27FC236}">
                <a16:creationId xmlns:a16="http://schemas.microsoft.com/office/drawing/2014/main" xmlns="" id="{7C73533C-F640-4398-BED2-4A2DE41B3163}"/>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41" name="Group 40">
            <a:extLst>
              <a:ext uri="{FF2B5EF4-FFF2-40B4-BE49-F238E27FC236}">
                <a16:creationId xmlns:a16="http://schemas.microsoft.com/office/drawing/2014/main" xmlns="" id="{EB48AB85-3217-46B3-9F75-2A9DDE4B3C5A}"/>
              </a:ext>
            </a:extLst>
          </p:cNvPr>
          <p:cNvGrpSpPr/>
          <p:nvPr userDrawn="1"/>
        </p:nvGrpSpPr>
        <p:grpSpPr>
          <a:xfrm>
            <a:off x="359430" y="5214355"/>
            <a:ext cx="6048474" cy="1354234"/>
            <a:chOff x="230726" y="5351395"/>
            <a:chExt cx="6048474" cy="1354234"/>
          </a:xfrm>
        </p:grpSpPr>
        <p:pic>
          <p:nvPicPr>
            <p:cNvPr id="42" name="Picture 41" descr="Dr. Nilesh Maganbhai Gambhava - Darshan Institute of Engineering &amp; Technology">
              <a:hlinkClick r:id="rId8"/>
              <a:extLst>
                <a:ext uri="{FF2B5EF4-FFF2-40B4-BE49-F238E27FC236}">
                  <a16:creationId xmlns:a16="http://schemas.microsoft.com/office/drawing/2014/main" xmlns="" id="{F87AFEC6-2868-4835-974C-7E8562830B5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l="3125" t="688" r="3125" b="5563"/>
            <a:stretch>
              <a:fillRect/>
            </a:stretch>
          </p:blipFill>
          <p:spPr bwMode="auto">
            <a:xfrm>
              <a:off x="230726" y="5351395"/>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7386FFC-5D00-486F-899A-5337D704CCAF}"/>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44" name="Group 43">
              <a:extLst>
                <a:ext uri="{FF2B5EF4-FFF2-40B4-BE49-F238E27FC236}">
                  <a16:creationId xmlns:a16="http://schemas.microsoft.com/office/drawing/2014/main" xmlns="" id="{B13AB953-3B7B-4CDF-9B64-E944D2ABB1B8}"/>
                </a:ext>
              </a:extLst>
            </p:cNvPr>
            <p:cNvGrpSpPr/>
            <p:nvPr/>
          </p:nvGrpSpPr>
          <p:grpSpPr>
            <a:xfrm>
              <a:off x="1797991" y="6418598"/>
              <a:ext cx="3163989" cy="252000"/>
              <a:chOff x="1879115" y="6418598"/>
              <a:chExt cx="3163989" cy="252000"/>
            </a:xfrm>
          </p:grpSpPr>
          <p:pic>
            <p:nvPicPr>
              <p:cNvPr id="46" name="Picture 45">
                <a:extLst>
                  <a:ext uri="{FF2B5EF4-FFF2-40B4-BE49-F238E27FC236}">
                    <a16:creationId xmlns:a16="http://schemas.microsoft.com/office/drawing/2014/main" xmlns="" id="{EAD6BA34-8EE4-492B-9CC1-D14738DD55C5}"/>
                  </a:ext>
                </a:extLst>
              </p:cNvPr>
              <p:cNvPicPr>
                <a:picLocks noChangeAspect="1"/>
              </p:cNvPicPr>
              <p:nvPr/>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47" name="Picture 46">
                <a:extLst>
                  <a:ext uri="{FF2B5EF4-FFF2-40B4-BE49-F238E27FC236}">
                    <a16:creationId xmlns:a16="http://schemas.microsoft.com/office/drawing/2014/main" xmlns="" id="{88DA572B-B70D-476B-8F41-AC514C1FCACD}"/>
                  </a:ext>
                </a:extLst>
              </p:cNvPr>
              <p:cNvPicPr>
                <a:picLocks noChangeAspect="1"/>
              </p:cNvPicPr>
              <p:nvPr/>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48" name="Picture 47">
                <a:extLst>
                  <a:ext uri="{FF2B5EF4-FFF2-40B4-BE49-F238E27FC236}">
                    <a16:creationId xmlns:a16="http://schemas.microsoft.com/office/drawing/2014/main" xmlns="" id="{4EC45B27-858D-42A8-93F8-0D242438F4A2}"/>
                  </a:ext>
                </a:extLst>
              </p:cNvPr>
              <p:cNvPicPr>
                <a:picLocks noChangeAspect="1"/>
              </p:cNvPicPr>
              <p:nvPr/>
            </p:nvPicPr>
            <p:blipFill>
              <a:blip r:embed="rId14" cstate="print">
                <a:duotone>
                  <a:prstClr val="black"/>
                  <a:schemeClr val="tx1">
                    <a:tint val="45000"/>
                    <a:satMod val="400000"/>
                  </a:schemeClr>
                </a:duotone>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49" name="Picture 48">
                <a:extLst>
                  <a:ext uri="{FF2B5EF4-FFF2-40B4-BE49-F238E27FC236}">
                    <a16:creationId xmlns:a16="http://schemas.microsoft.com/office/drawing/2014/main" xmlns="" id="{C27747DE-ACED-4241-AB7D-A4A740D4DB53}"/>
                  </a:ext>
                </a:extLst>
              </p:cNvPr>
              <p:cNvPicPr>
                <a:picLocks noChangeAspect="1"/>
              </p:cNvPicPr>
              <p:nvPr/>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50" name="Picture 49">
                <a:extLst>
                  <a:ext uri="{FF2B5EF4-FFF2-40B4-BE49-F238E27FC236}">
                    <a16:creationId xmlns:a16="http://schemas.microsoft.com/office/drawing/2014/main" xmlns="" id="{E6DD94AD-0975-4231-9419-84ABDC5025D0}"/>
                  </a:ext>
                </a:extLst>
              </p:cNvPr>
              <p:cNvPicPr>
                <a:picLocks noChangeAspect="1"/>
              </p:cNvPicPr>
              <p:nvPr/>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51" name="Picture 50">
                <a:extLst>
                  <a:ext uri="{FF2B5EF4-FFF2-40B4-BE49-F238E27FC236}">
                    <a16:creationId xmlns:a16="http://schemas.microsoft.com/office/drawing/2014/main" xmlns="" id="{F82A4175-19A1-41A3-992D-517BC14B68C9}"/>
                  </a:ext>
                </a:extLst>
              </p:cNvPr>
              <p:cNvPicPr>
                <a:picLocks noChangeAspect="1"/>
              </p:cNvPicPr>
              <p:nvPr/>
            </p:nvPicPr>
            <p:blipFill>
              <a:blip r:embed="rId20" cstate="print">
                <a:duotone>
                  <a:prstClr val="black"/>
                  <a:schemeClr val="tx1">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2" name="Picture 51">
            <a:extLst>
              <a:ext uri="{FF2B5EF4-FFF2-40B4-BE49-F238E27FC236}">
                <a16:creationId xmlns:a16="http://schemas.microsoft.com/office/drawing/2014/main" xmlns="" id="{D29A22FB-7FDF-4C4A-BA0D-5F2ED2862C14}"/>
              </a:ext>
            </a:extLst>
          </p:cNvPr>
          <p:cNvPicPr>
            <a:picLocks noChangeAspect="1"/>
          </p:cNvPicPr>
          <p:nvPr userDrawn="1"/>
        </p:nvPicPr>
        <p:blipFill rotWithShape="1">
          <a:blip r:embed="rId22" cstate="print">
            <a:duotone>
              <a:schemeClr val="accent1">
                <a:shade val="45000"/>
                <a:satMod val="135000"/>
              </a:schemeClr>
              <a:prstClr val="white"/>
            </a:duotone>
            <a:extLst>
              <a:ext uri="{28A0092B-C50C-407E-A947-70E740481C1C}">
                <a14:useLocalDpi xmlns:a14="http://schemas.microsoft.com/office/drawing/2010/main" val="0"/>
              </a:ext>
            </a:extLst>
          </a:blip>
          <a:srcRect l="17571" r="28136" b="35023"/>
          <a:stretch/>
        </p:blipFill>
        <p:spPr>
          <a:xfrm rot="8100000">
            <a:off x="-1837606" y="51160"/>
            <a:ext cx="4266251" cy="3403892"/>
          </a:xfrm>
          <a:prstGeom prst="rect">
            <a:avLst/>
          </a:prstGeom>
        </p:spPr>
      </p:pic>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1747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PS 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543947" y="401568"/>
            <a:ext cx="1087893"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PS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a16="http://schemas.microsoft.com/office/drawing/2014/main" xmlns="" id="{03A51277-8BA2-4248-806F-605F8C2E9118}"/>
              </a:ext>
            </a:extLst>
          </p:cNvPr>
          <p:cNvCxnSpPr>
            <a:cxnSpLocks/>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238F1DB4-C54A-4FBE-8AAE-E721DD4F6FEA}"/>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dirty="0">
                <a:solidFill>
                  <a:schemeClr val="bg1"/>
                </a:solidFill>
                <a:latin typeface="+mj-lt"/>
                <a:ea typeface="+mj-ea"/>
                <a:cs typeface="+mj-cs"/>
              </a:defRPr>
            </a:lvl1pPr>
          </a:lstStyle>
          <a:p>
            <a:r>
              <a:rPr lang="en-US" dirty="0"/>
              <a:t>Click to edit Master title style</a:t>
            </a:r>
          </a:p>
        </p:txBody>
      </p:sp>
      <p:sp>
        <p:nvSpPr>
          <p:cNvPr id="12" name="Rectangle: Rounded Corners 11">
            <a:extLst>
              <a:ext uri="{FF2B5EF4-FFF2-40B4-BE49-F238E27FC236}">
                <a16:creationId xmlns:a16="http://schemas.microsoft.com/office/drawing/2014/main" xmlns=""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
            <a:extLst>
              <a:ext uri="{FF2B5EF4-FFF2-40B4-BE49-F238E27FC236}">
                <a16:creationId xmlns:a16="http://schemas.microsoft.com/office/drawing/2014/main" xmlns="" id="{0485C0A7-787E-45A1-8E8C-93F9F6DB1AC3}"/>
              </a:ext>
            </a:extLst>
          </p:cNvPr>
          <p:cNvSpPr txBox="1">
            <a:spLocks/>
          </p:cNvSpPr>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dirty="0"/>
          </a:p>
        </p:txBody>
      </p:sp>
      <p:sp>
        <p:nvSpPr>
          <p:cNvPr id="14" name="Footer Placeholder 2">
            <a:extLst>
              <a:ext uri="{FF2B5EF4-FFF2-40B4-BE49-F238E27FC236}">
                <a16:creationId xmlns:a16="http://schemas.microsoft.com/office/drawing/2014/main" xmlns="" id="{CEDD71C4-1457-4CC0-9AA5-C39D42AD6DFC}"/>
              </a:ext>
            </a:extLst>
          </p:cNvPr>
          <p:cNvSpPr txBox="1">
            <a:spLocks/>
          </p:cNvSpPr>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#3110003 (PPS) – Structure</a:t>
            </a:r>
          </a:p>
        </p:txBody>
      </p:sp>
      <p:sp>
        <p:nvSpPr>
          <p:cNvPr id="15" name="Slide Number Placeholder 3">
            <a:extLst>
              <a:ext uri="{FF2B5EF4-FFF2-40B4-BE49-F238E27FC236}">
                <a16:creationId xmlns:a16="http://schemas.microsoft.com/office/drawing/2014/main" xmlns="" id="{69C17831-BD8C-469B-A484-FA4EA682184B}"/>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0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5778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69594E3-7C01-42C3-8C5B-2BF226307F2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091D76C0-BAB5-49BB-9768-5120B4DE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B790A4-DB25-4C60-AF5E-59A0D76832B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51375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BD0EE4-7153-44DE-95F1-C256BCB6E80F}"/>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D6233262-1FB3-4406-A773-81C5ACDFC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E75D38-B554-4405-8C15-46E28068B710}"/>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59322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59354-88C5-4D02-9434-68B15E252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E2CDEA-D171-434D-954D-51EC0BD0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FD2D19-FA09-438D-8159-11D2AA692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93724-746B-4205-A3E5-ECD904B8F314}"/>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807FE6B3-6CAA-4CFE-87C8-3F279B459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D6C9CF-BEE0-4655-8278-90A135954BA2}"/>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70137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10D58-3E25-489B-9B8D-7A1D0FCA8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C3E0A7-F05C-4BB3-9093-E4D595B2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7034A0-8966-4A86-A0B5-9C59D576F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BE69BF-6112-4CCB-A581-49B210B0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EB1B0B-748C-4039-AFDB-8842F5C80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E613CCD-D6EE-4231-A57E-B8A58EF31772}"/>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8" name="Footer Placeholder 7">
            <a:extLst>
              <a:ext uri="{FF2B5EF4-FFF2-40B4-BE49-F238E27FC236}">
                <a16:creationId xmlns:a16="http://schemas.microsoft.com/office/drawing/2014/main" xmlns="" id="{4565E853-B54D-4978-8732-411CED015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486A8BC-F5C1-41F9-AD03-06771C683C36}"/>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91995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49" r:id="rId6"/>
    <p:sldLayoutId id="2147483650" r:id="rId7"/>
    <p:sldLayoutId id="2147483652" r:id="rId8"/>
    <p:sldLayoutId id="2147483653" r:id="rId9"/>
    <p:sldLayoutId id="2147483654" r:id="rId10"/>
    <p:sldLayoutId id="2147483655" r:id="rId11"/>
    <p:sldLayoutId id="2147483660"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5B710-C307-4678-9275-77A72D627711}"/>
              </a:ext>
            </a:extLst>
          </p:cNvPr>
          <p:cNvSpPr>
            <a:spLocks noGrp="1"/>
          </p:cNvSpPr>
          <p:nvPr>
            <p:ph type="ctrTitle"/>
          </p:nvPr>
        </p:nvSpPr>
        <p:spPr/>
        <p:txBody>
          <a:bodyPr/>
          <a:lstStyle/>
          <a:p>
            <a:r>
              <a:rPr lang="en-US" dirty="0"/>
              <a:t>Structure</a:t>
            </a:r>
          </a:p>
        </p:txBody>
      </p:sp>
    </p:spTree>
    <p:extLst>
      <p:ext uri="{BB962C8B-B14F-4D97-AF65-F5344CB8AC3E}">
        <p14:creationId xmlns:p14="http://schemas.microsoft.com/office/powerpoint/2010/main" val="280156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7E91E-5444-C942-B7E8-209A6D96C6C9}"/>
              </a:ext>
            </a:extLst>
          </p:cNvPr>
          <p:cNvSpPr>
            <a:spLocks noGrp="1"/>
          </p:cNvSpPr>
          <p:nvPr>
            <p:ph type="title"/>
          </p:nvPr>
        </p:nvSpPr>
        <p:spPr/>
        <p:txBody>
          <a:bodyPr>
            <a:normAutofit/>
          </a:bodyPr>
          <a:lstStyle/>
          <a:p>
            <a:r>
              <a:rPr lang="en-US" dirty="0"/>
              <a:t>Access </a:t>
            </a:r>
            <a:r>
              <a:rPr lang="en-US" dirty="0">
                <a:cs typeface="Consolas" panose="020B0609020204030204" pitchFamily="49" charset="0"/>
              </a:rPr>
              <a:t>Structure</a:t>
            </a:r>
            <a:r>
              <a:rPr lang="en-US" dirty="0"/>
              <a:t> member (data)</a:t>
            </a:r>
          </a:p>
        </p:txBody>
      </p:sp>
      <p:sp>
        <p:nvSpPr>
          <p:cNvPr id="3" name="Content Placeholder 2">
            <a:extLst>
              <a:ext uri="{FF2B5EF4-FFF2-40B4-BE49-F238E27FC236}">
                <a16:creationId xmlns:a16="http://schemas.microsoft.com/office/drawing/2014/main" xmlns="" id="{C85A736D-C3C6-FF47-B616-5A869517CD0A}"/>
              </a:ext>
            </a:extLst>
          </p:cNvPr>
          <p:cNvSpPr>
            <a:spLocks noGrp="1"/>
          </p:cNvSpPr>
          <p:nvPr>
            <p:ph idx="1"/>
          </p:nvPr>
        </p:nvSpPr>
        <p:spPr/>
        <p:txBody>
          <a:bodyPr/>
          <a:lstStyle/>
          <a:p>
            <a:pPr algn="just"/>
            <a:r>
              <a:rPr lang="en-US" dirty="0"/>
              <a:t>Structure is a complex data type, we cannot assign any value directly to it using assignment operator. </a:t>
            </a:r>
          </a:p>
          <a:p>
            <a:pPr algn="just"/>
            <a:r>
              <a:rPr lang="en-US" dirty="0"/>
              <a:t>We must assign data to individual </a:t>
            </a:r>
            <a:r>
              <a:rPr lang="en-US" dirty="0">
                <a:solidFill>
                  <a:srgbClr val="92D050"/>
                </a:solidFill>
              </a:rPr>
              <a:t>structure members </a:t>
            </a:r>
            <a:r>
              <a:rPr lang="en-US" dirty="0"/>
              <a:t>separately.</a:t>
            </a:r>
          </a:p>
          <a:p>
            <a:pPr algn="just"/>
            <a:r>
              <a:rPr lang="en-US" dirty="0"/>
              <a:t>C supports two operators to access structure members, using a </a:t>
            </a:r>
            <a:r>
              <a:rPr lang="en-US" dirty="0">
                <a:cs typeface="Consolas" panose="020B0609020204030204" pitchFamily="49" charset="0"/>
              </a:rPr>
              <a:t>structure</a:t>
            </a:r>
            <a:r>
              <a:rPr lang="en-US" dirty="0"/>
              <a:t> variable.</a:t>
            </a:r>
          </a:p>
          <a:p>
            <a:pPr marL="914400" lvl="1" indent="-457200" algn="just">
              <a:buFont typeface="+mj-lt"/>
              <a:buAutoNum type="arabicPeriod"/>
            </a:pPr>
            <a:r>
              <a:rPr lang="en-US" dirty="0"/>
              <a:t>Dot/period operator </a:t>
            </a:r>
            <a:r>
              <a:rPr lang="en-US" dirty="0">
                <a:solidFill>
                  <a:srgbClr val="92D050"/>
                </a:solidFill>
              </a:rPr>
              <a:t>(.)</a:t>
            </a:r>
          </a:p>
          <a:p>
            <a:pPr marL="914400" lvl="1" indent="-457200" algn="just">
              <a:buFont typeface="+mj-lt"/>
              <a:buAutoNum type="arabicPeriod"/>
            </a:pPr>
            <a:r>
              <a:rPr lang="en-US" dirty="0"/>
              <a:t>Arrow operator </a:t>
            </a:r>
            <a:r>
              <a:rPr lang="en-US" dirty="0">
                <a:solidFill>
                  <a:srgbClr val="92D050"/>
                </a:solidFill>
              </a:rPr>
              <a:t>(-&gt;)</a:t>
            </a:r>
          </a:p>
          <a:p>
            <a:pPr algn="just"/>
            <a:endParaRPr lang="en-US" dirty="0"/>
          </a:p>
        </p:txBody>
      </p:sp>
    </p:spTree>
    <p:extLst>
      <p:ext uri="{BB962C8B-B14F-4D97-AF65-F5344CB8AC3E}">
        <p14:creationId xmlns:p14="http://schemas.microsoft.com/office/powerpoint/2010/main" val="182684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AA149-75C9-7B4B-8795-A1438ACBD9D9}"/>
              </a:ext>
            </a:extLst>
          </p:cNvPr>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 – Cont.</a:t>
            </a:r>
          </a:p>
        </p:txBody>
      </p:sp>
      <p:sp>
        <p:nvSpPr>
          <p:cNvPr id="3" name="Content Placeholder 2">
            <a:extLst>
              <a:ext uri="{FF2B5EF4-FFF2-40B4-BE49-F238E27FC236}">
                <a16:creationId xmlns:a16="http://schemas.microsoft.com/office/drawing/2014/main" xmlns="" id="{F260C308-F014-B242-9737-3ED48B0E0EBE}"/>
              </a:ext>
            </a:extLst>
          </p:cNvPr>
          <p:cNvSpPr>
            <a:spLocks noGrp="1"/>
          </p:cNvSpPr>
          <p:nvPr>
            <p:ph idx="1"/>
          </p:nvPr>
        </p:nvSpPr>
        <p:spPr/>
        <p:txBody>
          <a:bodyPr/>
          <a:lstStyle/>
          <a:p>
            <a:pPr marL="457200" indent="-457200" algn="just">
              <a:buFont typeface="+mj-lt"/>
              <a:buAutoNum type="arabicPeriod"/>
            </a:pPr>
            <a:r>
              <a:rPr lang="en-US" dirty="0">
                <a:solidFill>
                  <a:srgbClr val="F92672"/>
                </a:solidFill>
              </a:rPr>
              <a:t>Dot/period operator (.)</a:t>
            </a:r>
          </a:p>
          <a:p>
            <a:pPr lvl="1" algn="just"/>
            <a:r>
              <a:rPr lang="en-US" dirty="0"/>
              <a:t>It is known as member access operator. We use </a:t>
            </a:r>
            <a:r>
              <a:rPr lang="en-US" dirty="0">
                <a:solidFill>
                  <a:srgbClr val="92D050"/>
                </a:solidFill>
              </a:rPr>
              <a:t>dot operator </a:t>
            </a:r>
            <a:r>
              <a:rPr lang="en-US" dirty="0"/>
              <a:t>to access members of simple </a:t>
            </a:r>
            <a:r>
              <a:rPr lang="en-US" dirty="0">
                <a:cs typeface="Consolas" panose="020B0609020204030204" pitchFamily="49" charset="0"/>
              </a:rPr>
              <a:t>structure</a:t>
            </a:r>
            <a:r>
              <a:rPr lang="en-US" dirty="0"/>
              <a:t> variable.</a:t>
            </a:r>
          </a:p>
          <a:p>
            <a:pPr marL="457200" lvl="1" indent="0" algn="just">
              <a:buNone/>
            </a:pPr>
            <a:endParaRPr lang="en-US" dirty="0"/>
          </a:p>
          <a:p>
            <a:pPr marL="457200" lvl="1" indent="0" algn="just">
              <a:buNone/>
            </a:pPr>
            <a:endParaRPr lang="en-US" dirty="0"/>
          </a:p>
          <a:p>
            <a:pPr algn="just"/>
            <a:endParaRPr lang="en-US" dirty="0"/>
          </a:p>
          <a:p>
            <a:pPr marL="457200" indent="-457200" algn="just">
              <a:buFont typeface="+mj-lt"/>
              <a:buAutoNum type="arabicPeriod" startAt="2"/>
            </a:pPr>
            <a:r>
              <a:rPr lang="en-US" dirty="0">
                <a:solidFill>
                  <a:srgbClr val="F92672"/>
                </a:solidFill>
              </a:rPr>
              <a:t>Arrow operator (-&gt;)</a:t>
            </a:r>
          </a:p>
          <a:p>
            <a:pPr lvl="1" algn="just"/>
            <a:r>
              <a:rPr lang="en-US" dirty="0"/>
              <a:t>In C language it is illegal to access a </a:t>
            </a:r>
            <a:r>
              <a:rPr lang="en-US" dirty="0">
                <a:cs typeface="Consolas" panose="020B0609020204030204" pitchFamily="49" charset="0"/>
              </a:rPr>
              <a:t>structure</a:t>
            </a:r>
            <a:r>
              <a:rPr lang="en-US" dirty="0"/>
              <a:t> member from a pointer to </a:t>
            </a:r>
            <a:r>
              <a:rPr lang="en-US" dirty="0">
                <a:cs typeface="Consolas" panose="020B0609020204030204" pitchFamily="49" charset="0"/>
              </a:rPr>
              <a:t>structure</a:t>
            </a:r>
            <a:r>
              <a:rPr lang="en-US" dirty="0"/>
              <a:t> variable using dot operator. </a:t>
            </a:r>
          </a:p>
          <a:p>
            <a:pPr lvl="1" algn="just"/>
            <a:r>
              <a:rPr lang="en-US" dirty="0"/>
              <a:t>We use </a:t>
            </a:r>
            <a:r>
              <a:rPr lang="en-US" dirty="0">
                <a:solidFill>
                  <a:srgbClr val="92D050"/>
                </a:solidFill>
              </a:rPr>
              <a:t>arrow operator</a:t>
            </a:r>
            <a:r>
              <a:rPr lang="en-US" dirty="0"/>
              <a:t> to access </a:t>
            </a:r>
            <a:r>
              <a:rPr lang="en-US" dirty="0">
                <a:cs typeface="Consolas" panose="020B0609020204030204" pitchFamily="49" charset="0"/>
              </a:rPr>
              <a:t>structure</a:t>
            </a:r>
            <a:r>
              <a:rPr lang="en-US" dirty="0"/>
              <a:t> member from pointer to </a:t>
            </a:r>
            <a:r>
              <a:rPr lang="en-US" dirty="0">
                <a:cs typeface="Consolas" panose="020B0609020204030204" pitchFamily="49" charset="0"/>
              </a:rPr>
              <a:t>structure</a:t>
            </a:r>
            <a:r>
              <a:rPr lang="en-US" dirty="0"/>
              <a:t>.</a:t>
            </a:r>
          </a:p>
          <a:p>
            <a:pPr marL="457200" lvl="1" indent="0" algn="just">
              <a:buNone/>
            </a:pPr>
            <a:endParaRPr lang="en-US" dirty="0"/>
          </a:p>
          <a:p>
            <a:pPr algn="just"/>
            <a:endParaRPr lang="en-US" dirty="0"/>
          </a:p>
        </p:txBody>
      </p:sp>
      <p:sp>
        <p:nvSpPr>
          <p:cNvPr id="4" name="Rectangle 3">
            <a:extLst>
              <a:ext uri="{FF2B5EF4-FFF2-40B4-BE49-F238E27FC236}">
                <a16:creationId xmlns:a16="http://schemas.microsoft.com/office/drawing/2014/main" xmlns="" id="{78EC12B5-0668-1A4E-8520-248D1668DEC7}"/>
              </a:ext>
            </a:extLst>
          </p:cNvPr>
          <p:cNvSpPr/>
          <p:nvPr/>
        </p:nvSpPr>
        <p:spPr>
          <a:xfrm>
            <a:off x="949053" y="2713197"/>
            <a:ext cx="4777100"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Consolas" panose="020B0609020204030204" pitchFamily="49" charset="0"/>
                <a:cs typeface="Consolas" panose="020B0609020204030204" pitchFamily="49" charset="0"/>
              </a:rPr>
              <a:t>structure_variable.member_name</a:t>
            </a:r>
            <a:r>
              <a:rPr lang="en-IN"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FD4BF2E6-0812-EB4A-A727-F41D7C95135B}"/>
              </a:ext>
            </a:extLst>
          </p:cNvPr>
          <p:cNvSpPr/>
          <p:nvPr/>
        </p:nvSpPr>
        <p:spPr>
          <a:xfrm>
            <a:off x="449059" y="2713196"/>
            <a:ext cx="499994" cy="369332"/>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xmlns="" id="{960F58B8-3229-9444-A5C3-00903B54ECB2}"/>
              </a:ext>
            </a:extLst>
          </p:cNvPr>
          <p:cNvSpPr/>
          <p:nvPr/>
        </p:nvSpPr>
        <p:spPr>
          <a:xfrm>
            <a:off x="7155627" y="2713197"/>
            <a:ext cx="4777100" cy="646331"/>
          </a:xfrm>
          <a:prstGeom prst="rect">
            <a:avLst/>
          </a:prstGeom>
          <a:solidFill>
            <a:schemeClr val="tx1">
              <a:lumMod val="90000"/>
              <a:lumOff val="10000"/>
            </a:schemeClr>
          </a:solidFill>
          <a:ln>
            <a:noFill/>
          </a:ln>
        </p:spPr>
        <p:txBody>
          <a:bodyPr wrap="square">
            <a:spAutoFit/>
          </a:bodyPr>
          <a:lstStyle/>
          <a:p>
            <a:r>
              <a:rPr lang="en-IN" b="1" dirty="0">
                <a:solidFill>
                  <a:srgbClr val="6A9955"/>
                </a:solidFill>
                <a:latin typeface="Consolas" panose="020B0609020204030204" pitchFamily="49" charset="0"/>
                <a:cs typeface="Consolas" panose="020B0609020204030204" pitchFamily="49" charset="0"/>
              </a:rPr>
              <a:t>// Assign CPI of student1</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student1.CPI = </a:t>
            </a:r>
            <a:r>
              <a:rPr lang="en-IN" b="1" dirty="0">
                <a:solidFill>
                  <a:srgbClr val="B5CEA8"/>
                </a:solidFill>
                <a:latin typeface="Consolas" panose="020B0609020204030204" pitchFamily="49" charset="0"/>
                <a:cs typeface="Consolas" panose="020B0609020204030204" pitchFamily="49" charset="0"/>
              </a:rPr>
              <a:t>7.46</a:t>
            </a:r>
            <a:r>
              <a:rPr lang="en-IN" b="1" dirty="0">
                <a:solidFill>
                  <a:srgbClr val="D4D4D4"/>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xmlns="" id="{72BA0221-EEB9-C14B-AB1A-E2F04647E2E3}"/>
              </a:ext>
            </a:extLst>
          </p:cNvPr>
          <p:cNvSpPr/>
          <p:nvPr/>
        </p:nvSpPr>
        <p:spPr>
          <a:xfrm>
            <a:off x="6655633" y="2713196"/>
            <a:ext cx="499994" cy="646331"/>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p:txBody>
      </p:sp>
      <p:sp>
        <p:nvSpPr>
          <p:cNvPr id="8" name="Rectangle 7">
            <a:extLst>
              <a:ext uri="{FF2B5EF4-FFF2-40B4-BE49-F238E27FC236}">
                <a16:creationId xmlns:a16="http://schemas.microsoft.com/office/drawing/2014/main" xmlns="" id="{6762AA61-D496-9142-A6B0-707C09C1AB95}"/>
              </a:ext>
            </a:extLst>
          </p:cNvPr>
          <p:cNvSpPr/>
          <p:nvPr/>
        </p:nvSpPr>
        <p:spPr>
          <a:xfrm>
            <a:off x="949053" y="5229807"/>
            <a:ext cx="5277094"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Consolas" panose="020B0609020204030204" pitchFamily="49" charset="0"/>
                <a:cs typeface="Consolas" panose="020B0609020204030204" pitchFamily="49" charset="0"/>
              </a:rPr>
              <a:t>pointer_to_structure</a:t>
            </a:r>
            <a:r>
              <a:rPr lang="en-IN" b="1" dirty="0">
                <a:solidFill>
                  <a:srgbClr val="D4D4D4"/>
                </a:solidFill>
                <a:latin typeface="Consolas" panose="020B0609020204030204" pitchFamily="49" charset="0"/>
                <a:cs typeface="Consolas" panose="020B0609020204030204" pitchFamily="49" charset="0"/>
              </a:rPr>
              <a:t>-&gt;</a:t>
            </a:r>
            <a:r>
              <a:rPr lang="en-IN" b="1" dirty="0" err="1">
                <a:solidFill>
                  <a:srgbClr val="D4D4D4"/>
                </a:solidFill>
                <a:latin typeface="Consolas" panose="020B0609020204030204" pitchFamily="49" charset="0"/>
                <a:cs typeface="Consolas" panose="020B0609020204030204" pitchFamily="49" charset="0"/>
              </a:rPr>
              <a:t>member_name</a:t>
            </a:r>
            <a:r>
              <a:rPr lang="en-IN" b="1" dirty="0">
                <a:solidFill>
                  <a:srgbClr val="D4D4D4"/>
                </a:solidFill>
                <a:latin typeface="Consolas" panose="020B0609020204030204" pitchFamily="49" charset="0"/>
                <a:cs typeface="Consolas" panose="020B0609020204030204" pitchFamily="49" charset="0"/>
              </a:rPr>
              <a:t>;</a:t>
            </a:r>
          </a:p>
        </p:txBody>
      </p:sp>
      <p:sp>
        <p:nvSpPr>
          <p:cNvPr id="9" name="Rectangle 8">
            <a:extLst>
              <a:ext uri="{FF2B5EF4-FFF2-40B4-BE49-F238E27FC236}">
                <a16:creationId xmlns:a16="http://schemas.microsoft.com/office/drawing/2014/main" xmlns="" id="{43C5F960-AD4E-4B4A-8292-9D64A932DDEE}"/>
              </a:ext>
            </a:extLst>
          </p:cNvPr>
          <p:cNvSpPr/>
          <p:nvPr/>
        </p:nvSpPr>
        <p:spPr>
          <a:xfrm>
            <a:off x="449059" y="5229806"/>
            <a:ext cx="499994" cy="369332"/>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0" name="Rectangle 9">
            <a:extLst>
              <a:ext uri="{FF2B5EF4-FFF2-40B4-BE49-F238E27FC236}">
                <a16:creationId xmlns:a16="http://schemas.microsoft.com/office/drawing/2014/main" xmlns="" id="{B96CC263-7A48-9B4E-808F-B915E28CB97E}"/>
              </a:ext>
            </a:extLst>
          </p:cNvPr>
          <p:cNvSpPr/>
          <p:nvPr/>
        </p:nvSpPr>
        <p:spPr>
          <a:xfrm>
            <a:off x="7220894" y="5229805"/>
            <a:ext cx="4708747" cy="584775"/>
          </a:xfrm>
          <a:prstGeom prst="rect">
            <a:avLst/>
          </a:prstGeom>
          <a:solidFill>
            <a:schemeClr val="tx1">
              <a:lumMod val="90000"/>
              <a:lumOff val="10000"/>
            </a:schemeClr>
          </a:solidFill>
          <a:ln>
            <a:noFill/>
          </a:ln>
        </p:spPr>
        <p:txBody>
          <a:bodyPr wrap="square">
            <a:spAutoFit/>
          </a:bodyPr>
          <a:lstStyle/>
          <a:p>
            <a:r>
              <a:rPr lang="en-IN" sz="1600" b="1" dirty="0">
                <a:solidFill>
                  <a:srgbClr val="6A9955"/>
                </a:solidFill>
                <a:latin typeface="Consolas" panose="020B0609020204030204" pitchFamily="49" charset="0"/>
                <a:cs typeface="Consolas" panose="020B0609020204030204" pitchFamily="49" charset="0"/>
              </a:rPr>
              <a:t>// Student1 is a pointer to student type</a:t>
            </a:r>
            <a:endParaRPr lang="en-IN" sz="1600" b="1" dirty="0">
              <a:solidFill>
                <a:srgbClr val="D4D4D4"/>
              </a:solidFill>
              <a:latin typeface="Consolas" panose="020B0609020204030204" pitchFamily="49" charset="0"/>
              <a:cs typeface="Consolas" panose="020B0609020204030204" pitchFamily="49" charset="0"/>
            </a:endParaRPr>
          </a:p>
          <a:p>
            <a:r>
              <a:rPr lang="en-IN" sz="1600" b="1" dirty="0">
                <a:solidFill>
                  <a:srgbClr val="D4D4D4"/>
                </a:solidFill>
                <a:latin typeface="Consolas" panose="020B0609020204030204" pitchFamily="49" charset="0"/>
                <a:cs typeface="Consolas" panose="020B0609020204030204" pitchFamily="49" charset="0"/>
              </a:rPr>
              <a:t>student1 -&gt; CPI = </a:t>
            </a:r>
            <a:r>
              <a:rPr lang="en-IN" sz="1600" b="1" dirty="0">
                <a:solidFill>
                  <a:srgbClr val="B5CEA8"/>
                </a:solidFill>
                <a:latin typeface="Consolas" panose="020B0609020204030204" pitchFamily="49" charset="0"/>
                <a:cs typeface="Consolas" panose="020B0609020204030204" pitchFamily="49" charset="0"/>
              </a:rPr>
              <a:t>7.46</a:t>
            </a:r>
            <a:r>
              <a:rPr lang="en-IN" sz="1600" b="1" dirty="0">
                <a:solidFill>
                  <a:srgbClr val="D4D4D4"/>
                </a:solidFill>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xmlns="" id="{9BDA1C24-6AB2-3649-B354-98A2DB221A70}"/>
              </a:ext>
            </a:extLst>
          </p:cNvPr>
          <p:cNvSpPr/>
          <p:nvPr/>
        </p:nvSpPr>
        <p:spPr>
          <a:xfrm>
            <a:off x="6720901" y="5229804"/>
            <a:ext cx="499994" cy="584775"/>
          </a:xfrm>
          <a:prstGeom prst="rect">
            <a:avLst/>
          </a:prstGeom>
          <a:solidFill>
            <a:schemeClr val="tx1">
              <a:lumMod val="90000"/>
              <a:lumOff val="10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p:txBody>
      </p:sp>
      <p:sp>
        <p:nvSpPr>
          <p:cNvPr id="12" name="Rectangle: Top Corners Rounded 6">
            <a:extLst>
              <a:ext uri="{FF2B5EF4-FFF2-40B4-BE49-F238E27FC236}">
                <a16:creationId xmlns:a16="http://schemas.microsoft.com/office/drawing/2014/main" xmlns="" id="{B65429C1-87CD-A341-A0E1-05531B0D7319}"/>
              </a:ext>
            </a:extLst>
          </p:cNvPr>
          <p:cNvSpPr/>
          <p:nvPr/>
        </p:nvSpPr>
        <p:spPr>
          <a:xfrm>
            <a:off x="449059" y="238401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3" name="Rectangle: Top Corners Rounded 6">
            <a:extLst>
              <a:ext uri="{FF2B5EF4-FFF2-40B4-BE49-F238E27FC236}">
                <a16:creationId xmlns:a16="http://schemas.microsoft.com/office/drawing/2014/main" xmlns="" id="{5D5434D9-0F5F-FD44-9B0A-567261BDABD9}"/>
              </a:ext>
            </a:extLst>
          </p:cNvPr>
          <p:cNvSpPr/>
          <p:nvPr/>
        </p:nvSpPr>
        <p:spPr>
          <a:xfrm>
            <a:off x="449059" y="49006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4" name="Rectangle: Top Corners Rounded 6">
            <a:extLst>
              <a:ext uri="{FF2B5EF4-FFF2-40B4-BE49-F238E27FC236}">
                <a16:creationId xmlns:a16="http://schemas.microsoft.com/office/drawing/2014/main" xmlns="" id="{E757D912-7034-7046-9FF2-63DB037AD888}"/>
              </a:ext>
            </a:extLst>
          </p:cNvPr>
          <p:cNvSpPr/>
          <p:nvPr/>
        </p:nvSpPr>
        <p:spPr>
          <a:xfrm>
            <a:off x="6655633" y="239130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
        <p:nvSpPr>
          <p:cNvPr id="15" name="Rectangle: Top Corners Rounded 6">
            <a:extLst>
              <a:ext uri="{FF2B5EF4-FFF2-40B4-BE49-F238E27FC236}">
                <a16:creationId xmlns:a16="http://schemas.microsoft.com/office/drawing/2014/main" xmlns="" id="{A62E34EC-44BE-0241-A342-C973A590B900}"/>
              </a:ext>
            </a:extLst>
          </p:cNvPr>
          <p:cNvSpPr/>
          <p:nvPr/>
        </p:nvSpPr>
        <p:spPr>
          <a:xfrm>
            <a:off x="6720901" y="49006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Tree>
    <p:extLst>
      <p:ext uri="{BB962C8B-B14F-4D97-AF65-F5344CB8AC3E}">
        <p14:creationId xmlns:p14="http://schemas.microsoft.com/office/powerpoint/2010/main" val="10288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2834E-A3A3-41C8-9D7F-5D915B0CB038}"/>
              </a:ext>
            </a:extLst>
          </p:cNvPr>
          <p:cNvSpPr>
            <a:spLocks noGrp="1"/>
          </p:cNvSpPr>
          <p:nvPr>
            <p:ph type="title" idx="4294967295"/>
          </p:nvPr>
        </p:nvSpPr>
        <p:spPr>
          <a:xfrm>
            <a:off x="0" y="321278"/>
            <a:ext cx="12192000" cy="900113"/>
          </a:xfrm>
        </p:spPr>
        <p:txBody>
          <a:bodyPr/>
          <a:lstStyle/>
          <a:p>
            <a:r>
              <a:rPr lang="en-US" dirty="0"/>
              <a:t>WAP to print Odd numbers between 1 to n</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96267" y="743359"/>
            <a:ext cx="5749375" cy="5493812"/>
          </a:xfrm>
          <a:prstGeom prst="rect">
            <a:avLst/>
          </a:prstGeom>
          <a:solidFill>
            <a:schemeClr val="tx1">
              <a:lumMod val="90000"/>
              <a:lumOff val="10000"/>
            </a:schemeClr>
          </a:solidFill>
          <a:ln>
            <a:noFill/>
          </a:ln>
        </p:spPr>
        <p:txBody>
          <a:bodyPr wrap="square">
            <a:spAutoFit/>
          </a:bodyPr>
          <a:lstStyle/>
          <a:p>
            <a:r>
              <a:rPr lang="en-IN" sz="1300" b="1" dirty="0">
                <a:solidFill>
                  <a:srgbClr val="569CD6"/>
                </a:solidFill>
                <a:latin typeface="Consolas" panose="020B0609020204030204" pitchFamily="49" charset="0"/>
                <a:cs typeface="Consolas" panose="020B0609020204030204" pitchFamily="49" charset="0"/>
              </a:rPr>
              <a:t>#include </a:t>
            </a:r>
            <a:r>
              <a:rPr lang="en-IN" sz="1300" b="1" dirty="0">
                <a:solidFill>
                  <a:srgbClr val="CE9178"/>
                </a:solidFill>
                <a:latin typeface="Consolas" panose="020B0609020204030204" pitchFamily="49" charset="0"/>
                <a:cs typeface="Consolas" panose="020B0609020204030204" pitchFamily="49" charset="0"/>
              </a:rPr>
              <a:t>&lt;</a:t>
            </a:r>
            <a:r>
              <a:rPr lang="en-IN" sz="1300" b="1" dirty="0" err="1">
                <a:solidFill>
                  <a:srgbClr val="CE9178"/>
                </a:solidFill>
                <a:latin typeface="Consolas" panose="020B0609020204030204" pitchFamily="49" charset="0"/>
                <a:cs typeface="Consolas" panose="020B0609020204030204" pitchFamily="49" charset="0"/>
              </a:rPr>
              <a:t>stdio.h</a:t>
            </a:r>
            <a:r>
              <a:rPr lang="en-IN" sz="1300" b="1" dirty="0">
                <a:solidFill>
                  <a:srgbClr val="CE9178"/>
                </a:solidFill>
                <a:latin typeface="Consolas" panose="020B0609020204030204" pitchFamily="49" charset="0"/>
                <a:cs typeface="Consolas" panose="020B0609020204030204" pitchFamily="49" charset="0"/>
              </a:rPr>
              <a:t>&gt;</a:t>
            </a:r>
            <a:endParaRPr lang="en-IN" sz="1300" b="1" dirty="0">
              <a:solidFill>
                <a:srgbClr val="D4D4D4"/>
              </a:solidFill>
              <a:latin typeface="Consolas" panose="020B0609020204030204" pitchFamily="49" charset="0"/>
              <a:cs typeface="Consolas" panose="020B0609020204030204" pitchFamily="49" charset="0"/>
            </a:endParaRPr>
          </a:p>
          <a:p>
            <a:r>
              <a:rPr lang="en-IN" sz="1300" b="1" dirty="0">
                <a:solidFill>
                  <a:srgbClr val="569CD6"/>
                </a:solidFill>
                <a:latin typeface="Consolas" panose="020B0609020204030204" pitchFamily="49" charset="0"/>
                <a:cs typeface="Consolas" panose="020B0609020204030204" pitchFamily="49" charset="0"/>
              </a:rPr>
              <a:t>struct</a:t>
            </a:r>
            <a:r>
              <a:rPr lang="en-IN" sz="1300" b="1" dirty="0">
                <a:solidFill>
                  <a:srgbClr val="D4D4D4"/>
                </a:solidFill>
                <a:latin typeface="Consolas" panose="020B0609020204030204" pitchFamily="49" charset="0"/>
                <a:cs typeface="Consolas" panose="020B0609020204030204" pitchFamily="49" charset="0"/>
              </a:rPr>
              <a:t> student</a:t>
            </a:r>
          </a:p>
          <a:p>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char</a:t>
            </a:r>
            <a:r>
              <a:rPr lang="en-IN" sz="1300" b="1" dirty="0">
                <a:solidFill>
                  <a:srgbClr val="D4D4D4"/>
                </a:solidFill>
                <a:latin typeface="Consolas" panose="020B0609020204030204" pitchFamily="49" charset="0"/>
                <a:cs typeface="Consolas" panose="020B0609020204030204" pitchFamily="49" charset="0"/>
              </a:rPr>
              <a:t> name[</a:t>
            </a:r>
            <a:r>
              <a:rPr lang="en-IN" sz="1300" b="1" dirty="0">
                <a:solidFill>
                  <a:srgbClr val="B5CEA8"/>
                </a:solidFill>
                <a:latin typeface="Consolas" panose="020B0609020204030204" pitchFamily="49" charset="0"/>
                <a:cs typeface="Consolas" panose="020B0609020204030204" pitchFamily="49" charset="0"/>
              </a:rPr>
              <a:t>40</a:t>
            </a:r>
            <a:r>
              <a:rPr lang="en-IN" sz="1300" b="1" dirty="0">
                <a:solidFill>
                  <a:srgbClr val="D4D4D4"/>
                </a:solidFill>
                <a:latin typeface="Consolas" panose="020B0609020204030204" pitchFamily="49" charset="0"/>
                <a:cs typeface="Consolas" panose="020B0609020204030204" pitchFamily="49" charset="0"/>
              </a:rPr>
              <a:t>]; </a:t>
            </a:r>
            <a:r>
              <a:rPr lang="en-IN" sz="1300" b="1" dirty="0">
                <a:solidFill>
                  <a:srgbClr val="6A9955"/>
                </a:solidFill>
                <a:latin typeface="Consolas" panose="020B0609020204030204" pitchFamily="49" charset="0"/>
                <a:cs typeface="Consolas" panose="020B0609020204030204" pitchFamily="49" charset="0"/>
              </a:rPr>
              <a:t>// Student name</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roll; </a:t>
            </a:r>
            <a:r>
              <a:rPr lang="en-IN" sz="1300" b="1" dirty="0">
                <a:solidFill>
                  <a:srgbClr val="6A9955"/>
                </a:solidFill>
                <a:latin typeface="Consolas" panose="020B0609020204030204" pitchFamily="49" charset="0"/>
                <a:cs typeface="Consolas" panose="020B0609020204030204" pitchFamily="49" charset="0"/>
              </a:rPr>
              <a:t>// Student </a:t>
            </a:r>
            <a:r>
              <a:rPr lang="en-IN" sz="1300" b="1" dirty="0" err="1">
                <a:solidFill>
                  <a:srgbClr val="6A9955"/>
                </a:solidFill>
                <a:latin typeface="Consolas" panose="020B0609020204030204" pitchFamily="49" charset="0"/>
                <a:cs typeface="Consolas" panose="020B0609020204030204" pitchFamily="49" charset="0"/>
              </a:rPr>
              <a:t>enrollment</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a:solidFill>
                  <a:srgbClr val="569CD6"/>
                </a:solidFill>
                <a:latin typeface="Consolas" panose="020B0609020204030204" pitchFamily="49" charset="0"/>
                <a:cs typeface="Consolas" panose="020B0609020204030204" pitchFamily="49" charset="0"/>
              </a:rPr>
              <a:t>float</a:t>
            </a:r>
            <a:r>
              <a:rPr lang="en-IN" sz="1300" b="1" dirty="0">
                <a:solidFill>
                  <a:srgbClr val="D4D4D4"/>
                </a:solidFill>
                <a:latin typeface="Consolas" panose="020B0609020204030204" pitchFamily="49" charset="0"/>
                <a:cs typeface="Consolas" panose="020B0609020204030204" pitchFamily="49" charset="0"/>
              </a:rPr>
              <a:t> CPI; </a:t>
            </a:r>
            <a:r>
              <a:rPr lang="en-IN" sz="1300" b="1" dirty="0">
                <a:solidFill>
                  <a:srgbClr val="6A9955"/>
                </a:solidFill>
                <a:latin typeface="Consolas" panose="020B0609020204030204" pitchFamily="49" charset="0"/>
                <a:cs typeface="Consolas" panose="020B0609020204030204" pitchFamily="49" charset="0"/>
              </a:rPr>
              <a:t>// Student mobile number</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backlog;</a:t>
            </a:r>
          </a:p>
          <a:p>
            <a:r>
              <a:rPr lang="en-IN" sz="1300" b="1" dirty="0">
                <a:solidFill>
                  <a:srgbClr val="D4D4D4"/>
                </a:solidFill>
                <a:latin typeface="Consolas" panose="020B0609020204030204" pitchFamily="49" charset="0"/>
                <a:cs typeface="Consolas" panose="020B0609020204030204" pitchFamily="49" charset="0"/>
              </a:rPr>
              <a:t>};</a:t>
            </a:r>
            <a:br>
              <a:rPr lang="en-IN" sz="1300" b="1" dirty="0">
                <a:solidFill>
                  <a:srgbClr val="D4D4D4"/>
                </a:solidFill>
                <a:latin typeface="Consolas" panose="020B0609020204030204" pitchFamily="49" charset="0"/>
                <a:cs typeface="Consolas" panose="020B0609020204030204" pitchFamily="49" charset="0"/>
              </a:rPr>
            </a:br>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main()</a:t>
            </a:r>
          </a:p>
          <a:p>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struct</a:t>
            </a:r>
            <a:r>
              <a:rPr lang="en-IN" sz="1300" b="1" dirty="0">
                <a:solidFill>
                  <a:srgbClr val="D4D4D4"/>
                </a:solidFill>
                <a:latin typeface="Consolas" panose="020B0609020204030204" pitchFamily="49" charset="0"/>
                <a:cs typeface="Consolas" panose="020B0609020204030204" pitchFamily="49" charset="0"/>
              </a:rPr>
              <a:t> student student1; </a:t>
            </a:r>
            <a:r>
              <a:rPr lang="en-IN" sz="1300" b="1" dirty="0">
                <a:solidFill>
                  <a:srgbClr val="6A9955"/>
                </a:solidFill>
                <a:latin typeface="Consolas" panose="020B0609020204030204" pitchFamily="49" charset="0"/>
                <a:cs typeface="Consolas" panose="020B0609020204030204" pitchFamily="49" charset="0"/>
              </a:rPr>
              <a:t>// Simple structure variable</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a:solidFill>
                  <a:srgbClr val="6A9955"/>
                </a:solidFill>
                <a:latin typeface="Consolas" panose="020B0609020204030204" pitchFamily="49" charset="0"/>
                <a:cs typeface="Consolas" panose="020B0609020204030204" pitchFamily="49" charset="0"/>
              </a:rPr>
              <a:t>// Input data in structure members using dot operator</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Student Name:"</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a:t>
            </a:r>
            <a:r>
              <a:rPr lang="en-IN" sz="1300" b="1" dirty="0">
                <a:solidFill>
                  <a:srgbClr val="D4D4D4"/>
                </a:solidFill>
                <a:latin typeface="Consolas" panose="020B0609020204030204" pitchFamily="49" charset="0"/>
                <a:cs typeface="Consolas" panose="020B0609020204030204" pitchFamily="49" charset="0"/>
              </a:rPr>
              <a:t>, student1.name);</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Student Roll Number:"</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"%d"</a:t>
            </a:r>
            <a:r>
              <a:rPr lang="en-IN" sz="1300" b="1" dirty="0">
                <a:solidFill>
                  <a:srgbClr val="D4D4D4"/>
                </a:solidFill>
                <a:latin typeface="Consolas" panose="020B0609020204030204" pitchFamily="49" charset="0"/>
                <a:cs typeface="Consolas" panose="020B0609020204030204" pitchFamily="49" charset="0"/>
              </a:rPr>
              <a:t>, &amp;student1.roll);</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Student CPI:"</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"%f"</a:t>
            </a:r>
            <a:r>
              <a:rPr lang="en-IN" sz="1300" b="1" dirty="0">
                <a:solidFill>
                  <a:srgbClr val="D4D4D4"/>
                </a:solidFill>
                <a:latin typeface="Consolas" panose="020B0609020204030204" pitchFamily="49" charset="0"/>
                <a:cs typeface="Consolas" panose="020B0609020204030204" pitchFamily="49" charset="0"/>
              </a:rPr>
              <a:t>, &amp;student1.CPI);</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Student Backlog:"</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"%d"</a:t>
            </a:r>
            <a:r>
              <a:rPr lang="en-IN" sz="1300" b="1" dirty="0">
                <a:solidFill>
                  <a:srgbClr val="D4D4D4"/>
                </a:solidFill>
                <a:latin typeface="Consolas" panose="020B0609020204030204" pitchFamily="49" charset="0"/>
                <a:cs typeface="Consolas" panose="020B0609020204030204" pitchFamily="49" charset="0"/>
              </a:rPr>
              <a:t>, &amp;student1.backlog);</a:t>
            </a:r>
          </a:p>
          <a:p>
            <a:pPr lvl="1"/>
            <a:r>
              <a:rPr lang="en-IN" sz="1300" b="1" dirty="0">
                <a:solidFill>
                  <a:srgbClr val="6A9955"/>
                </a:solidFill>
                <a:latin typeface="Consolas" panose="020B0609020204030204" pitchFamily="49" charset="0"/>
                <a:cs typeface="Consolas" panose="020B0609020204030204" pitchFamily="49" charset="0"/>
              </a:rPr>
              <a:t>// Display data in structure members using dot operator</a:t>
            </a:r>
            <a:endParaRPr lang="en-IN" sz="1300" b="1" dirty="0">
              <a:solidFill>
                <a:srgbClr val="D4D4D4"/>
              </a:solidFill>
              <a:latin typeface="Consolas" panose="020B0609020204030204" pitchFamily="49" charset="0"/>
              <a:cs typeface="Consolas" panose="020B0609020204030204" pitchFamily="49" charset="0"/>
            </a:endParaRP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nStudent</a:t>
            </a:r>
            <a:r>
              <a:rPr lang="en-IN" sz="1300" b="1" dirty="0">
                <a:solidFill>
                  <a:srgbClr val="CE9178"/>
                </a:solidFill>
                <a:latin typeface="Consolas" panose="020B0609020204030204" pitchFamily="49" charset="0"/>
                <a:cs typeface="Consolas" panose="020B0609020204030204" pitchFamily="49" charset="0"/>
              </a:rPr>
              <a:t> using simple structure variable.\n"</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"Student name: %s\n"</a:t>
            </a:r>
            <a:r>
              <a:rPr lang="en-IN" sz="1300" b="1" dirty="0">
                <a:solidFill>
                  <a:srgbClr val="D4D4D4"/>
                </a:solidFill>
                <a:latin typeface="Consolas" panose="020B0609020204030204" pitchFamily="49" charset="0"/>
                <a:cs typeface="Consolas" panose="020B0609020204030204" pitchFamily="49" charset="0"/>
              </a:rPr>
              <a:t>, student1.name);</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"Student </a:t>
            </a:r>
            <a:r>
              <a:rPr lang="en-IN" sz="1300" b="1" dirty="0" err="1">
                <a:solidFill>
                  <a:srgbClr val="CE9178"/>
                </a:solidFill>
                <a:latin typeface="Consolas" panose="020B0609020204030204" pitchFamily="49" charset="0"/>
                <a:cs typeface="Consolas" panose="020B0609020204030204" pitchFamily="49" charset="0"/>
              </a:rPr>
              <a:t>Enrollment</a:t>
            </a:r>
            <a:r>
              <a:rPr lang="en-IN" sz="1300" b="1" dirty="0">
                <a:solidFill>
                  <a:srgbClr val="CE9178"/>
                </a:solidFill>
                <a:latin typeface="Consolas" panose="020B0609020204030204" pitchFamily="49" charset="0"/>
                <a:cs typeface="Consolas" panose="020B0609020204030204" pitchFamily="49" charset="0"/>
              </a:rPr>
              <a:t>: %d\n"</a:t>
            </a:r>
            <a:r>
              <a:rPr lang="en-IN" sz="1300" b="1" dirty="0">
                <a:solidFill>
                  <a:srgbClr val="D4D4D4"/>
                </a:solidFill>
                <a:latin typeface="Consolas" panose="020B0609020204030204" pitchFamily="49" charset="0"/>
                <a:cs typeface="Consolas" panose="020B0609020204030204" pitchFamily="49" charset="0"/>
              </a:rPr>
              <a:t>, student1.roll);</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"Student CPI: %f\n"</a:t>
            </a:r>
            <a:r>
              <a:rPr lang="en-IN" sz="1300" b="1" dirty="0">
                <a:solidFill>
                  <a:srgbClr val="D4D4D4"/>
                </a:solidFill>
                <a:latin typeface="Consolas" panose="020B0609020204030204" pitchFamily="49" charset="0"/>
                <a:cs typeface="Consolas" panose="020B0609020204030204" pitchFamily="49" charset="0"/>
              </a:rPr>
              <a:t>, student1.CPI);</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"Student Backlog: %</a:t>
            </a:r>
            <a:r>
              <a:rPr lang="en-IN" sz="1300" b="1" dirty="0" err="1">
                <a:solidFill>
                  <a:srgbClr val="CE9178"/>
                </a:solidFill>
                <a:latin typeface="Consolas" panose="020B0609020204030204" pitchFamily="49" charset="0"/>
                <a:cs typeface="Consolas" panose="020B0609020204030204" pitchFamily="49" charset="0"/>
              </a:rPr>
              <a:t>i</a:t>
            </a:r>
            <a:r>
              <a:rPr lang="en-IN" sz="1300" b="1" dirty="0">
                <a:solidFill>
                  <a:srgbClr val="CE9178"/>
                </a:solidFill>
                <a:latin typeface="Consolas" panose="020B0609020204030204" pitchFamily="49" charset="0"/>
                <a:cs typeface="Consolas" panose="020B0609020204030204" pitchFamily="49" charset="0"/>
              </a:rPr>
              <a:t>\n"</a:t>
            </a:r>
            <a:r>
              <a:rPr lang="en-IN" sz="1300" b="1" dirty="0">
                <a:solidFill>
                  <a:srgbClr val="D4D4D4"/>
                </a:solidFill>
                <a:latin typeface="Consolas" panose="020B0609020204030204" pitchFamily="49" charset="0"/>
                <a:cs typeface="Consolas" panose="020B0609020204030204" pitchFamily="49" charset="0"/>
              </a:rPr>
              <a:t>, student1.backlog); </a:t>
            </a:r>
          </a:p>
          <a:p>
            <a:r>
              <a:rPr lang="en-IN" sz="1300"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C069A0A8-F683-4712-9714-F0527051DD3B}"/>
              </a:ext>
            </a:extLst>
          </p:cNvPr>
          <p:cNvSpPr/>
          <p:nvPr/>
        </p:nvSpPr>
        <p:spPr>
          <a:xfrm>
            <a:off x="596274" y="743359"/>
            <a:ext cx="499993" cy="5493812"/>
          </a:xfrm>
          <a:prstGeom prst="rect">
            <a:avLst/>
          </a:prstGeom>
          <a:solidFill>
            <a:schemeClr val="tx1">
              <a:lumMod val="90000"/>
              <a:lumOff val="10000"/>
            </a:schemeClr>
          </a:solidFill>
          <a:ln>
            <a:noFill/>
          </a:ln>
        </p:spPr>
        <p:txBody>
          <a:bodyPr wrap="square">
            <a:spAutoFit/>
          </a:bodyPr>
          <a:lstStyle/>
          <a:p>
            <a:pPr algn="r"/>
            <a:r>
              <a:rPr lang="en-US" sz="1300" b="1" dirty="0">
                <a:solidFill>
                  <a:schemeClr val="tx1">
                    <a:lumMod val="75000"/>
                    <a:lumOff val="25000"/>
                  </a:schemeClr>
                </a:solidFill>
                <a:latin typeface="Consolas" panose="020B0609020204030204" pitchFamily="49" charset="0"/>
              </a:rPr>
              <a:t>1</a:t>
            </a:r>
          </a:p>
          <a:p>
            <a:pPr algn="r"/>
            <a:r>
              <a:rPr lang="en-US" sz="1300" b="1" dirty="0">
                <a:solidFill>
                  <a:schemeClr val="tx1">
                    <a:lumMod val="75000"/>
                    <a:lumOff val="25000"/>
                  </a:schemeClr>
                </a:solidFill>
                <a:effectLst/>
                <a:latin typeface="Consolas" panose="020B0609020204030204" pitchFamily="49" charset="0"/>
              </a:rPr>
              <a:t>2</a:t>
            </a:r>
          </a:p>
          <a:p>
            <a:pPr algn="r"/>
            <a:r>
              <a:rPr lang="en-US" sz="1300" b="1" dirty="0">
                <a:solidFill>
                  <a:schemeClr val="tx1">
                    <a:lumMod val="75000"/>
                    <a:lumOff val="25000"/>
                  </a:schemeClr>
                </a:solidFill>
                <a:latin typeface="Consolas" panose="020B0609020204030204" pitchFamily="49" charset="0"/>
              </a:rPr>
              <a:t>3</a:t>
            </a:r>
          </a:p>
          <a:p>
            <a:pPr algn="r"/>
            <a:r>
              <a:rPr lang="en-US" sz="1300" b="1" dirty="0">
                <a:solidFill>
                  <a:schemeClr val="tx1">
                    <a:lumMod val="75000"/>
                    <a:lumOff val="25000"/>
                  </a:schemeClr>
                </a:solidFill>
                <a:effectLst/>
                <a:latin typeface="Consolas" panose="020B0609020204030204" pitchFamily="49" charset="0"/>
              </a:rPr>
              <a:t>4</a:t>
            </a:r>
          </a:p>
          <a:p>
            <a:pPr algn="r"/>
            <a:r>
              <a:rPr lang="en-US" sz="1300" b="1" dirty="0">
                <a:solidFill>
                  <a:schemeClr val="tx1">
                    <a:lumMod val="75000"/>
                    <a:lumOff val="25000"/>
                  </a:schemeClr>
                </a:solidFill>
                <a:latin typeface="Consolas" panose="020B0609020204030204" pitchFamily="49" charset="0"/>
              </a:rPr>
              <a:t>5</a:t>
            </a:r>
          </a:p>
          <a:p>
            <a:pPr algn="r"/>
            <a:r>
              <a:rPr lang="en-US" sz="1300" b="1" dirty="0">
                <a:solidFill>
                  <a:schemeClr val="tx1">
                    <a:lumMod val="75000"/>
                    <a:lumOff val="25000"/>
                  </a:schemeClr>
                </a:solidFill>
                <a:effectLst/>
                <a:latin typeface="Consolas" panose="020B0609020204030204" pitchFamily="49" charset="0"/>
              </a:rPr>
              <a:t>6</a:t>
            </a:r>
          </a:p>
          <a:p>
            <a:pPr algn="r"/>
            <a:r>
              <a:rPr lang="en-US" sz="1300" b="1" dirty="0">
                <a:solidFill>
                  <a:schemeClr val="tx1">
                    <a:lumMod val="75000"/>
                    <a:lumOff val="25000"/>
                  </a:schemeClr>
                </a:solidFill>
                <a:latin typeface="Consolas" panose="020B0609020204030204" pitchFamily="49" charset="0"/>
              </a:rPr>
              <a:t>7</a:t>
            </a:r>
          </a:p>
          <a:p>
            <a:pPr algn="r"/>
            <a:r>
              <a:rPr lang="en-US" sz="1300" b="1" dirty="0">
                <a:solidFill>
                  <a:schemeClr val="tx1">
                    <a:lumMod val="75000"/>
                    <a:lumOff val="25000"/>
                  </a:schemeClr>
                </a:solidFill>
                <a:effectLst/>
                <a:latin typeface="Consolas" panose="020B0609020204030204" pitchFamily="49" charset="0"/>
              </a:rPr>
              <a:t>8</a:t>
            </a:r>
          </a:p>
          <a:p>
            <a:pPr algn="r"/>
            <a:r>
              <a:rPr lang="en-US" sz="1300" b="1" dirty="0">
                <a:solidFill>
                  <a:schemeClr val="tx1">
                    <a:lumMod val="75000"/>
                    <a:lumOff val="25000"/>
                  </a:schemeClr>
                </a:solidFill>
                <a:latin typeface="Consolas" panose="020B0609020204030204" pitchFamily="49" charset="0"/>
              </a:rPr>
              <a:t>9</a:t>
            </a:r>
          </a:p>
          <a:p>
            <a:pPr algn="r"/>
            <a:r>
              <a:rPr lang="en-US" sz="1300" b="1" dirty="0">
                <a:solidFill>
                  <a:schemeClr val="tx1">
                    <a:lumMod val="75000"/>
                    <a:lumOff val="25000"/>
                  </a:schemeClr>
                </a:solidFill>
                <a:effectLst/>
                <a:latin typeface="Consolas" panose="020B0609020204030204" pitchFamily="49" charset="0"/>
              </a:rPr>
              <a:t>10</a:t>
            </a:r>
          </a:p>
          <a:p>
            <a:pPr algn="r"/>
            <a:r>
              <a:rPr lang="en-US" sz="1300" b="1" dirty="0">
                <a:solidFill>
                  <a:schemeClr val="tx1">
                    <a:lumMod val="75000"/>
                    <a:lumOff val="25000"/>
                  </a:schemeClr>
                </a:solidFill>
                <a:latin typeface="Consolas" panose="020B0609020204030204" pitchFamily="49" charset="0"/>
              </a:rPr>
              <a:t>11</a:t>
            </a:r>
          </a:p>
          <a:p>
            <a:pPr algn="r"/>
            <a:r>
              <a:rPr lang="en-US" sz="1300" b="1" dirty="0">
                <a:solidFill>
                  <a:schemeClr val="tx1">
                    <a:lumMod val="75000"/>
                    <a:lumOff val="25000"/>
                  </a:schemeClr>
                </a:solidFill>
                <a:effectLst/>
                <a:latin typeface="Consolas" panose="020B0609020204030204" pitchFamily="49" charset="0"/>
              </a:rPr>
              <a:t>12</a:t>
            </a:r>
          </a:p>
          <a:p>
            <a:pPr algn="r"/>
            <a:r>
              <a:rPr lang="en-US" sz="1300" b="1" dirty="0">
                <a:solidFill>
                  <a:schemeClr val="tx1">
                    <a:lumMod val="75000"/>
                    <a:lumOff val="25000"/>
                  </a:schemeClr>
                </a:solidFill>
                <a:latin typeface="Consolas" panose="020B0609020204030204" pitchFamily="49" charset="0"/>
              </a:rPr>
              <a:t>13</a:t>
            </a:r>
          </a:p>
          <a:p>
            <a:pPr algn="r"/>
            <a:r>
              <a:rPr lang="en-US" sz="1300" b="1" dirty="0">
                <a:solidFill>
                  <a:schemeClr val="tx1">
                    <a:lumMod val="75000"/>
                    <a:lumOff val="25000"/>
                  </a:schemeClr>
                </a:solidFill>
                <a:effectLst/>
                <a:latin typeface="Consolas" panose="020B0609020204030204" pitchFamily="49" charset="0"/>
              </a:rPr>
              <a:t>14</a:t>
            </a:r>
          </a:p>
          <a:p>
            <a:pPr algn="r"/>
            <a:r>
              <a:rPr lang="en-US" sz="1300" b="1" dirty="0">
                <a:solidFill>
                  <a:schemeClr val="tx1">
                    <a:lumMod val="75000"/>
                    <a:lumOff val="25000"/>
                  </a:schemeClr>
                </a:solidFill>
                <a:latin typeface="Consolas" panose="020B0609020204030204" pitchFamily="49" charset="0"/>
              </a:rPr>
              <a:t>15</a:t>
            </a:r>
          </a:p>
          <a:p>
            <a:pPr algn="r"/>
            <a:r>
              <a:rPr lang="en-US" sz="1300" b="1" dirty="0">
                <a:solidFill>
                  <a:schemeClr val="tx1">
                    <a:lumMod val="75000"/>
                    <a:lumOff val="25000"/>
                  </a:schemeClr>
                </a:solidFill>
                <a:effectLst/>
                <a:latin typeface="Consolas" panose="020B0609020204030204" pitchFamily="49" charset="0"/>
              </a:rPr>
              <a:t>16</a:t>
            </a:r>
          </a:p>
          <a:p>
            <a:pPr algn="r"/>
            <a:r>
              <a:rPr lang="en-US" sz="1300" b="1" dirty="0">
                <a:solidFill>
                  <a:schemeClr val="tx1">
                    <a:lumMod val="75000"/>
                    <a:lumOff val="25000"/>
                  </a:schemeClr>
                </a:solidFill>
                <a:latin typeface="Consolas" panose="020B0609020204030204" pitchFamily="49" charset="0"/>
              </a:rPr>
              <a:t>17</a:t>
            </a:r>
          </a:p>
          <a:p>
            <a:pPr algn="r"/>
            <a:r>
              <a:rPr lang="en-US" sz="1300" b="1" dirty="0">
                <a:solidFill>
                  <a:schemeClr val="tx1">
                    <a:lumMod val="75000"/>
                    <a:lumOff val="25000"/>
                  </a:schemeClr>
                </a:solidFill>
                <a:effectLst/>
                <a:latin typeface="Consolas" panose="020B0609020204030204" pitchFamily="49" charset="0"/>
              </a:rPr>
              <a:t>18</a:t>
            </a:r>
          </a:p>
          <a:p>
            <a:pPr algn="r"/>
            <a:r>
              <a:rPr lang="en-US" sz="1300" b="1" dirty="0">
                <a:solidFill>
                  <a:schemeClr val="tx1">
                    <a:lumMod val="75000"/>
                    <a:lumOff val="25000"/>
                  </a:schemeClr>
                </a:solidFill>
                <a:latin typeface="Consolas" panose="020B0609020204030204" pitchFamily="49" charset="0"/>
              </a:rPr>
              <a:t>19</a:t>
            </a:r>
          </a:p>
          <a:p>
            <a:pPr algn="r"/>
            <a:r>
              <a:rPr lang="en-US" sz="1300" b="1" dirty="0">
                <a:solidFill>
                  <a:schemeClr val="tx1">
                    <a:lumMod val="75000"/>
                    <a:lumOff val="25000"/>
                  </a:schemeClr>
                </a:solidFill>
                <a:effectLst/>
                <a:latin typeface="Consolas" panose="020B0609020204030204" pitchFamily="49" charset="0"/>
              </a:rPr>
              <a:t>20</a:t>
            </a:r>
          </a:p>
          <a:p>
            <a:pPr algn="r"/>
            <a:r>
              <a:rPr lang="en-US" sz="1300" b="1" dirty="0">
                <a:solidFill>
                  <a:schemeClr val="tx1">
                    <a:lumMod val="75000"/>
                    <a:lumOff val="25000"/>
                  </a:schemeClr>
                </a:solidFill>
                <a:latin typeface="Consolas" panose="020B0609020204030204" pitchFamily="49" charset="0"/>
              </a:rPr>
              <a:t>21</a:t>
            </a:r>
          </a:p>
          <a:p>
            <a:pPr algn="r"/>
            <a:r>
              <a:rPr lang="en-US" sz="1300" b="1" dirty="0">
                <a:solidFill>
                  <a:schemeClr val="tx1">
                    <a:lumMod val="75000"/>
                    <a:lumOff val="25000"/>
                  </a:schemeClr>
                </a:solidFill>
                <a:effectLst/>
                <a:latin typeface="Consolas" panose="020B0609020204030204" pitchFamily="49" charset="0"/>
              </a:rPr>
              <a:t>22</a:t>
            </a:r>
          </a:p>
          <a:p>
            <a:pPr algn="r"/>
            <a:r>
              <a:rPr lang="en-US" sz="1300" b="1" dirty="0">
                <a:solidFill>
                  <a:schemeClr val="tx1">
                    <a:lumMod val="75000"/>
                    <a:lumOff val="25000"/>
                  </a:schemeClr>
                </a:solidFill>
                <a:latin typeface="Consolas" panose="020B0609020204030204" pitchFamily="49" charset="0"/>
              </a:rPr>
              <a:t>23</a:t>
            </a:r>
          </a:p>
          <a:p>
            <a:pPr algn="r"/>
            <a:r>
              <a:rPr lang="en-US" sz="1300" b="1" dirty="0">
                <a:solidFill>
                  <a:schemeClr val="tx1">
                    <a:lumMod val="75000"/>
                    <a:lumOff val="25000"/>
                  </a:schemeClr>
                </a:solidFill>
                <a:effectLst/>
                <a:latin typeface="Consolas" panose="020B0609020204030204" pitchFamily="49" charset="0"/>
              </a:rPr>
              <a:t>24</a:t>
            </a:r>
          </a:p>
          <a:p>
            <a:pPr algn="r"/>
            <a:r>
              <a:rPr lang="en-US" sz="1300" b="1" dirty="0">
                <a:solidFill>
                  <a:schemeClr val="tx1">
                    <a:lumMod val="75000"/>
                    <a:lumOff val="25000"/>
                  </a:schemeClr>
                </a:solidFill>
                <a:latin typeface="Consolas" panose="020B0609020204030204" pitchFamily="49" charset="0"/>
              </a:rPr>
              <a:t>25</a:t>
            </a:r>
          </a:p>
          <a:p>
            <a:pPr algn="r"/>
            <a:r>
              <a:rPr lang="en-US" sz="1300" b="1" dirty="0">
                <a:solidFill>
                  <a:schemeClr val="tx1">
                    <a:lumMod val="75000"/>
                    <a:lumOff val="25000"/>
                  </a:schemeClr>
                </a:solidFill>
                <a:effectLst/>
                <a:latin typeface="Consolas" panose="020B0609020204030204" pitchFamily="49" charset="0"/>
              </a:rPr>
              <a:t>26</a:t>
            </a:r>
          </a:p>
          <a:p>
            <a:pPr algn="r"/>
            <a:r>
              <a:rPr lang="en-US" sz="1300" b="1" dirty="0">
                <a:solidFill>
                  <a:schemeClr val="tx1">
                    <a:lumMod val="75000"/>
                    <a:lumOff val="25000"/>
                  </a:schemeClr>
                </a:solidFill>
                <a:latin typeface="Consolas" panose="020B0609020204030204" pitchFamily="49" charset="0"/>
              </a:rPr>
              <a:t>27</a:t>
            </a:r>
            <a:endParaRPr lang="en-US" sz="1300" b="1" dirty="0">
              <a:solidFill>
                <a:schemeClr val="tx1">
                  <a:lumMod val="75000"/>
                  <a:lumOff val="25000"/>
                </a:schemeClr>
              </a:solidFill>
              <a:effectLst/>
              <a:latin typeface="Consolas" panose="020B0609020204030204" pitchFamily="49" charset="0"/>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7149610" y="743359"/>
            <a:ext cx="4787017" cy="255454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Consolas" panose="020B0609020204030204" pitchFamily="49" charset="0"/>
              </a:rPr>
              <a:t>Enter Student </a:t>
            </a:r>
            <a:r>
              <a:rPr lang="en-US" sz="1600" dirty="0" err="1">
                <a:solidFill>
                  <a:schemeClr val="bg1"/>
                </a:solidFill>
                <a:latin typeface="Consolas" panose="020B0609020204030204" pitchFamily="49" charset="0"/>
              </a:rPr>
              <a:t>Name:aaa</a:t>
            </a:r>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Enter Student Roll Number:111</a:t>
            </a:r>
          </a:p>
          <a:p>
            <a:r>
              <a:rPr lang="en-US" sz="1600" dirty="0">
                <a:solidFill>
                  <a:schemeClr val="bg1"/>
                </a:solidFill>
                <a:latin typeface="Consolas" panose="020B0609020204030204" pitchFamily="49" charset="0"/>
              </a:rPr>
              <a:t>Enter Student CPI:7.89</a:t>
            </a:r>
          </a:p>
          <a:p>
            <a:r>
              <a:rPr lang="en-US" sz="1600" dirty="0">
                <a:solidFill>
                  <a:schemeClr val="bg1"/>
                </a:solidFill>
                <a:latin typeface="Consolas" panose="020B0609020204030204" pitchFamily="49" charset="0"/>
              </a:rPr>
              <a:t>Enter Student Backlog:0</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Student using simple structure variable.</a:t>
            </a:r>
          </a:p>
          <a:p>
            <a:r>
              <a:rPr lang="en-US" sz="1600" dirty="0">
                <a:solidFill>
                  <a:schemeClr val="bg1"/>
                </a:solidFill>
                <a:latin typeface="Consolas" panose="020B0609020204030204" pitchFamily="49" charset="0"/>
              </a:rPr>
              <a:t>Student name: </a:t>
            </a:r>
            <a:r>
              <a:rPr lang="en-US" sz="1600" dirty="0" err="1">
                <a:solidFill>
                  <a:schemeClr val="bg1"/>
                </a:solidFill>
                <a:latin typeface="Consolas" panose="020B0609020204030204" pitchFamily="49" charset="0"/>
              </a:rPr>
              <a:t>aaa</a:t>
            </a:r>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Student Enrollment: 111</a:t>
            </a:r>
          </a:p>
          <a:p>
            <a:r>
              <a:rPr lang="en-US" sz="1600" dirty="0">
                <a:solidFill>
                  <a:schemeClr val="bg1"/>
                </a:solidFill>
                <a:latin typeface="Consolas" panose="020B0609020204030204" pitchFamily="49" charset="0"/>
              </a:rPr>
              <a:t>Student CPI: 7.890000</a:t>
            </a:r>
          </a:p>
          <a:p>
            <a:r>
              <a:rPr lang="en-US" sz="1600" dirty="0">
                <a:solidFill>
                  <a:schemeClr val="bg1"/>
                </a:solidFill>
                <a:latin typeface="Consolas" panose="020B0609020204030204" pitchFamily="49" charset="0"/>
              </a:rPr>
              <a:t>Student Backlog: 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149610" y="41417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8" name="Rectangle: Top Corners Rounded 6">
            <a:extLst>
              <a:ext uri="{FF2B5EF4-FFF2-40B4-BE49-F238E27FC236}">
                <a16:creationId xmlns:a16="http://schemas.microsoft.com/office/drawing/2014/main" xmlns="" id="{13E1A229-B162-CC47-AFA4-5345FFB341FD}"/>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dirty="0">
                <a:solidFill>
                  <a:schemeClr val="bg1"/>
                </a:solidFill>
              </a:rPr>
              <a:t>Write a program to read and display student information using structure.</a:t>
            </a:r>
          </a:p>
        </p:txBody>
      </p:sp>
    </p:spTree>
    <p:extLst>
      <p:ext uri="{BB962C8B-B14F-4D97-AF65-F5344CB8AC3E}">
        <p14:creationId xmlns:p14="http://schemas.microsoft.com/office/powerpoint/2010/main" val="110224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
                                            <p:bg/>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uiExpand="1" build="p" animBg="1"/>
      <p:bldP spid="7" grpId="0" animBg="1"/>
      <p:bldP spid="8"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EDCFA-FB78-914A-8901-F0B8D81F4A8F}"/>
              </a:ext>
            </a:extLst>
          </p:cNvPr>
          <p:cNvSpPr txBox="1">
            <a:spLocks/>
          </p:cNvSpPr>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WAP to print Odd numbers between 1 to n</a:t>
            </a:r>
            <a:endParaRPr lang="en-US" dirty="0"/>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dirty="0">
                <a:solidFill>
                  <a:srgbClr val="569CD6"/>
                </a:solidFill>
                <a:latin typeface="Consolas" panose="020B0609020204030204" pitchFamily="49" charset="0"/>
                <a:cs typeface="Consolas" panose="020B0609020204030204" pitchFamily="49" charset="0"/>
              </a:rPr>
              <a:t>#include</a:t>
            </a:r>
            <a:r>
              <a:rPr lang="en-IN" sz="1400" dirty="0">
                <a:solidFill>
                  <a:srgbClr val="CE9178"/>
                </a:solidFill>
                <a:latin typeface="Consolas" panose="020B0609020204030204" pitchFamily="49" charset="0"/>
                <a:cs typeface="Consolas" panose="020B0609020204030204" pitchFamily="49" charset="0"/>
              </a:rPr>
              <a:t>&lt;</a:t>
            </a:r>
            <a:r>
              <a:rPr lang="en-IN" sz="1400" dirty="0" err="1">
                <a:solidFill>
                  <a:srgbClr val="CE9178"/>
                </a:solidFill>
                <a:latin typeface="Consolas" panose="020B0609020204030204" pitchFamily="49" charset="0"/>
                <a:cs typeface="Consolas" panose="020B0609020204030204" pitchFamily="49" charset="0"/>
              </a:rPr>
              <a:t>stdio.h</a:t>
            </a:r>
            <a:r>
              <a:rPr lang="en-IN" sz="1400" dirty="0">
                <a:solidFill>
                  <a:srgbClr val="CE9178"/>
                </a:solidFill>
                <a:latin typeface="Consolas" panose="020B0609020204030204" pitchFamily="49" charset="0"/>
                <a:cs typeface="Consolas" panose="020B0609020204030204" pitchFamily="49" charset="0"/>
              </a:rPr>
              <a:t>&gt;</a:t>
            </a:r>
            <a:endParaRPr lang="en-IN" sz="1400" dirty="0">
              <a:solidFill>
                <a:srgbClr val="D4D4D4"/>
              </a:solidFill>
              <a:latin typeface="Consolas" panose="020B0609020204030204" pitchFamily="49" charset="0"/>
              <a:cs typeface="Consolas" panose="020B0609020204030204" pitchFamily="49" charset="0"/>
            </a:endParaRPr>
          </a:p>
          <a:p>
            <a:r>
              <a:rPr lang="en-IN" sz="1400" dirty="0">
                <a:solidFill>
                  <a:srgbClr val="569CD6"/>
                </a:solidFill>
                <a:latin typeface="Consolas" panose="020B0609020204030204" pitchFamily="49" charset="0"/>
                <a:cs typeface="Consolas" panose="020B0609020204030204" pitchFamily="49" charset="0"/>
              </a:rPr>
              <a:t>struct</a:t>
            </a:r>
            <a:r>
              <a:rPr lang="en-IN" sz="1400" dirty="0">
                <a:solidFill>
                  <a:srgbClr val="D4D4D4"/>
                </a:solidFill>
                <a:latin typeface="Consolas" panose="020B0609020204030204" pitchFamily="49" charset="0"/>
                <a:cs typeface="Consolas" panose="020B0609020204030204" pitchFamily="49" charset="0"/>
              </a:rPr>
              <a:t> time {</a:t>
            </a:r>
          </a:p>
          <a:p>
            <a:pPr lvl="1"/>
            <a:r>
              <a:rPr lang="en-IN" sz="1400" dirty="0" err="1">
                <a:solidFill>
                  <a:srgbClr val="569CD6"/>
                </a:solidFill>
                <a:latin typeface="Consolas" panose="020B0609020204030204" pitchFamily="49" charset="0"/>
                <a:cs typeface="Consolas" panose="020B0609020204030204" pitchFamily="49" charset="0"/>
              </a:rPr>
              <a:t>int</a:t>
            </a:r>
            <a:r>
              <a:rPr lang="en-IN" sz="1400" dirty="0">
                <a:solidFill>
                  <a:srgbClr val="D4D4D4"/>
                </a:solidFill>
                <a:latin typeface="Consolas" panose="020B0609020204030204" pitchFamily="49" charset="0"/>
                <a:cs typeface="Consolas" panose="020B0609020204030204" pitchFamily="49" charset="0"/>
              </a:rPr>
              <a:t> hours;</a:t>
            </a:r>
          </a:p>
          <a:p>
            <a:pPr lvl="1"/>
            <a:r>
              <a:rPr lang="en-IN" sz="1400" dirty="0" err="1">
                <a:solidFill>
                  <a:srgbClr val="569CD6"/>
                </a:solidFill>
                <a:latin typeface="Consolas" panose="020B0609020204030204" pitchFamily="49" charset="0"/>
                <a:cs typeface="Consolas" panose="020B0609020204030204" pitchFamily="49" charset="0"/>
              </a:rPr>
              <a:t>int</a:t>
            </a:r>
            <a:r>
              <a:rPr lang="en-IN" sz="1400" dirty="0">
                <a:solidFill>
                  <a:srgbClr val="D4D4D4"/>
                </a:solidFill>
                <a:latin typeface="Consolas" panose="020B0609020204030204" pitchFamily="49" charset="0"/>
                <a:cs typeface="Consolas" panose="020B0609020204030204" pitchFamily="49" charset="0"/>
              </a:rPr>
              <a:t> minutes;</a:t>
            </a:r>
          </a:p>
          <a:p>
            <a:pPr lvl="1"/>
            <a:r>
              <a:rPr lang="en-IN" sz="1400" dirty="0" err="1">
                <a:solidFill>
                  <a:srgbClr val="569CD6"/>
                </a:solidFill>
                <a:latin typeface="Consolas" panose="020B0609020204030204" pitchFamily="49" charset="0"/>
                <a:cs typeface="Consolas" panose="020B0609020204030204" pitchFamily="49" charset="0"/>
              </a:rPr>
              <a:t>int</a:t>
            </a:r>
            <a:r>
              <a:rPr lang="en-IN" sz="1400" dirty="0">
                <a:solidFill>
                  <a:srgbClr val="D4D4D4"/>
                </a:solidFill>
                <a:latin typeface="Consolas" panose="020B0609020204030204" pitchFamily="49" charset="0"/>
                <a:cs typeface="Consolas" panose="020B0609020204030204" pitchFamily="49" charset="0"/>
              </a:rPr>
              <a:t> seconds;</a:t>
            </a:r>
          </a:p>
          <a:p>
            <a:r>
              <a:rPr lang="en-IN" sz="1400" dirty="0">
                <a:solidFill>
                  <a:srgbClr val="D4D4D4"/>
                </a:solidFill>
                <a:latin typeface="Consolas" panose="020B0609020204030204" pitchFamily="49" charset="0"/>
                <a:cs typeface="Consolas" panose="020B0609020204030204" pitchFamily="49" charset="0"/>
              </a:rPr>
              <a:t>};</a:t>
            </a:r>
            <a:br>
              <a:rPr lang="en-IN" sz="1400" dirty="0">
                <a:solidFill>
                  <a:srgbClr val="D4D4D4"/>
                </a:solidFill>
                <a:latin typeface="Consolas" panose="020B0609020204030204" pitchFamily="49" charset="0"/>
                <a:cs typeface="Consolas" panose="020B0609020204030204" pitchFamily="49" charset="0"/>
              </a:rPr>
            </a:br>
            <a:r>
              <a:rPr lang="en-IN" sz="1400" dirty="0" err="1">
                <a:solidFill>
                  <a:srgbClr val="569CD6"/>
                </a:solidFill>
                <a:latin typeface="Consolas" panose="020B0609020204030204" pitchFamily="49" charset="0"/>
                <a:cs typeface="Consolas" panose="020B0609020204030204" pitchFamily="49" charset="0"/>
              </a:rPr>
              <a:t>int</a:t>
            </a:r>
            <a:r>
              <a:rPr lang="en-IN" sz="1400" dirty="0">
                <a:solidFill>
                  <a:srgbClr val="D4D4D4"/>
                </a:solidFill>
                <a:latin typeface="Consolas" panose="020B0609020204030204" pitchFamily="49" charset="0"/>
                <a:cs typeface="Consolas" panose="020B0609020204030204" pitchFamily="49" charset="0"/>
              </a:rPr>
              <a:t> main() {</a:t>
            </a:r>
          </a:p>
          <a:p>
            <a:pPr lvl="1"/>
            <a:r>
              <a:rPr lang="en-IN" sz="1400" dirty="0">
                <a:solidFill>
                  <a:srgbClr val="569CD6"/>
                </a:solidFill>
                <a:latin typeface="Consolas" panose="020B0609020204030204" pitchFamily="49" charset="0"/>
                <a:cs typeface="Consolas" panose="020B0609020204030204" pitchFamily="49" charset="0"/>
              </a:rPr>
              <a:t>struct</a:t>
            </a:r>
            <a:r>
              <a:rPr lang="en-IN" sz="1400" dirty="0">
                <a:solidFill>
                  <a:srgbClr val="D4D4D4"/>
                </a:solidFill>
                <a:latin typeface="Consolas" panose="020B0609020204030204" pitchFamily="49" charset="0"/>
                <a:cs typeface="Consolas" panose="020B0609020204030204" pitchFamily="49" charset="0"/>
              </a:rPr>
              <a:t> time t1,t2;</a:t>
            </a:r>
          </a:p>
          <a:p>
            <a:pPr lvl="1"/>
            <a:r>
              <a:rPr lang="en-IN" sz="1400" dirty="0" err="1">
                <a:solidFill>
                  <a:srgbClr val="569CD6"/>
                </a:solidFill>
                <a:latin typeface="Consolas" panose="020B0609020204030204" pitchFamily="49" charset="0"/>
                <a:cs typeface="Consolas" panose="020B0609020204030204" pitchFamily="49" charset="0"/>
              </a:rPr>
              <a:t>int</a:t>
            </a:r>
            <a:r>
              <a:rPr lang="en-IN" sz="1400" dirty="0">
                <a:solidFill>
                  <a:srgbClr val="D4D4D4"/>
                </a:solidFill>
                <a:latin typeface="Consolas" panose="020B0609020204030204" pitchFamily="49" charset="0"/>
                <a:cs typeface="Consolas" panose="020B0609020204030204" pitchFamily="49" charset="0"/>
              </a:rPr>
              <a:t> h, m, s;</a:t>
            </a:r>
          </a:p>
          <a:p>
            <a:pPr lvl="1"/>
            <a:r>
              <a:rPr lang="en-IN" sz="1400" dirty="0">
                <a:solidFill>
                  <a:srgbClr val="6A9955"/>
                </a:solidFill>
                <a:latin typeface="Consolas" panose="020B0609020204030204" pitchFamily="49" charset="0"/>
                <a:cs typeface="Consolas" panose="020B0609020204030204" pitchFamily="49" charset="0"/>
              </a:rPr>
              <a:t>//1st time</a:t>
            </a:r>
            <a:endParaRPr lang="en-IN" sz="1400" dirty="0">
              <a:solidFill>
                <a:srgbClr val="D4D4D4"/>
              </a:solidFill>
              <a:latin typeface="Consolas" panose="020B0609020204030204" pitchFamily="49" charset="0"/>
              <a:cs typeface="Consolas" panose="020B0609020204030204" pitchFamily="49" charset="0"/>
            </a:endParaRP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"Enter 1st time."</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a:t>
            </a:r>
            <a:r>
              <a:rPr lang="en-IN" sz="1400" dirty="0" err="1">
                <a:solidFill>
                  <a:srgbClr val="CE9178"/>
                </a:solidFill>
                <a:latin typeface="Consolas" panose="020B0609020204030204" pitchFamily="49" charset="0"/>
                <a:cs typeface="Consolas" panose="020B0609020204030204" pitchFamily="49" charset="0"/>
              </a:rPr>
              <a:t>nEnter</a:t>
            </a:r>
            <a:r>
              <a:rPr lang="en-IN" sz="1400" dirty="0">
                <a:solidFill>
                  <a:srgbClr val="CE9178"/>
                </a:solidFill>
                <a:latin typeface="Consolas" panose="020B0609020204030204" pitchFamily="49" charset="0"/>
                <a:cs typeface="Consolas" panose="020B0609020204030204" pitchFamily="49" charset="0"/>
              </a:rPr>
              <a:t> Hours: "</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,&amp;t1.hours);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"Enter Minutes: "</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,&amp;t1.minutes);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"Enter Seconds: "</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,&amp;t1.seconds);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"The Time is %d:%d:%d"</a:t>
            </a:r>
            <a:r>
              <a:rPr lang="en-IN" sz="1400" dirty="0">
                <a:solidFill>
                  <a:srgbClr val="D4D4D4"/>
                </a:solidFill>
                <a:latin typeface="Consolas" panose="020B0609020204030204" pitchFamily="49" charset="0"/>
                <a:cs typeface="Consolas" panose="020B0609020204030204" pitchFamily="49" charset="0"/>
              </a:rPr>
              <a:t>,t1.hours,t1.minutes,t1.seconds);</a:t>
            </a:r>
          </a:p>
          <a:p>
            <a:pPr lvl="1"/>
            <a:r>
              <a:rPr lang="en-IN" sz="1400" dirty="0">
                <a:solidFill>
                  <a:srgbClr val="6A9955"/>
                </a:solidFill>
                <a:latin typeface="Consolas" panose="020B0609020204030204" pitchFamily="49" charset="0"/>
                <a:cs typeface="Consolas" panose="020B0609020204030204" pitchFamily="49" charset="0"/>
              </a:rPr>
              <a:t>//2nd time</a:t>
            </a:r>
            <a:endParaRPr lang="en-IN" sz="1400" dirty="0">
              <a:solidFill>
                <a:srgbClr val="D4D4D4"/>
              </a:solidFill>
              <a:latin typeface="Consolas" panose="020B0609020204030204" pitchFamily="49" charset="0"/>
              <a:cs typeface="Consolas" panose="020B0609020204030204" pitchFamily="49" charset="0"/>
            </a:endParaRP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"\n\</a:t>
            </a:r>
            <a:r>
              <a:rPr lang="en-IN" sz="1400" dirty="0" err="1">
                <a:solidFill>
                  <a:srgbClr val="CE9178"/>
                </a:solidFill>
                <a:latin typeface="Consolas" panose="020B0609020204030204" pitchFamily="49" charset="0"/>
                <a:cs typeface="Consolas" panose="020B0609020204030204" pitchFamily="49" charset="0"/>
              </a:rPr>
              <a:t>nEnter</a:t>
            </a:r>
            <a:r>
              <a:rPr lang="en-IN" sz="1400" dirty="0">
                <a:solidFill>
                  <a:srgbClr val="CE9178"/>
                </a:solidFill>
                <a:latin typeface="Consolas" panose="020B0609020204030204" pitchFamily="49" charset="0"/>
                <a:cs typeface="Consolas" panose="020B0609020204030204" pitchFamily="49" charset="0"/>
              </a:rPr>
              <a:t> the 2nd time."</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a:t>
            </a:r>
            <a:r>
              <a:rPr lang="en-IN" sz="1400" dirty="0" err="1">
                <a:solidFill>
                  <a:srgbClr val="CE9178"/>
                </a:solidFill>
                <a:latin typeface="Consolas" panose="020B0609020204030204" pitchFamily="49" charset="0"/>
                <a:cs typeface="Consolas" panose="020B0609020204030204" pitchFamily="49" charset="0"/>
              </a:rPr>
              <a:t>nEnter</a:t>
            </a:r>
            <a:r>
              <a:rPr lang="en-IN" sz="1400" dirty="0">
                <a:solidFill>
                  <a:srgbClr val="CE9178"/>
                </a:solidFill>
                <a:latin typeface="Consolas" panose="020B0609020204030204" pitchFamily="49" charset="0"/>
                <a:cs typeface="Consolas" panose="020B0609020204030204" pitchFamily="49" charset="0"/>
              </a:rPr>
              <a:t> Hours: "</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,&amp;t2.hours);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"Enter Minutes: "</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,&amp;t2.minutes);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"Enter Seconds: "</a:t>
            </a:r>
            <a:r>
              <a:rPr lang="en-IN" sz="1400" dirty="0">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dirty="0">
                <a:solidFill>
                  <a:schemeClr val="tx1">
                    <a:lumMod val="75000"/>
                    <a:lumOff val="25000"/>
                  </a:schemeClr>
                </a:solidFill>
                <a:latin typeface="Consolas" panose="020B0609020204030204" pitchFamily="49" charset="0"/>
              </a:rPr>
              <a:t>1</a:t>
            </a:r>
          </a:p>
          <a:p>
            <a:pPr algn="r"/>
            <a:r>
              <a:rPr lang="en-US" sz="1400" b="1" dirty="0">
                <a:solidFill>
                  <a:schemeClr val="tx1">
                    <a:lumMod val="75000"/>
                    <a:lumOff val="25000"/>
                  </a:schemeClr>
                </a:solidFill>
                <a:effectLst/>
                <a:latin typeface="Consolas" panose="020B0609020204030204" pitchFamily="49" charset="0"/>
              </a:rPr>
              <a:t>2</a:t>
            </a:r>
          </a:p>
          <a:p>
            <a:pPr algn="r"/>
            <a:r>
              <a:rPr lang="en-US" sz="1400" b="1" dirty="0">
                <a:solidFill>
                  <a:schemeClr val="tx1">
                    <a:lumMod val="75000"/>
                    <a:lumOff val="25000"/>
                  </a:schemeClr>
                </a:solidFill>
                <a:latin typeface="Consolas" panose="020B0609020204030204" pitchFamily="49" charset="0"/>
              </a:rPr>
              <a:t>3</a:t>
            </a:r>
          </a:p>
          <a:p>
            <a:pPr algn="r"/>
            <a:r>
              <a:rPr lang="en-US" sz="1400" b="1" dirty="0">
                <a:solidFill>
                  <a:schemeClr val="tx1">
                    <a:lumMod val="75000"/>
                    <a:lumOff val="25000"/>
                  </a:schemeClr>
                </a:solidFill>
                <a:effectLst/>
                <a:latin typeface="Consolas" panose="020B0609020204030204" pitchFamily="49" charset="0"/>
              </a:rPr>
              <a:t>4</a:t>
            </a:r>
          </a:p>
          <a:p>
            <a:pPr algn="r"/>
            <a:r>
              <a:rPr lang="en-US" sz="1400" b="1" dirty="0">
                <a:solidFill>
                  <a:schemeClr val="tx1">
                    <a:lumMod val="75000"/>
                    <a:lumOff val="25000"/>
                  </a:schemeClr>
                </a:solidFill>
                <a:latin typeface="Consolas" panose="020B0609020204030204" pitchFamily="49" charset="0"/>
              </a:rPr>
              <a:t>5</a:t>
            </a:r>
          </a:p>
          <a:p>
            <a:pPr algn="r"/>
            <a:r>
              <a:rPr lang="en-US" sz="1400" b="1" dirty="0">
                <a:solidFill>
                  <a:schemeClr val="tx1">
                    <a:lumMod val="75000"/>
                    <a:lumOff val="25000"/>
                  </a:schemeClr>
                </a:solidFill>
                <a:effectLst/>
                <a:latin typeface="Consolas" panose="020B0609020204030204" pitchFamily="49" charset="0"/>
              </a:rPr>
              <a:t>6</a:t>
            </a:r>
          </a:p>
          <a:p>
            <a:pPr algn="r"/>
            <a:r>
              <a:rPr lang="en-US" sz="1400" b="1" dirty="0">
                <a:solidFill>
                  <a:schemeClr val="tx1">
                    <a:lumMod val="75000"/>
                    <a:lumOff val="25000"/>
                  </a:schemeClr>
                </a:solidFill>
                <a:latin typeface="Consolas" panose="020B0609020204030204" pitchFamily="49" charset="0"/>
              </a:rPr>
              <a:t>7</a:t>
            </a:r>
          </a:p>
          <a:p>
            <a:pPr algn="r"/>
            <a:r>
              <a:rPr lang="en-US" sz="1400" b="1" dirty="0">
                <a:solidFill>
                  <a:schemeClr val="tx1">
                    <a:lumMod val="75000"/>
                    <a:lumOff val="25000"/>
                  </a:schemeClr>
                </a:solidFill>
                <a:effectLst/>
                <a:latin typeface="Consolas" panose="020B0609020204030204" pitchFamily="49" charset="0"/>
              </a:rPr>
              <a:t>8</a:t>
            </a:r>
          </a:p>
          <a:p>
            <a:pPr algn="r"/>
            <a:r>
              <a:rPr lang="en-US" sz="1400" b="1" dirty="0">
                <a:solidFill>
                  <a:schemeClr val="tx1">
                    <a:lumMod val="75000"/>
                    <a:lumOff val="25000"/>
                  </a:schemeClr>
                </a:solidFill>
                <a:latin typeface="Consolas" panose="020B0609020204030204" pitchFamily="49" charset="0"/>
              </a:rPr>
              <a:t>9</a:t>
            </a:r>
          </a:p>
          <a:p>
            <a:pPr algn="r"/>
            <a:r>
              <a:rPr lang="en-US" sz="1400" b="1" dirty="0">
                <a:solidFill>
                  <a:schemeClr val="tx1">
                    <a:lumMod val="75000"/>
                    <a:lumOff val="25000"/>
                  </a:schemeClr>
                </a:solidFill>
                <a:effectLst/>
                <a:latin typeface="Consolas" panose="020B0609020204030204" pitchFamily="49" charset="0"/>
              </a:rPr>
              <a:t>10</a:t>
            </a:r>
          </a:p>
          <a:p>
            <a:pPr algn="r"/>
            <a:r>
              <a:rPr lang="en-US" sz="1400" b="1" dirty="0">
                <a:solidFill>
                  <a:schemeClr val="tx1">
                    <a:lumMod val="75000"/>
                    <a:lumOff val="25000"/>
                  </a:schemeClr>
                </a:solidFill>
                <a:latin typeface="Consolas" panose="020B0609020204030204" pitchFamily="49" charset="0"/>
              </a:rPr>
              <a:t>11</a:t>
            </a:r>
          </a:p>
          <a:p>
            <a:pPr algn="r"/>
            <a:r>
              <a:rPr lang="en-US" sz="1400" b="1" dirty="0">
                <a:solidFill>
                  <a:schemeClr val="tx1">
                    <a:lumMod val="75000"/>
                    <a:lumOff val="25000"/>
                  </a:schemeClr>
                </a:solidFill>
                <a:effectLst/>
                <a:latin typeface="Consolas" panose="020B0609020204030204" pitchFamily="49" charset="0"/>
              </a:rPr>
              <a:t>12</a:t>
            </a:r>
          </a:p>
          <a:p>
            <a:pPr algn="r"/>
            <a:r>
              <a:rPr lang="en-US" sz="1400" b="1" dirty="0">
                <a:solidFill>
                  <a:schemeClr val="tx1">
                    <a:lumMod val="75000"/>
                    <a:lumOff val="25000"/>
                  </a:schemeClr>
                </a:solidFill>
                <a:latin typeface="Consolas" panose="020B0609020204030204" pitchFamily="49" charset="0"/>
              </a:rPr>
              <a:t>13</a:t>
            </a:r>
          </a:p>
          <a:p>
            <a:pPr algn="r"/>
            <a:r>
              <a:rPr lang="en-US" sz="1400" b="1" dirty="0">
                <a:solidFill>
                  <a:schemeClr val="tx1">
                    <a:lumMod val="75000"/>
                    <a:lumOff val="25000"/>
                  </a:schemeClr>
                </a:solidFill>
                <a:effectLst/>
                <a:latin typeface="Consolas" panose="020B0609020204030204" pitchFamily="49" charset="0"/>
              </a:rPr>
              <a:t>14</a:t>
            </a:r>
          </a:p>
          <a:p>
            <a:pPr algn="r"/>
            <a:r>
              <a:rPr lang="en-US" sz="1400" b="1" dirty="0">
                <a:solidFill>
                  <a:schemeClr val="tx1">
                    <a:lumMod val="75000"/>
                    <a:lumOff val="25000"/>
                  </a:schemeClr>
                </a:solidFill>
                <a:latin typeface="Consolas" panose="020B0609020204030204" pitchFamily="49" charset="0"/>
              </a:rPr>
              <a:t>15</a:t>
            </a:r>
          </a:p>
          <a:p>
            <a:pPr algn="r"/>
            <a:r>
              <a:rPr lang="en-US" sz="1400" b="1" dirty="0">
                <a:solidFill>
                  <a:schemeClr val="tx1">
                    <a:lumMod val="75000"/>
                    <a:lumOff val="25000"/>
                  </a:schemeClr>
                </a:solidFill>
                <a:effectLst/>
                <a:latin typeface="Consolas" panose="020B0609020204030204" pitchFamily="49" charset="0"/>
              </a:rPr>
              <a:t>16</a:t>
            </a:r>
          </a:p>
          <a:p>
            <a:pPr algn="r"/>
            <a:r>
              <a:rPr lang="en-US" sz="1400" b="1" dirty="0">
                <a:solidFill>
                  <a:schemeClr val="tx1">
                    <a:lumMod val="75000"/>
                    <a:lumOff val="25000"/>
                  </a:schemeClr>
                </a:solidFill>
                <a:latin typeface="Consolas" panose="020B0609020204030204" pitchFamily="49" charset="0"/>
              </a:rPr>
              <a:t>17</a:t>
            </a:r>
          </a:p>
          <a:p>
            <a:pPr algn="r"/>
            <a:r>
              <a:rPr lang="en-US" sz="1400" b="1" dirty="0">
                <a:solidFill>
                  <a:schemeClr val="tx1">
                    <a:lumMod val="75000"/>
                    <a:lumOff val="25000"/>
                  </a:schemeClr>
                </a:solidFill>
                <a:effectLst/>
                <a:latin typeface="Consolas" panose="020B0609020204030204" pitchFamily="49" charset="0"/>
              </a:rPr>
              <a:t>18</a:t>
            </a:r>
          </a:p>
          <a:p>
            <a:pPr algn="r"/>
            <a:r>
              <a:rPr lang="en-US" sz="1400" b="1" dirty="0">
                <a:solidFill>
                  <a:schemeClr val="tx1">
                    <a:lumMod val="75000"/>
                    <a:lumOff val="25000"/>
                  </a:schemeClr>
                </a:solidFill>
                <a:latin typeface="Consolas" panose="020B0609020204030204" pitchFamily="49" charset="0"/>
              </a:rPr>
              <a:t>19</a:t>
            </a:r>
          </a:p>
          <a:p>
            <a:pPr algn="r"/>
            <a:r>
              <a:rPr lang="en-US" sz="1400" b="1" dirty="0">
                <a:solidFill>
                  <a:schemeClr val="tx1">
                    <a:lumMod val="75000"/>
                    <a:lumOff val="25000"/>
                  </a:schemeClr>
                </a:solidFill>
                <a:effectLst/>
                <a:latin typeface="Consolas" panose="020B0609020204030204" pitchFamily="49" charset="0"/>
              </a:rPr>
              <a:t>20</a:t>
            </a:r>
          </a:p>
          <a:p>
            <a:pPr algn="r"/>
            <a:r>
              <a:rPr lang="en-US" sz="1400" b="1" dirty="0">
                <a:solidFill>
                  <a:schemeClr val="tx1">
                    <a:lumMod val="75000"/>
                    <a:lumOff val="25000"/>
                  </a:schemeClr>
                </a:solidFill>
                <a:latin typeface="Consolas" panose="020B0609020204030204" pitchFamily="49" charset="0"/>
              </a:rPr>
              <a:t>21</a:t>
            </a:r>
          </a:p>
          <a:p>
            <a:pPr algn="r"/>
            <a:r>
              <a:rPr lang="en-US" sz="1400" b="1" dirty="0">
                <a:solidFill>
                  <a:schemeClr val="tx1">
                    <a:lumMod val="75000"/>
                    <a:lumOff val="25000"/>
                  </a:schemeClr>
                </a:solidFill>
                <a:effectLst/>
                <a:latin typeface="Consolas" panose="020B0609020204030204" pitchFamily="49" charset="0"/>
              </a:rPr>
              <a:t>22</a:t>
            </a:r>
          </a:p>
          <a:p>
            <a:pPr algn="r"/>
            <a:r>
              <a:rPr lang="en-US" sz="1400" b="1" dirty="0">
                <a:solidFill>
                  <a:schemeClr val="tx1">
                    <a:lumMod val="75000"/>
                    <a:lumOff val="25000"/>
                  </a:schemeClr>
                </a:solidFill>
                <a:latin typeface="Consolas" panose="020B0609020204030204" pitchFamily="49" charset="0"/>
              </a:rPr>
              <a:t>23</a:t>
            </a:r>
          </a:p>
          <a:p>
            <a:pPr algn="r"/>
            <a:r>
              <a:rPr lang="en-US" sz="1400" b="1" dirty="0">
                <a:solidFill>
                  <a:schemeClr val="tx1">
                    <a:lumMod val="75000"/>
                    <a:lumOff val="25000"/>
                  </a:schemeClr>
                </a:solidFill>
                <a:effectLst/>
                <a:latin typeface="Consolas" panose="020B0609020204030204" pitchFamily="49" charset="0"/>
              </a:rPr>
              <a:t>24</a:t>
            </a:r>
          </a:p>
          <a:p>
            <a:pPr algn="r"/>
            <a:r>
              <a:rPr lang="en-US" sz="1400" b="1" dirty="0">
                <a:solidFill>
                  <a:schemeClr val="tx1">
                    <a:lumMod val="75000"/>
                    <a:lumOff val="25000"/>
                  </a:schemeClr>
                </a:solidFill>
                <a:latin typeface="Consolas" panose="020B0609020204030204" pitchFamily="49" charset="0"/>
              </a:rPr>
              <a:t>25</a:t>
            </a:r>
          </a:p>
          <a:p>
            <a:pPr algn="r"/>
            <a:r>
              <a:rPr lang="en-US" sz="1400" b="1" dirty="0">
                <a:solidFill>
                  <a:schemeClr val="tx1">
                    <a:lumMod val="75000"/>
                    <a:lumOff val="25000"/>
                  </a:schemeClr>
                </a:solidFill>
                <a:effectLst/>
                <a:latin typeface="Consolas" panose="020B0609020204030204" pitchFamily="49" charset="0"/>
              </a:rPr>
              <a:t>26</a:t>
            </a:r>
          </a:p>
        </p:txBody>
      </p:sp>
      <p:sp>
        <p:nvSpPr>
          <p:cNvPr id="5" name="Rectangle 4">
            <a:extLst>
              <a:ext uri="{FF2B5EF4-FFF2-40B4-BE49-F238E27FC236}">
                <a16:creationId xmlns:a16="http://schemas.microsoft.com/office/drawing/2014/main" xmlns="" id="{7F89FE68-BCE8-454F-B6D7-830E382636F9}"/>
              </a:ext>
            </a:extLst>
          </p:cNvPr>
          <p:cNvSpPr/>
          <p:nvPr/>
        </p:nvSpPr>
        <p:spPr>
          <a:xfrm>
            <a:off x="7125312" y="3772438"/>
            <a:ext cx="4787017" cy="2677656"/>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Enter 1st time.</a:t>
            </a:r>
          </a:p>
          <a:p>
            <a:r>
              <a:rPr lang="en-US" sz="1400" dirty="0">
                <a:solidFill>
                  <a:schemeClr val="bg1"/>
                </a:solidFill>
                <a:latin typeface="Consolas" panose="020B0609020204030204" pitchFamily="49" charset="0"/>
              </a:rPr>
              <a:t>Enter Hours: 1</a:t>
            </a:r>
          </a:p>
          <a:p>
            <a:r>
              <a:rPr lang="en-US" sz="1400" dirty="0">
                <a:solidFill>
                  <a:schemeClr val="bg1"/>
                </a:solidFill>
                <a:latin typeface="Consolas" panose="020B0609020204030204" pitchFamily="49" charset="0"/>
              </a:rPr>
              <a:t>Enter Minutes: 20</a:t>
            </a:r>
          </a:p>
          <a:p>
            <a:r>
              <a:rPr lang="en-US" sz="1400" dirty="0">
                <a:solidFill>
                  <a:schemeClr val="bg1"/>
                </a:solidFill>
                <a:latin typeface="Consolas" panose="020B0609020204030204" pitchFamily="49" charset="0"/>
              </a:rPr>
              <a:t>Enter Seconds: 20</a:t>
            </a:r>
          </a:p>
          <a:p>
            <a:r>
              <a:rPr lang="en-US" sz="1400" dirty="0">
                <a:solidFill>
                  <a:schemeClr val="bg1"/>
                </a:solidFill>
                <a:latin typeface="Consolas" panose="020B0609020204030204" pitchFamily="49" charset="0"/>
              </a:rPr>
              <a:t>The Time is 1:20:20</a:t>
            </a: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the 2nd time.</a:t>
            </a:r>
          </a:p>
          <a:p>
            <a:r>
              <a:rPr lang="en-US" sz="1400" dirty="0">
                <a:solidFill>
                  <a:schemeClr val="bg1"/>
                </a:solidFill>
                <a:latin typeface="Consolas" panose="020B0609020204030204" pitchFamily="49" charset="0"/>
              </a:rPr>
              <a:t>Enter Hours: 2</a:t>
            </a:r>
          </a:p>
          <a:p>
            <a:r>
              <a:rPr lang="en-US" sz="1400" dirty="0">
                <a:solidFill>
                  <a:schemeClr val="bg1"/>
                </a:solidFill>
                <a:latin typeface="Consolas" panose="020B0609020204030204" pitchFamily="49" charset="0"/>
              </a:rPr>
              <a:t>Enter Minutes: 10</a:t>
            </a:r>
          </a:p>
          <a:p>
            <a:r>
              <a:rPr lang="en-US" sz="1400" dirty="0">
                <a:solidFill>
                  <a:schemeClr val="bg1"/>
                </a:solidFill>
                <a:latin typeface="Consolas" panose="020B0609020204030204" pitchFamily="49" charset="0"/>
              </a:rPr>
              <a:t>Enter Seconds: 10</a:t>
            </a:r>
          </a:p>
          <a:p>
            <a:r>
              <a:rPr lang="en-US" sz="1400" dirty="0">
                <a:solidFill>
                  <a:schemeClr val="bg1"/>
                </a:solidFill>
                <a:latin typeface="Consolas" panose="020B0609020204030204" pitchFamily="49" charset="0"/>
              </a:rPr>
              <a:t>The Time is 2:10:10</a:t>
            </a:r>
          </a:p>
          <a:p>
            <a:r>
              <a:rPr lang="en-US" sz="1400" dirty="0">
                <a:solidFill>
                  <a:schemeClr val="bg1"/>
                </a:solidFill>
                <a:latin typeface="Consolas" panose="020B0609020204030204" pitchFamily="49" charset="0"/>
              </a:rPr>
              <a:t>Sum of the two time's is 3:30:30</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125312" y="3443254"/>
            <a:ext cx="941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dirty="0">
                <a:solidFill>
                  <a:schemeClr val="bg1"/>
                </a:solidFill>
              </a:rPr>
              <a:t>Write a program to declare time structure and read two different time period and display sum of it.</a:t>
            </a:r>
          </a:p>
        </p:txBody>
      </p:sp>
      <p:sp>
        <p:nvSpPr>
          <p:cNvPr id="9" name="Rectangle 8">
            <a:extLst>
              <a:ext uri="{FF2B5EF4-FFF2-40B4-BE49-F238E27FC236}">
                <a16:creationId xmlns:a16="http://schemas.microsoft.com/office/drawing/2014/main" xmlns="" id="{F75EFA4F-1F94-2842-BAE0-E217EE78C65A}"/>
              </a:ext>
            </a:extLst>
          </p:cNvPr>
          <p:cNvSpPr/>
          <p:nvPr/>
        </p:nvSpPr>
        <p:spPr>
          <a:xfrm>
            <a:off x="7543565" y="743358"/>
            <a:ext cx="4368764" cy="2462213"/>
          </a:xfrm>
          <a:prstGeom prst="rect">
            <a:avLst/>
          </a:prstGeom>
          <a:solidFill>
            <a:schemeClr val="tx1">
              <a:lumMod val="90000"/>
              <a:lumOff val="10000"/>
            </a:schemeClr>
          </a:solidFill>
          <a:ln>
            <a:noFill/>
          </a:ln>
        </p:spPr>
        <p:txBody>
          <a:bodyPr wrap="square">
            <a:spAutoFit/>
          </a:bodyPr>
          <a:lstStyle/>
          <a:p>
            <a:pPr lvl="1"/>
            <a:r>
              <a:rPr lang="en-IN" sz="1400" dirty="0" err="1">
                <a:solidFill>
                  <a:srgbClr val="D4D4D4"/>
                </a:solidFill>
                <a:latin typeface="Consolas" panose="020B0609020204030204" pitchFamily="49" charset="0"/>
                <a:cs typeface="Consolas" panose="020B0609020204030204" pitchFamily="49" charset="0"/>
              </a:rPr>
              <a:t>scanf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"%d"</a:t>
            </a:r>
            <a:r>
              <a:rPr lang="en-IN" sz="1400" dirty="0">
                <a:solidFill>
                  <a:srgbClr val="D4D4D4"/>
                </a:solidFill>
                <a:latin typeface="Consolas" panose="020B0609020204030204" pitchFamily="49" charset="0"/>
                <a:cs typeface="Consolas" panose="020B0609020204030204" pitchFamily="49" charset="0"/>
              </a:rPr>
              <a:t>,&amp;t2.seconds);</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"The Time is %d:%d:%d"</a:t>
            </a:r>
            <a:r>
              <a:rPr lang="en-IN" sz="1400" dirty="0">
                <a:solidFill>
                  <a:srgbClr val="D4D4D4"/>
                </a:solidFill>
                <a:latin typeface="Consolas" panose="020B0609020204030204" pitchFamily="49" charset="0"/>
                <a:cs typeface="Consolas" panose="020B0609020204030204" pitchFamily="49" charset="0"/>
              </a:rPr>
              <a:t>,t2.hours,t2.minutes,t2.seconds);</a:t>
            </a:r>
          </a:p>
          <a:p>
            <a:pPr lvl="1"/>
            <a:r>
              <a:rPr lang="en-IN" sz="1400" dirty="0">
                <a:solidFill>
                  <a:srgbClr val="D4D4D4"/>
                </a:solidFill>
                <a:latin typeface="Consolas" panose="020B0609020204030204" pitchFamily="49" charset="0"/>
                <a:cs typeface="Consolas" panose="020B0609020204030204" pitchFamily="49" charset="0"/>
              </a:rPr>
              <a:t>h = t1.hours + t2.hours;</a:t>
            </a:r>
          </a:p>
          <a:p>
            <a:pPr lvl="1"/>
            <a:r>
              <a:rPr lang="en-IN" sz="1400" dirty="0">
                <a:solidFill>
                  <a:srgbClr val="D4D4D4"/>
                </a:solidFill>
                <a:latin typeface="Consolas" panose="020B0609020204030204" pitchFamily="49" charset="0"/>
                <a:cs typeface="Consolas" panose="020B0609020204030204" pitchFamily="49" charset="0"/>
              </a:rPr>
              <a:t>m = t1.minutes + t2.minutes;</a:t>
            </a:r>
          </a:p>
          <a:p>
            <a:pPr lvl="1"/>
            <a:r>
              <a:rPr lang="en-IN" sz="1400" dirty="0">
                <a:solidFill>
                  <a:srgbClr val="D4D4D4"/>
                </a:solidFill>
                <a:latin typeface="Consolas" panose="020B0609020204030204" pitchFamily="49" charset="0"/>
                <a:cs typeface="Consolas" panose="020B0609020204030204" pitchFamily="49" charset="0"/>
              </a:rPr>
              <a:t>s = t1.seconds + t2.seconds; </a:t>
            </a:r>
          </a:p>
          <a:p>
            <a:pPr lvl="1"/>
            <a:r>
              <a:rPr lang="en-IN" sz="1400" dirty="0" err="1">
                <a:solidFill>
                  <a:srgbClr val="D4D4D4"/>
                </a:solidFill>
                <a:latin typeface="Consolas" panose="020B0609020204030204" pitchFamily="49" charset="0"/>
                <a:cs typeface="Consolas" panose="020B0609020204030204" pitchFamily="49" charset="0"/>
              </a:rPr>
              <a:t>printf</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CE9178"/>
                </a:solidFill>
                <a:latin typeface="Consolas" panose="020B0609020204030204" pitchFamily="49" charset="0"/>
                <a:cs typeface="Consolas" panose="020B0609020204030204" pitchFamily="49" charset="0"/>
              </a:rPr>
              <a:t>"\</a:t>
            </a:r>
            <a:r>
              <a:rPr lang="en-IN" sz="1400" dirty="0" err="1">
                <a:solidFill>
                  <a:srgbClr val="CE9178"/>
                </a:solidFill>
                <a:latin typeface="Consolas" panose="020B0609020204030204" pitchFamily="49" charset="0"/>
                <a:cs typeface="Consolas" panose="020B0609020204030204" pitchFamily="49" charset="0"/>
              </a:rPr>
              <a:t>nSum</a:t>
            </a:r>
            <a:r>
              <a:rPr lang="en-IN" sz="1400" dirty="0">
                <a:solidFill>
                  <a:srgbClr val="CE9178"/>
                </a:solidFill>
                <a:latin typeface="Consolas" panose="020B0609020204030204" pitchFamily="49" charset="0"/>
                <a:cs typeface="Consolas" panose="020B0609020204030204" pitchFamily="49" charset="0"/>
              </a:rPr>
              <a:t> of the two time's is %d:%d:%d"</a:t>
            </a:r>
            <a:r>
              <a:rPr lang="en-IN" sz="1400" dirty="0">
                <a:solidFill>
                  <a:srgbClr val="D4D4D4"/>
                </a:solidFill>
                <a:latin typeface="Consolas" panose="020B0609020204030204" pitchFamily="49" charset="0"/>
                <a:cs typeface="Consolas" panose="020B0609020204030204" pitchFamily="49" charset="0"/>
              </a:rPr>
              <a:t>,</a:t>
            </a:r>
            <a:r>
              <a:rPr lang="en-IN" sz="1400" dirty="0" err="1">
                <a:solidFill>
                  <a:srgbClr val="D4D4D4"/>
                </a:solidFill>
                <a:latin typeface="Consolas" panose="020B0609020204030204" pitchFamily="49" charset="0"/>
                <a:cs typeface="Consolas" panose="020B0609020204030204" pitchFamily="49" charset="0"/>
              </a:rPr>
              <a:t>h,m,s</a:t>
            </a:r>
            <a:r>
              <a:rPr lang="en-IN" sz="1400" dirty="0">
                <a:solidFill>
                  <a:srgbClr val="D4D4D4"/>
                </a:solidFill>
                <a:latin typeface="Consolas" panose="020B0609020204030204" pitchFamily="49" charset="0"/>
                <a:cs typeface="Consolas" panose="020B0609020204030204" pitchFamily="49" charset="0"/>
              </a:rPr>
              <a:t>);</a:t>
            </a:r>
          </a:p>
          <a:p>
            <a:pPr lvl="1"/>
            <a:r>
              <a:rPr lang="en-IN" sz="1400" dirty="0">
                <a:solidFill>
                  <a:srgbClr val="569CD6"/>
                </a:solidFill>
                <a:latin typeface="Consolas" panose="020B0609020204030204" pitchFamily="49" charset="0"/>
                <a:cs typeface="Consolas" panose="020B0609020204030204" pitchFamily="49" charset="0"/>
              </a:rPr>
              <a:t>return</a:t>
            </a:r>
            <a:r>
              <a:rPr lang="en-IN" sz="1400" dirty="0">
                <a:solidFill>
                  <a:srgbClr val="D4D4D4"/>
                </a:solidFill>
                <a:latin typeface="Consolas" panose="020B0609020204030204" pitchFamily="49" charset="0"/>
                <a:cs typeface="Consolas" panose="020B0609020204030204" pitchFamily="49" charset="0"/>
              </a:rPr>
              <a:t> </a:t>
            </a:r>
            <a:r>
              <a:rPr lang="en-IN" sz="1400" dirty="0">
                <a:solidFill>
                  <a:srgbClr val="B5CEA8"/>
                </a:solidFill>
                <a:latin typeface="Consolas" panose="020B0609020204030204" pitchFamily="49" charset="0"/>
                <a:cs typeface="Consolas" panose="020B0609020204030204" pitchFamily="49" charset="0"/>
              </a:rPr>
              <a:t>0</a:t>
            </a:r>
            <a:r>
              <a:rPr lang="en-IN" sz="1400" dirty="0">
                <a:solidFill>
                  <a:srgbClr val="D4D4D4"/>
                </a:solidFill>
                <a:latin typeface="Consolas" panose="020B0609020204030204" pitchFamily="49" charset="0"/>
                <a:cs typeface="Consolas" panose="020B0609020204030204" pitchFamily="49" charset="0"/>
              </a:rPr>
              <a:t>;</a:t>
            </a:r>
          </a:p>
          <a:p>
            <a:r>
              <a:rPr lang="en-IN" sz="1400" dirty="0">
                <a:solidFill>
                  <a:srgbClr val="D4D4D4"/>
                </a:solidFill>
                <a:latin typeface="Consolas" panose="020B0609020204030204" pitchFamily="49" charset="0"/>
                <a:cs typeface="Consolas" panose="020B0609020204030204" pitchFamily="49" charset="0"/>
              </a:rPr>
              <a:t>}</a:t>
            </a:r>
          </a:p>
        </p:txBody>
      </p:sp>
      <p:sp>
        <p:nvSpPr>
          <p:cNvPr id="10" name="Rectangle 9">
            <a:extLst>
              <a:ext uri="{FF2B5EF4-FFF2-40B4-BE49-F238E27FC236}">
                <a16:creationId xmlns:a16="http://schemas.microsoft.com/office/drawing/2014/main" xmlns="" id="{907B4A24-7771-1147-B9B5-01E87B9EEFF9}"/>
              </a:ext>
            </a:extLst>
          </p:cNvPr>
          <p:cNvSpPr/>
          <p:nvPr/>
        </p:nvSpPr>
        <p:spPr>
          <a:xfrm>
            <a:off x="7062493" y="743358"/>
            <a:ext cx="499993" cy="2462213"/>
          </a:xfrm>
          <a:prstGeom prst="rect">
            <a:avLst/>
          </a:prstGeom>
          <a:solidFill>
            <a:schemeClr val="tx1">
              <a:lumMod val="90000"/>
              <a:lumOff val="10000"/>
            </a:schemeClr>
          </a:solidFill>
          <a:ln>
            <a:noFill/>
          </a:ln>
        </p:spPr>
        <p:txBody>
          <a:bodyPr wrap="square">
            <a:spAutoFit/>
          </a:bodyPr>
          <a:lstStyle/>
          <a:p>
            <a:pPr algn="r"/>
            <a:r>
              <a:rPr lang="en-US" sz="1400" b="1" dirty="0">
                <a:solidFill>
                  <a:schemeClr val="tx1">
                    <a:lumMod val="75000"/>
                    <a:lumOff val="25000"/>
                  </a:schemeClr>
                </a:solidFill>
                <a:latin typeface="Consolas" panose="020B0609020204030204" pitchFamily="49" charset="0"/>
              </a:rPr>
              <a:t>27</a:t>
            </a:r>
          </a:p>
          <a:p>
            <a:pPr algn="r"/>
            <a:r>
              <a:rPr lang="en-US" sz="1400" b="1" dirty="0">
                <a:solidFill>
                  <a:schemeClr val="tx1">
                    <a:lumMod val="75000"/>
                    <a:lumOff val="25000"/>
                  </a:schemeClr>
                </a:solidFill>
                <a:latin typeface="Consolas" panose="020B0609020204030204" pitchFamily="49" charset="0"/>
              </a:rPr>
              <a:t>28</a:t>
            </a:r>
          </a:p>
          <a:p>
            <a:pPr algn="r"/>
            <a:r>
              <a:rPr lang="en-US" sz="1400" b="1" dirty="0">
                <a:solidFill>
                  <a:schemeClr val="tx1">
                    <a:lumMod val="75000"/>
                    <a:lumOff val="25000"/>
                  </a:schemeClr>
                </a:solidFill>
                <a:latin typeface="Consolas" panose="020B0609020204030204" pitchFamily="49" charset="0"/>
              </a:rPr>
              <a:t>29</a:t>
            </a:r>
          </a:p>
          <a:p>
            <a:pPr algn="r"/>
            <a:r>
              <a:rPr lang="en-US" sz="1400" b="1" dirty="0">
                <a:solidFill>
                  <a:schemeClr val="tx1">
                    <a:lumMod val="75000"/>
                    <a:lumOff val="25000"/>
                  </a:schemeClr>
                </a:solidFill>
                <a:latin typeface="Consolas" panose="020B0609020204030204" pitchFamily="49" charset="0"/>
              </a:rPr>
              <a:t>30</a:t>
            </a:r>
          </a:p>
          <a:p>
            <a:pPr algn="r"/>
            <a:r>
              <a:rPr lang="en-US" sz="1400" b="1" dirty="0">
                <a:solidFill>
                  <a:schemeClr val="tx1">
                    <a:lumMod val="75000"/>
                    <a:lumOff val="25000"/>
                  </a:schemeClr>
                </a:solidFill>
                <a:latin typeface="Consolas" panose="020B0609020204030204" pitchFamily="49" charset="0"/>
              </a:rPr>
              <a:t>31</a:t>
            </a:r>
          </a:p>
          <a:p>
            <a:pPr algn="r"/>
            <a:r>
              <a:rPr lang="en-US" sz="1400" b="1" dirty="0">
                <a:solidFill>
                  <a:schemeClr val="tx1">
                    <a:lumMod val="75000"/>
                    <a:lumOff val="25000"/>
                  </a:schemeClr>
                </a:solidFill>
                <a:latin typeface="Consolas" panose="020B0609020204030204" pitchFamily="49" charset="0"/>
              </a:rPr>
              <a:t>32</a:t>
            </a:r>
          </a:p>
          <a:p>
            <a:pPr algn="r"/>
            <a:r>
              <a:rPr lang="en-US" sz="1400" b="1" dirty="0">
                <a:solidFill>
                  <a:schemeClr val="tx1">
                    <a:lumMod val="75000"/>
                    <a:lumOff val="25000"/>
                  </a:schemeClr>
                </a:solidFill>
                <a:latin typeface="Consolas" panose="020B0609020204030204" pitchFamily="49" charset="0"/>
              </a:rPr>
              <a:t>33</a:t>
            </a:r>
          </a:p>
          <a:p>
            <a:pPr algn="r"/>
            <a:r>
              <a:rPr lang="en-US" sz="1400" b="1" dirty="0">
                <a:solidFill>
                  <a:schemeClr val="tx1">
                    <a:lumMod val="75000"/>
                    <a:lumOff val="25000"/>
                  </a:schemeClr>
                </a:solidFill>
                <a:latin typeface="Consolas" panose="020B0609020204030204" pitchFamily="49" charset="0"/>
              </a:rPr>
              <a:t>34</a:t>
            </a:r>
          </a:p>
          <a:p>
            <a:pPr algn="r"/>
            <a:r>
              <a:rPr lang="en-US" sz="1400" b="1" dirty="0">
                <a:solidFill>
                  <a:schemeClr val="tx1">
                    <a:lumMod val="75000"/>
                    <a:lumOff val="25000"/>
                  </a:schemeClr>
                </a:solidFill>
                <a:latin typeface="Consolas" panose="020B0609020204030204" pitchFamily="49" charset="0"/>
              </a:rPr>
              <a:t>35</a:t>
            </a:r>
          </a:p>
          <a:p>
            <a:pPr algn="r"/>
            <a:r>
              <a:rPr lang="en-US" sz="1400" b="1" dirty="0">
                <a:solidFill>
                  <a:schemeClr val="tx1">
                    <a:lumMod val="75000"/>
                    <a:lumOff val="25000"/>
                  </a:schemeClr>
                </a:solidFill>
                <a:latin typeface="Consolas" panose="020B0609020204030204" pitchFamily="49" charset="0"/>
              </a:rPr>
              <a:t>36</a:t>
            </a:r>
          </a:p>
          <a:p>
            <a:pPr algn="r"/>
            <a:r>
              <a:rPr lang="en-US" sz="1400" b="1" dirty="0">
                <a:solidFill>
                  <a:schemeClr val="tx1">
                    <a:lumMod val="75000"/>
                    <a:lumOff val="25000"/>
                  </a:schemeClr>
                </a:solidFill>
                <a:latin typeface="Consolas" panose="020B0609020204030204" pitchFamily="49" charset="0"/>
              </a:rPr>
              <a:t>37</a:t>
            </a:r>
          </a:p>
        </p:txBody>
      </p:sp>
    </p:spTree>
    <p:extLst>
      <p:ext uri="{BB962C8B-B14F-4D97-AF65-F5344CB8AC3E}">
        <p14:creationId xmlns:p14="http://schemas.microsoft.com/office/powerpoint/2010/main" val="18711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
                                            <p:bg/>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
                                            <p:bg/>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build="p" animBg="1"/>
      <p:bldP spid="6" grpId="0" animBg="1"/>
      <p:bldP spid="7" grpId="0" animBg="1"/>
      <p:bldP spid="8" grpId="0" animBg="1"/>
      <p:bldP spid="9" grpId="0" uiExpand="1" build="p"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3A15E-B595-DC44-920B-69414DF4FFBF}"/>
              </a:ext>
            </a:extLst>
          </p:cNvPr>
          <p:cNvSpPr>
            <a:spLocks noGrp="1"/>
          </p:cNvSpPr>
          <p:nvPr>
            <p:ph type="title"/>
          </p:nvPr>
        </p:nvSpPr>
        <p:spPr/>
        <p:txBody>
          <a:bodyPr/>
          <a:lstStyle/>
          <a:p>
            <a:r>
              <a:rPr lang="en-US" dirty="0"/>
              <a:t>Array of </a:t>
            </a:r>
            <a:r>
              <a:rPr lang="en-US" dirty="0">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0B1A262C-2A59-ED48-B674-6166771F8C4F}"/>
              </a:ext>
            </a:extLst>
          </p:cNvPr>
          <p:cNvSpPr>
            <a:spLocks noGrp="1"/>
          </p:cNvSpPr>
          <p:nvPr>
            <p:ph idx="1"/>
          </p:nvPr>
        </p:nvSpPr>
        <p:spPr/>
        <p:txBody>
          <a:bodyPr/>
          <a:lstStyle/>
          <a:p>
            <a:pPr algn="just"/>
            <a:r>
              <a:rPr lang="en-IN" dirty="0"/>
              <a:t>It can be defined as the collection of multiple </a:t>
            </a:r>
            <a:r>
              <a:rPr lang="en-IN" dirty="0">
                <a:cs typeface="Consolas" panose="020B0609020204030204" pitchFamily="49" charset="0"/>
              </a:rPr>
              <a:t>structure</a:t>
            </a:r>
            <a:r>
              <a:rPr lang="en-IN" dirty="0"/>
              <a:t> variables where each variable contains information about different entities. </a:t>
            </a:r>
          </a:p>
          <a:p>
            <a:pPr algn="just"/>
            <a:r>
              <a:rPr lang="en-IN" dirty="0"/>
              <a:t>The array of </a:t>
            </a:r>
            <a:r>
              <a:rPr lang="en-IN" dirty="0">
                <a:cs typeface="Consolas" panose="020B0609020204030204" pitchFamily="49" charset="0"/>
              </a:rPr>
              <a:t>structures</a:t>
            </a:r>
            <a:r>
              <a:rPr lang="en-IN" dirty="0"/>
              <a:t> in C are used to store information about </a:t>
            </a:r>
            <a:r>
              <a:rPr lang="en-IN" dirty="0">
                <a:solidFill>
                  <a:srgbClr val="92D050"/>
                </a:solidFill>
              </a:rPr>
              <a:t>multiple entities of different data types</a:t>
            </a:r>
            <a:r>
              <a:rPr lang="en-IN" dirty="0"/>
              <a:t>.</a:t>
            </a:r>
          </a:p>
          <a:p>
            <a:pPr algn="just"/>
            <a:endParaRPr lang="en-US" dirty="0"/>
          </a:p>
        </p:txBody>
      </p:sp>
      <p:sp>
        <p:nvSpPr>
          <p:cNvPr id="4" name="Rectangle 3">
            <a:extLst>
              <a:ext uri="{FF2B5EF4-FFF2-40B4-BE49-F238E27FC236}">
                <a16:creationId xmlns:a16="http://schemas.microsoft.com/office/drawing/2014/main" xmlns="" id="{ADF876A5-3F82-FA4C-9C05-DF5E2915705B}"/>
              </a:ext>
            </a:extLst>
          </p:cNvPr>
          <p:cNvSpPr/>
          <p:nvPr/>
        </p:nvSpPr>
        <p:spPr>
          <a:xfrm>
            <a:off x="1482970" y="3093808"/>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structure_name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pPr lvl="1"/>
            <a:r>
              <a:rPr lang="en-IN" b="1" dirty="0">
                <a:solidFill>
                  <a:srgbClr val="D4D4D4"/>
                </a:solidFill>
                <a:latin typeface="Consolas" panose="020B0609020204030204" pitchFamily="49" charset="0"/>
                <a:cs typeface="Consolas" panose="020B0609020204030204" pitchFamily="49" charset="0"/>
              </a:rPr>
              <a:t>member1_declaration;</a:t>
            </a:r>
          </a:p>
          <a:p>
            <a:pPr lvl="1"/>
            <a:r>
              <a:rPr lang="en-IN" b="1" dirty="0">
                <a:solidFill>
                  <a:srgbClr val="D4D4D4"/>
                </a:solidFill>
                <a:latin typeface="Consolas" panose="020B0609020204030204" pitchFamily="49" charset="0"/>
                <a:cs typeface="Consolas" panose="020B0609020204030204" pitchFamily="49" charset="0"/>
              </a:rPr>
              <a:t>member2_declaration;</a:t>
            </a:r>
          </a:p>
          <a:p>
            <a:pPr lvl="1"/>
            <a:r>
              <a:rPr lang="en-IN" b="1" dirty="0">
                <a:solidFill>
                  <a:srgbClr val="D4D4D4"/>
                </a:solidFill>
                <a:latin typeface="Consolas" panose="020B0609020204030204" pitchFamily="49" charset="0"/>
                <a:cs typeface="Consolas" panose="020B0609020204030204" pitchFamily="49" charset="0"/>
              </a:rPr>
              <a:t>...</a:t>
            </a:r>
          </a:p>
          <a:p>
            <a:pPr lvl="1"/>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structure_variable</a:t>
            </a:r>
            <a:r>
              <a:rPr lang="en-IN" b="1" dirty="0">
                <a:solidFill>
                  <a:srgbClr val="D4D4D4"/>
                </a:solidFill>
                <a:latin typeface="Consolas" panose="020B0609020204030204" pitchFamily="49" charset="0"/>
                <a:cs typeface="Consolas" panose="020B0609020204030204" pitchFamily="49" charset="0"/>
              </a:rPr>
              <a:t>[size];</a:t>
            </a:r>
          </a:p>
        </p:txBody>
      </p:sp>
      <p:sp>
        <p:nvSpPr>
          <p:cNvPr id="5" name="Rectangle 4">
            <a:extLst>
              <a:ext uri="{FF2B5EF4-FFF2-40B4-BE49-F238E27FC236}">
                <a16:creationId xmlns:a16="http://schemas.microsoft.com/office/drawing/2014/main" xmlns="" id="{3D165AA6-D54A-CB4F-B1F3-7BE5E01BF376}"/>
              </a:ext>
            </a:extLst>
          </p:cNvPr>
          <p:cNvSpPr/>
          <p:nvPr/>
        </p:nvSpPr>
        <p:spPr>
          <a:xfrm>
            <a:off x="982976" y="3093807"/>
            <a:ext cx="499994" cy="2031325"/>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xmlns="" id="{D87334C8-9671-E148-9680-5E7180A7A60A}"/>
              </a:ext>
            </a:extLst>
          </p:cNvPr>
          <p:cNvSpPr/>
          <p:nvPr/>
        </p:nvSpPr>
        <p:spPr>
          <a:xfrm>
            <a:off x="982976" y="276462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Tree>
    <p:extLst>
      <p:ext uri="{BB962C8B-B14F-4D97-AF65-F5344CB8AC3E}">
        <p14:creationId xmlns:p14="http://schemas.microsoft.com/office/powerpoint/2010/main" val="830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EDCFA-FB78-914A-8901-F0B8D81F4A8F}"/>
              </a:ext>
            </a:extLst>
          </p:cNvPr>
          <p:cNvSpPr txBox="1">
            <a:spLocks/>
          </p:cNvSpPr>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WAP to print Odd numbers between 1 to n</a:t>
            </a:r>
            <a:endParaRPr lang="en-US" dirty="0"/>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300" b="1" dirty="0">
                <a:solidFill>
                  <a:srgbClr val="569CD6"/>
                </a:solidFill>
                <a:latin typeface="Consolas" panose="020B0609020204030204" pitchFamily="49" charset="0"/>
                <a:cs typeface="Consolas" panose="020B0609020204030204" pitchFamily="49" charset="0"/>
              </a:rPr>
              <a:t>#include</a:t>
            </a:r>
            <a:r>
              <a:rPr lang="en-IN" sz="1300" b="1" dirty="0">
                <a:solidFill>
                  <a:srgbClr val="CE9178"/>
                </a:solidFill>
                <a:latin typeface="Consolas" panose="020B0609020204030204" pitchFamily="49" charset="0"/>
                <a:cs typeface="Consolas" panose="020B0609020204030204" pitchFamily="49" charset="0"/>
              </a:rPr>
              <a:t>&lt;</a:t>
            </a:r>
            <a:r>
              <a:rPr lang="en-IN" sz="1300" b="1" dirty="0" err="1">
                <a:solidFill>
                  <a:srgbClr val="CE9178"/>
                </a:solidFill>
                <a:latin typeface="Consolas" panose="020B0609020204030204" pitchFamily="49" charset="0"/>
                <a:cs typeface="Consolas" panose="020B0609020204030204" pitchFamily="49" charset="0"/>
              </a:rPr>
              <a:t>stdio.h</a:t>
            </a:r>
            <a:r>
              <a:rPr lang="en-IN" sz="1300" b="1" dirty="0">
                <a:solidFill>
                  <a:srgbClr val="CE9178"/>
                </a:solidFill>
                <a:latin typeface="Consolas" panose="020B0609020204030204" pitchFamily="49" charset="0"/>
                <a:cs typeface="Consolas" panose="020B0609020204030204" pitchFamily="49" charset="0"/>
              </a:rPr>
              <a:t>&gt;</a:t>
            </a:r>
            <a:endParaRPr lang="en-IN" sz="1300" b="1" dirty="0">
              <a:solidFill>
                <a:srgbClr val="D4D4D4"/>
              </a:solidFill>
              <a:latin typeface="Consolas" panose="020B0609020204030204" pitchFamily="49" charset="0"/>
              <a:cs typeface="Consolas" panose="020B0609020204030204" pitchFamily="49" charset="0"/>
            </a:endParaRPr>
          </a:p>
          <a:p>
            <a:r>
              <a:rPr lang="en-IN" sz="1300" b="1" dirty="0">
                <a:solidFill>
                  <a:srgbClr val="569CD6"/>
                </a:solidFill>
                <a:latin typeface="Consolas" panose="020B0609020204030204" pitchFamily="49" charset="0"/>
                <a:cs typeface="Consolas" panose="020B0609020204030204" pitchFamily="49" charset="0"/>
              </a:rPr>
              <a:t>struct</a:t>
            </a:r>
            <a:r>
              <a:rPr lang="en-IN" sz="1300" b="1" dirty="0">
                <a:solidFill>
                  <a:srgbClr val="D4D4D4"/>
                </a:solidFill>
                <a:latin typeface="Consolas" panose="020B0609020204030204" pitchFamily="49" charset="0"/>
                <a:cs typeface="Consolas" panose="020B0609020204030204" pitchFamily="49" charset="0"/>
              </a:rPr>
              <a:t> student {</a:t>
            </a:r>
          </a:p>
          <a:p>
            <a:pPr lvl="1"/>
            <a:r>
              <a:rPr lang="en-IN" sz="1300" b="1" dirty="0">
                <a:solidFill>
                  <a:srgbClr val="569CD6"/>
                </a:solidFill>
                <a:latin typeface="Consolas" panose="020B0609020204030204" pitchFamily="49" charset="0"/>
                <a:cs typeface="Consolas" panose="020B0609020204030204" pitchFamily="49" charset="0"/>
              </a:rPr>
              <a:t>char</a:t>
            </a:r>
            <a:r>
              <a:rPr lang="en-IN" sz="1300" b="1" dirty="0">
                <a:solidFill>
                  <a:srgbClr val="D4D4D4"/>
                </a:solidFill>
                <a:latin typeface="Consolas" panose="020B0609020204030204" pitchFamily="49" charset="0"/>
                <a:cs typeface="Consolas" panose="020B0609020204030204" pitchFamily="49" charset="0"/>
              </a:rPr>
              <a:t> name[</a:t>
            </a:r>
            <a:r>
              <a:rPr lang="en-IN" sz="1300" b="1" dirty="0">
                <a:solidFill>
                  <a:srgbClr val="B5CEA8"/>
                </a:solidFill>
                <a:latin typeface="Consolas" panose="020B0609020204030204" pitchFamily="49" charset="0"/>
                <a:cs typeface="Consolas" panose="020B0609020204030204" pitchFamily="49" charset="0"/>
              </a:rPr>
              <a:t>20</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rollno</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float</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cpi</a:t>
            </a:r>
            <a:r>
              <a:rPr lang="en-IN" sz="1300" b="1" dirty="0">
                <a:solidFill>
                  <a:srgbClr val="D4D4D4"/>
                </a:solidFill>
                <a:latin typeface="Consolas" panose="020B0609020204030204" pitchFamily="49" charset="0"/>
                <a:cs typeface="Consolas" panose="020B0609020204030204" pitchFamily="49" charset="0"/>
              </a:rPr>
              <a:t>;</a:t>
            </a:r>
          </a:p>
          <a:p>
            <a:r>
              <a:rPr lang="en-IN" sz="1300" b="1" dirty="0">
                <a:solidFill>
                  <a:srgbClr val="D4D4D4"/>
                </a:solidFill>
                <a:latin typeface="Consolas" panose="020B0609020204030204" pitchFamily="49" charset="0"/>
                <a:cs typeface="Consolas" panose="020B0609020204030204" pitchFamily="49" charset="0"/>
              </a:rPr>
              <a:t>};</a:t>
            </a:r>
          </a:p>
          <a:p>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main( ) {</a:t>
            </a:r>
          </a:p>
          <a:p>
            <a:pPr lvl="1"/>
            <a:r>
              <a:rPr lang="en-IN" sz="1300" b="1" dirty="0" err="1">
                <a:solidFill>
                  <a:srgbClr val="569CD6"/>
                </a:solidFill>
                <a:latin typeface="Consolas" panose="020B0609020204030204" pitchFamily="49" charset="0"/>
                <a:cs typeface="Consolas" panose="020B0609020204030204" pitchFamily="49" charset="0"/>
              </a:rPr>
              <a:t>int</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i,n</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how many records u want to store : "</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d"</a:t>
            </a:r>
            <a:r>
              <a:rPr lang="en-IN" sz="1300" b="1" dirty="0" err="1">
                <a:solidFill>
                  <a:srgbClr val="D4D4D4"/>
                </a:solidFill>
                <a:latin typeface="Consolas" panose="020B0609020204030204" pitchFamily="49" charset="0"/>
                <a:cs typeface="Consolas" panose="020B0609020204030204" pitchFamily="49" charset="0"/>
              </a:rPr>
              <a:t>,&amp;n</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struct</a:t>
            </a:r>
            <a:r>
              <a:rPr lang="en-IN" sz="1300" b="1" dirty="0">
                <a:solidFill>
                  <a:srgbClr val="D4D4D4"/>
                </a:solidFill>
                <a:latin typeface="Consolas" panose="020B0609020204030204" pitchFamily="49" charset="0"/>
                <a:cs typeface="Consolas" panose="020B0609020204030204" pitchFamily="49" charset="0"/>
              </a:rPr>
              <a:t> student </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[n];</a:t>
            </a:r>
          </a:p>
          <a:p>
            <a:pPr lvl="1"/>
            <a:r>
              <a:rPr lang="en-IN" sz="1300" b="1" dirty="0">
                <a:solidFill>
                  <a:srgbClr val="569CD6"/>
                </a:solidFill>
                <a:latin typeface="Consolas" panose="020B0609020204030204" pitchFamily="49" charset="0"/>
                <a:cs typeface="Consolas" panose="020B0609020204030204" pitchFamily="49" charset="0"/>
              </a:rPr>
              <a:t>for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B5CEA8"/>
                </a:solidFill>
                <a:latin typeface="Consolas" panose="020B0609020204030204" pitchFamily="49" charset="0"/>
                <a:cs typeface="Consolas" panose="020B0609020204030204" pitchFamily="49" charset="0"/>
              </a:rPr>
              <a:t>0</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&lt;n; </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nEnter</a:t>
            </a:r>
            <a:r>
              <a:rPr lang="en-IN" sz="1300" b="1" dirty="0">
                <a:solidFill>
                  <a:srgbClr val="CE9178"/>
                </a:solidFill>
                <a:latin typeface="Consolas" panose="020B0609020204030204" pitchFamily="49" charset="0"/>
                <a:cs typeface="Consolas" panose="020B0609020204030204" pitchFamily="49" charset="0"/>
              </a:rPr>
              <a:t> %d record : \n"</a:t>
            </a:r>
            <a:r>
              <a:rPr lang="en-IN" sz="1300" b="1" dirty="0">
                <a:solidFill>
                  <a:srgbClr val="D4D4D4"/>
                </a:solidFill>
                <a:latin typeface="Consolas" panose="020B0609020204030204" pitchFamily="49" charset="0"/>
                <a:cs typeface="Consolas" panose="020B0609020204030204" pitchFamily="49" charset="0"/>
              </a:rPr>
              <a:t>,i+</a:t>
            </a:r>
            <a:r>
              <a:rPr lang="en-IN" sz="1300" b="1" dirty="0">
                <a:solidFill>
                  <a:srgbClr val="B5CEA8"/>
                </a:solidFill>
                <a:latin typeface="Consolas" panose="020B0609020204030204" pitchFamily="49" charset="0"/>
                <a:cs typeface="Consolas" panose="020B0609020204030204" pitchFamily="49" charset="0"/>
              </a:rPr>
              <a:t>1</a:t>
            </a:r>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Name : "</a:t>
            </a:r>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"%s"</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].name);</a:t>
            </a:r>
          </a:p>
          <a:p>
            <a:pPr lvl="2"/>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a:t>
            </a:r>
            <a:r>
              <a:rPr lang="en-IN" sz="1300" b="1" dirty="0" err="1">
                <a:solidFill>
                  <a:srgbClr val="CE9178"/>
                </a:solidFill>
                <a:latin typeface="Consolas" panose="020B0609020204030204" pitchFamily="49" charset="0"/>
                <a:cs typeface="Consolas" panose="020B0609020204030204" pitchFamily="49" charset="0"/>
              </a:rPr>
              <a:t>RollNo</a:t>
            </a:r>
            <a:r>
              <a:rPr lang="en-IN" sz="1300" b="1" dirty="0">
                <a:solidFill>
                  <a:srgbClr val="CE9178"/>
                </a:solidFill>
                <a:latin typeface="Consolas" panose="020B0609020204030204" pitchFamily="49" charset="0"/>
                <a:cs typeface="Consolas" panose="020B0609020204030204" pitchFamily="49" charset="0"/>
              </a:rPr>
              <a:t>. : "</a:t>
            </a:r>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"%d"</a:t>
            </a:r>
            <a:r>
              <a:rPr lang="en-IN" sz="1300" b="1" dirty="0">
                <a:solidFill>
                  <a:srgbClr val="D4D4D4"/>
                </a:solidFill>
                <a:latin typeface="Consolas" panose="020B0609020204030204" pitchFamily="49" charset="0"/>
                <a:cs typeface="Consolas" panose="020B0609020204030204" pitchFamily="49" charset="0"/>
              </a:rPr>
              <a:t>,&amp;</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rollno</a:t>
            </a:r>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"Enter CPI : "</a:t>
            </a:r>
            <a:r>
              <a:rPr lang="en-IN" sz="1300" b="1" dirty="0">
                <a:solidFill>
                  <a:srgbClr val="D4D4D4"/>
                </a:solidFill>
                <a:latin typeface="Consolas" panose="020B0609020204030204" pitchFamily="49" charset="0"/>
                <a:cs typeface="Consolas" panose="020B0609020204030204" pitchFamily="49" charset="0"/>
              </a:rPr>
              <a:t>);</a:t>
            </a:r>
          </a:p>
          <a:p>
            <a:pPr lvl="2"/>
            <a:r>
              <a:rPr lang="en-IN" sz="1300" b="1" dirty="0" err="1">
                <a:solidFill>
                  <a:srgbClr val="D4D4D4"/>
                </a:solidFill>
                <a:latin typeface="Consolas" panose="020B0609020204030204" pitchFamily="49" charset="0"/>
                <a:cs typeface="Consolas" panose="020B0609020204030204" pitchFamily="49" charset="0"/>
              </a:rPr>
              <a:t>scanf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"%f"</a:t>
            </a:r>
            <a:r>
              <a:rPr lang="en-IN" sz="1300" b="1" dirty="0">
                <a:solidFill>
                  <a:srgbClr val="D4D4D4"/>
                </a:solidFill>
                <a:latin typeface="Consolas" panose="020B0609020204030204" pitchFamily="49" charset="0"/>
                <a:cs typeface="Consolas" panose="020B0609020204030204" pitchFamily="49" charset="0"/>
              </a:rPr>
              <a:t>,&amp;</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cpi</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"\n\</a:t>
            </a:r>
            <a:r>
              <a:rPr lang="en-IN" sz="1300" b="1" dirty="0" err="1">
                <a:solidFill>
                  <a:srgbClr val="CE9178"/>
                </a:solidFill>
                <a:latin typeface="Consolas" panose="020B0609020204030204" pitchFamily="49" charset="0"/>
                <a:cs typeface="Consolas" panose="020B0609020204030204" pitchFamily="49" charset="0"/>
              </a:rPr>
              <a:t>tName</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tRollNo</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tMarks</a:t>
            </a:r>
            <a:r>
              <a:rPr lang="en-IN" sz="1300" b="1" dirty="0">
                <a:solidFill>
                  <a:srgbClr val="CE9178"/>
                </a:solidFill>
                <a:latin typeface="Consolas" panose="020B0609020204030204" pitchFamily="49" charset="0"/>
                <a:cs typeface="Consolas" panose="020B0609020204030204" pitchFamily="49" charset="0"/>
              </a:rPr>
              <a:t>\t\n"</a:t>
            </a:r>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for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B5CEA8"/>
                </a:solidFill>
                <a:latin typeface="Consolas" panose="020B0609020204030204" pitchFamily="49" charset="0"/>
                <a:cs typeface="Consolas" panose="020B0609020204030204" pitchFamily="49" charset="0"/>
              </a:rPr>
              <a:t>0</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&lt;n; </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 {</a:t>
            </a:r>
          </a:p>
          <a:p>
            <a:pPr lvl="2"/>
            <a:r>
              <a:rPr lang="en-IN" sz="1300" b="1" dirty="0" err="1">
                <a:solidFill>
                  <a:srgbClr val="D4D4D4"/>
                </a:solidFill>
                <a:latin typeface="Consolas" panose="020B0609020204030204" pitchFamily="49" charset="0"/>
                <a:cs typeface="Consolas" panose="020B0609020204030204" pitchFamily="49" charset="0"/>
              </a:rPr>
              <a:t>printf</a:t>
            </a:r>
            <a:r>
              <a:rPr lang="en-IN" sz="1300" b="1" dirty="0">
                <a:solidFill>
                  <a:srgbClr val="D4D4D4"/>
                </a:solidFill>
                <a:latin typeface="Consolas" panose="020B0609020204030204" pitchFamily="49" charset="0"/>
                <a:cs typeface="Consolas" panose="020B0609020204030204" pitchFamily="49" charset="0"/>
              </a:rPr>
              <a:t>(</a:t>
            </a:r>
            <a:r>
              <a:rPr lang="en-IN" sz="1300" b="1" dirty="0">
                <a:solidFill>
                  <a:srgbClr val="CE9178"/>
                </a:solidFill>
                <a:latin typeface="Consolas" panose="020B0609020204030204" pitchFamily="49" charset="0"/>
                <a:cs typeface="Consolas" panose="020B0609020204030204" pitchFamily="49" charset="0"/>
              </a:rPr>
              <a:t>"\</a:t>
            </a:r>
            <a:r>
              <a:rPr lang="en-IN" sz="1300" b="1" dirty="0" err="1">
                <a:solidFill>
                  <a:srgbClr val="CE9178"/>
                </a:solidFill>
                <a:latin typeface="Consolas" panose="020B0609020204030204" pitchFamily="49" charset="0"/>
                <a:cs typeface="Consolas" panose="020B0609020204030204" pitchFamily="49" charset="0"/>
              </a:rPr>
              <a:t>t%s</a:t>
            </a:r>
            <a:r>
              <a:rPr lang="en-IN" sz="1300" b="1" dirty="0">
                <a:solidFill>
                  <a:srgbClr val="CE9178"/>
                </a:solidFill>
                <a:latin typeface="Consolas" panose="020B0609020204030204" pitchFamily="49" charset="0"/>
                <a:cs typeface="Consolas" panose="020B0609020204030204" pitchFamily="49" charset="0"/>
              </a:rPr>
              <a:t>\t\</a:t>
            </a:r>
            <a:r>
              <a:rPr lang="en-IN" sz="1300" b="1" dirty="0" err="1">
                <a:solidFill>
                  <a:srgbClr val="CE9178"/>
                </a:solidFill>
                <a:latin typeface="Consolas" panose="020B0609020204030204" pitchFamily="49" charset="0"/>
                <a:cs typeface="Consolas" panose="020B0609020204030204" pitchFamily="49" charset="0"/>
              </a:rPr>
              <a:t>t%d</a:t>
            </a:r>
            <a:r>
              <a:rPr lang="en-IN" sz="1300" b="1" dirty="0">
                <a:solidFill>
                  <a:srgbClr val="CE9178"/>
                </a:solidFill>
                <a:latin typeface="Consolas" panose="020B0609020204030204" pitchFamily="49" charset="0"/>
                <a:cs typeface="Consolas" panose="020B0609020204030204" pitchFamily="49" charset="0"/>
              </a:rPr>
              <a:t>\t\t%.2f\t\n"</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].name, </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rollno</a:t>
            </a:r>
            <a:r>
              <a:rPr lang="en-IN" sz="1300" b="1" dirty="0">
                <a:solidFill>
                  <a:srgbClr val="D4D4D4"/>
                </a:solidFill>
                <a:latin typeface="Consolas" panose="020B0609020204030204" pitchFamily="49" charset="0"/>
                <a:cs typeface="Consolas" panose="020B0609020204030204" pitchFamily="49" charset="0"/>
              </a:rPr>
              <a:t>, </a:t>
            </a:r>
            <a:r>
              <a:rPr lang="en-IN" sz="1300" b="1" dirty="0" err="1">
                <a:solidFill>
                  <a:srgbClr val="D4D4D4"/>
                </a:solidFill>
                <a:latin typeface="Consolas" panose="020B0609020204030204" pitchFamily="49" charset="0"/>
                <a:cs typeface="Consolas" panose="020B0609020204030204" pitchFamily="49" charset="0"/>
              </a:rPr>
              <a:t>sarr</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i</a:t>
            </a:r>
            <a:r>
              <a:rPr lang="en-IN" sz="1300" b="1" dirty="0">
                <a:solidFill>
                  <a:srgbClr val="D4D4D4"/>
                </a:solidFill>
                <a:latin typeface="Consolas" panose="020B0609020204030204" pitchFamily="49" charset="0"/>
                <a:cs typeface="Consolas" panose="020B0609020204030204" pitchFamily="49" charset="0"/>
              </a:rPr>
              <a:t>].</a:t>
            </a:r>
            <a:r>
              <a:rPr lang="en-IN" sz="1300" b="1" dirty="0" err="1">
                <a:solidFill>
                  <a:srgbClr val="D4D4D4"/>
                </a:solidFill>
                <a:latin typeface="Consolas" panose="020B0609020204030204" pitchFamily="49" charset="0"/>
                <a:cs typeface="Consolas" panose="020B0609020204030204" pitchFamily="49" charset="0"/>
              </a:rPr>
              <a:t>cpi</a:t>
            </a:r>
            <a:r>
              <a:rPr lang="en-IN" sz="1300" b="1" dirty="0">
                <a:solidFill>
                  <a:srgbClr val="D4D4D4"/>
                </a:solidFill>
                <a:latin typeface="Consolas" panose="020B0609020204030204" pitchFamily="49" charset="0"/>
                <a:cs typeface="Consolas" panose="020B0609020204030204" pitchFamily="49" charset="0"/>
              </a:rPr>
              <a:t>); </a:t>
            </a:r>
          </a:p>
          <a:p>
            <a:pPr lvl="1"/>
            <a:r>
              <a:rPr lang="en-IN" sz="1300" b="1" dirty="0">
                <a:solidFill>
                  <a:srgbClr val="D4D4D4"/>
                </a:solidFill>
                <a:latin typeface="Consolas" panose="020B0609020204030204" pitchFamily="49" charset="0"/>
                <a:cs typeface="Consolas" panose="020B0609020204030204" pitchFamily="49" charset="0"/>
              </a:rPr>
              <a:t>}</a:t>
            </a:r>
          </a:p>
          <a:p>
            <a:pPr lvl="1"/>
            <a:r>
              <a:rPr lang="en-IN" sz="1300" b="1" dirty="0">
                <a:solidFill>
                  <a:srgbClr val="569CD6"/>
                </a:solidFill>
                <a:latin typeface="Consolas" panose="020B0609020204030204" pitchFamily="49" charset="0"/>
                <a:cs typeface="Consolas" panose="020B0609020204030204" pitchFamily="49" charset="0"/>
              </a:rPr>
              <a:t>return</a:t>
            </a:r>
            <a:r>
              <a:rPr lang="en-IN" sz="1300" b="1" dirty="0">
                <a:solidFill>
                  <a:srgbClr val="D4D4D4"/>
                </a:solidFill>
                <a:latin typeface="Consolas" panose="020B0609020204030204" pitchFamily="49" charset="0"/>
                <a:cs typeface="Consolas" panose="020B0609020204030204" pitchFamily="49" charset="0"/>
              </a:rPr>
              <a:t> </a:t>
            </a:r>
            <a:r>
              <a:rPr lang="en-IN" sz="1300" b="1" dirty="0">
                <a:solidFill>
                  <a:srgbClr val="B5CEA8"/>
                </a:solidFill>
                <a:latin typeface="Consolas" panose="020B0609020204030204" pitchFamily="49" charset="0"/>
                <a:cs typeface="Consolas" panose="020B0609020204030204" pitchFamily="49" charset="0"/>
              </a:rPr>
              <a:t>0</a:t>
            </a:r>
            <a:r>
              <a:rPr lang="en-IN" sz="1300" b="1" dirty="0">
                <a:solidFill>
                  <a:srgbClr val="D4D4D4"/>
                </a:solidFill>
                <a:latin typeface="Consolas" panose="020B0609020204030204" pitchFamily="49" charset="0"/>
                <a:cs typeface="Consolas" panose="020B0609020204030204" pitchFamily="49" charset="0"/>
              </a:rPr>
              <a:t>;</a:t>
            </a:r>
          </a:p>
          <a:p>
            <a:r>
              <a:rPr lang="en-IN" sz="1300" b="1" dirty="0">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300" b="1" dirty="0">
                <a:solidFill>
                  <a:schemeClr val="tx1">
                    <a:lumMod val="75000"/>
                    <a:lumOff val="25000"/>
                  </a:schemeClr>
                </a:solidFill>
                <a:latin typeface="Consolas" panose="020B0609020204030204" pitchFamily="49" charset="0"/>
              </a:rPr>
              <a:t>1</a:t>
            </a:r>
          </a:p>
          <a:p>
            <a:pPr algn="r"/>
            <a:r>
              <a:rPr lang="en-US" sz="1300" b="1" dirty="0">
                <a:solidFill>
                  <a:schemeClr val="tx1">
                    <a:lumMod val="75000"/>
                    <a:lumOff val="25000"/>
                  </a:schemeClr>
                </a:solidFill>
                <a:effectLst/>
                <a:latin typeface="Consolas" panose="020B0609020204030204" pitchFamily="49" charset="0"/>
              </a:rPr>
              <a:t>2</a:t>
            </a:r>
          </a:p>
          <a:p>
            <a:pPr algn="r"/>
            <a:r>
              <a:rPr lang="en-US" sz="1300" b="1" dirty="0">
                <a:solidFill>
                  <a:schemeClr val="tx1">
                    <a:lumMod val="75000"/>
                    <a:lumOff val="25000"/>
                  </a:schemeClr>
                </a:solidFill>
                <a:latin typeface="Consolas" panose="020B0609020204030204" pitchFamily="49" charset="0"/>
              </a:rPr>
              <a:t>3</a:t>
            </a:r>
          </a:p>
          <a:p>
            <a:pPr algn="r"/>
            <a:r>
              <a:rPr lang="en-US" sz="1300" b="1" dirty="0">
                <a:solidFill>
                  <a:schemeClr val="tx1">
                    <a:lumMod val="75000"/>
                    <a:lumOff val="25000"/>
                  </a:schemeClr>
                </a:solidFill>
                <a:effectLst/>
                <a:latin typeface="Consolas" panose="020B0609020204030204" pitchFamily="49" charset="0"/>
              </a:rPr>
              <a:t>4</a:t>
            </a:r>
          </a:p>
          <a:p>
            <a:pPr algn="r"/>
            <a:r>
              <a:rPr lang="en-US" sz="1300" b="1" dirty="0">
                <a:solidFill>
                  <a:schemeClr val="tx1">
                    <a:lumMod val="75000"/>
                    <a:lumOff val="25000"/>
                  </a:schemeClr>
                </a:solidFill>
                <a:latin typeface="Consolas" panose="020B0609020204030204" pitchFamily="49" charset="0"/>
              </a:rPr>
              <a:t>5</a:t>
            </a:r>
          </a:p>
          <a:p>
            <a:pPr algn="r"/>
            <a:r>
              <a:rPr lang="en-US" sz="1300" b="1" dirty="0">
                <a:solidFill>
                  <a:schemeClr val="tx1">
                    <a:lumMod val="75000"/>
                    <a:lumOff val="25000"/>
                  </a:schemeClr>
                </a:solidFill>
                <a:effectLst/>
                <a:latin typeface="Consolas" panose="020B0609020204030204" pitchFamily="49" charset="0"/>
              </a:rPr>
              <a:t>6</a:t>
            </a:r>
          </a:p>
          <a:p>
            <a:pPr algn="r"/>
            <a:r>
              <a:rPr lang="en-US" sz="1300" b="1" dirty="0">
                <a:solidFill>
                  <a:schemeClr val="tx1">
                    <a:lumMod val="75000"/>
                    <a:lumOff val="25000"/>
                  </a:schemeClr>
                </a:solidFill>
                <a:latin typeface="Consolas" panose="020B0609020204030204" pitchFamily="49" charset="0"/>
              </a:rPr>
              <a:t>7</a:t>
            </a:r>
          </a:p>
          <a:p>
            <a:pPr algn="r"/>
            <a:r>
              <a:rPr lang="en-US" sz="1300" b="1" dirty="0">
                <a:solidFill>
                  <a:schemeClr val="tx1">
                    <a:lumMod val="75000"/>
                    <a:lumOff val="25000"/>
                  </a:schemeClr>
                </a:solidFill>
                <a:effectLst/>
                <a:latin typeface="Consolas" panose="020B0609020204030204" pitchFamily="49" charset="0"/>
              </a:rPr>
              <a:t>8</a:t>
            </a:r>
          </a:p>
          <a:p>
            <a:pPr algn="r"/>
            <a:r>
              <a:rPr lang="en-US" sz="1300" b="1" dirty="0">
                <a:solidFill>
                  <a:schemeClr val="tx1">
                    <a:lumMod val="75000"/>
                    <a:lumOff val="25000"/>
                  </a:schemeClr>
                </a:solidFill>
                <a:latin typeface="Consolas" panose="020B0609020204030204" pitchFamily="49" charset="0"/>
              </a:rPr>
              <a:t>9</a:t>
            </a:r>
          </a:p>
          <a:p>
            <a:pPr algn="r"/>
            <a:r>
              <a:rPr lang="en-US" sz="1300" b="1" dirty="0">
                <a:solidFill>
                  <a:schemeClr val="tx1">
                    <a:lumMod val="75000"/>
                    <a:lumOff val="25000"/>
                  </a:schemeClr>
                </a:solidFill>
                <a:effectLst/>
                <a:latin typeface="Consolas" panose="020B0609020204030204" pitchFamily="49" charset="0"/>
              </a:rPr>
              <a:t>10</a:t>
            </a:r>
          </a:p>
          <a:p>
            <a:pPr algn="r"/>
            <a:r>
              <a:rPr lang="en-US" sz="1300" b="1" dirty="0">
                <a:solidFill>
                  <a:schemeClr val="tx1">
                    <a:lumMod val="75000"/>
                    <a:lumOff val="25000"/>
                  </a:schemeClr>
                </a:solidFill>
                <a:latin typeface="Consolas" panose="020B0609020204030204" pitchFamily="49" charset="0"/>
              </a:rPr>
              <a:t>11</a:t>
            </a:r>
          </a:p>
          <a:p>
            <a:pPr algn="r"/>
            <a:r>
              <a:rPr lang="en-US" sz="1300" b="1" dirty="0">
                <a:solidFill>
                  <a:schemeClr val="tx1">
                    <a:lumMod val="75000"/>
                    <a:lumOff val="25000"/>
                  </a:schemeClr>
                </a:solidFill>
                <a:effectLst/>
                <a:latin typeface="Consolas" panose="020B0609020204030204" pitchFamily="49" charset="0"/>
              </a:rPr>
              <a:t>12</a:t>
            </a:r>
          </a:p>
          <a:p>
            <a:pPr algn="r"/>
            <a:r>
              <a:rPr lang="en-US" sz="1300" b="1" dirty="0">
                <a:solidFill>
                  <a:schemeClr val="tx1">
                    <a:lumMod val="75000"/>
                    <a:lumOff val="25000"/>
                  </a:schemeClr>
                </a:solidFill>
                <a:latin typeface="Consolas" panose="020B0609020204030204" pitchFamily="49" charset="0"/>
              </a:rPr>
              <a:t>13</a:t>
            </a:r>
          </a:p>
          <a:p>
            <a:pPr algn="r"/>
            <a:r>
              <a:rPr lang="en-US" sz="1300" b="1" dirty="0">
                <a:solidFill>
                  <a:schemeClr val="tx1">
                    <a:lumMod val="75000"/>
                    <a:lumOff val="25000"/>
                  </a:schemeClr>
                </a:solidFill>
                <a:effectLst/>
                <a:latin typeface="Consolas" panose="020B0609020204030204" pitchFamily="49" charset="0"/>
              </a:rPr>
              <a:t>14</a:t>
            </a:r>
          </a:p>
          <a:p>
            <a:pPr algn="r"/>
            <a:r>
              <a:rPr lang="en-US" sz="1300" b="1" dirty="0">
                <a:solidFill>
                  <a:schemeClr val="tx1">
                    <a:lumMod val="75000"/>
                    <a:lumOff val="25000"/>
                  </a:schemeClr>
                </a:solidFill>
                <a:latin typeface="Consolas" panose="020B0609020204030204" pitchFamily="49" charset="0"/>
              </a:rPr>
              <a:t>15</a:t>
            </a:r>
          </a:p>
          <a:p>
            <a:pPr algn="r"/>
            <a:r>
              <a:rPr lang="en-US" sz="1300" b="1" dirty="0">
                <a:solidFill>
                  <a:schemeClr val="tx1">
                    <a:lumMod val="75000"/>
                    <a:lumOff val="25000"/>
                  </a:schemeClr>
                </a:solidFill>
                <a:effectLst/>
                <a:latin typeface="Consolas" panose="020B0609020204030204" pitchFamily="49" charset="0"/>
              </a:rPr>
              <a:t>16</a:t>
            </a:r>
          </a:p>
          <a:p>
            <a:pPr algn="r"/>
            <a:r>
              <a:rPr lang="en-US" sz="1300" b="1" dirty="0">
                <a:solidFill>
                  <a:schemeClr val="tx1">
                    <a:lumMod val="75000"/>
                    <a:lumOff val="25000"/>
                  </a:schemeClr>
                </a:solidFill>
                <a:latin typeface="Consolas" panose="020B0609020204030204" pitchFamily="49" charset="0"/>
              </a:rPr>
              <a:t>17</a:t>
            </a:r>
          </a:p>
          <a:p>
            <a:pPr algn="r"/>
            <a:r>
              <a:rPr lang="en-US" sz="1300" b="1" dirty="0">
                <a:solidFill>
                  <a:schemeClr val="tx1">
                    <a:lumMod val="75000"/>
                    <a:lumOff val="25000"/>
                  </a:schemeClr>
                </a:solidFill>
                <a:effectLst/>
                <a:latin typeface="Consolas" panose="020B0609020204030204" pitchFamily="49" charset="0"/>
              </a:rPr>
              <a:t>18</a:t>
            </a:r>
          </a:p>
          <a:p>
            <a:pPr algn="r"/>
            <a:r>
              <a:rPr lang="en-US" sz="1300" b="1" dirty="0">
                <a:solidFill>
                  <a:schemeClr val="tx1">
                    <a:lumMod val="75000"/>
                    <a:lumOff val="25000"/>
                  </a:schemeClr>
                </a:solidFill>
                <a:latin typeface="Consolas" panose="020B0609020204030204" pitchFamily="49" charset="0"/>
              </a:rPr>
              <a:t>19</a:t>
            </a:r>
          </a:p>
          <a:p>
            <a:pPr algn="r"/>
            <a:r>
              <a:rPr lang="en-US" sz="1300" b="1" dirty="0">
                <a:solidFill>
                  <a:schemeClr val="tx1">
                    <a:lumMod val="75000"/>
                    <a:lumOff val="25000"/>
                  </a:schemeClr>
                </a:solidFill>
                <a:effectLst/>
                <a:latin typeface="Consolas" panose="020B0609020204030204" pitchFamily="49" charset="0"/>
              </a:rPr>
              <a:t>20</a:t>
            </a:r>
          </a:p>
          <a:p>
            <a:pPr algn="r"/>
            <a:r>
              <a:rPr lang="en-US" sz="1300" b="1" dirty="0">
                <a:solidFill>
                  <a:schemeClr val="tx1">
                    <a:lumMod val="75000"/>
                    <a:lumOff val="25000"/>
                  </a:schemeClr>
                </a:solidFill>
                <a:latin typeface="Consolas" panose="020B0609020204030204" pitchFamily="49" charset="0"/>
              </a:rPr>
              <a:t>21</a:t>
            </a:r>
          </a:p>
          <a:p>
            <a:pPr algn="r"/>
            <a:r>
              <a:rPr lang="en-US" sz="1300" b="1" dirty="0">
                <a:solidFill>
                  <a:schemeClr val="tx1">
                    <a:lumMod val="75000"/>
                    <a:lumOff val="25000"/>
                  </a:schemeClr>
                </a:solidFill>
                <a:effectLst/>
                <a:latin typeface="Consolas" panose="020B0609020204030204" pitchFamily="49" charset="0"/>
              </a:rPr>
              <a:t>22</a:t>
            </a:r>
          </a:p>
          <a:p>
            <a:pPr algn="r"/>
            <a:r>
              <a:rPr lang="en-US" sz="1300" b="1" dirty="0">
                <a:solidFill>
                  <a:schemeClr val="tx1">
                    <a:lumMod val="75000"/>
                    <a:lumOff val="25000"/>
                  </a:schemeClr>
                </a:solidFill>
                <a:latin typeface="Consolas" panose="020B0609020204030204" pitchFamily="49" charset="0"/>
              </a:rPr>
              <a:t>23</a:t>
            </a:r>
          </a:p>
          <a:p>
            <a:pPr algn="r"/>
            <a:r>
              <a:rPr lang="en-US" sz="1300" b="1" dirty="0">
                <a:solidFill>
                  <a:schemeClr val="tx1">
                    <a:lumMod val="75000"/>
                    <a:lumOff val="25000"/>
                  </a:schemeClr>
                </a:solidFill>
                <a:effectLst/>
                <a:latin typeface="Consolas" panose="020B0609020204030204" pitchFamily="49" charset="0"/>
              </a:rPr>
              <a:t>24</a:t>
            </a:r>
          </a:p>
          <a:p>
            <a:pPr algn="r"/>
            <a:r>
              <a:rPr lang="en-US" sz="1300" b="1" dirty="0">
                <a:solidFill>
                  <a:schemeClr val="tx1">
                    <a:lumMod val="75000"/>
                    <a:lumOff val="25000"/>
                  </a:schemeClr>
                </a:solidFill>
                <a:latin typeface="Consolas" panose="020B0609020204030204" pitchFamily="49" charset="0"/>
              </a:rPr>
              <a:t>25</a:t>
            </a:r>
          </a:p>
          <a:p>
            <a:pPr algn="r"/>
            <a:r>
              <a:rPr lang="en-US" sz="1300" b="1" dirty="0">
                <a:solidFill>
                  <a:schemeClr val="tx1">
                    <a:lumMod val="75000"/>
                    <a:lumOff val="25000"/>
                  </a:schemeClr>
                </a:solidFill>
                <a:effectLst/>
                <a:latin typeface="Consolas" panose="020B0609020204030204" pitchFamily="49" charset="0"/>
              </a:rPr>
              <a:t>26</a:t>
            </a:r>
          </a:p>
          <a:p>
            <a:pPr algn="r"/>
            <a:r>
              <a:rPr lang="en-US" sz="1300" b="1" dirty="0">
                <a:solidFill>
                  <a:schemeClr val="tx1">
                    <a:lumMod val="75000"/>
                    <a:lumOff val="25000"/>
                  </a:schemeClr>
                </a:solidFill>
                <a:latin typeface="Consolas" panose="020B0609020204030204" pitchFamily="49" charset="0"/>
              </a:rPr>
              <a:t>27</a:t>
            </a:r>
          </a:p>
          <a:p>
            <a:pPr algn="r"/>
            <a:r>
              <a:rPr lang="en-US" sz="1300" b="1" dirty="0">
                <a:solidFill>
                  <a:schemeClr val="tx1">
                    <a:lumMod val="75000"/>
                    <a:lumOff val="25000"/>
                  </a:schemeClr>
                </a:solidFill>
                <a:effectLst/>
                <a:latin typeface="Consolas" panose="020B0609020204030204" pitchFamily="49" charset="0"/>
              </a:rPr>
              <a:t>28</a:t>
            </a:r>
          </a:p>
        </p:txBody>
      </p:sp>
      <p:sp>
        <p:nvSpPr>
          <p:cNvPr id="5" name="Rectangle 4">
            <a:extLst>
              <a:ext uri="{FF2B5EF4-FFF2-40B4-BE49-F238E27FC236}">
                <a16:creationId xmlns:a16="http://schemas.microsoft.com/office/drawing/2014/main" xmlns="" id="{7F89FE68-BCE8-454F-B6D7-830E382636F9}"/>
              </a:ext>
            </a:extLst>
          </p:cNvPr>
          <p:cNvSpPr/>
          <p:nvPr/>
        </p:nvSpPr>
        <p:spPr>
          <a:xfrm>
            <a:off x="7125312" y="1072543"/>
            <a:ext cx="4787017" cy="461664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Enter how many records u want to store : 3</a:t>
            </a: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1 record : </a:t>
            </a:r>
          </a:p>
          <a:p>
            <a:r>
              <a:rPr lang="en-US" sz="1400" dirty="0">
                <a:solidFill>
                  <a:schemeClr val="bg1"/>
                </a:solidFill>
                <a:latin typeface="Consolas" panose="020B0609020204030204" pitchFamily="49" charset="0"/>
              </a:rPr>
              <a:t>Enter Name : </a:t>
            </a:r>
            <a:r>
              <a:rPr lang="en-US" sz="1400" dirty="0" err="1">
                <a:solidFill>
                  <a:schemeClr val="bg1"/>
                </a:solidFill>
                <a:latin typeface="Consolas" panose="020B0609020204030204" pitchFamily="49" charset="0"/>
              </a:rPr>
              <a:t>aaa</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a:t>
            </a:r>
            <a:r>
              <a:rPr lang="en-US" sz="1400" dirty="0" err="1">
                <a:solidFill>
                  <a:schemeClr val="bg1"/>
                </a:solidFill>
                <a:latin typeface="Consolas" panose="020B0609020204030204" pitchFamily="49" charset="0"/>
              </a:rPr>
              <a:t>RollNo</a:t>
            </a:r>
            <a:r>
              <a:rPr lang="en-US" sz="1400" dirty="0">
                <a:solidFill>
                  <a:schemeClr val="bg1"/>
                </a:solidFill>
                <a:latin typeface="Consolas" panose="020B0609020204030204" pitchFamily="49" charset="0"/>
              </a:rPr>
              <a:t>. : 111</a:t>
            </a:r>
          </a:p>
          <a:p>
            <a:r>
              <a:rPr lang="en-US" sz="1400" dirty="0">
                <a:solidFill>
                  <a:schemeClr val="bg1"/>
                </a:solidFill>
                <a:latin typeface="Consolas" panose="020B0609020204030204" pitchFamily="49" charset="0"/>
              </a:rPr>
              <a:t>Enter CPI : 7.89</a:t>
            </a: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2 record : </a:t>
            </a:r>
          </a:p>
          <a:p>
            <a:r>
              <a:rPr lang="en-US" sz="1400" dirty="0">
                <a:solidFill>
                  <a:schemeClr val="bg1"/>
                </a:solidFill>
                <a:latin typeface="Consolas" panose="020B0609020204030204" pitchFamily="49" charset="0"/>
              </a:rPr>
              <a:t>Enter Name : </a:t>
            </a:r>
            <a:r>
              <a:rPr lang="en-US" sz="1400" dirty="0" err="1">
                <a:solidFill>
                  <a:schemeClr val="bg1"/>
                </a:solidFill>
                <a:latin typeface="Consolas" panose="020B0609020204030204" pitchFamily="49" charset="0"/>
              </a:rPr>
              <a:t>bbb</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a:t>
            </a:r>
            <a:r>
              <a:rPr lang="en-US" sz="1400" dirty="0" err="1">
                <a:solidFill>
                  <a:schemeClr val="bg1"/>
                </a:solidFill>
                <a:latin typeface="Consolas" panose="020B0609020204030204" pitchFamily="49" charset="0"/>
              </a:rPr>
              <a:t>RollNo</a:t>
            </a:r>
            <a:r>
              <a:rPr lang="en-US" sz="1400" dirty="0">
                <a:solidFill>
                  <a:schemeClr val="bg1"/>
                </a:solidFill>
                <a:latin typeface="Consolas" panose="020B0609020204030204" pitchFamily="49" charset="0"/>
              </a:rPr>
              <a:t>. : 222</a:t>
            </a:r>
          </a:p>
          <a:p>
            <a:r>
              <a:rPr lang="en-US" sz="1400" dirty="0">
                <a:solidFill>
                  <a:schemeClr val="bg1"/>
                </a:solidFill>
                <a:latin typeface="Consolas" panose="020B0609020204030204" pitchFamily="49" charset="0"/>
              </a:rPr>
              <a:t>Enter CPI : 7.85</a:t>
            </a: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Enter 3 record : </a:t>
            </a:r>
          </a:p>
          <a:p>
            <a:r>
              <a:rPr lang="en-US" sz="1400" dirty="0">
                <a:solidFill>
                  <a:schemeClr val="bg1"/>
                </a:solidFill>
                <a:latin typeface="Consolas" panose="020B0609020204030204" pitchFamily="49" charset="0"/>
              </a:rPr>
              <a:t>Enter Name : ccc</a:t>
            </a:r>
          </a:p>
          <a:p>
            <a:r>
              <a:rPr lang="en-US" sz="1400" dirty="0">
                <a:solidFill>
                  <a:schemeClr val="bg1"/>
                </a:solidFill>
                <a:latin typeface="Consolas" panose="020B0609020204030204" pitchFamily="49" charset="0"/>
              </a:rPr>
              <a:t>Enter </a:t>
            </a:r>
            <a:r>
              <a:rPr lang="en-US" sz="1400" dirty="0" err="1">
                <a:solidFill>
                  <a:schemeClr val="bg1"/>
                </a:solidFill>
                <a:latin typeface="Consolas" panose="020B0609020204030204" pitchFamily="49" charset="0"/>
              </a:rPr>
              <a:t>RollNo</a:t>
            </a:r>
            <a:r>
              <a:rPr lang="en-US" sz="1400" dirty="0">
                <a:solidFill>
                  <a:schemeClr val="bg1"/>
                </a:solidFill>
                <a:latin typeface="Consolas" panose="020B0609020204030204" pitchFamily="49" charset="0"/>
              </a:rPr>
              <a:t>. : 333</a:t>
            </a:r>
          </a:p>
          <a:p>
            <a:r>
              <a:rPr lang="en-US" sz="1400" dirty="0">
                <a:solidFill>
                  <a:schemeClr val="bg1"/>
                </a:solidFill>
                <a:latin typeface="Consolas" panose="020B0609020204030204" pitchFamily="49" charset="0"/>
              </a:rPr>
              <a:t>Enter CPI : 8.56</a:t>
            </a: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Name    </a:t>
            </a:r>
            <a:r>
              <a:rPr lang="en-US" sz="1400" dirty="0" err="1">
                <a:solidFill>
                  <a:schemeClr val="bg1"/>
                </a:solidFill>
                <a:latin typeface="Consolas" panose="020B0609020204030204" pitchFamily="49" charset="0"/>
              </a:rPr>
              <a:t>RollNo</a:t>
            </a:r>
            <a:r>
              <a:rPr lang="en-US" sz="1400" dirty="0">
                <a:solidFill>
                  <a:schemeClr val="bg1"/>
                </a:solidFill>
                <a:latin typeface="Consolas" panose="020B0609020204030204" pitchFamily="49" charset="0"/>
              </a:rPr>
              <a:t>  Marks</a:t>
            </a:r>
          </a:p>
          <a:p>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aaa</a:t>
            </a:r>
            <a:r>
              <a:rPr lang="en-US" sz="1400" dirty="0">
                <a:solidFill>
                  <a:schemeClr val="bg1"/>
                </a:solidFill>
                <a:latin typeface="Consolas" panose="020B0609020204030204" pitchFamily="49" charset="0"/>
              </a:rPr>
              <a:t>     111     7.89</a:t>
            </a:r>
          </a:p>
          <a:p>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bbb</a:t>
            </a:r>
            <a:r>
              <a:rPr lang="en-US" sz="1400" dirty="0">
                <a:solidFill>
                  <a:schemeClr val="bg1"/>
                </a:solidFill>
                <a:latin typeface="Consolas" panose="020B0609020204030204" pitchFamily="49" charset="0"/>
              </a:rPr>
              <a:t>     222     7.85</a:t>
            </a:r>
          </a:p>
          <a:p>
            <a:r>
              <a:rPr lang="en-US" sz="1400" dirty="0">
                <a:solidFill>
                  <a:schemeClr val="bg1"/>
                </a:solidFill>
                <a:latin typeface="Consolas" panose="020B0609020204030204" pitchFamily="49" charset="0"/>
              </a:rPr>
              <a:t>    ccc     333     8.56</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125312" y="743359"/>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dirty="0">
                <a:solidFill>
                  <a:schemeClr val="bg1"/>
                </a:solidFill>
              </a:rPr>
              <a:t>Write a program to read and display N student information using array of structure.</a:t>
            </a:r>
          </a:p>
        </p:txBody>
      </p:sp>
    </p:spTree>
    <p:extLst>
      <p:ext uri="{BB962C8B-B14F-4D97-AF65-F5344CB8AC3E}">
        <p14:creationId xmlns:p14="http://schemas.microsoft.com/office/powerpoint/2010/main" val="304205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
                                            <p:bg/>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uiExpand="1" build="p"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EDCFA-FB78-914A-8901-F0B8D81F4A8F}"/>
              </a:ext>
            </a:extLst>
          </p:cNvPr>
          <p:cNvSpPr txBox="1">
            <a:spLocks/>
          </p:cNvSpPr>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WAP to print Odd numbers between 1 to n</a:t>
            </a:r>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b="1" dirty="0">
                <a:solidFill>
                  <a:srgbClr val="569CD6"/>
                </a:solidFill>
                <a:latin typeface="Consolas" panose="020B0609020204030204" pitchFamily="49" charset="0"/>
                <a:cs typeface="Consolas" panose="020B0609020204030204" pitchFamily="49" charset="0"/>
              </a:rPr>
              <a:t>#include</a:t>
            </a:r>
            <a:r>
              <a:rPr lang="en-IN" sz="1400" b="1" dirty="0">
                <a:solidFill>
                  <a:srgbClr val="CE9178"/>
                </a:solidFill>
                <a:latin typeface="Consolas" panose="020B0609020204030204" pitchFamily="49" charset="0"/>
                <a:cs typeface="Consolas" panose="020B0609020204030204" pitchFamily="49" charset="0"/>
              </a:rPr>
              <a:t>&lt;</a:t>
            </a:r>
            <a:r>
              <a:rPr lang="en-IN" sz="1400" b="1" dirty="0" err="1">
                <a:solidFill>
                  <a:srgbClr val="CE9178"/>
                </a:solidFill>
                <a:latin typeface="Consolas" panose="020B0609020204030204" pitchFamily="49" charset="0"/>
                <a:cs typeface="Consolas" panose="020B0609020204030204" pitchFamily="49" charset="0"/>
              </a:rPr>
              <a:t>stdio.h</a:t>
            </a:r>
            <a:r>
              <a:rPr lang="en-IN" sz="1400" b="1" dirty="0">
                <a:solidFill>
                  <a:srgbClr val="CE9178"/>
                </a:solidFill>
                <a:latin typeface="Consolas" panose="020B0609020204030204" pitchFamily="49" charset="0"/>
                <a:cs typeface="Consolas" panose="020B0609020204030204" pitchFamily="49" charset="0"/>
              </a:rPr>
              <a:t>&gt;</a:t>
            </a:r>
            <a:endParaRPr lang="en-IN" sz="1400" b="1" dirty="0">
              <a:solidFill>
                <a:srgbClr val="D4D4D4"/>
              </a:solidFill>
              <a:latin typeface="Consolas" panose="020B0609020204030204" pitchFamily="49" charset="0"/>
              <a:cs typeface="Consolas" panose="020B0609020204030204" pitchFamily="49" charset="0"/>
            </a:endParaRPr>
          </a:p>
          <a:p>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Time {</a:t>
            </a:r>
          </a:p>
          <a:p>
            <a:pPr lvl="1"/>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hours;</a:t>
            </a:r>
          </a:p>
          <a:p>
            <a:pPr lvl="1"/>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minutes;</a:t>
            </a:r>
          </a:p>
          <a:p>
            <a:pPr lvl="1"/>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seconds;</a:t>
            </a:r>
          </a:p>
          <a:p>
            <a:r>
              <a:rPr lang="en-IN" sz="1400" b="1" dirty="0">
                <a:solidFill>
                  <a:srgbClr val="D4D4D4"/>
                </a:solidFill>
                <a:latin typeface="Consolas" panose="020B0609020204030204" pitchFamily="49" charset="0"/>
                <a:cs typeface="Consolas" panose="020B0609020204030204" pitchFamily="49" charset="0"/>
              </a:rPr>
              <a:t>};</a:t>
            </a:r>
            <a:br>
              <a:rPr lang="en-IN" sz="1400" b="1" dirty="0">
                <a:solidFill>
                  <a:srgbClr val="D4D4D4"/>
                </a:solidFill>
                <a:latin typeface="Consolas" panose="020B0609020204030204" pitchFamily="49" charset="0"/>
                <a:cs typeface="Consolas" panose="020B0609020204030204" pitchFamily="49" charset="0"/>
              </a:rPr>
            </a:br>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Time input(); // function declaration</a:t>
            </a:r>
            <a:br>
              <a:rPr lang="en-IN" sz="1400" b="1" dirty="0">
                <a:solidFill>
                  <a:srgbClr val="D4D4D4"/>
                </a:solidFill>
                <a:latin typeface="Consolas" panose="020B0609020204030204" pitchFamily="49" charset="0"/>
                <a:cs typeface="Consolas" panose="020B0609020204030204" pitchFamily="49" charset="0"/>
              </a:rPr>
            </a:br>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main()</a:t>
            </a:r>
          </a:p>
          <a:p>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Time t;</a:t>
            </a:r>
          </a:p>
          <a:p>
            <a:pPr lvl="1"/>
            <a:r>
              <a:rPr lang="en-IN" sz="1400" b="1" dirty="0">
                <a:solidFill>
                  <a:srgbClr val="D4D4D4"/>
                </a:solidFill>
                <a:latin typeface="Consolas" panose="020B0609020204030204" pitchFamily="49" charset="0"/>
                <a:cs typeface="Consolas" panose="020B0609020204030204" pitchFamily="49" charset="0"/>
              </a:rPr>
              <a:t>t=input();</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"Hours : Minutes : Seconds\n %d : %d : %d"</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t.hours,t.minutes,t.seconds</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return</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B5CEA8"/>
                </a:solidFill>
                <a:latin typeface="Consolas" panose="020B0609020204030204" pitchFamily="49" charset="0"/>
                <a:cs typeface="Consolas" panose="020B0609020204030204" pitchFamily="49" charset="0"/>
              </a:rPr>
              <a:t>0</a:t>
            </a:r>
            <a:r>
              <a:rPr lang="en-IN" sz="1400" b="1" dirty="0">
                <a:solidFill>
                  <a:srgbClr val="D4D4D4"/>
                </a:solidFill>
                <a:latin typeface="Consolas" panose="020B0609020204030204" pitchFamily="49" charset="0"/>
                <a:cs typeface="Consolas" panose="020B0609020204030204" pitchFamily="49" charset="0"/>
              </a:rPr>
              <a:t>;</a:t>
            </a:r>
          </a:p>
          <a:p>
            <a:r>
              <a:rPr lang="en-IN" sz="1400" b="1" dirty="0">
                <a:solidFill>
                  <a:srgbClr val="D4D4D4"/>
                </a:solidFill>
                <a:latin typeface="Consolas" panose="020B0609020204030204" pitchFamily="49" charset="0"/>
                <a:cs typeface="Consolas" panose="020B0609020204030204" pitchFamily="49" charset="0"/>
              </a:rPr>
              <a:t>}</a:t>
            </a:r>
            <a:br>
              <a:rPr lang="en-IN" sz="1400" b="1" dirty="0">
                <a:solidFill>
                  <a:srgbClr val="D4D4D4"/>
                </a:solidFill>
                <a:latin typeface="Consolas" panose="020B0609020204030204" pitchFamily="49" charset="0"/>
                <a:cs typeface="Consolas" panose="020B0609020204030204" pitchFamily="49" charset="0"/>
              </a:rPr>
            </a:br>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Time input() </a:t>
            </a:r>
            <a:r>
              <a:rPr lang="en-IN" sz="1300" b="1" dirty="0">
                <a:solidFill>
                  <a:srgbClr val="6A9955"/>
                </a:solidFill>
                <a:latin typeface="Consolas" panose="020B0609020204030204" pitchFamily="49" charset="0"/>
                <a:cs typeface="Consolas" panose="020B0609020204030204" pitchFamily="49" charset="0"/>
              </a:rPr>
              <a:t>// function definition</a:t>
            </a:r>
          </a:p>
          <a:p>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Time </a:t>
            </a:r>
            <a:r>
              <a:rPr lang="en-IN" sz="1400" b="1" dirty="0" err="1">
                <a:solidFill>
                  <a:srgbClr val="D4D4D4"/>
                </a:solidFill>
                <a:latin typeface="Consolas" panose="020B0609020204030204" pitchFamily="49" charset="0"/>
                <a:cs typeface="Consolas" panose="020B0609020204030204" pitchFamily="49" charset="0"/>
              </a:rPr>
              <a:t>tt</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"Enter Hours: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"%d"</a:t>
            </a:r>
            <a:r>
              <a:rPr lang="en-IN" sz="1400" b="1" dirty="0">
                <a:solidFill>
                  <a:srgbClr val="D4D4D4"/>
                </a:solidFill>
                <a:latin typeface="Consolas" panose="020B0609020204030204" pitchFamily="49" charset="0"/>
                <a:cs typeface="Consolas" panose="020B0609020204030204" pitchFamily="49" charset="0"/>
              </a:rPr>
              <a:t>,&amp;</a:t>
            </a:r>
            <a:r>
              <a:rPr lang="en-IN" sz="1400" b="1" dirty="0" err="1">
                <a:solidFill>
                  <a:srgbClr val="D4D4D4"/>
                </a:solidFill>
                <a:latin typeface="Consolas" panose="020B0609020204030204" pitchFamily="49" charset="0"/>
                <a:cs typeface="Consolas" panose="020B0609020204030204" pitchFamily="49" charset="0"/>
              </a:rPr>
              <a:t>tt.hours</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"Enter Minutes: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"%d"</a:t>
            </a:r>
            <a:r>
              <a:rPr lang="en-IN" sz="1400" b="1" dirty="0">
                <a:solidFill>
                  <a:srgbClr val="D4D4D4"/>
                </a:solidFill>
                <a:latin typeface="Consolas" panose="020B0609020204030204" pitchFamily="49" charset="0"/>
                <a:cs typeface="Consolas" panose="020B0609020204030204" pitchFamily="49" charset="0"/>
              </a:rPr>
              <a:t>,&amp;</a:t>
            </a:r>
            <a:r>
              <a:rPr lang="en-IN" sz="1400" b="1" dirty="0" err="1">
                <a:solidFill>
                  <a:srgbClr val="D4D4D4"/>
                </a:solidFill>
                <a:latin typeface="Consolas" panose="020B0609020204030204" pitchFamily="49" charset="0"/>
                <a:cs typeface="Consolas" panose="020B0609020204030204" pitchFamily="49" charset="0"/>
              </a:rPr>
              <a:t>tt.minutes</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"Enter Seconds: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CE9178"/>
                </a:solidFill>
                <a:latin typeface="Consolas" panose="020B0609020204030204" pitchFamily="49" charset="0"/>
                <a:cs typeface="Consolas" panose="020B0609020204030204" pitchFamily="49" charset="0"/>
              </a:rPr>
              <a:t>"%d"</a:t>
            </a:r>
            <a:r>
              <a:rPr lang="en-IN" sz="1400" b="1" dirty="0">
                <a:solidFill>
                  <a:srgbClr val="D4D4D4"/>
                </a:solidFill>
                <a:latin typeface="Consolas" panose="020B0609020204030204" pitchFamily="49" charset="0"/>
                <a:cs typeface="Consolas" panose="020B0609020204030204" pitchFamily="49" charset="0"/>
              </a:rPr>
              <a:t>,&amp;</a:t>
            </a:r>
            <a:r>
              <a:rPr lang="en-IN" sz="1400" b="1" dirty="0" err="1">
                <a:solidFill>
                  <a:srgbClr val="D4D4D4"/>
                </a:solidFill>
                <a:latin typeface="Consolas" panose="020B0609020204030204" pitchFamily="49" charset="0"/>
                <a:cs typeface="Consolas" panose="020B0609020204030204" pitchFamily="49" charset="0"/>
              </a:rPr>
              <a:t>tt.seconds</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return</a:t>
            </a:r>
            <a:r>
              <a:rPr lang="en-IN" sz="1400" b="1" dirty="0">
                <a:solidFill>
                  <a:srgbClr val="D4D4D4"/>
                </a:solidFill>
                <a:latin typeface="Consolas" panose="020B0609020204030204" pitchFamily="49" charset="0"/>
                <a:cs typeface="Consolas" panose="020B0609020204030204" pitchFamily="49" charset="0"/>
              </a:rPr>
              <a:t> </a:t>
            </a:r>
            <a:r>
              <a:rPr lang="en-IN" sz="1400" b="1" dirty="0" err="1">
                <a:solidFill>
                  <a:srgbClr val="D4D4D4"/>
                </a:solidFill>
                <a:latin typeface="Consolas" panose="020B0609020204030204" pitchFamily="49" charset="0"/>
                <a:cs typeface="Consolas" panose="020B0609020204030204" pitchFamily="49" charset="0"/>
              </a:rPr>
              <a:t>tt</a:t>
            </a:r>
            <a:r>
              <a:rPr lang="en-IN" sz="1400" b="1" dirty="0">
                <a:solidFill>
                  <a:srgbClr val="D4D4D4"/>
                </a:solidFill>
                <a:latin typeface="Consolas" panose="020B0609020204030204" pitchFamily="49" charset="0"/>
                <a:cs typeface="Consolas" panose="020B0609020204030204" pitchFamily="49" charset="0"/>
              </a:rPr>
              <a:t>; // return structure variable</a:t>
            </a:r>
          </a:p>
          <a:p>
            <a:pPr marL="47625" lvl="1"/>
            <a:r>
              <a:rPr lang="en-IN" sz="1400" b="1" dirty="0">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dirty="0">
                <a:solidFill>
                  <a:schemeClr val="tx1">
                    <a:lumMod val="75000"/>
                    <a:lumOff val="25000"/>
                  </a:schemeClr>
                </a:solidFill>
                <a:latin typeface="Consolas" panose="020B0609020204030204" pitchFamily="49" charset="0"/>
              </a:rPr>
              <a:t>1</a:t>
            </a:r>
          </a:p>
          <a:p>
            <a:pPr algn="r"/>
            <a:r>
              <a:rPr lang="en-US" sz="1400" b="1" dirty="0">
                <a:solidFill>
                  <a:schemeClr val="tx1">
                    <a:lumMod val="75000"/>
                    <a:lumOff val="25000"/>
                  </a:schemeClr>
                </a:solidFill>
                <a:effectLst/>
                <a:latin typeface="Consolas" panose="020B0609020204030204" pitchFamily="49" charset="0"/>
              </a:rPr>
              <a:t>2</a:t>
            </a:r>
          </a:p>
          <a:p>
            <a:pPr algn="r"/>
            <a:r>
              <a:rPr lang="en-US" sz="1400" b="1" dirty="0">
                <a:solidFill>
                  <a:schemeClr val="tx1">
                    <a:lumMod val="75000"/>
                    <a:lumOff val="25000"/>
                  </a:schemeClr>
                </a:solidFill>
                <a:latin typeface="Consolas" panose="020B0609020204030204" pitchFamily="49" charset="0"/>
              </a:rPr>
              <a:t>3</a:t>
            </a:r>
          </a:p>
          <a:p>
            <a:pPr algn="r"/>
            <a:r>
              <a:rPr lang="en-US" sz="1400" b="1" dirty="0">
                <a:solidFill>
                  <a:schemeClr val="tx1">
                    <a:lumMod val="75000"/>
                    <a:lumOff val="25000"/>
                  </a:schemeClr>
                </a:solidFill>
                <a:effectLst/>
                <a:latin typeface="Consolas" panose="020B0609020204030204" pitchFamily="49" charset="0"/>
              </a:rPr>
              <a:t>4</a:t>
            </a:r>
          </a:p>
          <a:p>
            <a:pPr algn="r"/>
            <a:r>
              <a:rPr lang="en-US" sz="1400" b="1" dirty="0">
                <a:solidFill>
                  <a:schemeClr val="tx1">
                    <a:lumMod val="75000"/>
                    <a:lumOff val="25000"/>
                  </a:schemeClr>
                </a:solidFill>
                <a:latin typeface="Consolas" panose="020B0609020204030204" pitchFamily="49" charset="0"/>
              </a:rPr>
              <a:t>5</a:t>
            </a:r>
          </a:p>
          <a:p>
            <a:pPr algn="r"/>
            <a:r>
              <a:rPr lang="en-US" sz="1400" b="1" dirty="0">
                <a:solidFill>
                  <a:schemeClr val="tx1">
                    <a:lumMod val="75000"/>
                    <a:lumOff val="25000"/>
                  </a:schemeClr>
                </a:solidFill>
                <a:effectLst/>
                <a:latin typeface="Consolas" panose="020B0609020204030204" pitchFamily="49" charset="0"/>
              </a:rPr>
              <a:t>6</a:t>
            </a:r>
          </a:p>
          <a:p>
            <a:pPr algn="r"/>
            <a:r>
              <a:rPr lang="en-US" sz="1400" b="1" dirty="0">
                <a:solidFill>
                  <a:schemeClr val="tx1">
                    <a:lumMod val="75000"/>
                    <a:lumOff val="25000"/>
                  </a:schemeClr>
                </a:solidFill>
                <a:latin typeface="Consolas" panose="020B0609020204030204" pitchFamily="49" charset="0"/>
              </a:rPr>
              <a:t>7</a:t>
            </a:r>
          </a:p>
          <a:p>
            <a:pPr algn="r"/>
            <a:r>
              <a:rPr lang="en-US" sz="1400" b="1" dirty="0">
                <a:solidFill>
                  <a:schemeClr val="tx1">
                    <a:lumMod val="75000"/>
                    <a:lumOff val="25000"/>
                  </a:schemeClr>
                </a:solidFill>
                <a:effectLst/>
                <a:latin typeface="Consolas" panose="020B0609020204030204" pitchFamily="49" charset="0"/>
              </a:rPr>
              <a:t>8</a:t>
            </a:r>
          </a:p>
          <a:p>
            <a:pPr algn="r"/>
            <a:r>
              <a:rPr lang="en-US" sz="1400" b="1" dirty="0">
                <a:solidFill>
                  <a:schemeClr val="tx1">
                    <a:lumMod val="75000"/>
                    <a:lumOff val="25000"/>
                  </a:schemeClr>
                </a:solidFill>
                <a:latin typeface="Consolas" panose="020B0609020204030204" pitchFamily="49" charset="0"/>
              </a:rPr>
              <a:t>9</a:t>
            </a:r>
          </a:p>
          <a:p>
            <a:pPr algn="r"/>
            <a:r>
              <a:rPr lang="en-US" sz="1400" b="1" dirty="0">
                <a:solidFill>
                  <a:schemeClr val="tx1">
                    <a:lumMod val="75000"/>
                    <a:lumOff val="25000"/>
                  </a:schemeClr>
                </a:solidFill>
                <a:effectLst/>
                <a:latin typeface="Consolas" panose="020B0609020204030204" pitchFamily="49" charset="0"/>
              </a:rPr>
              <a:t>10</a:t>
            </a:r>
          </a:p>
          <a:p>
            <a:pPr algn="r"/>
            <a:r>
              <a:rPr lang="en-US" sz="1400" b="1" dirty="0">
                <a:solidFill>
                  <a:schemeClr val="tx1">
                    <a:lumMod val="75000"/>
                    <a:lumOff val="25000"/>
                  </a:schemeClr>
                </a:solidFill>
                <a:latin typeface="Consolas" panose="020B0609020204030204" pitchFamily="49" charset="0"/>
              </a:rPr>
              <a:t>11</a:t>
            </a:r>
          </a:p>
          <a:p>
            <a:pPr algn="r"/>
            <a:r>
              <a:rPr lang="en-US" sz="1400" b="1" dirty="0">
                <a:solidFill>
                  <a:schemeClr val="tx1">
                    <a:lumMod val="75000"/>
                    <a:lumOff val="25000"/>
                  </a:schemeClr>
                </a:solidFill>
                <a:effectLst/>
                <a:latin typeface="Consolas" panose="020B0609020204030204" pitchFamily="49" charset="0"/>
              </a:rPr>
              <a:t>12</a:t>
            </a:r>
          </a:p>
          <a:p>
            <a:pPr algn="r"/>
            <a:r>
              <a:rPr lang="en-US" sz="1400" b="1" dirty="0">
                <a:solidFill>
                  <a:schemeClr val="tx1">
                    <a:lumMod val="75000"/>
                    <a:lumOff val="25000"/>
                  </a:schemeClr>
                </a:solidFill>
                <a:latin typeface="Consolas" panose="020B0609020204030204" pitchFamily="49" charset="0"/>
              </a:rPr>
              <a:t>13</a:t>
            </a:r>
          </a:p>
          <a:p>
            <a:pPr algn="r"/>
            <a:r>
              <a:rPr lang="en-US" sz="1400" b="1" dirty="0">
                <a:solidFill>
                  <a:schemeClr val="tx1">
                    <a:lumMod val="75000"/>
                    <a:lumOff val="25000"/>
                  </a:schemeClr>
                </a:solidFill>
                <a:effectLst/>
                <a:latin typeface="Consolas" panose="020B0609020204030204" pitchFamily="49" charset="0"/>
              </a:rPr>
              <a:t>14</a:t>
            </a:r>
          </a:p>
          <a:p>
            <a:pPr algn="r"/>
            <a:r>
              <a:rPr lang="en-US" sz="1400" b="1" dirty="0">
                <a:solidFill>
                  <a:schemeClr val="tx1">
                    <a:lumMod val="75000"/>
                    <a:lumOff val="25000"/>
                  </a:schemeClr>
                </a:solidFill>
                <a:latin typeface="Consolas" panose="020B0609020204030204" pitchFamily="49" charset="0"/>
              </a:rPr>
              <a:t>15</a:t>
            </a:r>
          </a:p>
          <a:p>
            <a:pPr algn="r"/>
            <a:r>
              <a:rPr lang="en-US" sz="1400" b="1" dirty="0">
                <a:solidFill>
                  <a:schemeClr val="tx1">
                    <a:lumMod val="75000"/>
                    <a:lumOff val="25000"/>
                  </a:schemeClr>
                </a:solidFill>
                <a:effectLst/>
                <a:latin typeface="Consolas" panose="020B0609020204030204" pitchFamily="49" charset="0"/>
              </a:rPr>
              <a:t>16</a:t>
            </a:r>
          </a:p>
          <a:p>
            <a:pPr algn="r"/>
            <a:r>
              <a:rPr lang="en-US" sz="1400" b="1" dirty="0">
                <a:solidFill>
                  <a:schemeClr val="tx1">
                    <a:lumMod val="75000"/>
                    <a:lumOff val="25000"/>
                  </a:schemeClr>
                </a:solidFill>
                <a:latin typeface="Consolas" panose="020B0609020204030204" pitchFamily="49" charset="0"/>
              </a:rPr>
              <a:t>17</a:t>
            </a:r>
          </a:p>
          <a:p>
            <a:pPr algn="r"/>
            <a:r>
              <a:rPr lang="en-US" sz="1400" b="1" dirty="0">
                <a:solidFill>
                  <a:schemeClr val="tx1">
                    <a:lumMod val="75000"/>
                    <a:lumOff val="25000"/>
                  </a:schemeClr>
                </a:solidFill>
                <a:effectLst/>
                <a:latin typeface="Consolas" panose="020B0609020204030204" pitchFamily="49" charset="0"/>
              </a:rPr>
              <a:t>18</a:t>
            </a:r>
          </a:p>
          <a:p>
            <a:pPr algn="r"/>
            <a:r>
              <a:rPr lang="en-US" sz="1400" b="1" dirty="0">
                <a:solidFill>
                  <a:schemeClr val="tx1">
                    <a:lumMod val="75000"/>
                    <a:lumOff val="25000"/>
                  </a:schemeClr>
                </a:solidFill>
                <a:latin typeface="Consolas" panose="020B0609020204030204" pitchFamily="49" charset="0"/>
              </a:rPr>
              <a:t>19</a:t>
            </a:r>
          </a:p>
          <a:p>
            <a:pPr algn="r"/>
            <a:r>
              <a:rPr lang="en-US" sz="1400" b="1" dirty="0">
                <a:solidFill>
                  <a:schemeClr val="tx1">
                    <a:lumMod val="75000"/>
                    <a:lumOff val="25000"/>
                  </a:schemeClr>
                </a:solidFill>
                <a:effectLst/>
                <a:latin typeface="Consolas" panose="020B0609020204030204" pitchFamily="49" charset="0"/>
              </a:rPr>
              <a:t>20</a:t>
            </a:r>
          </a:p>
          <a:p>
            <a:pPr algn="r"/>
            <a:r>
              <a:rPr lang="en-US" sz="1400" b="1" dirty="0">
                <a:solidFill>
                  <a:schemeClr val="tx1">
                    <a:lumMod val="75000"/>
                    <a:lumOff val="25000"/>
                  </a:schemeClr>
                </a:solidFill>
                <a:latin typeface="Consolas" panose="020B0609020204030204" pitchFamily="49" charset="0"/>
              </a:rPr>
              <a:t>21</a:t>
            </a:r>
          </a:p>
          <a:p>
            <a:pPr algn="r"/>
            <a:r>
              <a:rPr lang="en-US" sz="1400" b="1" dirty="0">
                <a:solidFill>
                  <a:schemeClr val="tx1">
                    <a:lumMod val="75000"/>
                    <a:lumOff val="25000"/>
                  </a:schemeClr>
                </a:solidFill>
                <a:effectLst/>
                <a:latin typeface="Consolas" panose="020B0609020204030204" pitchFamily="49" charset="0"/>
              </a:rPr>
              <a:t>22</a:t>
            </a:r>
          </a:p>
          <a:p>
            <a:pPr algn="r"/>
            <a:r>
              <a:rPr lang="en-US" sz="1400" b="1" dirty="0">
                <a:solidFill>
                  <a:schemeClr val="tx1">
                    <a:lumMod val="75000"/>
                    <a:lumOff val="25000"/>
                  </a:schemeClr>
                </a:solidFill>
                <a:latin typeface="Consolas" panose="020B0609020204030204" pitchFamily="49" charset="0"/>
              </a:rPr>
              <a:t>23</a:t>
            </a:r>
          </a:p>
          <a:p>
            <a:pPr algn="r"/>
            <a:r>
              <a:rPr lang="en-US" sz="1400" b="1" dirty="0">
                <a:solidFill>
                  <a:schemeClr val="tx1">
                    <a:lumMod val="75000"/>
                    <a:lumOff val="25000"/>
                  </a:schemeClr>
                </a:solidFill>
                <a:effectLst/>
                <a:latin typeface="Consolas" panose="020B0609020204030204" pitchFamily="49" charset="0"/>
              </a:rPr>
              <a:t>24</a:t>
            </a:r>
          </a:p>
          <a:p>
            <a:pPr algn="r"/>
            <a:r>
              <a:rPr lang="en-US" sz="1400" b="1" dirty="0">
                <a:solidFill>
                  <a:schemeClr val="tx1">
                    <a:lumMod val="75000"/>
                    <a:lumOff val="25000"/>
                  </a:schemeClr>
                </a:solidFill>
                <a:latin typeface="Consolas" panose="020B0609020204030204" pitchFamily="49" charset="0"/>
              </a:rPr>
              <a:t>25</a:t>
            </a:r>
          </a:p>
          <a:p>
            <a:pPr algn="r"/>
            <a:r>
              <a:rPr lang="en-US" sz="1400" b="1" dirty="0">
                <a:solidFill>
                  <a:schemeClr val="tx1">
                    <a:lumMod val="75000"/>
                    <a:lumOff val="25000"/>
                  </a:schemeClr>
                </a:solidFill>
                <a:effectLst/>
                <a:latin typeface="Consolas" panose="020B0609020204030204" pitchFamily="49" charset="0"/>
              </a:rPr>
              <a:t>26</a:t>
            </a:r>
          </a:p>
        </p:txBody>
      </p:sp>
      <p:sp>
        <p:nvSpPr>
          <p:cNvPr id="5" name="Rectangle 4">
            <a:extLst>
              <a:ext uri="{FF2B5EF4-FFF2-40B4-BE49-F238E27FC236}">
                <a16:creationId xmlns:a16="http://schemas.microsoft.com/office/drawing/2014/main" xmlns="" id="{7F89FE68-BCE8-454F-B6D7-830E382636F9}"/>
              </a:ext>
            </a:extLst>
          </p:cNvPr>
          <p:cNvSpPr/>
          <p:nvPr/>
        </p:nvSpPr>
        <p:spPr>
          <a:xfrm>
            <a:off x="7081754" y="1072543"/>
            <a:ext cx="4874133" cy="1477328"/>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Hours: 1                       </a:t>
            </a:r>
          </a:p>
          <a:p>
            <a:r>
              <a:rPr lang="en-IN" dirty="0">
                <a:solidFill>
                  <a:schemeClr val="bg1"/>
                </a:solidFill>
                <a:latin typeface="Consolas" panose="020B0609020204030204" pitchFamily="49" charset="0"/>
              </a:rPr>
              <a:t>Enter Minutes: 20</a:t>
            </a:r>
          </a:p>
          <a:p>
            <a:r>
              <a:rPr lang="en-IN" dirty="0">
                <a:solidFill>
                  <a:schemeClr val="bg1"/>
                </a:solidFill>
                <a:latin typeface="Consolas" panose="020B0609020204030204" pitchFamily="49" charset="0"/>
              </a:rPr>
              <a:t>Enter Seconds: 20                   </a:t>
            </a:r>
          </a:p>
          <a:p>
            <a:r>
              <a:rPr lang="en-IN" dirty="0">
                <a:solidFill>
                  <a:schemeClr val="bg1"/>
                </a:solidFill>
                <a:latin typeface="Consolas" panose="020B0609020204030204" pitchFamily="49" charset="0"/>
              </a:rPr>
              <a:t>Hours : Minutes : Seconds           </a:t>
            </a:r>
          </a:p>
          <a:p>
            <a:r>
              <a:rPr lang="en-IN" dirty="0">
                <a:solidFill>
                  <a:schemeClr val="bg1"/>
                </a:solidFill>
                <a:latin typeface="Consolas" panose="020B0609020204030204" pitchFamily="49" charset="0"/>
              </a:rPr>
              <a:t>1 : 20 : 20</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081754" y="743359"/>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596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b="1" dirty="0">
                <a:solidFill>
                  <a:schemeClr val="bg1"/>
                </a:solidFill>
              </a:rPr>
              <a:t>Write a program to declare time structure and read two different time period and display sum of it using function.</a:t>
            </a:r>
          </a:p>
        </p:txBody>
      </p:sp>
    </p:spTree>
    <p:extLst>
      <p:ext uri="{BB962C8B-B14F-4D97-AF65-F5344CB8AC3E}">
        <p14:creationId xmlns:p14="http://schemas.microsoft.com/office/powerpoint/2010/main" val="327739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uiExpand="1" build="p"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0A8ED06-4CAF-5740-8681-64318DA7FF7B}"/>
              </a:ext>
            </a:extLst>
          </p:cNvPr>
          <p:cNvSpPr>
            <a:spLocks noGrp="1"/>
          </p:cNvSpPr>
          <p:nvPr>
            <p:ph type="title"/>
          </p:nvPr>
        </p:nvSpPr>
        <p:spPr/>
        <p:txBody>
          <a:bodyPr/>
          <a:lstStyle/>
          <a:p>
            <a:r>
              <a:rPr lang="en-US" dirty="0"/>
              <a:t>Structure using Pointer</a:t>
            </a:r>
          </a:p>
        </p:txBody>
      </p:sp>
      <p:sp>
        <p:nvSpPr>
          <p:cNvPr id="5" name="Content Placeholder 4">
            <a:extLst>
              <a:ext uri="{FF2B5EF4-FFF2-40B4-BE49-F238E27FC236}">
                <a16:creationId xmlns:a16="http://schemas.microsoft.com/office/drawing/2014/main" xmlns="" id="{7BE24C8E-BC81-5847-9272-0F7130B697AC}"/>
              </a:ext>
            </a:extLst>
          </p:cNvPr>
          <p:cNvSpPr>
            <a:spLocks noGrp="1"/>
          </p:cNvSpPr>
          <p:nvPr>
            <p:ph idx="1"/>
          </p:nvPr>
        </p:nvSpPr>
        <p:spPr>
          <a:xfrm>
            <a:off x="262360" y="1028314"/>
            <a:ext cx="11667281" cy="5220000"/>
          </a:xfrm>
        </p:spPr>
        <p:txBody>
          <a:bodyPr/>
          <a:lstStyle/>
          <a:p>
            <a:r>
              <a:rPr lang="en-US" sz="2000" dirty="0"/>
              <a:t>Reference/address of </a:t>
            </a:r>
            <a:r>
              <a:rPr lang="en-US" sz="2000" dirty="0">
                <a:cs typeface="Consolas" panose="020B0609020204030204" pitchFamily="49" charset="0"/>
              </a:rPr>
              <a:t>structure</a:t>
            </a:r>
            <a:r>
              <a:rPr lang="en-US" sz="2000" dirty="0"/>
              <a:t> object is passed as function argument to the definition of function</a:t>
            </a:r>
            <a:r>
              <a:rPr lang="en-US" sz="2000" dirty="0" smtClean="0"/>
              <a:t>.</a:t>
            </a:r>
            <a:endParaRPr lang="en-US" sz="2000" dirty="0"/>
          </a:p>
          <a:p>
            <a:pPr algn="just"/>
            <a:endParaRPr lang="en-US" dirty="0"/>
          </a:p>
          <a:p>
            <a:pPr algn="just"/>
            <a:endParaRPr lang="en-US" dirty="0"/>
          </a:p>
        </p:txBody>
      </p:sp>
      <p:sp>
        <p:nvSpPr>
          <p:cNvPr id="6" name="Rectangle 5">
            <a:extLst>
              <a:ext uri="{FF2B5EF4-FFF2-40B4-BE49-F238E27FC236}">
                <a16:creationId xmlns:a16="http://schemas.microsoft.com/office/drawing/2014/main" xmlns="" id="{B0E66CB1-15A6-D842-9FB7-3BF14AD99D0B}"/>
              </a:ext>
            </a:extLst>
          </p:cNvPr>
          <p:cNvSpPr/>
          <p:nvPr/>
        </p:nvSpPr>
        <p:spPr>
          <a:xfrm>
            <a:off x="1047366" y="1836516"/>
            <a:ext cx="5749375" cy="4493538"/>
          </a:xfrm>
          <a:prstGeom prst="rect">
            <a:avLst/>
          </a:prstGeom>
          <a:solidFill>
            <a:schemeClr val="tx1">
              <a:lumMod val="90000"/>
              <a:lumOff val="10000"/>
            </a:schemeClr>
          </a:solidFill>
          <a:ln>
            <a:noFill/>
          </a:ln>
        </p:spPr>
        <p:txBody>
          <a:bodyPr wrap="square">
            <a:spAutoFit/>
          </a:bodyPr>
          <a:lstStyle/>
          <a:p>
            <a:r>
              <a:rPr lang="en-IN" sz="1300" dirty="0">
                <a:solidFill>
                  <a:srgbClr val="569CD6"/>
                </a:solidFill>
                <a:latin typeface="Menlo" panose="020B0609030804020204" pitchFamily="49" charset="0"/>
              </a:rPr>
              <a:t>#include </a:t>
            </a:r>
            <a:r>
              <a:rPr lang="en-IN" sz="1300" dirty="0">
                <a:solidFill>
                  <a:srgbClr val="CE9178"/>
                </a:solidFill>
                <a:latin typeface="Menlo" panose="020B0609030804020204" pitchFamily="49" charset="0"/>
              </a:rPr>
              <a:t>&lt;</a:t>
            </a:r>
            <a:r>
              <a:rPr lang="en-IN" sz="1300" dirty="0" err="1">
                <a:solidFill>
                  <a:srgbClr val="CE9178"/>
                </a:solidFill>
                <a:latin typeface="Menlo" panose="020B0609030804020204" pitchFamily="49" charset="0"/>
              </a:rPr>
              <a:t>stdio.h</a:t>
            </a:r>
            <a:r>
              <a:rPr lang="en-IN" sz="1300" dirty="0">
                <a:solidFill>
                  <a:srgbClr val="CE9178"/>
                </a:solidFill>
                <a:latin typeface="Menlo" panose="020B0609030804020204" pitchFamily="49" charset="0"/>
              </a:rPr>
              <a:t>&gt;</a:t>
            </a:r>
            <a:endParaRPr lang="en-IN" sz="1300" dirty="0">
              <a:solidFill>
                <a:srgbClr val="D4D4D4"/>
              </a:solidFill>
              <a:latin typeface="Menlo" panose="020B0609030804020204" pitchFamily="49" charset="0"/>
            </a:endParaRPr>
          </a:p>
          <a:p>
            <a:r>
              <a:rPr lang="en-IN" sz="1300" dirty="0">
                <a:solidFill>
                  <a:srgbClr val="569CD6"/>
                </a:solidFill>
                <a:latin typeface="Menlo" panose="020B0609030804020204" pitchFamily="49" charset="0"/>
              </a:rPr>
              <a:t>struct</a:t>
            </a:r>
            <a:r>
              <a:rPr lang="en-IN" sz="1300" dirty="0">
                <a:solidFill>
                  <a:srgbClr val="D4D4D4"/>
                </a:solidFill>
                <a:latin typeface="Menlo" panose="020B0609030804020204" pitchFamily="49" charset="0"/>
              </a:rPr>
              <a:t> student {</a:t>
            </a:r>
          </a:p>
          <a:p>
            <a:pPr lvl="1"/>
            <a:r>
              <a:rPr lang="en-IN" sz="1300" dirty="0">
                <a:solidFill>
                  <a:srgbClr val="569CD6"/>
                </a:solidFill>
                <a:latin typeface="Menlo" panose="020B0609030804020204" pitchFamily="49" charset="0"/>
              </a:rPr>
              <a:t>char</a:t>
            </a:r>
            <a:r>
              <a:rPr lang="en-IN" sz="1300" dirty="0">
                <a:solidFill>
                  <a:srgbClr val="D4D4D4"/>
                </a:solidFill>
                <a:latin typeface="Menlo" panose="020B0609030804020204" pitchFamily="49" charset="0"/>
              </a:rPr>
              <a:t> name[</a:t>
            </a:r>
            <a:r>
              <a:rPr lang="en-IN" sz="1300" dirty="0">
                <a:solidFill>
                  <a:srgbClr val="B5CEA8"/>
                </a:solidFill>
                <a:latin typeface="Menlo" panose="020B0609030804020204" pitchFamily="49" charset="0"/>
              </a:rPr>
              <a:t>20</a:t>
            </a:r>
            <a:r>
              <a:rPr lang="en-IN" sz="1300" dirty="0">
                <a:solidFill>
                  <a:srgbClr val="D4D4D4"/>
                </a:solidFill>
                <a:latin typeface="Menlo" panose="020B0609030804020204" pitchFamily="49" charset="0"/>
              </a:rPr>
              <a:t>];</a:t>
            </a:r>
          </a:p>
          <a:p>
            <a:pPr lvl="1"/>
            <a:r>
              <a:rPr lang="en-IN" sz="1300" dirty="0" err="1">
                <a:solidFill>
                  <a:srgbClr val="569CD6"/>
                </a:solidFill>
                <a:latin typeface="Menlo" panose="020B0609030804020204" pitchFamily="49" charset="0"/>
              </a:rPr>
              <a:t>int</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rollno</a:t>
            </a:r>
            <a:r>
              <a:rPr lang="en-IN" sz="1300" dirty="0">
                <a:solidFill>
                  <a:srgbClr val="D4D4D4"/>
                </a:solidFill>
                <a:latin typeface="Menlo" panose="020B0609030804020204" pitchFamily="49" charset="0"/>
              </a:rPr>
              <a:t>;</a:t>
            </a:r>
          </a:p>
          <a:p>
            <a:pPr lvl="1"/>
            <a:r>
              <a:rPr lang="en-IN" sz="1300" dirty="0">
                <a:solidFill>
                  <a:srgbClr val="569CD6"/>
                </a:solidFill>
                <a:latin typeface="Menlo" panose="020B0609030804020204" pitchFamily="49" charset="0"/>
              </a:rPr>
              <a:t>float</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cpi</a:t>
            </a:r>
            <a:r>
              <a:rPr lang="en-IN" sz="1300" dirty="0">
                <a:solidFill>
                  <a:srgbClr val="D4D4D4"/>
                </a:solidFill>
                <a:latin typeface="Menlo" panose="020B0609030804020204" pitchFamily="49" charset="0"/>
              </a:rPr>
              <a:t>;</a:t>
            </a:r>
          </a:p>
          <a:p>
            <a:r>
              <a:rPr lang="en-IN" sz="1300" dirty="0">
                <a:solidFill>
                  <a:srgbClr val="D4D4D4"/>
                </a:solidFill>
                <a:latin typeface="Menlo" panose="020B0609030804020204" pitchFamily="49" charset="0"/>
              </a:rPr>
              <a:t>};</a:t>
            </a:r>
          </a:p>
          <a:p>
            <a:r>
              <a:rPr lang="en-IN" sz="1300" dirty="0" err="1">
                <a:solidFill>
                  <a:srgbClr val="569CD6"/>
                </a:solidFill>
                <a:latin typeface="Menlo" panose="020B0609030804020204" pitchFamily="49" charset="0"/>
              </a:rPr>
              <a:t>int</a:t>
            </a:r>
            <a:r>
              <a:rPr lang="en-IN" sz="1300" dirty="0">
                <a:solidFill>
                  <a:srgbClr val="D4D4D4"/>
                </a:solidFill>
                <a:latin typeface="Menlo" panose="020B0609030804020204" pitchFamily="49" charset="0"/>
              </a:rPr>
              <a:t> main()</a:t>
            </a:r>
          </a:p>
          <a:p>
            <a:r>
              <a:rPr lang="en-IN" sz="1300" dirty="0">
                <a:solidFill>
                  <a:srgbClr val="D4D4D4"/>
                </a:solidFill>
                <a:latin typeface="Menlo" panose="020B0609030804020204" pitchFamily="49" charset="0"/>
              </a:rPr>
              <a:t>{</a:t>
            </a:r>
          </a:p>
          <a:p>
            <a:pPr lvl="1"/>
            <a:r>
              <a:rPr lang="en-IN" sz="1300" dirty="0">
                <a:solidFill>
                  <a:srgbClr val="569CD6"/>
                </a:solidFill>
                <a:latin typeface="Menlo" panose="020B0609030804020204" pitchFamily="49" charset="0"/>
              </a:rPr>
              <a:t>struct</a:t>
            </a:r>
            <a:r>
              <a:rPr lang="en-IN" sz="1300" dirty="0">
                <a:solidFill>
                  <a:srgbClr val="D4D4D4"/>
                </a:solidFill>
                <a:latin typeface="Menlo" panose="020B0609030804020204" pitchFamily="49" charset="0"/>
              </a:rPr>
              <a:t> student *</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 stud1;</a:t>
            </a:r>
          </a:p>
          <a:p>
            <a:pPr lvl="1"/>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 = &amp;stud1; </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"Enter Name: "</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scanf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"%s"</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-&gt;name);</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"Enter </a:t>
            </a:r>
            <a:r>
              <a:rPr lang="en-IN" sz="1300" dirty="0" err="1">
                <a:solidFill>
                  <a:srgbClr val="CE9178"/>
                </a:solidFill>
                <a:latin typeface="Menlo" panose="020B0609030804020204" pitchFamily="49" charset="0"/>
              </a:rPr>
              <a:t>RollNo</a:t>
            </a:r>
            <a:r>
              <a:rPr lang="en-IN" sz="1300" dirty="0">
                <a:solidFill>
                  <a:srgbClr val="CE9178"/>
                </a:solidFill>
                <a:latin typeface="Menlo" panose="020B0609030804020204" pitchFamily="49" charset="0"/>
              </a:rPr>
              <a:t>: "</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scanf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"%d"</a:t>
            </a:r>
            <a:r>
              <a:rPr lang="en-IN" sz="1300" dirty="0">
                <a:solidFill>
                  <a:srgbClr val="D4D4D4"/>
                </a:solidFill>
                <a:latin typeface="Menlo" panose="020B0609030804020204" pitchFamily="49" charset="0"/>
              </a:rPr>
              <a:t>, &amp;</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a:t>
            </a:r>
            <a:r>
              <a:rPr lang="en-IN" sz="1300" dirty="0" err="1">
                <a:solidFill>
                  <a:srgbClr val="D4D4D4"/>
                </a:solidFill>
                <a:latin typeface="Menlo" panose="020B0609030804020204" pitchFamily="49" charset="0"/>
              </a:rPr>
              <a:t>rollno</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"Enter CPI: "</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scanf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"%f"</a:t>
            </a:r>
            <a:r>
              <a:rPr lang="en-IN" sz="1300" dirty="0">
                <a:solidFill>
                  <a:srgbClr val="D4D4D4"/>
                </a:solidFill>
                <a:latin typeface="Menlo" panose="020B0609030804020204" pitchFamily="49" charset="0"/>
              </a:rPr>
              <a:t>, &amp;</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a:t>
            </a:r>
            <a:r>
              <a:rPr lang="en-IN" sz="1300" dirty="0" err="1">
                <a:solidFill>
                  <a:srgbClr val="D4D4D4"/>
                </a:solidFill>
                <a:latin typeface="Menlo" panose="020B0609030804020204" pitchFamily="49" charset="0"/>
              </a:rPr>
              <a:t>cpi</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a:t>
            </a:r>
            <a:r>
              <a:rPr lang="en-IN" sz="1300" dirty="0" err="1">
                <a:solidFill>
                  <a:srgbClr val="CE9178"/>
                </a:solidFill>
                <a:latin typeface="Menlo" panose="020B0609030804020204" pitchFamily="49" charset="0"/>
              </a:rPr>
              <a:t>nStudent</a:t>
            </a:r>
            <a:r>
              <a:rPr lang="en-IN" sz="1300" dirty="0">
                <a:solidFill>
                  <a:srgbClr val="CE9178"/>
                </a:solidFill>
                <a:latin typeface="Menlo" panose="020B0609030804020204" pitchFamily="49" charset="0"/>
              </a:rPr>
              <a:t> Details:\n"</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"Name: %s\n"</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-&gt;name);</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a:t>
            </a:r>
            <a:r>
              <a:rPr lang="en-IN" sz="1300" dirty="0" err="1">
                <a:solidFill>
                  <a:srgbClr val="CE9178"/>
                </a:solidFill>
                <a:latin typeface="Menlo" panose="020B0609030804020204" pitchFamily="49" charset="0"/>
              </a:rPr>
              <a:t>RollNo</a:t>
            </a:r>
            <a:r>
              <a:rPr lang="en-IN" sz="1300" dirty="0">
                <a:solidFill>
                  <a:srgbClr val="CE9178"/>
                </a:solidFill>
                <a:latin typeface="Menlo" panose="020B0609030804020204" pitchFamily="49" charset="0"/>
              </a:rPr>
              <a:t>: %d"</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a:t>
            </a:r>
            <a:r>
              <a:rPr lang="en-IN" sz="1300" dirty="0" err="1">
                <a:solidFill>
                  <a:srgbClr val="D4D4D4"/>
                </a:solidFill>
                <a:latin typeface="Menlo" panose="020B0609030804020204" pitchFamily="49" charset="0"/>
              </a:rPr>
              <a:t>rollno</a:t>
            </a:r>
            <a:r>
              <a:rPr lang="en-IN" sz="1300" dirty="0">
                <a:solidFill>
                  <a:srgbClr val="D4D4D4"/>
                </a:solidFill>
                <a:latin typeface="Menlo" panose="020B0609030804020204" pitchFamily="49" charset="0"/>
              </a:rPr>
              <a:t>);</a:t>
            </a:r>
          </a:p>
          <a:p>
            <a:pPr lvl="1"/>
            <a:r>
              <a:rPr lang="en-IN" sz="1300" dirty="0" err="1">
                <a:solidFill>
                  <a:srgbClr val="D4D4D4"/>
                </a:solidFill>
                <a:latin typeface="Menlo" panose="020B0609030804020204" pitchFamily="49" charset="0"/>
              </a:rPr>
              <a:t>printf</a:t>
            </a:r>
            <a:r>
              <a:rPr lang="en-IN" sz="1300" dirty="0">
                <a:solidFill>
                  <a:srgbClr val="D4D4D4"/>
                </a:solidFill>
                <a:latin typeface="Menlo" panose="020B0609030804020204" pitchFamily="49" charset="0"/>
              </a:rPr>
              <a:t>(</a:t>
            </a:r>
            <a:r>
              <a:rPr lang="en-IN" sz="1300" dirty="0">
                <a:solidFill>
                  <a:srgbClr val="CE9178"/>
                </a:solidFill>
                <a:latin typeface="Menlo" panose="020B0609030804020204" pitchFamily="49" charset="0"/>
              </a:rPr>
              <a:t>”\</a:t>
            </a:r>
            <a:r>
              <a:rPr lang="en-IN" sz="1300" dirty="0" err="1">
                <a:solidFill>
                  <a:srgbClr val="CE9178"/>
                </a:solidFill>
                <a:latin typeface="Menlo" panose="020B0609030804020204" pitchFamily="49" charset="0"/>
              </a:rPr>
              <a:t>nCPI</a:t>
            </a:r>
            <a:r>
              <a:rPr lang="en-IN" sz="1300" dirty="0">
                <a:solidFill>
                  <a:srgbClr val="CE9178"/>
                </a:solidFill>
                <a:latin typeface="Menlo" panose="020B0609030804020204" pitchFamily="49" charset="0"/>
              </a:rPr>
              <a:t>: %f"</a:t>
            </a:r>
            <a:r>
              <a:rPr lang="en-IN" sz="1300" dirty="0">
                <a:solidFill>
                  <a:srgbClr val="D4D4D4"/>
                </a:solidFill>
                <a:latin typeface="Menlo" panose="020B0609030804020204" pitchFamily="49" charset="0"/>
              </a:rPr>
              <a:t>, </a:t>
            </a:r>
            <a:r>
              <a:rPr lang="en-IN" sz="1300" dirty="0" err="1">
                <a:solidFill>
                  <a:srgbClr val="D4D4D4"/>
                </a:solidFill>
                <a:latin typeface="Menlo" panose="020B0609030804020204" pitchFamily="49" charset="0"/>
              </a:rPr>
              <a:t>studPtr</a:t>
            </a:r>
            <a:r>
              <a:rPr lang="en-IN" sz="1300" dirty="0">
                <a:solidFill>
                  <a:srgbClr val="D4D4D4"/>
                </a:solidFill>
                <a:latin typeface="Menlo" panose="020B0609030804020204" pitchFamily="49" charset="0"/>
              </a:rPr>
              <a:t>-&gt;</a:t>
            </a:r>
            <a:r>
              <a:rPr lang="en-IN" sz="1300" dirty="0" err="1">
                <a:solidFill>
                  <a:srgbClr val="D4D4D4"/>
                </a:solidFill>
                <a:latin typeface="Menlo" panose="020B0609030804020204" pitchFamily="49" charset="0"/>
              </a:rPr>
              <a:t>cpi</a:t>
            </a:r>
            <a:r>
              <a:rPr lang="en-IN" sz="1300" dirty="0">
                <a:solidFill>
                  <a:srgbClr val="D4D4D4"/>
                </a:solidFill>
                <a:latin typeface="Menlo" panose="020B0609030804020204" pitchFamily="49" charset="0"/>
              </a:rPr>
              <a:t>);</a:t>
            </a:r>
          </a:p>
          <a:p>
            <a:pPr lvl="1"/>
            <a:r>
              <a:rPr lang="en-IN" sz="1300" dirty="0">
                <a:solidFill>
                  <a:srgbClr val="569CD6"/>
                </a:solidFill>
                <a:latin typeface="Menlo" panose="020B0609030804020204" pitchFamily="49" charset="0"/>
              </a:rPr>
              <a:t>return</a:t>
            </a:r>
            <a:r>
              <a:rPr lang="en-IN" sz="1300" dirty="0">
                <a:solidFill>
                  <a:srgbClr val="D4D4D4"/>
                </a:solidFill>
                <a:latin typeface="Menlo" panose="020B0609030804020204" pitchFamily="49" charset="0"/>
              </a:rPr>
              <a:t> </a:t>
            </a:r>
            <a:r>
              <a:rPr lang="en-IN" sz="1300" dirty="0">
                <a:solidFill>
                  <a:srgbClr val="B5CEA8"/>
                </a:solidFill>
                <a:latin typeface="Menlo" panose="020B0609030804020204" pitchFamily="49" charset="0"/>
              </a:rPr>
              <a:t>0</a:t>
            </a:r>
            <a:r>
              <a:rPr lang="en-IN" sz="1300" dirty="0">
                <a:solidFill>
                  <a:srgbClr val="D4D4D4"/>
                </a:solidFill>
                <a:latin typeface="Menlo" panose="020B0609030804020204" pitchFamily="49" charset="0"/>
              </a:rPr>
              <a:t>;</a:t>
            </a:r>
          </a:p>
          <a:p>
            <a:r>
              <a:rPr lang="en-IN" sz="1300" dirty="0">
                <a:solidFill>
                  <a:srgbClr val="D4D4D4"/>
                </a:solidFill>
                <a:latin typeface="Menlo" panose="020B0609030804020204" pitchFamily="49" charset="0"/>
              </a:rPr>
              <a:t>}</a:t>
            </a:r>
          </a:p>
        </p:txBody>
      </p:sp>
      <p:sp>
        <p:nvSpPr>
          <p:cNvPr id="7" name="Rectangle 6">
            <a:extLst>
              <a:ext uri="{FF2B5EF4-FFF2-40B4-BE49-F238E27FC236}">
                <a16:creationId xmlns:a16="http://schemas.microsoft.com/office/drawing/2014/main" xmlns="" id="{9BC2DC98-CF4D-BA48-878F-206254666814}"/>
              </a:ext>
            </a:extLst>
          </p:cNvPr>
          <p:cNvSpPr/>
          <p:nvPr/>
        </p:nvSpPr>
        <p:spPr>
          <a:xfrm>
            <a:off x="7055508" y="1856668"/>
            <a:ext cx="4874133" cy="2308324"/>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Name: ABC</a:t>
            </a:r>
          </a:p>
          <a:p>
            <a:r>
              <a:rPr lang="en-IN" dirty="0">
                <a:solidFill>
                  <a:schemeClr val="bg1"/>
                </a:solidFill>
                <a:latin typeface="Consolas" panose="020B0609020204030204" pitchFamily="49" charset="0"/>
              </a:rPr>
              <a:t>Enter </a:t>
            </a:r>
            <a:r>
              <a:rPr lang="en-IN" dirty="0" err="1">
                <a:solidFill>
                  <a:schemeClr val="bg1"/>
                </a:solidFill>
                <a:latin typeface="Consolas" panose="020B0609020204030204" pitchFamily="49" charset="0"/>
              </a:rPr>
              <a:t>RollNo</a:t>
            </a:r>
            <a:r>
              <a:rPr lang="en-IN" dirty="0">
                <a:solidFill>
                  <a:schemeClr val="bg1"/>
                </a:solidFill>
                <a:latin typeface="Consolas" panose="020B0609020204030204" pitchFamily="49" charset="0"/>
              </a:rPr>
              <a:t>: 121</a:t>
            </a:r>
          </a:p>
          <a:p>
            <a:r>
              <a:rPr lang="en-IN" dirty="0">
                <a:solidFill>
                  <a:schemeClr val="bg1"/>
                </a:solidFill>
                <a:latin typeface="Consolas" panose="020B0609020204030204" pitchFamily="49" charset="0"/>
              </a:rPr>
              <a:t>Enter CPI: 7.46</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Student Details:</a:t>
            </a:r>
          </a:p>
          <a:p>
            <a:r>
              <a:rPr lang="en-IN" dirty="0">
                <a:solidFill>
                  <a:schemeClr val="bg1"/>
                </a:solidFill>
                <a:latin typeface="Consolas" panose="020B0609020204030204" pitchFamily="49" charset="0"/>
              </a:rPr>
              <a:t>Name: ABC</a:t>
            </a:r>
          </a:p>
          <a:p>
            <a:r>
              <a:rPr lang="en-IN" dirty="0" err="1">
                <a:solidFill>
                  <a:schemeClr val="bg1"/>
                </a:solidFill>
                <a:latin typeface="Consolas" panose="020B0609020204030204" pitchFamily="49" charset="0"/>
              </a:rPr>
              <a:t>RollNo</a:t>
            </a:r>
            <a:r>
              <a:rPr lang="en-IN" dirty="0">
                <a:solidFill>
                  <a:schemeClr val="bg1"/>
                </a:solidFill>
                <a:latin typeface="Consolas" panose="020B0609020204030204" pitchFamily="49" charset="0"/>
              </a:rPr>
              <a:t>: 121</a:t>
            </a:r>
          </a:p>
          <a:p>
            <a:r>
              <a:rPr lang="en-IN" dirty="0">
                <a:solidFill>
                  <a:schemeClr val="bg1"/>
                </a:solidFill>
                <a:latin typeface="Consolas" panose="020B0609020204030204" pitchFamily="49" charset="0"/>
              </a:rPr>
              <a:t>CPI: 7.460000</a:t>
            </a:r>
          </a:p>
        </p:txBody>
      </p:sp>
      <p:sp>
        <p:nvSpPr>
          <p:cNvPr id="8" name="Rectangle: Top Corners Rounded 6">
            <a:extLst>
              <a:ext uri="{FF2B5EF4-FFF2-40B4-BE49-F238E27FC236}">
                <a16:creationId xmlns:a16="http://schemas.microsoft.com/office/drawing/2014/main" xmlns="" id="{98966D1C-C633-9C4A-9183-A263EF6718EA}"/>
              </a:ext>
            </a:extLst>
          </p:cNvPr>
          <p:cNvSpPr/>
          <p:nvPr/>
        </p:nvSpPr>
        <p:spPr>
          <a:xfrm>
            <a:off x="547373" y="150733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9" name="Rectangle: Top Corners Rounded 7">
            <a:extLst>
              <a:ext uri="{FF2B5EF4-FFF2-40B4-BE49-F238E27FC236}">
                <a16:creationId xmlns:a16="http://schemas.microsoft.com/office/drawing/2014/main" xmlns="" id="{F574A6EA-9C75-5044-8735-ADAD2FF8A524}"/>
              </a:ext>
            </a:extLst>
          </p:cNvPr>
          <p:cNvSpPr/>
          <p:nvPr/>
        </p:nvSpPr>
        <p:spPr>
          <a:xfrm>
            <a:off x="7055508" y="1527484"/>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1" name="Rectangle 10">
            <a:extLst>
              <a:ext uri="{FF2B5EF4-FFF2-40B4-BE49-F238E27FC236}">
                <a16:creationId xmlns:a16="http://schemas.microsoft.com/office/drawing/2014/main" xmlns="" id="{62ADB8B4-3704-1C4C-8CB9-E28EDA0C7EF2}"/>
              </a:ext>
            </a:extLst>
          </p:cNvPr>
          <p:cNvSpPr/>
          <p:nvPr/>
        </p:nvSpPr>
        <p:spPr>
          <a:xfrm>
            <a:off x="547373" y="1836516"/>
            <a:ext cx="499993" cy="4493538"/>
          </a:xfrm>
          <a:prstGeom prst="rect">
            <a:avLst/>
          </a:prstGeom>
          <a:solidFill>
            <a:schemeClr val="tx1">
              <a:lumMod val="90000"/>
              <a:lumOff val="10000"/>
            </a:schemeClr>
          </a:solidFill>
          <a:ln>
            <a:noFill/>
          </a:ln>
        </p:spPr>
        <p:txBody>
          <a:bodyPr wrap="square">
            <a:spAutoFit/>
          </a:bodyPr>
          <a:lstStyle/>
          <a:p>
            <a:pPr algn="r"/>
            <a:r>
              <a:rPr lang="en-US" sz="1300" b="1" dirty="0">
                <a:solidFill>
                  <a:schemeClr val="tx1">
                    <a:lumMod val="75000"/>
                    <a:lumOff val="25000"/>
                  </a:schemeClr>
                </a:solidFill>
                <a:latin typeface="Consolas" panose="020B0609020204030204" pitchFamily="49" charset="0"/>
              </a:rPr>
              <a:t>1</a:t>
            </a:r>
          </a:p>
          <a:p>
            <a:pPr algn="r"/>
            <a:r>
              <a:rPr lang="en-US" sz="1300" b="1" dirty="0">
                <a:solidFill>
                  <a:schemeClr val="tx1">
                    <a:lumMod val="75000"/>
                    <a:lumOff val="25000"/>
                  </a:schemeClr>
                </a:solidFill>
                <a:effectLst/>
                <a:latin typeface="Consolas" panose="020B0609020204030204" pitchFamily="49" charset="0"/>
              </a:rPr>
              <a:t>2</a:t>
            </a:r>
          </a:p>
          <a:p>
            <a:pPr algn="r"/>
            <a:r>
              <a:rPr lang="en-US" sz="1300" b="1" dirty="0">
                <a:solidFill>
                  <a:schemeClr val="tx1">
                    <a:lumMod val="75000"/>
                    <a:lumOff val="25000"/>
                  </a:schemeClr>
                </a:solidFill>
                <a:latin typeface="Consolas" panose="020B0609020204030204" pitchFamily="49" charset="0"/>
              </a:rPr>
              <a:t>3</a:t>
            </a:r>
          </a:p>
          <a:p>
            <a:pPr algn="r"/>
            <a:r>
              <a:rPr lang="en-US" sz="1300" b="1" dirty="0">
                <a:solidFill>
                  <a:schemeClr val="tx1">
                    <a:lumMod val="75000"/>
                    <a:lumOff val="25000"/>
                  </a:schemeClr>
                </a:solidFill>
                <a:effectLst/>
                <a:latin typeface="Consolas" panose="020B0609020204030204" pitchFamily="49" charset="0"/>
              </a:rPr>
              <a:t>4</a:t>
            </a:r>
          </a:p>
          <a:p>
            <a:pPr algn="r"/>
            <a:r>
              <a:rPr lang="en-US" sz="1300" b="1" dirty="0">
                <a:solidFill>
                  <a:schemeClr val="tx1">
                    <a:lumMod val="75000"/>
                    <a:lumOff val="25000"/>
                  </a:schemeClr>
                </a:solidFill>
                <a:latin typeface="Consolas" panose="020B0609020204030204" pitchFamily="49" charset="0"/>
              </a:rPr>
              <a:t>5</a:t>
            </a:r>
          </a:p>
          <a:p>
            <a:pPr algn="r"/>
            <a:r>
              <a:rPr lang="en-US" sz="1300" b="1" dirty="0">
                <a:solidFill>
                  <a:schemeClr val="tx1">
                    <a:lumMod val="75000"/>
                    <a:lumOff val="25000"/>
                  </a:schemeClr>
                </a:solidFill>
                <a:effectLst/>
                <a:latin typeface="Consolas" panose="020B0609020204030204" pitchFamily="49" charset="0"/>
              </a:rPr>
              <a:t>6</a:t>
            </a:r>
          </a:p>
          <a:p>
            <a:pPr algn="r"/>
            <a:r>
              <a:rPr lang="en-US" sz="1300" b="1" dirty="0">
                <a:solidFill>
                  <a:schemeClr val="tx1">
                    <a:lumMod val="75000"/>
                    <a:lumOff val="25000"/>
                  </a:schemeClr>
                </a:solidFill>
                <a:latin typeface="Consolas" panose="020B0609020204030204" pitchFamily="49" charset="0"/>
              </a:rPr>
              <a:t>7</a:t>
            </a:r>
          </a:p>
          <a:p>
            <a:pPr algn="r"/>
            <a:r>
              <a:rPr lang="en-US" sz="1300" b="1" dirty="0">
                <a:solidFill>
                  <a:schemeClr val="tx1">
                    <a:lumMod val="75000"/>
                    <a:lumOff val="25000"/>
                  </a:schemeClr>
                </a:solidFill>
                <a:effectLst/>
                <a:latin typeface="Consolas" panose="020B0609020204030204" pitchFamily="49" charset="0"/>
              </a:rPr>
              <a:t>8</a:t>
            </a:r>
          </a:p>
          <a:p>
            <a:pPr algn="r"/>
            <a:r>
              <a:rPr lang="en-US" sz="1300" b="1" dirty="0">
                <a:solidFill>
                  <a:schemeClr val="tx1">
                    <a:lumMod val="75000"/>
                    <a:lumOff val="25000"/>
                  </a:schemeClr>
                </a:solidFill>
                <a:latin typeface="Consolas" panose="020B0609020204030204" pitchFamily="49" charset="0"/>
              </a:rPr>
              <a:t>9</a:t>
            </a:r>
          </a:p>
          <a:p>
            <a:pPr algn="r"/>
            <a:r>
              <a:rPr lang="en-US" sz="1300" b="1" dirty="0">
                <a:solidFill>
                  <a:schemeClr val="tx1">
                    <a:lumMod val="75000"/>
                    <a:lumOff val="25000"/>
                  </a:schemeClr>
                </a:solidFill>
                <a:effectLst/>
                <a:latin typeface="Consolas" panose="020B0609020204030204" pitchFamily="49" charset="0"/>
              </a:rPr>
              <a:t>10</a:t>
            </a:r>
          </a:p>
          <a:p>
            <a:pPr algn="r"/>
            <a:r>
              <a:rPr lang="en-US" sz="1300" b="1" dirty="0">
                <a:solidFill>
                  <a:schemeClr val="tx1">
                    <a:lumMod val="75000"/>
                    <a:lumOff val="25000"/>
                  </a:schemeClr>
                </a:solidFill>
                <a:latin typeface="Consolas" panose="020B0609020204030204" pitchFamily="49" charset="0"/>
              </a:rPr>
              <a:t>11</a:t>
            </a:r>
          </a:p>
          <a:p>
            <a:pPr algn="r"/>
            <a:r>
              <a:rPr lang="en-US" sz="1300" b="1" dirty="0">
                <a:solidFill>
                  <a:schemeClr val="tx1">
                    <a:lumMod val="75000"/>
                    <a:lumOff val="25000"/>
                  </a:schemeClr>
                </a:solidFill>
                <a:effectLst/>
                <a:latin typeface="Consolas" panose="020B0609020204030204" pitchFamily="49" charset="0"/>
              </a:rPr>
              <a:t>12</a:t>
            </a:r>
          </a:p>
          <a:p>
            <a:pPr algn="r"/>
            <a:r>
              <a:rPr lang="en-US" sz="1300" b="1" dirty="0">
                <a:solidFill>
                  <a:schemeClr val="tx1">
                    <a:lumMod val="75000"/>
                    <a:lumOff val="25000"/>
                  </a:schemeClr>
                </a:solidFill>
                <a:latin typeface="Consolas" panose="020B0609020204030204" pitchFamily="49" charset="0"/>
              </a:rPr>
              <a:t>13</a:t>
            </a:r>
          </a:p>
          <a:p>
            <a:pPr algn="r"/>
            <a:r>
              <a:rPr lang="en-US" sz="1300" b="1" dirty="0">
                <a:solidFill>
                  <a:schemeClr val="tx1">
                    <a:lumMod val="75000"/>
                    <a:lumOff val="25000"/>
                  </a:schemeClr>
                </a:solidFill>
                <a:effectLst/>
                <a:latin typeface="Consolas" panose="020B0609020204030204" pitchFamily="49" charset="0"/>
              </a:rPr>
              <a:t>14</a:t>
            </a:r>
          </a:p>
          <a:p>
            <a:pPr algn="r"/>
            <a:r>
              <a:rPr lang="en-US" sz="1300" b="1" dirty="0">
                <a:solidFill>
                  <a:schemeClr val="tx1">
                    <a:lumMod val="75000"/>
                    <a:lumOff val="25000"/>
                  </a:schemeClr>
                </a:solidFill>
                <a:latin typeface="Consolas" panose="020B0609020204030204" pitchFamily="49" charset="0"/>
              </a:rPr>
              <a:t>15</a:t>
            </a:r>
          </a:p>
          <a:p>
            <a:pPr algn="r"/>
            <a:r>
              <a:rPr lang="en-US" sz="1300" b="1" dirty="0">
                <a:solidFill>
                  <a:schemeClr val="tx1">
                    <a:lumMod val="75000"/>
                    <a:lumOff val="25000"/>
                  </a:schemeClr>
                </a:solidFill>
                <a:effectLst/>
                <a:latin typeface="Consolas" panose="020B0609020204030204" pitchFamily="49" charset="0"/>
              </a:rPr>
              <a:t>16</a:t>
            </a:r>
          </a:p>
          <a:p>
            <a:pPr algn="r"/>
            <a:r>
              <a:rPr lang="en-US" sz="1300" b="1" dirty="0">
                <a:solidFill>
                  <a:schemeClr val="tx1">
                    <a:lumMod val="75000"/>
                    <a:lumOff val="25000"/>
                  </a:schemeClr>
                </a:solidFill>
                <a:latin typeface="Consolas" panose="020B0609020204030204" pitchFamily="49" charset="0"/>
              </a:rPr>
              <a:t>17</a:t>
            </a:r>
          </a:p>
          <a:p>
            <a:pPr algn="r"/>
            <a:r>
              <a:rPr lang="en-US" sz="1300" b="1" dirty="0">
                <a:solidFill>
                  <a:schemeClr val="tx1">
                    <a:lumMod val="75000"/>
                    <a:lumOff val="25000"/>
                  </a:schemeClr>
                </a:solidFill>
                <a:effectLst/>
                <a:latin typeface="Consolas" panose="020B0609020204030204" pitchFamily="49" charset="0"/>
              </a:rPr>
              <a:t>18</a:t>
            </a:r>
          </a:p>
          <a:p>
            <a:pPr algn="r"/>
            <a:r>
              <a:rPr lang="en-US" sz="1300" b="1" dirty="0">
                <a:solidFill>
                  <a:schemeClr val="tx1">
                    <a:lumMod val="75000"/>
                    <a:lumOff val="25000"/>
                  </a:schemeClr>
                </a:solidFill>
                <a:latin typeface="Consolas" panose="020B0609020204030204" pitchFamily="49" charset="0"/>
              </a:rPr>
              <a:t>19</a:t>
            </a:r>
          </a:p>
          <a:p>
            <a:pPr algn="r"/>
            <a:r>
              <a:rPr lang="en-US" sz="1300" b="1" dirty="0" smtClean="0">
                <a:solidFill>
                  <a:schemeClr val="tx1">
                    <a:lumMod val="75000"/>
                    <a:lumOff val="25000"/>
                  </a:schemeClr>
                </a:solidFill>
                <a:effectLst/>
                <a:latin typeface="Consolas" panose="020B0609020204030204" pitchFamily="49" charset="0"/>
              </a:rPr>
              <a:t>20</a:t>
            </a:r>
          </a:p>
          <a:p>
            <a:pPr algn="r"/>
            <a:r>
              <a:rPr lang="en-US" sz="1300" b="1" dirty="0" smtClean="0">
                <a:solidFill>
                  <a:schemeClr val="tx1">
                    <a:lumMod val="75000"/>
                    <a:lumOff val="25000"/>
                  </a:schemeClr>
                </a:solidFill>
                <a:latin typeface="Consolas" panose="020B0609020204030204" pitchFamily="49" charset="0"/>
              </a:rPr>
              <a:t>21</a:t>
            </a:r>
          </a:p>
          <a:p>
            <a:pPr algn="r"/>
            <a:r>
              <a:rPr lang="en-US" sz="1300" b="1" dirty="0" smtClean="0">
                <a:solidFill>
                  <a:schemeClr val="tx1">
                    <a:lumMod val="75000"/>
                    <a:lumOff val="25000"/>
                  </a:schemeClr>
                </a:solidFill>
                <a:effectLst/>
                <a:latin typeface="Consolas" panose="020B0609020204030204" pitchFamily="49" charset="0"/>
              </a:rPr>
              <a:t>22</a:t>
            </a:r>
            <a:endParaRPr lang="en-US" sz="1300" b="1"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288047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6" end="1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18" end="1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7">
                                            <p:bg/>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 nodeType="clickEffect">
                                  <p:stCondLst>
                                    <p:cond delay="0"/>
                                  </p:stCondLst>
                                  <p:childTnLst>
                                    <p:set>
                                      <p:cBhvr>
                                        <p:cTn id="8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1" nodeType="click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1" nodeType="clickEffect">
                                  <p:stCondLst>
                                    <p:cond delay="0"/>
                                  </p:stCondLst>
                                  <p:childTnLst>
                                    <p:set>
                                      <p:cBhvr>
                                        <p:cTn id="9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1" nodeType="clickEffect">
                                  <p:stCondLst>
                                    <p:cond delay="0"/>
                                  </p:stCondLst>
                                  <p:childTnLst>
                                    <p:set>
                                      <p:cBhvr>
                                        <p:cTn id="10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1" uiExpand="1" build="allAtOnce" animBg="1"/>
      <p:bldP spid="8"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00836A-8DD5-A642-A59B-39DDC3DA0EC2}"/>
              </a:ext>
            </a:extLst>
          </p:cNvPr>
          <p:cNvSpPr>
            <a:spLocks noGrp="1"/>
          </p:cNvSpPr>
          <p:nvPr>
            <p:ph type="title"/>
          </p:nvPr>
        </p:nvSpPr>
        <p:spPr/>
        <p:txBody>
          <a:bodyPr/>
          <a:lstStyle/>
          <a:p>
            <a:r>
              <a:rPr lang="en-US" dirty="0"/>
              <a:t>Nested </a:t>
            </a:r>
            <a:r>
              <a:rPr lang="en-US" dirty="0">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9B752EE8-9F93-1D4D-9C03-458D3F08B079}"/>
              </a:ext>
            </a:extLst>
          </p:cNvPr>
          <p:cNvSpPr>
            <a:spLocks noGrp="1"/>
          </p:cNvSpPr>
          <p:nvPr>
            <p:ph idx="1"/>
          </p:nvPr>
        </p:nvSpPr>
        <p:spPr/>
        <p:txBody>
          <a:bodyPr/>
          <a:lstStyle/>
          <a:p>
            <a:pPr algn="just"/>
            <a:r>
              <a:rPr lang="en-US" sz="2200" dirty="0"/>
              <a:t>When a </a:t>
            </a:r>
            <a:r>
              <a:rPr lang="en-US" sz="2200" dirty="0">
                <a:solidFill>
                  <a:srgbClr val="92D050"/>
                </a:solidFill>
                <a:cs typeface="Consolas" panose="020B0609020204030204" pitchFamily="49" charset="0"/>
              </a:rPr>
              <a:t>structure</a:t>
            </a:r>
            <a:r>
              <a:rPr lang="en-US" sz="2200" dirty="0">
                <a:solidFill>
                  <a:srgbClr val="92D050"/>
                </a:solidFill>
              </a:rPr>
              <a:t> contains another </a:t>
            </a:r>
            <a:r>
              <a:rPr lang="en-US" sz="2200" dirty="0">
                <a:solidFill>
                  <a:srgbClr val="92D050"/>
                </a:solidFill>
                <a:cs typeface="Consolas" panose="020B0609020204030204" pitchFamily="49" charset="0"/>
              </a:rPr>
              <a:t>structure</a:t>
            </a:r>
            <a:r>
              <a:rPr lang="en-US" sz="2200" dirty="0"/>
              <a:t>, it is called </a:t>
            </a:r>
            <a:r>
              <a:rPr lang="en-US" sz="2200" dirty="0">
                <a:solidFill>
                  <a:srgbClr val="92D050"/>
                </a:solidFill>
              </a:rPr>
              <a:t>nested </a:t>
            </a:r>
            <a:r>
              <a:rPr lang="en-US" sz="2200" dirty="0">
                <a:solidFill>
                  <a:srgbClr val="92D050"/>
                </a:solidFill>
                <a:cs typeface="Consolas" panose="020B0609020204030204" pitchFamily="49" charset="0"/>
              </a:rPr>
              <a:t>structure</a:t>
            </a:r>
            <a:r>
              <a:rPr lang="en-US" sz="2200" dirty="0"/>
              <a:t>. </a:t>
            </a:r>
          </a:p>
          <a:p>
            <a:pPr algn="just"/>
            <a:r>
              <a:rPr lang="en-US" sz="2200" dirty="0"/>
              <a:t>For example, we have two </a:t>
            </a:r>
            <a:r>
              <a:rPr lang="en-US" sz="2200" dirty="0">
                <a:cs typeface="Consolas" panose="020B0609020204030204" pitchFamily="49" charset="0"/>
              </a:rPr>
              <a:t>structures</a:t>
            </a:r>
            <a:r>
              <a:rPr lang="en-US" sz="2200" dirty="0"/>
              <a:t> named </a:t>
            </a:r>
            <a:r>
              <a:rPr lang="en-US" sz="2200" dirty="0">
                <a:solidFill>
                  <a:srgbClr val="92D050"/>
                </a:solidFill>
              </a:rPr>
              <a:t>Address</a:t>
            </a:r>
            <a:r>
              <a:rPr lang="en-US" sz="2200" dirty="0"/>
              <a:t> and </a:t>
            </a:r>
            <a:r>
              <a:rPr lang="en-US" sz="2200" dirty="0">
                <a:solidFill>
                  <a:srgbClr val="92D050"/>
                </a:solidFill>
              </a:rPr>
              <a:t>Student</a:t>
            </a:r>
            <a:r>
              <a:rPr lang="en-US" sz="2200" dirty="0"/>
              <a:t>. To make Address nested to Student, we have to define Address </a:t>
            </a:r>
            <a:r>
              <a:rPr lang="en-US" sz="2200" dirty="0">
                <a:cs typeface="Consolas" panose="020B0609020204030204" pitchFamily="49" charset="0"/>
              </a:rPr>
              <a:t>structure</a:t>
            </a:r>
            <a:r>
              <a:rPr lang="en-US" sz="2200" dirty="0"/>
              <a:t> before and outside Student </a:t>
            </a:r>
            <a:r>
              <a:rPr lang="en-US" sz="2200" dirty="0">
                <a:cs typeface="Consolas" panose="020B0609020204030204" pitchFamily="49" charset="0"/>
              </a:rPr>
              <a:t>structure</a:t>
            </a:r>
            <a:r>
              <a:rPr lang="en-US" sz="2200" dirty="0"/>
              <a:t> and create an object of Address </a:t>
            </a:r>
            <a:r>
              <a:rPr lang="en-US" sz="2200" dirty="0">
                <a:cs typeface="Consolas" panose="020B0609020204030204" pitchFamily="49" charset="0"/>
              </a:rPr>
              <a:t>structure</a:t>
            </a:r>
            <a:r>
              <a:rPr lang="en-US" sz="2200" dirty="0"/>
              <a:t> inside Student </a:t>
            </a:r>
            <a:r>
              <a:rPr lang="en-US" sz="2200" dirty="0">
                <a:cs typeface="Consolas" panose="020B0609020204030204" pitchFamily="49" charset="0"/>
              </a:rPr>
              <a:t>structure</a:t>
            </a:r>
            <a:r>
              <a:rPr lang="en-US" sz="2200" dirty="0"/>
              <a:t>.</a:t>
            </a:r>
          </a:p>
          <a:p>
            <a:pPr algn="just"/>
            <a:endParaRPr lang="en-US" dirty="0"/>
          </a:p>
        </p:txBody>
      </p:sp>
      <p:sp>
        <p:nvSpPr>
          <p:cNvPr id="6" name="Rectangle 5">
            <a:extLst>
              <a:ext uri="{FF2B5EF4-FFF2-40B4-BE49-F238E27FC236}">
                <a16:creationId xmlns:a16="http://schemas.microsoft.com/office/drawing/2014/main" xmlns="" id="{851B4BCF-6C0C-BA45-B31B-E30398DF1A7E}"/>
              </a:ext>
            </a:extLst>
          </p:cNvPr>
          <p:cNvSpPr/>
          <p:nvPr/>
        </p:nvSpPr>
        <p:spPr>
          <a:xfrm>
            <a:off x="1097959" y="2829633"/>
            <a:ext cx="4777100" cy="3539430"/>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structure_name1</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err="1">
                <a:solidFill>
                  <a:srgbClr val="D4D4D4"/>
                </a:solidFill>
                <a:latin typeface="Consolas" panose="020B0609020204030204" pitchFamily="49" charset="0"/>
                <a:cs typeface="Consolas" panose="020B0609020204030204" pitchFamily="49" charset="0"/>
              </a:rPr>
              <a:t>memberN_declaration</a:t>
            </a:r>
            <a:r>
              <a:rPr lang="en-IN" sz="1600" b="1" dirty="0">
                <a:solidFill>
                  <a:srgbClr val="D4D4D4"/>
                </a:solidFill>
                <a:latin typeface="Consolas" panose="020B0609020204030204" pitchFamily="49" charset="0"/>
                <a:cs typeface="Consolas" panose="020B0609020204030204" pitchFamily="49" charset="0"/>
              </a:rPr>
              <a:t>;</a:t>
            </a:r>
          </a:p>
          <a:p>
            <a:r>
              <a:rPr lang="en-IN" sz="1600" b="1" dirty="0" smtClean="0">
                <a:solidFill>
                  <a:srgbClr val="D4D4D4"/>
                </a:solidFill>
                <a:latin typeface="Consolas" panose="020B0609020204030204" pitchFamily="49" charset="0"/>
                <a:cs typeface="Consolas" panose="020B0609020204030204" pitchFamily="49" charset="0"/>
              </a:rPr>
              <a:t>};</a:t>
            </a:r>
            <a:r>
              <a:rPr lang="en-IN" sz="1600" b="1" dirty="0">
                <a:solidFill>
                  <a:srgbClr val="D4D4D4"/>
                </a:solidFill>
                <a:latin typeface="Consolas" panose="020B0609020204030204" pitchFamily="49" charset="0"/>
                <a:cs typeface="Consolas" panose="020B0609020204030204" pitchFamily="49" charset="0"/>
              </a:rPr>
              <a:t/>
            </a:r>
            <a:br>
              <a:rPr lang="en-IN" sz="1600" b="1" dirty="0">
                <a:solidFill>
                  <a:srgbClr val="D4D4D4"/>
                </a:solidFill>
                <a:latin typeface="Consolas" panose="020B0609020204030204" pitchFamily="49" charset="0"/>
                <a:cs typeface="Consolas" panose="020B0609020204030204" pitchFamily="49" charset="0"/>
              </a:rPr>
            </a:br>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structure_name2</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structure1 </a:t>
            </a:r>
            <a:r>
              <a:rPr lang="en-IN" sz="1600" b="1" dirty="0" err="1">
                <a:solidFill>
                  <a:srgbClr val="D4D4D4"/>
                </a:solidFill>
                <a:latin typeface="Consolas" panose="020B0609020204030204" pitchFamily="49" charset="0"/>
                <a:cs typeface="Consolas" panose="020B0609020204030204" pitchFamily="49" charset="0"/>
              </a:rPr>
              <a:t>obj</a:t>
            </a:r>
            <a:r>
              <a:rPr lang="en-IN" sz="1600" b="1" dirty="0">
                <a:solidFill>
                  <a:srgbClr val="D4D4D4"/>
                </a:solidFill>
                <a:latin typeface="Consolas" panose="020B0609020204030204" pitchFamily="49" charset="0"/>
                <a:cs typeface="Consolas" panose="020B0609020204030204" pitchFamily="49" charset="0"/>
              </a:rPr>
              <a:t>;</a:t>
            </a:r>
          </a:p>
          <a:p>
            <a:r>
              <a:rPr lang="en-IN" sz="1600" b="1" dirty="0">
                <a:solidFill>
                  <a:srgbClr val="D4D4D4"/>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xmlns="" id="{4CEA3457-85DD-1941-8D50-613364C6F165}"/>
              </a:ext>
            </a:extLst>
          </p:cNvPr>
          <p:cNvSpPr/>
          <p:nvPr/>
        </p:nvSpPr>
        <p:spPr>
          <a:xfrm>
            <a:off x="597965" y="2829632"/>
            <a:ext cx="499994" cy="3539430"/>
          </a:xfrm>
          <a:prstGeom prst="rect">
            <a:avLst/>
          </a:prstGeom>
          <a:solidFill>
            <a:schemeClr val="tx1">
              <a:lumMod val="90000"/>
              <a:lumOff val="10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effectLst/>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effectLst/>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smtClean="0">
                <a:solidFill>
                  <a:schemeClr val="tx1">
                    <a:lumMod val="75000"/>
                    <a:lumOff val="25000"/>
                  </a:schemeClr>
                </a:solidFill>
                <a:latin typeface="Consolas" panose="020B0609020204030204" pitchFamily="49" charset="0"/>
              </a:rPr>
              <a:t>14</a:t>
            </a:r>
            <a:endParaRPr lang="en-US" sz="1600" b="1" dirty="0">
              <a:solidFill>
                <a:schemeClr val="tx1">
                  <a:lumMod val="75000"/>
                  <a:lumOff val="25000"/>
                </a:schemeClr>
              </a:solidFill>
              <a:latin typeface="Consolas" panose="020B0609020204030204" pitchFamily="49" charset="0"/>
            </a:endParaRPr>
          </a:p>
        </p:txBody>
      </p:sp>
      <p:sp>
        <p:nvSpPr>
          <p:cNvPr id="8" name="Rectangle: Top Corners Rounded 6">
            <a:extLst>
              <a:ext uri="{FF2B5EF4-FFF2-40B4-BE49-F238E27FC236}">
                <a16:creationId xmlns:a16="http://schemas.microsoft.com/office/drawing/2014/main" xmlns="" id="{885E5B35-1AB5-DD46-890B-6BD0BC107E35}"/>
              </a:ext>
            </a:extLst>
          </p:cNvPr>
          <p:cNvSpPr/>
          <p:nvPr/>
        </p:nvSpPr>
        <p:spPr>
          <a:xfrm>
            <a:off x="597965" y="250044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Tree>
    <p:extLst>
      <p:ext uri="{BB962C8B-B14F-4D97-AF65-F5344CB8AC3E}">
        <p14:creationId xmlns:p14="http://schemas.microsoft.com/office/powerpoint/2010/main" val="256002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E2BEDCC-4748-9F47-93AC-A39C8D23E6C0}"/>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b="1" dirty="0">
                <a:solidFill>
                  <a:srgbClr val="569CD6"/>
                </a:solidFill>
                <a:latin typeface="Consolas" panose="020B0609020204030204" pitchFamily="49" charset="0"/>
                <a:cs typeface="Consolas" panose="020B0609020204030204" pitchFamily="49" charset="0"/>
              </a:rPr>
              <a:t>#include</a:t>
            </a:r>
            <a:r>
              <a:rPr lang="en-IN" sz="1400" b="1" dirty="0">
                <a:solidFill>
                  <a:srgbClr val="CE9178"/>
                </a:solidFill>
                <a:latin typeface="Consolas" panose="020B0609020204030204" pitchFamily="49" charset="0"/>
                <a:cs typeface="Consolas" panose="020B0609020204030204" pitchFamily="49" charset="0"/>
              </a:rPr>
              <a:t>&lt;</a:t>
            </a:r>
            <a:r>
              <a:rPr lang="en-IN" sz="1400" b="1" dirty="0" err="1">
                <a:solidFill>
                  <a:srgbClr val="CE9178"/>
                </a:solidFill>
                <a:latin typeface="Consolas" panose="020B0609020204030204" pitchFamily="49" charset="0"/>
                <a:cs typeface="Consolas" panose="020B0609020204030204" pitchFamily="49" charset="0"/>
              </a:rPr>
              <a:t>stdio.h</a:t>
            </a:r>
            <a:r>
              <a:rPr lang="en-IN" sz="1400" b="1" dirty="0">
                <a:solidFill>
                  <a:srgbClr val="CE9178"/>
                </a:solidFill>
                <a:latin typeface="Consolas" panose="020B0609020204030204" pitchFamily="49" charset="0"/>
                <a:cs typeface="Consolas" panose="020B0609020204030204" pitchFamily="49" charset="0"/>
              </a:rPr>
              <a:t>&gt;</a:t>
            </a:r>
            <a:r>
              <a:rPr lang="en-IN" sz="1400" b="1" dirty="0">
                <a:solidFill>
                  <a:srgbClr val="D4D4D4"/>
                </a:solidFill>
                <a:latin typeface="Consolas" panose="020B0609020204030204" pitchFamily="49" charset="0"/>
                <a:cs typeface="Consolas" panose="020B0609020204030204" pitchFamily="49" charset="0"/>
              </a:rPr>
              <a:t> </a:t>
            </a:r>
          </a:p>
          <a:p>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Address</a:t>
            </a:r>
          </a:p>
          <a:p>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char</a:t>
            </a:r>
            <a:r>
              <a:rPr lang="en-IN" sz="1400" b="1" dirty="0">
                <a:solidFill>
                  <a:srgbClr val="D4D4D4"/>
                </a:solidFill>
                <a:latin typeface="Consolas" panose="020B0609020204030204" pitchFamily="49" charset="0"/>
                <a:cs typeface="Consolas" panose="020B0609020204030204" pitchFamily="49" charset="0"/>
              </a:rPr>
              <a:t> </a:t>
            </a:r>
            <a:r>
              <a:rPr lang="en-IN" sz="1400" b="1" dirty="0" err="1">
                <a:solidFill>
                  <a:srgbClr val="D4D4D4"/>
                </a:solidFill>
                <a:latin typeface="Consolas" panose="020B0609020204030204" pitchFamily="49" charset="0"/>
                <a:cs typeface="Consolas" panose="020B0609020204030204" pitchFamily="49" charset="0"/>
              </a:rPr>
              <a:t>HouseNo</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B5CEA8"/>
                </a:solidFill>
                <a:latin typeface="Consolas" panose="020B0609020204030204" pitchFamily="49" charset="0"/>
                <a:cs typeface="Consolas" panose="020B0609020204030204" pitchFamily="49" charset="0"/>
              </a:rPr>
              <a:t>25</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char</a:t>
            </a:r>
            <a:r>
              <a:rPr lang="en-IN" sz="1400" b="1" dirty="0">
                <a:solidFill>
                  <a:srgbClr val="D4D4D4"/>
                </a:solidFill>
                <a:latin typeface="Consolas" panose="020B0609020204030204" pitchFamily="49" charset="0"/>
                <a:cs typeface="Consolas" panose="020B0609020204030204" pitchFamily="49" charset="0"/>
              </a:rPr>
              <a:t> City[</a:t>
            </a:r>
            <a:r>
              <a:rPr lang="en-IN" sz="1400" b="1" dirty="0">
                <a:solidFill>
                  <a:srgbClr val="B5CEA8"/>
                </a:solidFill>
                <a:latin typeface="Consolas" panose="020B0609020204030204" pitchFamily="49" charset="0"/>
                <a:cs typeface="Consolas" panose="020B0609020204030204" pitchFamily="49" charset="0"/>
              </a:rPr>
              <a:t>25</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char</a:t>
            </a:r>
            <a:r>
              <a:rPr lang="en-IN" sz="1400" b="1" dirty="0">
                <a:solidFill>
                  <a:srgbClr val="D4D4D4"/>
                </a:solidFill>
                <a:latin typeface="Consolas" panose="020B0609020204030204" pitchFamily="49" charset="0"/>
                <a:cs typeface="Consolas" panose="020B0609020204030204" pitchFamily="49" charset="0"/>
              </a:rPr>
              <a:t> </a:t>
            </a:r>
            <a:r>
              <a:rPr lang="en-IN" sz="1400" b="1" dirty="0" err="1">
                <a:solidFill>
                  <a:srgbClr val="D4D4D4"/>
                </a:solidFill>
                <a:latin typeface="Consolas" panose="020B0609020204030204" pitchFamily="49" charset="0"/>
                <a:cs typeface="Consolas" panose="020B0609020204030204" pitchFamily="49" charset="0"/>
              </a:rPr>
              <a:t>PinCode</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B5CEA8"/>
                </a:solidFill>
                <a:latin typeface="Consolas" panose="020B0609020204030204" pitchFamily="49" charset="0"/>
                <a:cs typeface="Consolas" panose="020B0609020204030204" pitchFamily="49" charset="0"/>
              </a:rPr>
              <a:t>25</a:t>
            </a:r>
            <a:r>
              <a:rPr lang="en-IN" sz="1400" b="1" dirty="0">
                <a:solidFill>
                  <a:srgbClr val="D4D4D4"/>
                </a:solidFill>
                <a:latin typeface="Consolas" panose="020B0609020204030204" pitchFamily="49" charset="0"/>
                <a:cs typeface="Consolas" panose="020B0609020204030204" pitchFamily="49" charset="0"/>
              </a:rPr>
              <a:t>];</a:t>
            </a:r>
          </a:p>
          <a:p>
            <a:r>
              <a:rPr lang="en-IN" sz="1400" b="1" dirty="0">
                <a:solidFill>
                  <a:srgbClr val="D4D4D4"/>
                </a:solidFill>
                <a:latin typeface="Consolas" panose="020B0609020204030204" pitchFamily="49" charset="0"/>
                <a:cs typeface="Consolas" panose="020B0609020204030204" pitchFamily="49" charset="0"/>
              </a:rPr>
              <a:t>};</a:t>
            </a:r>
            <a:br>
              <a:rPr lang="en-IN" sz="1400" b="1" dirty="0">
                <a:solidFill>
                  <a:srgbClr val="D4D4D4"/>
                </a:solidFill>
                <a:latin typeface="Consolas" panose="020B0609020204030204" pitchFamily="49" charset="0"/>
                <a:cs typeface="Consolas" panose="020B0609020204030204" pitchFamily="49" charset="0"/>
              </a:rPr>
            </a:br>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Student</a:t>
            </a:r>
          </a:p>
          <a:p>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char</a:t>
            </a:r>
            <a:r>
              <a:rPr lang="en-IN" sz="1400" b="1" dirty="0">
                <a:solidFill>
                  <a:srgbClr val="D4D4D4"/>
                </a:solidFill>
                <a:latin typeface="Consolas" panose="020B0609020204030204" pitchFamily="49" charset="0"/>
                <a:cs typeface="Consolas" panose="020B0609020204030204" pitchFamily="49" charset="0"/>
              </a:rPr>
              <a:t> name[</a:t>
            </a:r>
            <a:r>
              <a:rPr lang="en-IN" sz="1400" b="1" dirty="0">
                <a:solidFill>
                  <a:srgbClr val="B5CEA8"/>
                </a:solidFill>
                <a:latin typeface="Consolas" panose="020B0609020204030204" pitchFamily="49" charset="0"/>
                <a:cs typeface="Consolas" panose="020B0609020204030204" pitchFamily="49" charset="0"/>
              </a:rPr>
              <a:t>25</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roll;</a:t>
            </a:r>
          </a:p>
          <a:p>
            <a:pPr lvl="1"/>
            <a:r>
              <a:rPr lang="en-IN" sz="1400" b="1" dirty="0">
                <a:solidFill>
                  <a:srgbClr val="569CD6"/>
                </a:solidFill>
                <a:latin typeface="Consolas" panose="020B0609020204030204" pitchFamily="49" charset="0"/>
                <a:cs typeface="Consolas" panose="020B0609020204030204" pitchFamily="49" charset="0"/>
              </a:rPr>
              <a:t>float</a:t>
            </a:r>
            <a:r>
              <a:rPr lang="en-IN" sz="1400" b="1" dirty="0">
                <a:solidFill>
                  <a:srgbClr val="D4D4D4"/>
                </a:solidFill>
                <a:latin typeface="Consolas" panose="020B0609020204030204" pitchFamily="49" charset="0"/>
                <a:cs typeface="Consolas" panose="020B0609020204030204" pitchFamily="49" charset="0"/>
              </a:rPr>
              <a:t> </a:t>
            </a:r>
            <a:r>
              <a:rPr lang="en-IN" sz="1400" b="1" dirty="0" err="1">
                <a:solidFill>
                  <a:srgbClr val="D4D4D4"/>
                </a:solidFill>
                <a:latin typeface="Consolas" panose="020B0609020204030204" pitchFamily="49" charset="0"/>
                <a:cs typeface="Consolas" panose="020B0609020204030204" pitchFamily="49" charset="0"/>
              </a:rPr>
              <a:t>cpi</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Address Add;</a:t>
            </a:r>
          </a:p>
          <a:p>
            <a:r>
              <a:rPr lang="en-IN" sz="1400" b="1" dirty="0">
                <a:solidFill>
                  <a:srgbClr val="D4D4D4"/>
                </a:solidFill>
                <a:latin typeface="Consolas" panose="020B0609020204030204" pitchFamily="49" charset="0"/>
                <a:cs typeface="Consolas" panose="020B0609020204030204" pitchFamily="49" charset="0"/>
              </a:rPr>
              <a:t>};</a:t>
            </a:r>
            <a:br>
              <a:rPr lang="en-IN" sz="1400" b="1" dirty="0">
                <a:solidFill>
                  <a:srgbClr val="D4D4D4"/>
                </a:solidFill>
                <a:latin typeface="Consolas" panose="020B0609020204030204" pitchFamily="49" charset="0"/>
                <a:cs typeface="Consolas" panose="020B0609020204030204" pitchFamily="49" charset="0"/>
              </a:rPr>
            </a:br>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main()</a:t>
            </a:r>
          </a:p>
          <a:p>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569CD6"/>
                </a:solidFill>
                <a:latin typeface="Consolas" panose="020B0609020204030204" pitchFamily="49" charset="0"/>
                <a:cs typeface="Consolas" panose="020B0609020204030204" pitchFamily="49" charset="0"/>
              </a:rPr>
              <a:t>int</a:t>
            </a:r>
            <a:r>
              <a:rPr lang="en-IN" sz="1400" b="1" dirty="0">
                <a:solidFill>
                  <a:srgbClr val="D4D4D4"/>
                </a:solidFill>
                <a:latin typeface="Consolas" panose="020B0609020204030204" pitchFamily="49" charset="0"/>
                <a:cs typeface="Consolas" panose="020B0609020204030204" pitchFamily="49" charset="0"/>
              </a:rPr>
              <a:t> </a:t>
            </a:r>
            <a:r>
              <a:rPr lang="en-IN" sz="1400" b="1" dirty="0" err="1">
                <a:solidFill>
                  <a:srgbClr val="D4D4D4"/>
                </a:solidFill>
                <a:latin typeface="Consolas" panose="020B0609020204030204" pitchFamily="49" charset="0"/>
                <a:cs typeface="Consolas" panose="020B0609020204030204" pitchFamily="49" charset="0"/>
              </a:rPr>
              <a:t>i</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a:solidFill>
                  <a:srgbClr val="569CD6"/>
                </a:solidFill>
                <a:latin typeface="Consolas" panose="020B0609020204030204" pitchFamily="49" charset="0"/>
                <a:cs typeface="Consolas" panose="020B0609020204030204" pitchFamily="49" charset="0"/>
              </a:rPr>
              <a:t>struct</a:t>
            </a:r>
            <a:r>
              <a:rPr lang="en-IN" sz="1400" b="1" dirty="0">
                <a:solidFill>
                  <a:srgbClr val="D4D4D4"/>
                </a:solidFill>
                <a:latin typeface="Consolas" panose="020B0609020204030204" pitchFamily="49" charset="0"/>
                <a:cs typeface="Consolas" panose="020B0609020204030204" pitchFamily="49" charset="0"/>
              </a:rPr>
              <a:t> Student s; </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Name :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s.name</a:t>
            </a:r>
            <a:r>
              <a:rPr lang="en-IN" sz="1400" b="1" dirty="0">
                <a:solidFill>
                  <a:srgbClr val="D4D4D4"/>
                </a:solidFill>
                <a:latin typeface="Consolas" panose="020B0609020204030204" pitchFamily="49" charset="0"/>
                <a:cs typeface="Consolas" panose="020B0609020204030204" pitchFamily="49" charset="0"/>
              </a:rPr>
              <a:t>); </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Roll Number :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"%d"</a:t>
            </a:r>
            <a:r>
              <a:rPr lang="en-IN" sz="1400" b="1" dirty="0">
                <a:solidFill>
                  <a:srgbClr val="D4D4D4"/>
                </a:solidFill>
                <a:latin typeface="Consolas" panose="020B0609020204030204" pitchFamily="49" charset="0"/>
                <a:cs typeface="Consolas" panose="020B0609020204030204" pitchFamily="49" charset="0"/>
              </a:rPr>
              <a:t>,&amp;</a:t>
            </a:r>
            <a:r>
              <a:rPr lang="en-IN" sz="1400" b="1" dirty="0" err="1">
                <a:solidFill>
                  <a:srgbClr val="D4D4D4"/>
                </a:solidFill>
                <a:latin typeface="Consolas" panose="020B0609020204030204" pitchFamily="49" charset="0"/>
                <a:cs typeface="Consolas" panose="020B0609020204030204" pitchFamily="49" charset="0"/>
              </a:rPr>
              <a:t>s.roll</a:t>
            </a:r>
            <a:r>
              <a:rPr lang="en-IN" sz="1400" b="1" dirty="0">
                <a:solidFill>
                  <a:srgbClr val="D4D4D4"/>
                </a:solidFill>
                <a:latin typeface="Consolas" panose="020B0609020204030204" pitchFamily="49" charset="0"/>
                <a:cs typeface="Consolas" panose="020B0609020204030204" pitchFamily="49" charset="0"/>
              </a:rPr>
              <a:t>); </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CPI :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"%f"</a:t>
            </a:r>
            <a:r>
              <a:rPr lang="en-IN" sz="1400" b="1" dirty="0">
                <a:solidFill>
                  <a:srgbClr val="D4D4D4"/>
                </a:solidFill>
                <a:latin typeface="Consolas" panose="020B0609020204030204" pitchFamily="49" charset="0"/>
                <a:cs typeface="Consolas" panose="020B0609020204030204" pitchFamily="49" charset="0"/>
              </a:rPr>
              <a:t>,&amp;</a:t>
            </a:r>
            <a:r>
              <a:rPr lang="en-IN" sz="1400" b="1" dirty="0" err="1">
                <a:solidFill>
                  <a:srgbClr val="D4D4D4"/>
                </a:solidFill>
                <a:latin typeface="Consolas" panose="020B0609020204030204" pitchFamily="49" charset="0"/>
                <a:cs typeface="Consolas" panose="020B0609020204030204" pitchFamily="49" charset="0"/>
              </a:rPr>
              <a:t>s.cpi</a:t>
            </a:r>
            <a:r>
              <a:rPr lang="en-IN" sz="1400" b="1" dirty="0">
                <a:solidFill>
                  <a:srgbClr val="D4D4D4"/>
                </a:solidFill>
                <a:latin typeface="Consolas" panose="020B0609020204030204" pitchFamily="49" charset="0"/>
                <a:cs typeface="Consolas" panose="020B0609020204030204" pitchFamily="49" charset="0"/>
              </a:rPr>
              <a:t>); </a:t>
            </a:r>
          </a:p>
          <a:p>
            <a:pPr lvl="1"/>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House No : "</a:t>
            </a:r>
            <a:r>
              <a:rPr lang="en-IN" sz="1400" b="1" dirty="0">
                <a:solidFill>
                  <a:srgbClr val="D4D4D4"/>
                </a:solidFill>
                <a:latin typeface="Consolas" panose="020B0609020204030204" pitchFamily="49" charset="0"/>
                <a:cs typeface="Consolas" panose="020B0609020204030204" pitchFamily="49" charset="0"/>
              </a:rPr>
              <a:t>);</a:t>
            </a:r>
          </a:p>
          <a:p>
            <a:pPr lvl="1"/>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s.Add.HouseNo</a:t>
            </a:r>
            <a:r>
              <a:rPr lang="en-IN" sz="1400"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DF20D54D-17A4-E944-B3DF-8979FBBFE9C4}"/>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dirty="0">
                <a:solidFill>
                  <a:schemeClr val="tx1">
                    <a:lumMod val="75000"/>
                    <a:lumOff val="25000"/>
                  </a:schemeClr>
                </a:solidFill>
                <a:latin typeface="Consolas" panose="020B0609020204030204" pitchFamily="49" charset="0"/>
              </a:rPr>
              <a:t>1</a:t>
            </a:r>
          </a:p>
          <a:p>
            <a:pPr algn="r"/>
            <a:r>
              <a:rPr lang="en-US" sz="1400" b="1" dirty="0">
                <a:solidFill>
                  <a:schemeClr val="tx1">
                    <a:lumMod val="75000"/>
                    <a:lumOff val="25000"/>
                  </a:schemeClr>
                </a:solidFill>
                <a:effectLst/>
                <a:latin typeface="Consolas" panose="020B0609020204030204" pitchFamily="49" charset="0"/>
              </a:rPr>
              <a:t>2</a:t>
            </a:r>
          </a:p>
          <a:p>
            <a:pPr algn="r"/>
            <a:r>
              <a:rPr lang="en-US" sz="1400" b="1" dirty="0">
                <a:solidFill>
                  <a:schemeClr val="tx1">
                    <a:lumMod val="75000"/>
                    <a:lumOff val="25000"/>
                  </a:schemeClr>
                </a:solidFill>
                <a:latin typeface="Consolas" panose="020B0609020204030204" pitchFamily="49" charset="0"/>
              </a:rPr>
              <a:t>3</a:t>
            </a:r>
          </a:p>
          <a:p>
            <a:pPr algn="r"/>
            <a:r>
              <a:rPr lang="en-US" sz="1400" b="1" dirty="0">
                <a:solidFill>
                  <a:schemeClr val="tx1">
                    <a:lumMod val="75000"/>
                    <a:lumOff val="25000"/>
                  </a:schemeClr>
                </a:solidFill>
                <a:effectLst/>
                <a:latin typeface="Consolas" panose="020B0609020204030204" pitchFamily="49" charset="0"/>
              </a:rPr>
              <a:t>4</a:t>
            </a:r>
          </a:p>
          <a:p>
            <a:pPr algn="r"/>
            <a:r>
              <a:rPr lang="en-US" sz="1400" b="1" dirty="0">
                <a:solidFill>
                  <a:schemeClr val="tx1">
                    <a:lumMod val="75000"/>
                    <a:lumOff val="25000"/>
                  </a:schemeClr>
                </a:solidFill>
                <a:latin typeface="Consolas" panose="020B0609020204030204" pitchFamily="49" charset="0"/>
              </a:rPr>
              <a:t>5</a:t>
            </a:r>
          </a:p>
          <a:p>
            <a:pPr algn="r"/>
            <a:r>
              <a:rPr lang="en-US" sz="1400" b="1" dirty="0">
                <a:solidFill>
                  <a:schemeClr val="tx1">
                    <a:lumMod val="75000"/>
                    <a:lumOff val="25000"/>
                  </a:schemeClr>
                </a:solidFill>
                <a:effectLst/>
                <a:latin typeface="Consolas" panose="020B0609020204030204" pitchFamily="49" charset="0"/>
              </a:rPr>
              <a:t>6</a:t>
            </a:r>
          </a:p>
          <a:p>
            <a:pPr algn="r"/>
            <a:r>
              <a:rPr lang="en-US" sz="1400" b="1" dirty="0">
                <a:solidFill>
                  <a:schemeClr val="tx1">
                    <a:lumMod val="75000"/>
                    <a:lumOff val="25000"/>
                  </a:schemeClr>
                </a:solidFill>
                <a:latin typeface="Consolas" panose="020B0609020204030204" pitchFamily="49" charset="0"/>
              </a:rPr>
              <a:t>7</a:t>
            </a:r>
          </a:p>
          <a:p>
            <a:pPr algn="r"/>
            <a:r>
              <a:rPr lang="en-US" sz="1400" b="1" dirty="0">
                <a:solidFill>
                  <a:schemeClr val="tx1">
                    <a:lumMod val="75000"/>
                    <a:lumOff val="25000"/>
                  </a:schemeClr>
                </a:solidFill>
                <a:effectLst/>
                <a:latin typeface="Consolas" panose="020B0609020204030204" pitchFamily="49" charset="0"/>
              </a:rPr>
              <a:t>8</a:t>
            </a:r>
          </a:p>
          <a:p>
            <a:pPr algn="r"/>
            <a:r>
              <a:rPr lang="en-US" sz="1400" b="1" dirty="0">
                <a:solidFill>
                  <a:schemeClr val="tx1">
                    <a:lumMod val="75000"/>
                    <a:lumOff val="25000"/>
                  </a:schemeClr>
                </a:solidFill>
                <a:latin typeface="Consolas" panose="020B0609020204030204" pitchFamily="49" charset="0"/>
              </a:rPr>
              <a:t>9</a:t>
            </a:r>
          </a:p>
          <a:p>
            <a:pPr algn="r"/>
            <a:r>
              <a:rPr lang="en-US" sz="1400" b="1" dirty="0">
                <a:solidFill>
                  <a:schemeClr val="tx1">
                    <a:lumMod val="75000"/>
                    <a:lumOff val="25000"/>
                  </a:schemeClr>
                </a:solidFill>
                <a:effectLst/>
                <a:latin typeface="Consolas" panose="020B0609020204030204" pitchFamily="49" charset="0"/>
              </a:rPr>
              <a:t>10</a:t>
            </a:r>
          </a:p>
          <a:p>
            <a:pPr algn="r"/>
            <a:r>
              <a:rPr lang="en-US" sz="1400" b="1" dirty="0">
                <a:solidFill>
                  <a:schemeClr val="tx1">
                    <a:lumMod val="75000"/>
                    <a:lumOff val="25000"/>
                  </a:schemeClr>
                </a:solidFill>
                <a:latin typeface="Consolas" panose="020B0609020204030204" pitchFamily="49" charset="0"/>
              </a:rPr>
              <a:t>11</a:t>
            </a:r>
          </a:p>
          <a:p>
            <a:pPr algn="r"/>
            <a:r>
              <a:rPr lang="en-US" sz="1400" b="1" dirty="0">
                <a:solidFill>
                  <a:schemeClr val="tx1">
                    <a:lumMod val="75000"/>
                    <a:lumOff val="25000"/>
                  </a:schemeClr>
                </a:solidFill>
                <a:effectLst/>
                <a:latin typeface="Consolas" panose="020B0609020204030204" pitchFamily="49" charset="0"/>
              </a:rPr>
              <a:t>12</a:t>
            </a:r>
          </a:p>
          <a:p>
            <a:pPr algn="r"/>
            <a:r>
              <a:rPr lang="en-US" sz="1400" b="1" dirty="0">
                <a:solidFill>
                  <a:schemeClr val="tx1">
                    <a:lumMod val="75000"/>
                    <a:lumOff val="25000"/>
                  </a:schemeClr>
                </a:solidFill>
                <a:latin typeface="Consolas" panose="020B0609020204030204" pitchFamily="49" charset="0"/>
              </a:rPr>
              <a:t>13</a:t>
            </a:r>
          </a:p>
          <a:p>
            <a:pPr algn="r"/>
            <a:r>
              <a:rPr lang="en-US" sz="1400" b="1" dirty="0">
                <a:solidFill>
                  <a:schemeClr val="tx1">
                    <a:lumMod val="75000"/>
                    <a:lumOff val="25000"/>
                  </a:schemeClr>
                </a:solidFill>
                <a:effectLst/>
                <a:latin typeface="Consolas" panose="020B0609020204030204" pitchFamily="49" charset="0"/>
              </a:rPr>
              <a:t>14</a:t>
            </a:r>
          </a:p>
          <a:p>
            <a:pPr algn="r"/>
            <a:r>
              <a:rPr lang="en-US" sz="1400" b="1" dirty="0">
                <a:solidFill>
                  <a:schemeClr val="tx1">
                    <a:lumMod val="75000"/>
                    <a:lumOff val="25000"/>
                  </a:schemeClr>
                </a:solidFill>
                <a:latin typeface="Consolas" panose="020B0609020204030204" pitchFamily="49" charset="0"/>
              </a:rPr>
              <a:t>15</a:t>
            </a:r>
          </a:p>
          <a:p>
            <a:pPr algn="r"/>
            <a:r>
              <a:rPr lang="en-US" sz="1400" b="1" dirty="0">
                <a:solidFill>
                  <a:schemeClr val="tx1">
                    <a:lumMod val="75000"/>
                    <a:lumOff val="25000"/>
                  </a:schemeClr>
                </a:solidFill>
                <a:effectLst/>
                <a:latin typeface="Consolas" panose="020B0609020204030204" pitchFamily="49" charset="0"/>
              </a:rPr>
              <a:t>16</a:t>
            </a:r>
          </a:p>
          <a:p>
            <a:pPr algn="r"/>
            <a:r>
              <a:rPr lang="en-US" sz="1400" b="1" dirty="0">
                <a:solidFill>
                  <a:schemeClr val="tx1">
                    <a:lumMod val="75000"/>
                    <a:lumOff val="25000"/>
                  </a:schemeClr>
                </a:solidFill>
                <a:latin typeface="Consolas" panose="020B0609020204030204" pitchFamily="49" charset="0"/>
              </a:rPr>
              <a:t>17</a:t>
            </a:r>
          </a:p>
          <a:p>
            <a:pPr algn="r"/>
            <a:r>
              <a:rPr lang="en-US" sz="1400" b="1" dirty="0">
                <a:solidFill>
                  <a:schemeClr val="tx1">
                    <a:lumMod val="75000"/>
                    <a:lumOff val="25000"/>
                  </a:schemeClr>
                </a:solidFill>
                <a:effectLst/>
                <a:latin typeface="Consolas" panose="020B0609020204030204" pitchFamily="49" charset="0"/>
              </a:rPr>
              <a:t>18</a:t>
            </a:r>
          </a:p>
          <a:p>
            <a:pPr algn="r"/>
            <a:r>
              <a:rPr lang="en-US" sz="1400" b="1" dirty="0">
                <a:solidFill>
                  <a:schemeClr val="tx1">
                    <a:lumMod val="75000"/>
                    <a:lumOff val="25000"/>
                  </a:schemeClr>
                </a:solidFill>
                <a:latin typeface="Consolas" panose="020B0609020204030204" pitchFamily="49" charset="0"/>
              </a:rPr>
              <a:t>19</a:t>
            </a:r>
          </a:p>
          <a:p>
            <a:pPr algn="r"/>
            <a:r>
              <a:rPr lang="en-US" sz="1400" b="1" dirty="0">
                <a:solidFill>
                  <a:schemeClr val="tx1">
                    <a:lumMod val="75000"/>
                    <a:lumOff val="25000"/>
                  </a:schemeClr>
                </a:solidFill>
                <a:effectLst/>
                <a:latin typeface="Consolas" panose="020B0609020204030204" pitchFamily="49" charset="0"/>
              </a:rPr>
              <a:t>20</a:t>
            </a:r>
          </a:p>
          <a:p>
            <a:pPr algn="r"/>
            <a:r>
              <a:rPr lang="en-US" sz="1400" b="1" dirty="0">
                <a:solidFill>
                  <a:schemeClr val="tx1">
                    <a:lumMod val="75000"/>
                    <a:lumOff val="25000"/>
                  </a:schemeClr>
                </a:solidFill>
                <a:latin typeface="Consolas" panose="020B0609020204030204" pitchFamily="49" charset="0"/>
              </a:rPr>
              <a:t>21</a:t>
            </a:r>
          </a:p>
          <a:p>
            <a:pPr algn="r"/>
            <a:r>
              <a:rPr lang="en-US" sz="1400" b="1" dirty="0">
                <a:solidFill>
                  <a:schemeClr val="tx1">
                    <a:lumMod val="75000"/>
                    <a:lumOff val="25000"/>
                  </a:schemeClr>
                </a:solidFill>
                <a:effectLst/>
                <a:latin typeface="Consolas" panose="020B0609020204030204" pitchFamily="49" charset="0"/>
              </a:rPr>
              <a:t>22</a:t>
            </a:r>
          </a:p>
          <a:p>
            <a:pPr algn="r"/>
            <a:r>
              <a:rPr lang="en-US" sz="1400" b="1" dirty="0">
                <a:solidFill>
                  <a:schemeClr val="tx1">
                    <a:lumMod val="75000"/>
                    <a:lumOff val="25000"/>
                  </a:schemeClr>
                </a:solidFill>
                <a:latin typeface="Consolas" panose="020B0609020204030204" pitchFamily="49" charset="0"/>
              </a:rPr>
              <a:t>23</a:t>
            </a:r>
          </a:p>
          <a:p>
            <a:pPr algn="r"/>
            <a:r>
              <a:rPr lang="en-US" sz="1400" b="1" dirty="0">
                <a:solidFill>
                  <a:schemeClr val="tx1">
                    <a:lumMod val="75000"/>
                    <a:lumOff val="25000"/>
                  </a:schemeClr>
                </a:solidFill>
                <a:effectLst/>
                <a:latin typeface="Consolas" panose="020B0609020204030204" pitchFamily="49" charset="0"/>
              </a:rPr>
              <a:t>24</a:t>
            </a:r>
          </a:p>
          <a:p>
            <a:pPr algn="r"/>
            <a:r>
              <a:rPr lang="en-US" sz="1400" b="1" dirty="0">
                <a:solidFill>
                  <a:schemeClr val="tx1">
                    <a:lumMod val="75000"/>
                    <a:lumOff val="25000"/>
                  </a:schemeClr>
                </a:solidFill>
                <a:latin typeface="Consolas" panose="020B0609020204030204" pitchFamily="49" charset="0"/>
              </a:rPr>
              <a:t>25</a:t>
            </a:r>
          </a:p>
          <a:p>
            <a:pPr algn="r"/>
            <a:r>
              <a:rPr lang="en-US" sz="1400" b="1" dirty="0">
                <a:solidFill>
                  <a:schemeClr val="tx1">
                    <a:lumMod val="75000"/>
                    <a:lumOff val="25000"/>
                  </a:schemeClr>
                </a:solidFill>
                <a:effectLst/>
                <a:latin typeface="Consolas" panose="020B0609020204030204" pitchFamily="49" charset="0"/>
              </a:rPr>
              <a:t>26</a:t>
            </a:r>
          </a:p>
        </p:txBody>
      </p:sp>
      <p:sp>
        <p:nvSpPr>
          <p:cNvPr id="6" name="Rectangle 5">
            <a:extLst>
              <a:ext uri="{FF2B5EF4-FFF2-40B4-BE49-F238E27FC236}">
                <a16:creationId xmlns:a16="http://schemas.microsoft.com/office/drawing/2014/main" xmlns="" id="{052D01D4-E19A-B74D-B424-8C4371BA0093}"/>
              </a:ext>
            </a:extLst>
          </p:cNvPr>
          <p:cNvSpPr/>
          <p:nvPr/>
        </p:nvSpPr>
        <p:spPr>
          <a:xfrm>
            <a:off x="7062492" y="4839220"/>
            <a:ext cx="4787017" cy="160043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Details of Students</a:t>
            </a:r>
          </a:p>
          <a:p>
            <a:r>
              <a:rPr lang="en-US" sz="1400" dirty="0">
                <a:solidFill>
                  <a:schemeClr val="bg1"/>
                </a:solidFill>
                <a:latin typeface="Consolas" panose="020B0609020204030204" pitchFamily="49" charset="0"/>
              </a:rPr>
              <a:t>        Student Name : </a:t>
            </a:r>
            <a:r>
              <a:rPr lang="en-US" sz="1400" dirty="0" err="1">
                <a:solidFill>
                  <a:schemeClr val="bg1"/>
                </a:solidFill>
                <a:latin typeface="Consolas" panose="020B0609020204030204" pitchFamily="49" charset="0"/>
              </a:rPr>
              <a:t>aaa</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Roll Number : 111</a:t>
            </a:r>
          </a:p>
          <a:p>
            <a:r>
              <a:rPr lang="en-US" sz="1400" dirty="0">
                <a:solidFill>
                  <a:schemeClr val="bg1"/>
                </a:solidFill>
                <a:latin typeface="Consolas" panose="020B0609020204030204" pitchFamily="49" charset="0"/>
              </a:rPr>
              <a:t>        Student CPI : 7.890000</a:t>
            </a:r>
          </a:p>
          <a:p>
            <a:r>
              <a:rPr lang="en-US" sz="1400" dirty="0">
                <a:solidFill>
                  <a:schemeClr val="bg1"/>
                </a:solidFill>
                <a:latin typeface="Consolas" panose="020B0609020204030204" pitchFamily="49" charset="0"/>
              </a:rPr>
              <a:t>        Student House No : 39</a:t>
            </a:r>
          </a:p>
          <a:p>
            <a:r>
              <a:rPr lang="en-US" sz="1400" dirty="0">
                <a:solidFill>
                  <a:schemeClr val="bg1"/>
                </a:solidFill>
                <a:latin typeface="Consolas" panose="020B0609020204030204" pitchFamily="49" charset="0"/>
              </a:rPr>
              <a:t>        Student City : </a:t>
            </a:r>
            <a:r>
              <a:rPr lang="en-US" sz="1400" dirty="0" err="1">
                <a:solidFill>
                  <a:schemeClr val="bg1"/>
                </a:solidFill>
                <a:latin typeface="Consolas" panose="020B0609020204030204" pitchFamily="49" charset="0"/>
              </a:rPr>
              <a:t>rajkot</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a:t>
            </a:r>
            <a:r>
              <a:rPr lang="en-US" sz="1400" dirty="0" err="1">
                <a:solidFill>
                  <a:schemeClr val="bg1"/>
                </a:solidFill>
                <a:latin typeface="Consolas" panose="020B0609020204030204" pitchFamily="49" charset="0"/>
              </a:rPr>
              <a:t>Pincode</a:t>
            </a:r>
            <a:r>
              <a:rPr lang="en-US" sz="1400" dirty="0">
                <a:solidFill>
                  <a:schemeClr val="bg1"/>
                </a:solidFill>
                <a:latin typeface="Consolas" panose="020B0609020204030204" pitchFamily="49" charset="0"/>
              </a:rPr>
              <a:t> : 360001</a:t>
            </a:r>
          </a:p>
        </p:txBody>
      </p:sp>
      <p:sp>
        <p:nvSpPr>
          <p:cNvPr id="7" name="Rectangle: Top Corners Rounded 6">
            <a:extLst>
              <a:ext uri="{FF2B5EF4-FFF2-40B4-BE49-F238E27FC236}">
                <a16:creationId xmlns:a16="http://schemas.microsoft.com/office/drawing/2014/main" xmlns="" id="{1E325D60-BEC8-0C4E-9B29-2909A8477B9B}"/>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a16="http://schemas.microsoft.com/office/drawing/2014/main" xmlns="" id="{C443A4A7-D431-9844-AC09-FF1262D00C37}"/>
              </a:ext>
            </a:extLst>
          </p:cNvPr>
          <p:cNvSpPr/>
          <p:nvPr/>
        </p:nvSpPr>
        <p:spPr>
          <a:xfrm>
            <a:off x="7062492" y="4510036"/>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Top Corners Rounded 6">
            <a:extLst>
              <a:ext uri="{FF2B5EF4-FFF2-40B4-BE49-F238E27FC236}">
                <a16:creationId xmlns:a16="http://schemas.microsoft.com/office/drawing/2014/main" xmlns="" id="{75D6090B-AE7E-4D47-8CEA-45B3068BC247}"/>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dirty="0">
                <a:solidFill>
                  <a:schemeClr val="bg1"/>
                </a:solidFill>
              </a:rPr>
              <a:t>Write a program to read and display student information using nested of structure.</a:t>
            </a:r>
          </a:p>
        </p:txBody>
      </p:sp>
      <p:sp>
        <p:nvSpPr>
          <p:cNvPr id="10" name="Rectangle 9">
            <a:extLst>
              <a:ext uri="{FF2B5EF4-FFF2-40B4-BE49-F238E27FC236}">
                <a16:creationId xmlns:a16="http://schemas.microsoft.com/office/drawing/2014/main" xmlns="" id="{10D949D8-8DBF-2F48-A1D6-479A9E39F166}"/>
              </a:ext>
            </a:extLst>
          </p:cNvPr>
          <p:cNvSpPr/>
          <p:nvPr/>
        </p:nvSpPr>
        <p:spPr>
          <a:xfrm>
            <a:off x="7537882" y="743359"/>
            <a:ext cx="4368764" cy="3754874"/>
          </a:xfrm>
          <a:prstGeom prst="rect">
            <a:avLst/>
          </a:prstGeom>
          <a:solidFill>
            <a:schemeClr val="tx1">
              <a:lumMod val="90000"/>
              <a:lumOff val="10000"/>
            </a:schemeClr>
          </a:solidFill>
          <a:ln>
            <a:noFill/>
          </a:ln>
        </p:spPr>
        <p:txBody>
          <a:bodyPr wrap="square">
            <a:spAutoFit/>
          </a:bodyPr>
          <a:lstStyle/>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City : "</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s.Add.City</a:t>
            </a:r>
            <a:r>
              <a:rPr lang="en-IN" sz="1400" b="1" dirty="0">
                <a:solidFill>
                  <a:srgbClr val="D4D4D4"/>
                </a:solidFill>
                <a:latin typeface="Consolas" panose="020B0609020204030204" pitchFamily="49" charset="0"/>
                <a:cs typeface="Consolas" panose="020B0609020204030204" pitchFamily="49" charset="0"/>
              </a:rPr>
              <a:t>); </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tEnter</a:t>
            </a:r>
            <a:r>
              <a:rPr lang="en-IN" sz="1400" b="1" dirty="0">
                <a:solidFill>
                  <a:srgbClr val="CE9178"/>
                </a:solidFill>
                <a:latin typeface="Consolas" panose="020B0609020204030204" pitchFamily="49" charset="0"/>
                <a:cs typeface="Consolas" panose="020B0609020204030204" pitchFamily="49" charset="0"/>
              </a:rPr>
              <a:t> Student </a:t>
            </a:r>
            <a:r>
              <a:rPr lang="en-IN" sz="1400" b="1" dirty="0" err="1">
                <a:solidFill>
                  <a:srgbClr val="CE9178"/>
                </a:solidFill>
                <a:latin typeface="Consolas" panose="020B0609020204030204" pitchFamily="49" charset="0"/>
                <a:cs typeface="Consolas" panose="020B0609020204030204" pitchFamily="49" charset="0"/>
              </a:rPr>
              <a:t>Pincode</a:t>
            </a:r>
            <a:r>
              <a:rPr lang="en-IN" sz="1400" b="1" dirty="0">
                <a:solidFill>
                  <a:srgbClr val="CE9178"/>
                </a:solidFill>
                <a:latin typeface="Consolas" panose="020B0609020204030204" pitchFamily="49" charset="0"/>
                <a:cs typeface="Consolas" panose="020B0609020204030204" pitchFamily="49" charset="0"/>
              </a:rPr>
              <a:t> : "</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scanf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s.Add.PinCode</a:t>
            </a:r>
            <a:r>
              <a:rPr lang="en-IN" sz="1400" b="1" dirty="0">
                <a:solidFill>
                  <a:srgbClr val="D4D4D4"/>
                </a:solidFill>
                <a:latin typeface="Consolas" panose="020B0609020204030204" pitchFamily="49" charset="0"/>
                <a:cs typeface="Consolas" panose="020B0609020204030204" pitchFamily="49" charset="0"/>
              </a:rPr>
              <a:t>); </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a:t>
            </a:r>
            <a:r>
              <a:rPr lang="en-IN" sz="1400" b="1" dirty="0" err="1">
                <a:solidFill>
                  <a:srgbClr val="CE9178"/>
                </a:solidFill>
                <a:latin typeface="Consolas" panose="020B0609020204030204" pitchFamily="49" charset="0"/>
                <a:cs typeface="Consolas" panose="020B0609020204030204" pitchFamily="49" charset="0"/>
              </a:rPr>
              <a:t>nDetails</a:t>
            </a:r>
            <a:r>
              <a:rPr lang="en-IN" sz="1400" b="1" dirty="0">
                <a:solidFill>
                  <a:srgbClr val="CE9178"/>
                </a:solidFill>
                <a:latin typeface="Consolas" panose="020B0609020204030204" pitchFamily="49" charset="0"/>
                <a:cs typeface="Consolas" panose="020B0609020204030204" pitchFamily="49" charset="0"/>
              </a:rPr>
              <a:t> of Students"</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Name : %s"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s.name</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Roll Number : %d"</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s.roll</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CPI : %f"</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s.cpi</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House No : %s"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s.Add.HouseNo</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City : %s"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s.Add.City</a:t>
            </a:r>
            <a:r>
              <a:rPr lang="en-IN" sz="1400" b="1" dirty="0">
                <a:solidFill>
                  <a:srgbClr val="D4D4D4"/>
                </a:solidFill>
                <a:latin typeface="Consolas" panose="020B0609020204030204" pitchFamily="49" charset="0"/>
                <a:cs typeface="Consolas" panose="020B0609020204030204" pitchFamily="49" charset="0"/>
              </a:rPr>
              <a:t>);</a:t>
            </a:r>
          </a:p>
          <a:p>
            <a:r>
              <a:rPr lang="en-IN" sz="1400" b="1" dirty="0" err="1">
                <a:solidFill>
                  <a:srgbClr val="D4D4D4"/>
                </a:solidFill>
                <a:latin typeface="Consolas" panose="020B0609020204030204" pitchFamily="49" charset="0"/>
                <a:cs typeface="Consolas" panose="020B0609020204030204" pitchFamily="49" charset="0"/>
              </a:rPr>
              <a:t>printf</a:t>
            </a:r>
            <a:r>
              <a:rPr lang="en-IN" sz="1400" b="1" dirty="0">
                <a:solidFill>
                  <a:srgbClr val="D4D4D4"/>
                </a:solidFill>
                <a:latin typeface="Consolas" panose="020B0609020204030204" pitchFamily="49" charset="0"/>
                <a:cs typeface="Consolas" panose="020B0609020204030204" pitchFamily="49" charset="0"/>
              </a:rPr>
              <a:t>(</a:t>
            </a:r>
            <a:r>
              <a:rPr lang="en-IN" sz="1400" b="1" dirty="0">
                <a:solidFill>
                  <a:srgbClr val="CE9178"/>
                </a:solidFill>
                <a:latin typeface="Consolas" panose="020B0609020204030204" pitchFamily="49" charset="0"/>
                <a:cs typeface="Consolas" panose="020B0609020204030204" pitchFamily="49" charset="0"/>
              </a:rPr>
              <a:t>"\n\</a:t>
            </a:r>
            <a:r>
              <a:rPr lang="en-IN" sz="1400" b="1" dirty="0" err="1">
                <a:solidFill>
                  <a:srgbClr val="CE9178"/>
                </a:solidFill>
                <a:latin typeface="Consolas" panose="020B0609020204030204" pitchFamily="49" charset="0"/>
                <a:cs typeface="Consolas" panose="020B0609020204030204" pitchFamily="49" charset="0"/>
              </a:rPr>
              <a:t>tStudent</a:t>
            </a:r>
            <a:r>
              <a:rPr lang="en-IN" sz="1400" b="1" dirty="0">
                <a:solidFill>
                  <a:srgbClr val="CE9178"/>
                </a:solidFill>
                <a:latin typeface="Consolas" panose="020B0609020204030204" pitchFamily="49" charset="0"/>
                <a:cs typeface="Consolas" panose="020B0609020204030204" pitchFamily="49" charset="0"/>
              </a:rPr>
              <a:t> </a:t>
            </a:r>
            <a:r>
              <a:rPr lang="en-IN" sz="1400" b="1" dirty="0" err="1">
                <a:solidFill>
                  <a:srgbClr val="CE9178"/>
                </a:solidFill>
                <a:latin typeface="Consolas" panose="020B0609020204030204" pitchFamily="49" charset="0"/>
                <a:cs typeface="Consolas" panose="020B0609020204030204" pitchFamily="49" charset="0"/>
              </a:rPr>
              <a:t>Pincode</a:t>
            </a:r>
            <a:r>
              <a:rPr lang="en-IN" sz="1400" b="1" dirty="0">
                <a:solidFill>
                  <a:srgbClr val="CE9178"/>
                </a:solidFill>
                <a:latin typeface="Consolas" panose="020B0609020204030204" pitchFamily="49" charset="0"/>
                <a:cs typeface="Consolas" panose="020B0609020204030204" pitchFamily="49" charset="0"/>
              </a:rPr>
              <a:t> : %s"</a:t>
            </a:r>
            <a:r>
              <a:rPr lang="en-IN" sz="1400" b="1" dirty="0">
                <a:solidFill>
                  <a:srgbClr val="D4D4D4"/>
                </a:solidFill>
                <a:latin typeface="Consolas" panose="020B0609020204030204" pitchFamily="49" charset="0"/>
                <a:cs typeface="Consolas" panose="020B0609020204030204" pitchFamily="49" charset="0"/>
              </a:rPr>
              <a:t>,</a:t>
            </a:r>
            <a:r>
              <a:rPr lang="en-IN" sz="1400" b="1" dirty="0" err="1">
                <a:solidFill>
                  <a:srgbClr val="D4D4D4"/>
                </a:solidFill>
                <a:latin typeface="Consolas" panose="020B0609020204030204" pitchFamily="49" charset="0"/>
                <a:cs typeface="Consolas" panose="020B0609020204030204" pitchFamily="49" charset="0"/>
              </a:rPr>
              <a:t>s.Add.PinCode</a:t>
            </a:r>
            <a:r>
              <a:rPr lang="en-IN" sz="1400" b="1" dirty="0">
                <a:solidFill>
                  <a:srgbClr val="D4D4D4"/>
                </a:solidFill>
                <a:latin typeface="Consolas" panose="020B0609020204030204" pitchFamily="49" charset="0"/>
                <a:cs typeface="Consolas" panose="020B0609020204030204" pitchFamily="49" charset="0"/>
              </a:rPr>
              <a:t>);</a:t>
            </a:r>
          </a:p>
          <a:p>
            <a:r>
              <a:rPr lang="en-IN" sz="1400" b="1" dirty="0">
                <a:solidFill>
                  <a:srgbClr val="569CD6"/>
                </a:solidFill>
                <a:latin typeface="Consolas" panose="020B0609020204030204" pitchFamily="49" charset="0"/>
                <a:cs typeface="Consolas" panose="020B0609020204030204" pitchFamily="49" charset="0"/>
              </a:rPr>
              <a:t>return</a:t>
            </a:r>
            <a:r>
              <a:rPr lang="en-IN" sz="1400" b="1" dirty="0">
                <a:solidFill>
                  <a:srgbClr val="D4D4D4"/>
                </a:solidFill>
                <a:latin typeface="Consolas" panose="020B0609020204030204" pitchFamily="49" charset="0"/>
                <a:cs typeface="Consolas" panose="020B0609020204030204" pitchFamily="49" charset="0"/>
              </a:rPr>
              <a:t> </a:t>
            </a:r>
            <a:r>
              <a:rPr lang="en-IN" sz="1400" b="1" dirty="0">
                <a:solidFill>
                  <a:srgbClr val="B5CEA8"/>
                </a:solidFill>
                <a:latin typeface="Consolas" panose="020B0609020204030204" pitchFamily="49" charset="0"/>
                <a:cs typeface="Consolas" panose="020B0609020204030204" pitchFamily="49" charset="0"/>
              </a:rPr>
              <a:t>0</a:t>
            </a:r>
            <a:r>
              <a:rPr lang="en-IN" sz="1400" b="1" dirty="0">
                <a:solidFill>
                  <a:srgbClr val="D4D4D4"/>
                </a:solidFill>
                <a:latin typeface="Consolas" panose="020B0609020204030204" pitchFamily="49" charset="0"/>
                <a:cs typeface="Consolas" panose="020B0609020204030204" pitchFamily="49" charset="0"/>
              </a:rPr>
              <a:t>;</a:t>
            </a:r>
          </a:p>
          <a:p>
            <a:r>
              <a:rPr lang="en-IN" sz="1400" b="1" dirty="0">
                <a:solidFill>
                  <a:srgbClr val="D4D4D4"/>
                </a:solidFill>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xmlns="" id="{D284D441-EC60-EE4B-822B-41C0A4AD24DC}"/>
              </a:ext>
            </a:extLst>
          </p:cNvPr>
          <p:cNvSpPr/>
          <p:nvPr/>
        </p:nvSpPr>
        <p:spPr>
          <a:xfrm>
            <a:off x="7062492" y="743359"/>
            <a:ext cx="499993" cy="3754874"/>
          </a:xfrm>
          <a:prstGeom prst="rect">
            <a:avLst/>
          </a:prstGeom>
          <a:solidFill>
            <a:schemeClr val="tx1">
              <a:lumMod val="90000"/>
              <a:lumOff val="10000"/>
            </a:schemeClr>
          </a:solidFill>
          <a:ln>
            <a:noFill/>
          </a:ln>
        </p:spPr>
        <p:txBody>
          <a:bodyPr wrap="square">
            <a:spAutoFit/>
          </a:bodyPr>
          <a:lstStyle/>
          <a:p>
            <a:pPr algn="r"/>
            <a:r>
              <a:rPr lang="en-US" sz="1400" b="1" dirty="0">
                <a:solidFill>
                  <a:schemeClr val="tx1">
                    <a:lumMod val="75000"/>
                    <a:lumOff val="25000"/>
                  </a:schemeClr>
                </a:solidFill>
                <a:latin typeface="Consolas" panose="020B0609020204030204" pitchFamily="49" charset="0"/>
              </a:rPr>
              <a:t>27</a:t>
            </a:r>
          </a:p>
          <a:p>
            <a:pPr algn="r"/>
            <a:r>
              <a:rPr lang="en-US" sz="1400" b="1" dirty="0">
                <a:solidFill>
                  <a:schemeClr val="tx1">
                    <a:lumMod val="75000"/>
                    <a:lumOff val="25000"/>
                  </a:schemeClr>
                </a:solidFill>
                <a:latin typeface="Consolas" panose="020B0609020204030204" pitchFamily="49" charset="0"/>
              </a:rPr>
              <a:t>28</a:t>
            </a:r>
          </a:p>
          <a:p>
            <a:pPr algn="r"/>
            <a:r>
              <a:rPr lang="en-US" sz="1400" b="1" dirty="0">
                <a:solidFill>
                  <a:schemeClr val="tx1">
                    <a:lumMod val="75000"/>
                    <a:lumOff val="25000"/>
                  </a:schemeClr>
                </a:solidFill>
                <a:latin typeface="Consolas" panose="020B0609020204030204" pitchFamily="49" charset="0"/>
              </a:rPr>
              <a:t>29</a:t>
            </a:r>
          </a:p>
          <a:p>
            <a:pPr algn="r"/>
            <a:r>
              <a:rPr lang="en-US" sz="1400" b="1" dirty="0">
                <a:solidFill>
                  <a:schemeClr val="tx1">
                    <a:lumMod val="75000"/>
                    <a:lumOff val="25000"/>
                  </a:schemeClr>
                </a:solidFill>
                <a:latin typeface="Consolas" panose="020B0609020204030204" pitchFamily="49" charset="0"/>
              </a:rPr>
              <a:t>30</a:t>
            </a:r>
          </a:p>
          <a:p>
            <a:pPr algn="r"/>
            <a:r>
              <a:rPr lang="en-US" sz="1400" b="1" dirty="0">
                <a:solidFill>
                  <a:schemeClr val="tx1">
                    <a:lumMod val="75000"/>
                    <a:lumOff val="25000"/>
                  </a:schemeClr>
                </a:solidFill>
                <a:latin typeface="Consolas" panose="020B0609020204030204" pitchFamily="49" charset="0"/>
              </a:rPr>
              <a:t>31</a:t>
            </a:r>
          </a:p>
          <a:p>
            <a:pPr algn="r"/>
            <a:r>
              <a:rPr lang="en-US" sz="1400" b="1" dirty="0">
                <a:solidFill>
                  <a:schemeClr val="tx1">
                    <a:lumMod val="75000"/>
                    <a:lumOff val="25000"/>
                  </a:schemeClr>
                </a:solidFill>
                <a:latin typeface="Consolas" panose="020B0609020204030204" pitchFamily="49" charset="0"/>
              </a:rPr>
              <a:t>32</a:t>
            </a:r>
          </a:p>
          <a:p>
            <a:pPr algn="r"/>
            <a:r>
              <a:rPr lang="en-US" sz="1400" b="1" dirty="0">
                <a:solidFill>
                  <a:schemeClr val="tx1">
                    <a:lumMod val="75000"/>
                    <a:lumOff val="25000"/>
                  </a:schemeClr>
                </a:solidFill>
                <a:latin typeface="Consolas" panose="020B0609020204030204" pitchFamily="49" charset="0"/>
              </a:rPr>
              <a:t>33</a:t>
            </a:r>
          </a:p>
          <a:p>
            <a:pPr algn="r"/>
            <a:r>
              <a:rPr lang="en-US" sz="1400" b="1" dirty="0">
                <a:solidFill>
                  <a:schemeClr val="tx1">
                    <a:lumMod val="75000"/>
                    <a:lumOff val="25000"/>
                  </a:schemeClr>
                </a:solidFill>
                <a:latin typeface="Consolas" panose="020B0609020204030204" pitchFamily="49" charset="0"/>
              </a:rPr>
              <a:t>34</a:t>
            </a:r>
          </a:p>
          <a:p>
            <a:pPr algn="r"/>
            <a:r>
              <a:rPr lang="en-US" sz="1400" b="1" dirty="0">
                <a:solidFill>
                  <a:schemeClr val="tx1">
                    <a:lumMod val="75000"/>
                    <a:lumOff val="25000"/>
                  </a:schemeClr>
                </a:solidFill>
                <a:latin typeface="Consolas" panose="020B0609020204030204" pitchFamily="49" charset="0"/>
              </a:rPr>
              <a:t>35</a:t>
            </a:r>
          </a:p>
          <a:p>
            <a:pPr algn="r"/>
            <a:r>
              <a:rPr lang="en-US" sz="1400" b="1" dirty="0">
                <a:solidFill>
                  <a:schemeClr val="tx1">
                    <a:lumMod val="75000"/>
                    <a:lumOff val="25000"/>
                  </a:schemeClr>
                </a:solidFill>
                <a:latin typeface="Consolas" panose="020B0609020204030204" pitchFamily="49" charset="0"/>
              </a:rPr>
              <a:t>36</a:t>
            </a:r>
          </a:p>
          <a:p>
            <a:pPr algn="r"/>
            <a:r>
              <a:rPr lang="en-US" sz="1400" b="1" dirty="0">
                <a:solidFill>
                  <a:schemeClr val="tx1">
                    <a:lumMod val="75000"/>
                    <a:lumOff val="25000"/>
                  </a:schemeClr>
                </a:solidFill>
                <a:latin typeface="Consolas" panose="020B0609020204030204" pitchFamily="49" charset="0"/>
              </a:rPr>
              <a:t>37</a:t>
            </a:r>
          </a:p>
          <a:p>
            <a:pPr algn="r"/>
            <a:r>
              <a:rPr lang="en-US" sz="1400" b="1" dirty="0">
                <a:solidFill>
                  <a:schemeClr val="tx1">
                    <a:lumMod val="75000"/>
                    <a:lumOff val="25000"/>
                  </a:schemeClr>
                </a:solidFill>
                <a:latin typeface="Consolas" panose="020B0609020204030204" pitchFamily="49" charset="0"/>
              </a:rPr>
              <a:t>38</a:t>
            </a:r>
          </a:p>
          <a:p>
            <a:pPr algn="r"/>
            <a:r>
              <a:rPr lang="en-US" sz="1400" b="1" dirty="0">
                <a:solidFill>
                  <a:schemeClr val="tx1">
                    <a:lumMod val="75000"/>
                    <a:lumOff val="25000"/>
                  </a:schemeClr>
                </a:solidFill>
                <a:latin typeface="Consolas" panose="020B0609020204030204" pitchFamily="49" charset="0"/>
              </a:rPr>
              <a:t>39</a:t>
            </a:r>
          </a:p>
          <a:p>
            <a:pPr algn="r"/>
            <a:r>
              <a:rPr lang="en-US" sz="1400" b="1" dirty="0">
                <a:solidFill>
                  <a:schemeClr val="tx1">
                    <a:lumMod val="75000"/>
                    <a:lumOff val="25000"/>
                  </a:schemeClr>
                </a:solidFill>
                <a:latin typeface="Consolas" panose="020B0609020204030204" pitchFamily="49" charset="0"/>
              </a:rPr>
              <a:t>40</a:t>
            </a:r>
          </a:p>
          <a:p>
            <a:pPr algn="r"/>
            <a:r>
              <a:rPr lang="en-US" sz="1400" b="1" dirty="0">
                <a:solidFill>
                  <a:schemeClr val="tx1">
                    <a:lumMod val="75000"/>
                    <a:lumOff val="25000"/>
                  </a:schemeClr>
                </a:solidFill>
                <a:latin typeface="Consolas" panose="020B0609020204030204" pitchFamily="49" charset="0"/>
              </a:rPr>
              <a:t>41</a:t>
            </a:r>
          </a:p>
          <a:p>
            <a:pPr algn="r"/>
            <a:r>
              <a:rPr lang="en-US" sz="1400" b="1" dirty="0">
                <a:solidFill>
                  <a:schemeClr val="tx1">
                    <a:lumMod val="75000"/>
                    <a:lumOff val="25000"/>
                  </a:schemeClr>
                </a:solidFill>
                <a:latin typeface="Consolas" panose="020B0609020204030204" pitchFamily="49" charset="0"/>
              </a:rPr>
              <a:t>42</a:t>
            </a:r>
          </a:p>
          <a:p>
            <a:pPr algn="r"/>
            <a:r>
              <a:rPr lang="en-US" sz="1400" b="1" dirty="0">
                <a:solidFill>
                  <a:schemeClr val="tx1">
                    <a:lumMod val="75000"/>
                    <a:lumOff val="25000"/>
                  </a:schemeClr>
                </a:solidFill>
                <a:latin typeface="Consolas" panose="020B0609020204030204" pitchFamily="49" charset="0"/>
              </a:rPr>
              <a:t>43</a:t>
            </a:r>
          </a:p>
        </p:txBody>
      </p:sp>
    </p:spTree>
    <p:extLst>
      <p:ext uri="{BB962C8B-B14F-4D97-AF65-F5344CB8AC3E}">
        <p14:creationId xmlns:p14="http://schemas.microsoft.com/office/powerpoint/2010/main" val="205984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
                                            <p:bg/>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
                                            <p:bg/>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build="p" animBg="1"/>
      <p:bldP spid="7" grpId="0" animBg="1"/>
      <p:bldP spid="8" grpId="0" animBg="1"/>
      <p:bldP spid="9" grpId="0" animBg="1"/>
      <p:bldP spid="10" grpId="0" build="p"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normAutofit/>
          </a:bodyPr>
          <a:lstStyle/>
          <a:p>
            <a:r>
              <a:rPr lang="en-IN" dirty="0"/>
              <a:t>Data Types</a:t>
            </a:r>
            <a:endParaRPr lang="en-US" dirty="0"/>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200" dirty="0"/>
              <a:t>C language has built-in datatypes like primary and derived data types.</a:t>
            </a:r>
          </a:p>
          <a:p>
            <a:r>
              <a:rPr lang="en-US" sz="2200" dirty="0"/>
              <a:t>But, still not all real world problems can be solved using those data types.</a:t>
            </a:r>
          </a:p>
          <a:p>
            <a:r>
              <a:rPr lang="en-US" sz="2200" dirty="0"/>
              <a:t>We need custom datatype for different situation. </a:t>
            </a:r>
          </a:p>
        </p:txBody>
      </p:sp>
      <p:sp>
        <p:nvSpPr>
          <p:cNvPr id="4" name="Title 1">
            <a:extLst>
              <a:ext uri="{FF2B5EF4-FFF2-40B4-BE49-F238E27FC236}">
                <a16:creationId xmlns:a16="http://schemas.microsoft.com/office/drawing/2014/main" xmlns="" id="{1E834D01-69BC-0D4A-B27B-69C35CA09B11}"/>
              </a:ext>
            </a:extLst>
          </p:cNvPr>
          <p:cNvSpPr txBox="1">
            <a:spLocks/>
          </p:cNvSpPr>
          <p:nvPr/>
        </p:nvSpPr>
        <p:spPr>
          <a:xfrm>
            <a:off x="0" y="1"/>
            <a:ext cx="12192000" cy="900000"/>
          </a:xfrm>
          <a:prstGeom prst="rect">
            <a:avLst/>
          </a:prstGeom>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600" kern="1200" dirty="0">
                <a:solidFill>
                  <a:schemeClr val="bg1"/>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xmlns="" id="{2F3F3F9B-AFBB-264F-8532-985C03B4518C}"/>
              </a:ext>
            </a:extLst>
          </p:cNvPr>
          <p:cNvSpPr txBox="1">
            <a:spLocks/>
          </p:cNvSpPr>
          <p:nvPr/>
        </p:nvSpPr>
        <p:spPr>
          <a:xfrm>
            <a:off x="262360" y="1098788"/>
            <a:ext cx="11667281" cy="522000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dirty="0"/>
              <a:t>Data types are defined as the data storage format that a variable can store a data.</a:t>
            </a:r>
          </a:p>
        </p:txBody>
      </p:sp>
      <p:sp>
        <p:nvSpPr>
          <p:cNvPr id="6" name="Rectangle 5">
            <a:extLst>
              <a:ext uri="{FF2B5EF4-FFF2-40B4-BE49-F238E27FC236}">
                <a16:creationId xmlns:a16="http://schemas.microsoft.com/office/drawing/2014/main" xmlns="" id="{C6759361-F18B-BC4E-B6C6-4050809B12E8}"/>
              </a:ext>
            </a:extLst>
          </p:cNvPr>
          <p:cNvSpPr/>
          <p:nvPr/>
        </p:nvSpPr>
        <p:spPr>
          <a:xfrm>
            <a:off x="3659461" y="166492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types in C</a:t>
            </a:r>
          </a:p>
        </p:txBody>
      </p:sp>
      <p:sp>
        <p:nvSpPr>
          <p:cNvPr id="7" name="Rectangle 6">
            <a:extLst>
              <a:ext uri="{FF2B5EF4-FFF2-40B4-BE49-F238E27FC236}">
                <a16:creationId xmlns:a16="http://schemas.microsoft.com/office/drawing/2014/main" xmlns="" id="{A1CFF31A-6259-2444-91BD-0AA6122C5627}"/>
              </a:ext>
            </a:extLst>
          </p:cNvPr>
          <p:cNvSpPr/>
          <p:nvPr/>
        </p:nvSpPr>
        <p:spPr>
          <a:xfrm>
            <a:off x="232958" y="296906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Primary Data type</a:t>
            </a:r>
          </a:p>
          <a:p>
            <a:pPr algn="ctr"/>
            <a:r>
              <a:rPr lang="en-US" dirty="0">
                <a:solidFill>
                  <a:schemeClr val="bg1"/>
                </a:solidFill>
              </a:rPr>
              <a:t>(</a:t>
            </a:r>
            <a:r>
              <a:rPr lang="en-US" dirty="0" err="1">
                <a:solidFill>
                  <a:schemeClr val="bg1"/>
                </a:solidFill>
              </a:rPr>
              <a:t>int</a:t>
            </a:r>
            <a:r>
              <a:rPr lang="en-US" dirty="0">
                <a:solidFill>
                  <a:schemeClr val="bg1"/>
                </a:solidFill>
              </a:rPr>
              <a:t>, float, char)</a:t>
            </a:r>
            <a:endParaRPr lang="en-US" sz="2000" dirty="0">
              <a:solidFill>
                <a:schemeClr val="bg1"/>
              </a:solidFill>
            </a:endParaRPr>
          </a:p>
        </p:txBody>
      </p:sp>
      <p:sp>
        <p:nvSpPr>
          <p:cNvPr id="8" name="Rectangle 7">
            <a:extLst>
              <a:ext uri="{FF2B5EF4-FFF2-40B4-BE49-F238E27FC236}">
                <a16:creationId xmlns:a16="http://schemas.microsoft.com/office/drawing/2014/main" xmlns="" id="{0B964F65-8545-0344-85AD-6C98FB5047DF}"/>
              </a:ext>
            </a:extLst>
          </p:cNvPr>
          <p:cNvSpPr/>
          <p:nvPr/>
        </p:nvSpPr>
        <p:spPr>
          <a:xfrm>
            <a:off x="7085966" y="296906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Secondary Data type</a:t>
            </a:r>
          </a:p>
        </p:txBody>
      </p:sp>
      <p:sp>
        <p:nvSpPr>
          <p:cNvPr id="9" name="Rectangle 8">
            <a:extLst>
              <a:ext uri="{FF2B5EF4-FFF2-40B4-BE49-F238E27FC236}">
                <a16:creationId xmlns:a16="http://schemas.microsoft.com/office/drawing/2014/main" xmlns="" id="{37EB768A-A4DB-314A-9176-153950B23191}"/>
              </a:ext>
            </a:extLst>
          </p:cNvPr>
          <p:cNvSpPr/>
          <p:nvPr/>
        </p:nvSpPr>
        <p:spPr>
          <a:xfrm>
            <a:off x="5106059" y="4227375"/>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Derived Data type</a:t>
            </a:r>
          </a:p>
          <a:p>
            <a:pPr algn="ctr"/>
            <a:r>
              <a:rPr lang="en-US" dirty="0">
                <a:solidFill>
                  <a:schemeClr val="bg1"/>
                </a:solidFill>
              </a:rPr>
              <a:t>(array, pointer)</a:t>
            </a:r>
          </a:p>
        </p:txBody>
      </p:sp>
      <p:sp>
        <p:nvSpPr>
          <p:cNvPr id="10" name="Rectangle 9">
            <a:extLst>
              <a:ext uri="{FF2B5EF4-FFF2-40B4-BE49-F238E27FC236}">
                <a16:creationId xmlns:a16="http://schemas.microsoft.com/office/drawing/2014/main" xmlns="" id="{9CF49835-7D55-7746-BB17-6D57FFDF637B}"/>
              </a:ext>
            </a:extLst>
          </p:cNvPr>
          <p:cNvSpPr/>
          <p:nvPr/>
        </p:nvSpPr>
        <p:spPr>
          <a:xfrm>
            <a:off x="9007144" y="4227375"/>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User defined Data type</a:t>
            </a:r>
            <a:endParaRPr lang="en-US" sz="2400" dirty="0">
              <a:solidFill>
                <a:schemeClr val="bg1"/>
              </a:solidFill>
            </a:endParaRPr>
          </a:p>
          <a:p>
            <a:pPr algn="ctr"/>
            <a:r>
              <a:rPr lang="en-US" dirty="0">
                <a:solidFill>
                  <a:schemeClr val="bg1"/>
                </a:solidFill>
              </a:rPr>
              <a:t>(structure, union, </a:t>
            </a:r>
            <a:r>
              <a:rPr lang="en-US" dirty="0" err="1">
                <a:solidFill>
                  <a:schemeClr val="bg1"/>
                </a:solidFill>
              </a:rPr>
              <a:t>enum</a:t>
            </a:r>
            <a:r>
              <a:rPr lang="en-US" dirty="0">
                <a:solidFill>
                  <a:schemeClr val="bg1"/>
                </a:solidFill>
              </a:rPr>
              <a:t>)</a:t>
            </a:r>
          </a:p>
        </p:txBody>
      </p:sp>
      <p:cxnSp>
        <p:nvCxnSpPr>
          <p:cNvPr id="11" name="Elbow Connector 10">
            <a:extLst>
              <a:ext uri="{FF2B5EF4-FFF2-40B4-BE49-F238E27FC236}">
                <a16:creationId xmlns:a16="http://schemas.microsoft.com/office/drawing/2014/main" xmlns="" id="{680D6E5A-86E2-3A40-9968-14C7DAECD506}"/>
              </a:ext>
            </a:extLst>
          </p:cNvPr>
          <p:cNvCxnSpPr>
            <a:cxnSpLocks/>
          </p:cNvCxnSpPr>
          <p:nvPr/>
        </p:nvCxnSpPr>
        <p:spPr>
          <a:xfrm>
            <a:off x="6574749" y="2093269"/>
            <a:ext cx="1965257"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a16="http://schemas.microsoft.com/office/drawing/2014/main" xmlns="" id="{48A26269-BEBA-8148-9B9C-D0FF692039BA}"/>
              </a:ext>
            </a:extLst>
          </p:cNvPr>
          <p:cNvCxnSpPr>
            <a:cxnSpLocks/>
          </p:cNvCxnSpPr>
          <p:nvPr/>
        </p:nvCxnSpPr>
        <p:spPr>
          <a:xfrm flipH="1">
            <a:off x="1672345" y="2093268"/>
            <a:ext cx="1965257"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0">
            <a:extLst>
              <a:ext uri="{FF2B5EF4-FFF2-40B4-BE49-F238E27FC236}">
                <a16:creationId xmlns:a16="http://schemas.microsoft.com/office/drawing/2014/main" xmlns="" id="{5229B83D-F248-8F4D-BD45-62CB0EF639C7}"/>
              </a:ext>
            </a:extLst>
          </p:cNvPr>
          <p:cNvCxnSpPr>
            <a:cxnSpLocks/>
          </p:cNvCxnSpPr>
          <p:nvPr/>
        </p:nvCxnSpPr>
        <p:spPr>
          <a:xfrm>
            <a:off x="10008463" y="3377119"/>
            <a:ext cx="720000"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0">
            <a:extLst>
              <a:ext uri="{FF2B5EF4-FFF2-40B4-BE49-F238E27FC236}">
                <a16:creationId xmlns:a16="http://schemas.microsoft.com/office/drawing/2014/main" xmlns="" id="{80E5E4D7-D9C9-D448-BB78-46AF5F65BAE3}"/>
              </a:ext>
            </a:extLst>
          </p:cNvPr>
          <p:cNvCxnSpPr>
            <a:cxnSpLocks/>
          </p:cNvCxnSpPr>
          <p:nvPr/>
        </p:nvCxnSpPr>
        <p:spPr>
          <a:xfrm flipH="1">
            <a:off x="6358659" y="3377118"/>
            <a:ext cx="720000"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7F644-6D07-DA4B-B797-2AC687654F3E}"/>
              </a:ext>
            </a:extLst>
          </p:cNvPr>
          <p:cNvSpPr>
            <a:spLocks noGrp="1"/>
          </p:cNvSpPr>
          <p:nvPr>
            <p:ph type="title"/>
          </p:nvPr>
        </p:nvSpPr>
        <p:spPr/>
        <p:txBody>
          <a:bodyPr/>
          <a:lstStyle/>
          <a:p>
            <a:r>
              <a:rPr lang="en-US" dirty="0"/>
              <a:t>Practice Programs</a:t>
            </a:r>
          </a:p>
        </p:txBody>
      </p:sp>
      <p:sp>
        <p:nvSpPr>
          <p:cNvPr id="3" name="Content Placeholder 2">
            <a:extLst>
              <a:ext uri="{FF2B5EF4-FFF2-40B4-BE49-F238E27FC236}">
                <a16:creationId xmlns:a16="http://schemas.microsoft.com/office/drawing/2014/main" xmlns="" id="{0BB595B4-41D7-3E46-9DFC-F169AB9C131B}"/>
              </a:ext>
            </a:extLst>
          </p:cNvPr>
          <p:cNvSpPr>
            <a:spLocks noGrp="1"/>
          </p:cNvSpPr>
          <p:nvPr>
            <p:ph idx="1"/>
          </p:nvPr>
        </p:nvSpPr>
        <p:spPr/>
        <p:txBody>
          <a:bodyPr/>
          <a:lstStyle/>
          <a:p>
            <a:pPr marL="457200" indent="-457200" algn="just">
              <a:buFont typeface="+mj-lt"/>
              <a:buAutoNum type="arabicPeriod"/>
            </a:pPr>
            <a:r>
              <a:rPr lang="en-US" sz="1800" dirty="0"/>
              <a:t>Define a structure data type called </a:t>
            </a:r>
            <a:r>
              <a:rPr lang="en-US" sz="1800" dirty="0" err="1"/>
              <a:t>time_struct</a:t>
            </a:r>
            <a:r>
              <a:rPr lang="en-US" sz="1800" dirty="0"/>
              <a:t> containing three member’s integer hours, minutes, second. Develop a program that would assign values to individual member and display the time in following format : HH:MM:SS</a:t>
            </a:r>
          </a:p>
          <a:p>
            <a:pPr marL="457200" indent="-457200" algn="just">
              <a:buFont typeface="+mj-lt"/>
              <a:buAutoNum type="arabicPeriod"/>
            </a:pPr>
            <a:r>
              <a:rPr lang="en-US" sz="1800" dirty="0"/>
              <a:t>WAP to create structure of book with book title, author name, publication, and price. Read data of n books and display them.</a:t>
            </a:r>
          </a:p>
          <a:p>
            <a:pPr marL="457200" indent="-457200" algn="just">
              <a:buFont typeface="+mj-lt"/>
              <a:buAutoNum type="arabicPeriod"/>
            </a:pPr>
            <a:r>
              <a:rPr lang="en-US" sz="1800" dirty="0"/>
              <a:t>Define a structure Person that would contain person name, date of joining, and salary using this structure to read this information of 5 people and print the same on screen.</a:t>
            </a:r>
          </a:p>
          <a:p>
            <a:pPr marL="457200" indent="-457200" algn="just">
              <a:buFont typeface="+mj-lt"/>
              <a:buAutoNum type="arabicPeriod"/>
            </a:pPr>
            <a:r>
              <a:rPr lang="en-US" sz="1800" dirty="0"/>
              <a:t>Define a structure </a:t>
            </a:r>
            <a:r>
              <a:rPr lang="en-US" sz="1800" dirty="0" err="1"/>
              <a:t>time_struct</a:t>
            </a:r>
            <a:r>
              <a:rPr lang="en-US" sz="1800" dirty="0"/>
              <a:t> containing three member’s integer hour, integer minute and integer second. WAP that would assign values to the individual number and display the time in the following format: 16: 40: 51.</a:t>
            </a:r>
          </a:p>
          <a:p>
            <a:pPr marL="457200" indent="-457200" algn="just">
              <a:buFont typeface="+mj-lt"/>
              <a:buAutoNum type="arabicPeriod"/>
            </a:pPr>
            <a:r>
              <a:rPr lang="en-US" sz="1800" dirty="0"/>
              <a:t>Define a structure cricket that will describe the following information:</a:t>
            </a:r>
          </a:p>
          <a:p>
            <a:pPr marL="877887" lvl="2" indent="0" algn="just">
              <a:buNone/>
            </a:pPr>
            <a:r>
              <a:rPr lang="en-US" dirty="0"/>
              <a:t>Player name</a:t>
            </a:r>
          </a:p>
          <a:p>
            <a:pPr marL="877887" lvl="2" indent="0" algn="just">
              <a:buNone/>
            </a:pPr>
            <a:r>
              <a:rPr lang="en-US" dirty="0"/>
              <a:t>Team name</a:t>
            </a:r>
          </a:p>
          <a:p>
            <a:pPr marL="877887" lvl="2" indent="0" algn="just">
              <a:buNone/>
            </a:pPr>
            <a:r>
              <a:rPr lang="en-US" dirty="0"/>
              <a:t>Batting average</a:t>
            </a:r>
          </a:p>
          <a:p>
            <a:pPr marL="457200" indent="-457200" algn="just">
              <a:buFont typeface="+mj-lt"/>
              <a:buAutoNum type="arabicPeriod"/>
            </a:pPr>
            <a:r>
              <a:rPr lang="en-US" sz="1800" dirty="0"/>
              <a:t>Using cricket, declare an array player with 50 elements and WAP to read the information about all the 50 players and print team wise list containing names of players with their batting average.</a:t>
            </a:r>
          </a:p>
          <a:p>
            <a:pPr marL="457200" indent="-457200" algn="just">
              <a:buFont typeface="+mj-lt"/>
              <a:buAutoNum type="arabicPeriod"/>
            </a:pPr>
            <a:r>
              <a:rPr lang="en-US" sz="1800" dirty="0"/>
              <a:t>Define a structure </a:t>
            </a:r>
            <a:r>
              <a:rPr lang="en-US" sz="1800" dirty="0" err="1"/>
              <a:t>student_record</a:t>
            </a:r>
            <a:r>
              <a:rPr lang="en-US" sz="1800" dirty="0"/>
              <a:t> to contain name, branch, and total marks obtained. WAP to read data for 10 students in a class and print them. </a:t>
            </a:r>
          </a:p>
        </p:txBody>
      </p:sp>
    </p:spTree>
    <p:extLst>
      <p:ext uri="{BB962C8B-B14F-4D97-AF65-F5344CB8AC3E}">
        <p14:creationId xmlns:p14="http://schemas.microsoft.com/office/powerpoint/2010/main" val="22356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Thank you</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81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771E7-66CA-8E4E-B8EA-FF6A7F95C8E8}"/>
              </a:ext>
            </a:extLst>
          </p:cNvPr>
          <p:cNvSpPr>
            <a:spLocks noGrp="1"/>
          </p:cNvSpPr>
          <p:nvPr>
            <p:ph type="title"/>
          </p:nvPr>
        </p:nvSpPr>
        <p:spPr/>
        <p:txBody>
          <a:bodyPr/>
          <a:lstStyle/>
          <a:p>
            <a:r>
              <a:rPr lang="en-US" dirty="0"/>
              <a:t>User Defined Datatype</a:t>
            </a:r>
          </a:p>
        </p:txBody>
      </p:sp>
      <p:sp>
        <p:nvSpPr>
          <p:cNvPr id="3" name="Content Placeholder 2">
            <a:extLst>
              <a:ext uri="{FF2B5EF4-FFF2-40B4-BE49-F238E27FC236}">
                <a16:creationId xmlns:a16="http://schemas.microsoft.com/office/drawing/2014/main" xmlns="" id="{F6649BE1-E979-3244-8144-07E5A977014A}"/>
              </a:ext>
            </a:extLst>
          </p:cNvPr>
          <p:cNvSpPr>
            <a:spLocks noGrp="1"/>
          </p:cNvSpPr>
          <p:nvPr>
            <p:ph idx="1"/>
          </p:nvPr>
        </p:nvSpPr>
        <p:spPr/>
        <p:txBody>
          <a:bodyPr/>
          <a:lstStyle/>
          <a:p>
            <a:pPr algn="just"/>
            <a:r>
              <a:rPr lang="en-US" dirty="0"/>
              <a:t>We need combination of various datatypes to understand different entity/object. </a:t>
            </a:r>
          </a:p>
          <a:p>
            <a:pPr algn="just"/>
            <a:r>
              <a:rPr lang="en-US" b="1" dirty="0">
                <a:solidFill>
                  <a:srgbClr val="F92672"/>
                </a:solidFill>
                <a:latin typeface="Consolas" panose="020B0609020204030204" pitchFamily="49" charset="0"/>
              </a:rPr>
              <a:t>Example-1: </a:t>
            </a:r>
          </a:p>
          <a:p>
            <a:pPr lvl="1" algn="just"/>
            <a:r>
              <a:rPr lang="en-US" b="1" dirty="0">
                <a:solidFill>
                  <a:srgbClr val="92D050"/>
                </a:solidFill>
                <a:latin typeface="Consolas" panose="020B0609020204030204" pitchFamily="49" charset="0"/>
              </a:rPr>
              <a:t>Book</a:t>
            </a:r>
            <a:r>
              <a:rPr lang="en-US" b="1" dirty="0">
                <a:solidFill>
                  <a:srgbClr val="F92672"/>
                </a:solidFill>
                <a:latin typeface="Consolas" panose="020B0609020204030204" pitchFamily="49" charset="0"/>
              </a:rPr>
              <a:t> </a:t>
            </a:r>
            <a:r>
              <a:rPr lang="en-US" dirty="0"/>
              <a:t>		</a:t>
            </a:r>
            <a:r>
              <a:rPr lang="en-US" b="1" dirty="0">
                <a:solidFill>
                  <a:srgbClr val="92D050"/>
                </a:solidFill>
                <a:latin typeface="Consolas" panose="020B0609020204030204" pitchFamily="49" charset="0"/>
              </a:rPr>
              <a:t>Title</a:t>
            </a:r>
            <a:r>
              <a:rPr lang="en-US" dirty="0"/>
              <a:t>: Let Us C				</a:t>
            </a:r>
            <a:r>
              <a:rPr lang="en-US" b="1" dirty="0">
                <a:solidFill>
                  <a:srgbClr val="92D050"/>
                </a:solidFill>
                <a:latin typeface="Consolas" panose="020B0609020204030204" pitchFamily="49" charset="0"/>
              </a:rPr>
              <a:t>Datatype</a:t>
            </a:r>
            <a:r>
              <a:rPr lang="en-US" dirty="0"/>
              <a:t>: </a:t>
            </a:r>
            <a:r>
              <a:rPr lang="en-US" dirty="0">
                <a:latin typeface="Consolas" panose="020B0609020204030204" pitchFamily="49" charset="0"/>
                <a:cs typeface="Consolas" panose="020B0609020204030204" pitchFamily="49" charset="0"/>
              </a:rPr>
              <a:t>char / string</a:t>
            </a:r>
          </a:p>
          <a:p>
            <a:pPr marL="0" indent="0" algn="just">
              <a:buNone/>
            </a:pPr>
            <a:r>
              <a:rPr lang="en-US" sz="2000" dirty="0"/>
              <a:t>			</a:t>
            </a:r>
            <a:r>
              <a:rPr lang="en-US" sz="2000" b="1" dirty="0">
                <a:solidFill>
                  <a:srgbClr val="92D050"/>
                </a:solidFill>
                <a:latin typeface="Consolas" panose="020B0609020204030204" pitchFamily="49" charset="0"/>
              </a:rPr>
              <a:t>Author</a:t>
            </a:r>
            <a:r>
              <a:rPr lang="en-US" sz="2000" dirty="0"/>
              <a:t>: </a:t>
            </a:r>
            <a:r>
              <a:rPr lang="en-US" sz="2000" dirty="0" err="1"/>
              <a:t>Yashavant</a:t>
            </a:r>
            <a:r>
              <a:rPr lang="en-US" sz="2000" dirty="0"/>
              <a:t> </a:t>
            </a:r>
            <a:r>
              <a:rPr lang="en-US" sz="2000" dirty="0" err="1"/>
              <a:t>Kanetkar</a:t>
            </a:r>
            <a:r>
              <a:rPr lang="en-US" sz="2000" dirty="0"/>
              <a:t>		</a:t>
            </a:r>
            <a:r>
              <a:rPr lang="en-US" sz="2000" b="1" dirty="0">
                <a:solidFill>
                  <a:srgbClr val="92D050"/>
                </a:solidFill>
                <a:latin typeface="Consolas" panose="020B0609020204030204" pitchFamily="49" charset="0"/>
              </a:rPr>
              <a:t>Datatype</a:t>
            </a:r>
            <a:r>
              <a:rPr lang="en-US" sz="2000" dirty="0"/>
              <a:t>: </a:t>
            </a:r>
            <a:r>
              <a:rPr lang="en-US" sz="2000" dirty="0">
                <a:latin typeface="Consolas" panose="020B0609020204030204" pitchFamily="49" charset="0"/>
                <a:cs typeface="Consolas" panose="020B0609020204030204" pitchFamily="49" charset="0"/>
              </a:rPr>
              <a:t>char / string</a:t>
            </a:r>
          </a:p>
          <a:p>
            <a:pPr marL="0" indent="0" algn="just">
              <a:buNone/>
            </a:pPr>
            <a:r>
              <a:rPr lang="en-US" sz="2000" dirty="0"/>
              <a:t>			</a:t>
            </a:r>
            <a:r>
              <a:rPr lang="en-US" sz="2000" b="1" dirty="0">
                <a:solidFill>
                  <a:srgbClr val="92D050"/>
                </a:solidFill>
                <a:latin typeface="Consolas" panose="020B0609020204030204" pitchFamily="49" charset="0"/>
              </a:rPr>
              <a:t>Page</a:t>
            </a:r>
            <a:r>
              <a:rPr lang="en-US" sz="2000" dirty="0"/>
              <a:t>: 320				</a:t>
            </a:r>
            <a:r>
              <a:rPr lang="en-US" sz="2000" b="1" dirty="0">
                <a:solidFill>
                  <a:srgbClr val="92D050"/>
                </a:solidFill>
                <a:latin typeface="Consolas" panose="020B0609020204030204" pitchFamily="49" charset="0"/>
              </a:rPr>
              <a:t>Datatype</a:t>
            </a:r>
            <a:r>
              <a:rPr lang="en-US" sz="2000" dirty="0"/>
              <a:t>: </a:t>
            </a:r>
            <a:r>
              <a:rPr lang="en-US" sz="2000" dirty="0" err="1">
                <a:latin typeface="Consolas" panose="020B0609020204030204" pitchFamily="49" charset="0"/>
                <a:cs typeface="Consolas" panose="020B0609020204030204" pitchFamily="49" charset="0"/>
              </a:rPr>
              <a:t>int</a:t>
            </a:r>
            <a:endParaRPr lang="en-US" sz="2000" dirty="0">
              <a:latin typeface="Consolas" panose="020B0609020204030204" pitchFamily="49" charset="0"/>
              <a:cs typeface="Consolas" panose="020B0609020204030204" pitchFamily="49" charset="0"/>
            </a:endParaRPr>
          </a:p>
          <a:p>
            <a:pPr marL="0" indent="0" algn="just">
              <a:buNone/>
            </a:pPr>
            <a:r>
              <a:rPr lang="en-US" sz="2000" dirty="0"/>
              <a:t>			</a:t>
            </a:r>
            <a:r>
              <a:rPr lang="en-US" sz="2000" b="1" dirty="0">
                <a:solidFill>
                  <a:srgbClr val="92D050"/>
                </a:solidFill>
                <a:latin typeface="Consolas" panose="020B0609020204030204" pitchFamily="49" charset="0"/>
              </a:rPr>
              <a:t>Price</a:t>
            </a:r>
            <a:r>
              <a:rPr lang="en-US" sz="2000" dirty="0"/>
              <a:t>: 255.00				</a:t>
            </a:r>
            <a:r>
              <a:rPr lang="en-US" sz="2000" b="1" dirty="0">
                <a:solidFill>
                  <a:srgbClr val="92D050"/>
                </a:solidFill>
                <a:latin typeface="Consolas" panose="020B0609020204030204" pitchFamily="49" charset="0"/>
              </a:rPr>
              <a:t>Datatype</a:t>
            </a:r>
            <a:r>
              <a:rPr lang="en-US" sz="2000" dirty="0"/>
              <a:t>: </a:t>
            </a:r>
            <a:r>
              <a:rPr lang="en-US" sz="2000" dirty="0">
                <a:latin typeface="Consolas" panose="020B0609020204030204" pitchFamily="49" charset="0"/>
                <a:cs typeface="Consolas" panose="020B0609020204030204" pitchFamily="49" charset="0"/>
              </a:rPr>
              <a:t>float</a:t>
            </a:r>
          </a:p>
          <a:p>
            <a:pPr algn="just"/>
            <a:r>
              <a:rPr lang="en-US" b="1" dirty="0">
                <a:solidFill>
                  <a:srgbClr val="F92672"/>
                </a:solidFill>
                <a:latin typeface="Consolas" panose="020B0609020204030204" pitchFamily="49" charset="0"/>
              </a:rPr>
              <a:t>Example-2:</a:t>
            </a:r>
          </a:p>
          <a:p>
            <a:pPr lvl="1" algn="just"/>
            <a:r>
              <a:rPr lang="en-US" b="1" dirty="0">
                <a:solidFill>
                  <a:srgbClr val="92D050"/>
                </a:solidFill>
                <a:latin typeface="Consolas" panose="020B0609020204030204" pitchFamily="49" charset="0"/>
              </a:rPr>
              <a:t>Student</a:t>
            </a:r>
            <a:r>
              <a:rPr lang="en-US" b="1" dirty="0">
                <a:solidFill>
                  <a:srgbClr val="F92672"/>
                </a:solidFill>
                <a:latin typeface="Consolas" panose="020B0609020204030204" pitchFamily="49" charset="0"/>
              </a:rPr>
              <a:t>		</a:t>
            </a:r>
            <a:r>
              <a:rPr lang="en-US" b="1" dirty="0">
                <a:solidFill>
                  <a:srgbClr val="92D050"/>
                </a:solidFill>
                <a:latin typeface="Consolas" panose="020B0609020204030204" pitchFamily="49" charset="0"/>
              </a:rPr>
              <a:t>Name</a:t>
            </a:r>
            <a:r>
              <a:rPr lang="en-US" dirty="0"/>
              <a:t>: ABC				</a:t>
            </a:r>
            <a:r>
              <a:rPr lang="en-US" b="1" dirty="0">
                <a:solidFill>
                  <a:srgbClr val="92D050"/>
                </a:solidFill>
                <a:latin typeface="Consolas" panose="020B0609020204030204" pitchFamily="49" charset="0"/>
              </a:rPr>
              <a:t>Datatype</a:t>
            </a:r>
            <a:r>
              <a:rPr lang="en-US" dirty="0"/>
              <a:t>: </a:t>
            </a:r>
            <a:r>
              <a:rPr lang="en-US" dirty="0">
                <a:latin typeface="Consolas" panose="020B0609020204030204" pitchFamily="49" charset="0"/>
                <a:cs typeface="Consolas" panose="020B0609020204030204" pitchFamily="49" charset="0"/>
              </a:rPr>
              <a:t>char / string</a:t>
            </a:r>
          </a:p>
          <a:p>
            <a:pPr marL="0" indent="0" algn="just">
              <a:buNone/>
            </a:pPr>
            <a:r>
              <a:rPr lang="en-US" sz="2000" dirty="0"/>
              <a:t>			</a:t>
            </a:r>
            <a:r>
              <a:rPr lang="en-US" sz="2000" b="1" dirty="0" err="1">
                <a:solidFill>
                  <a:srgbClr val="92D050"/>
                </a:solidFill>
                <a:latin typeface="Consolas" panose="020B0609020204030204" pitchFamily="49" charset="0"/>
              </a:rPr>
              <a:t>Roll_No</a:t>
            </a:r>
            <a:r>
              <a:rPr lang="en-US" sz="2000" dirty="0"/>
              <a:t>: 180540107001			</a:t>
            </a:r>
            <a:r>
              <a:rPr lang="en-US" sz="2000" b="1" dirty="0">
                <a:solidFill>
                  <a:srgbClr val="92D050"/>
                </a:solidFill>
                <a:latin typeface="Consolas" panose="020B0609020204030204" pitchFamily="49" charset="0"/>
              </a:rPr>
              <a:t>Datatype</a:t>
            </a:r>
            <a:r>
              <a:rPr lang="en-US" sz="2000" dirty="0"/>
              <a:t>: </a:t>
            </a:r>
            <a:r>
              <a:rPr lang="en-US" sz="2000" dirty="0" err="1">
                <a:latin typeface="Consolas" panose="020B0609020204030204" pitchFamily="49" charset="0"/>
                <a:cs typeface="Consolas" panose="020B0609020204030204" pitchFamily="49" charset="0"/>
              </a:rPr>
              <a:t>int</a:t>
            </a:r>
            <a:endParaRPr lang="en-US" sz="2000" dirty="0">
              <a:latin typeface="Consolas" panose="020B0609020204030204" pitchFamily="49" charset="0"/>
              <a:cs typeface="Consolas" panose="020B0609020204030204" pitchFamily="49" charset="0"/>
            </a:endParaRPr>
          </a:p>
          <a:p>
            <a:pPr marL="0" indent="0" algn="just">
              <a:buNone/>
            </a:pPr>
            <a:r>
              <a:rPr lang="en-US" sz="2000" dirty="0"/>
              <a:t>			</a:t>
            </a:r>
            <a:r>
              <a:rPr lang="en-US" sz="2000" b="1" dirty="0">
                <a:solidFill>
                  <a:srgbClr val="92D050"/>
                </a:solidFill>
                <a:latin typeface="Consolas" panose="020B0609020204030204" pitchFamily="49" charset="0"/>
              </a:rPr>
              <a:t>CPI</a:t>
            </a:r>
            <a:r>
              <a:rPr lang="en-US" sz="2000" dirty="0"/>
              <a:t>: 7.46				</a:t>
            </a:r>
            <a:r>
              <a:rPr lang="en-US" sz="2000" b="1" dirty="0">
                <a:solidFill>
                  <a:srgbClr val="92D050"/>
                </a:solidFill>
                <a:latin typeface="Consolas" panose="020B0609020204030204" pitchFamily="49" charset="0"/>
              </a:rPr>
              <a:t>Datatype</a:t>
            </a:r>
            <a:r>
              <a:rPr lang="en-US" sz="2000" dirty="0"/>
              <a:t>: </a:t>
            </a:r>
            <a:r>
              <a:rPr lang="en-US" sz="2000" dirty="0">
                <a:latin typeface="Consolas" panose="020B0609020204030204" pitchFamily="49" charset="0"/>
                <a:cs typeface="Consolas" panose="020B0609020204030204" pitchFamily="49" charset="0"/>
              </a:rPr>
              <a:t>float</a:t>
            </a:r>
          </a:p>
          <a:p>
            <a:pPr marL="0" indent="0" algn="just">
              <a:buNone/>
            </a:pPr>
            <a:r>
              <a:rPr lang="en-US" sz="2000" dirty="0"/>
              <a:t>			</a:t>
            </a:r>
            <a:r>
              <a:rPr lang="en-US" sz="2000" b="1" dirty="0">
                <a:solidFill>
                  <a:srgbClr val="92D050"/>
                </a:solidFill>
                <a:latin typeface="Consolas" panose="020B0609020204030204" pitchFamily="49" charset="0"/>
              </a:rPr>
              <a:t>Backlog</a:t>
            </a:r>
            <a:r>
              <a:rPr lang="en-US" sz="2000" dirty="0"/>
              <a:t>: 01				</a:t>
            </a:r>
            <a:r>
              <a:rPr lang="en-US" sz="2000" b="1" dirty="0">
                <a:solidFill>
                  <a:srgbClr val="92D050"/>
                </a:solidFill>
                <a:latin typeface="Consolas" panose="020B0609020204030204" pitchFamily="49" charset="0"/>
              </a:rPr>
              <a:t>Datatype</a:t>
            </a:r>
            <a:r>
              <a:rPr lang="en-US" sz="2000" dirty="0"/>
              <a:t>: </a:t>
            </a:r>
            <a:r>
              <a:rPr lang="en-US" sz="2000" dirty="0" err="1">
                <a:latin typeface="Consolas" panose="020B0609020204030204" pitchFamily="49" charset="0"/>
                <a:cs typeface="Consolas" panose="020B0609020204030204" pitchFamily="49" charset="0"/>
              </a:rPr>
              <a:t>int</a:t>
            </a:r>
            <a:endParaRPr lang="en-US" sz="2000" dirty="0">
              <a:latin typeface="Consolas" panose="020B0609020204030204" pitchFamily="49" charset="0"/>
              <a:cs typeface="Consolas" panose="020B0609020204030204" pitchFamily="49" charset="0"/>
            </a:endParaRPr>
          </a:p>
          <a:p>
            <a:pPr lvl="1" algn="just"/>
            <a:endParaRPr lang="en-US" b="1" dirty="0">
              <a:solidFill>
                <a:srgbClr val="F92672"/>
              </a:solidFill>
              <a:latin typeface="Consolas" panose="020B0609020204030204" pitchFamily="49" charset="0"/>
            </a:endParaRPr>
          </a:p>
          <a:p>
            <a:pPr marL="0" indent="0" algn="just">
              <a:buNone/>
            </a:pPr>
            <a:endParaRPr lang="en-US" dirty="0"/>
          </a:p>
        </p:txBody>
      </p:sp>
      <p:pic>
        <p:nvPicPr>
          <p:cNvPr id="5" name="Picture 4">
            <a:extLst>
              <a:ext uri="{FF2B5EF4-FFF2-40B4-BE49-F238E27FC236}">
                <a16:creationId xmlns:a16="http://schemas.microsoft.com/office/drawing/2014/main" xmlns="" id="{785322E9-C46C-7642-9C92-E3F064FAE9ED}"/>
              </a:ext>
            </a:extLst>
          </p:cNvPr>
          <p:cNvPicPr>
            <a:picLocks noChangeAspect="1"/>
          </p:cNvPicPr>
          <p:nvPr/>
        </p:nvPicPr>
        <p:blipFill>
          <a:blip r:embed="rId2"/>
          <a:stretch>
            <a:fillRect/>
          </a:stretch>
        </p:blipFill>
        <p:spPr>
          <a:xfrm>
            <a:off x="1010652" y="2297210"/>
            <a:ext cx="770022" cy="1077165"/>
          </a:xfrm>
          <a:prstGeom prst="rect">
            <a:avLst/>
          </a:prstGeom>
        </p:spPr>
      </p:pic>
      <p:pic>
        <p:nvPicPr>
          <p:cNvPr id="6" name="Picture 5">
            <a:extLst>
              <a:ext uri="{FF2B5EF4-FFF2-40B4-BE49-F238E27FC236}">
                <a16:creationId xmlns:a16="http://schemas.microsoft.com/office/drawing/2014/main" xmlns="" id="{2742AD4E-A760-954A-A32F-0813CCCAC361}"/>
              </a:ext>
            </a:extLst>
          </p:cNvPr>
          <p:cNvPicPr>
            <a:picLocks noChangeAspect="1"/>
          </p:cNvPicPr>
          <p:nvPr/>
        </p:nvPicPr>
        <p:blipFill>
          <a:blip r:embed="rId3"/>
          <a:stretch>
            <a:fillRect/>
          </a:stretch>
        </p:blipFill>
        <p:spPr>
          <a:xfrm>
            <a:off x="1010652" y="4308102"/>
            <a:ext cx="830179" cy="1336911"/>
          </a:xfrm>
          <a:prstGeom prst="rect">
            <a:avLst/>
          </a:prstGeom>
        </p:spPr>
      </p:pic>
    </p:spTree>
    <p:extLst>
      <p:ext uri="{BB962C8B-B14F-4D97-AF65-F5344CB8AC3E}">
        <p14:creationId xmlns:p14="http://schemas.microsoft.com/office/powerpoint/2010/main" val="170526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0C08B-E1E5-7F45-B902-72D1EE6B2290}"/>
              </a:ext>
            </a:extLst>
          </p:cNvPr>
          <p:cNvSpPr>
            <a:spLocks noGrp="1"/>
          </p:cNvSpPr>
          <p:nvPr>
            <p:ph type="title"/>
          </p:nvPr>
        </p:nvSpPr>
        <p:spPr/>
        <p:txBody>
          <a:bodyPr/>
          <a:lstStyle/>
          <a:p>
            <a:r>
              <a:rPr lang="en-US" dirty="0"/>
              <a:t>What is </a:t>
            </a:r>
            <a:r>
              <a:rPr lang="en-US" dirty="0">
                <a:cs typeface="Consolas" panose="020B0609020204030204" pitchFamily="49" charset="0"/>
              </a:rPr>
              <a:t>Structure</a:t>
            </a:r>
            <a:r>
              <a:rPr lang="en-US" dirty="0"/>
              <a:t>?</a:t>
            </a:r>
          </a:p>
        </p:txBody>
      </p:sp>
      <p:sp>
        <p:nvSpPr>
          <p:cNvPr id="3" name="Content Placeholder 2">
            <a:extLst>
              <a:ext uri="{FF2B5EF4-FFF2-40B4-BE49-F238E27FC236}">
                <a16:creationId xmlns:a16="http://schemas.microsoft.com/office/drawing/2014/main" xmlns="" id="{53BA53ED-8447-804F-A8E4-AA4584CE75BE}"/>
              </a:ext>
            </a:extLst>
          </p:cNvPr>
          <p:cNvSpPr>
            <a:spLocks noGrp="1"/>
          </p:cNvSpPr>
          <p:nvPr>
            <p:ph idx="1"/>
          </p:nvPr>
        </p:nvSpPr>
        <p:spPr/>
        <p:txBody>
          <a:bodyPr/>
          <a:lstStyle/>
          <a:p>
            <a:pPr algn="just"/>
            <a:r>
              <a:rPr lang="en-US" dirty="0">
                <a:latin typeface="+mj-lt"/>
                <a:cs typeface="Consolas" panose="020B0609020204030204" pitchFamily="49" charset="0"/>
              </a:rPr>
              <a:t>Structure</a:t>
            </a:r>
            <a:r>
              <a:rPr lang="en-US" dirty="0">
                <a:latin typeface="+mj-lt"/>
              </a:rPr>
              <a:t> is a collection of logically related data items of different datatypes grouped together under single name.  </a:t>
            </a:r>
          </a:p>
          <a:p>
            <a:pPr algn="just"/>
            <a:r>
              <a:rPr lang="en-US" dirty="0">
                <a:latin typeface="+mj-lt"/>
                <a:cs typeface="Consolas" panose="020B0609020204030204" pitchFamily="49" charset="0"/>
              </a:rPr>
              <a:t>Structure</a:t>
            </a:r>
            <a:r>
              <a:rPr lang="en-US" dirty="0">
                <a:latin typeface="+mj-lt"/>
              </a:rPr>
              <a:t> is a </a:t>
            </a:r>
            <a:r>
              <a:rPr lang="en-US" dirty="0">
                <a:solidFill>
                  <a:srgbClr val="92D050"/>
                </a:solidFill>
                <a:latin typeface="+mj-lt"/>
              </a:rPr>
              <a:t>user defined datatype</a:t>
            </a:r>
            <a:r>
              <a:rPr lang="en-US" dirty="0">
                <a:latin typeface="+mj-lt"/>
              </a:rPr>
              <a:t>. </a:t>
            </a:r>
          </a:p>
          <a:p>
            <a:pPr algn="just"/>
            <a:r>
              <a:rPr lang="en-US" dirty="0">
                <a:latin typeface="+mj-lt"/>
                <a:cs typeface="Consolas" panose="020B0609020204030204" pitchFamily="49" charset="0"/>
              </a:rPr>
              <a:t>Structure</a:t>
            </a:r>
            <a:r>
              <a:rPr lang="en-US" dirty="0">
                <a:latin typeface="+mj-lt"/>
              </a:rPr>
              <a:t> helps to build a complex datatype which is more meaningful than an array.</a:t>
            </a:r>
          </a:p>
          <a:p>
            <a:pPr algn="just"/>
            <a:r>
              <a:rPr lang="en-US" dirty="0">
                <a:latin typeface="+mj-lt"/>
              </a:rPr>
              <a:t>But, </a:t>
            </a:r>
            <a:r>
              <a:rPr lang="en-US" dirty="0" smtClean="0">
                <a:latin typeface="+mj-lt"/>
              </a:rPr>
              <a:t>an </a:t>
            </a:r>
            <a:r>
              <a:rPr lang="en-US" dirty="0">
                <a:latin typeface="+mj-lt"/>
              </a:rPr>
              <a:t>array holds similar datatype record, when </a:t>
            </a:r>
            <a:r>
              <a:rPr lang="en-US" dirty="0">
                <a:latin typeface="+mj-lt"/>
                <a:cs typeface="Consolas" panose="020B0609020204030204" pitchFamily="49" charset="0"/>
              </a:rPr>
              <a:t>structure</a:t>
            </a:r>
            <a:r>
              <a:rPr lang="en-US" dirty="0">
                <a:latin typeface="+mj-lt"/>
              </a:rPr>
              <a:t> holds different datatypes records.</a:t>
            </a:r>
          </a:p>
          <a:p>
            <a:pPr algn="just"/>
            <a:r>
              <a:rPr lang="en-US" dirty="0">
                <a:latin typeface="+mj-lt"/>
              </a:rPr>
              <a:t>Two fundamental aspects of </a:t>
            </a:r>
            <a:r>
              <a:rPr lang="en-US" dirty="0">
                <a:latin typeface="+mj-lt"/>
                <a:cs typeface="Consolas" panose="020B0609020204030204" pitchFamily="49" charset="0"/>
              </a:rPr>
              <a:t>Structure</a:t>
            </a:r>
            <a:r>
              <a:rPr lang="en-US" dirty="0">
                <a:latin typeface="+mj-lt"/>
              </a:rPr>
              <a:t>:</a:t>
            </a:r>
          </a:p>
          <a:p>
            <a:pPr lvl="1" algn="just"/>
            <a:r>
              <a:rPr lang="en-US" dirty="0">
                <a:latin typeface="+mj-lt"/>
              </a:rPr>
              <a:t>Declaration of </a:t>
            </a:r>
            <a:r>
              <a:rPr lang="en-US" dirty="0">
                <a:latin typeface="+mj-lt"/>
                <a:cs typeface="Consolas" panose="020B0609020204030204" pitchFamily="49" charset="0"/>
              </a:rPr>
              <a:t>Structure</a:t>
            </a:r>
            <a:r>
              <a:rPr lang="en-US" dirty="0">
                <a:latin typeface="+mj-lt"/>
              </a:rPr>
              <a:t> Variable</a:t>
            </a:r>
          </a:p>
          <a:p>
            <a:pPr lvl="1" algn="just"/>
            <a:r>
              <a:rPr lang="en-US" dirty="0">
                <a:latin typeface="+mj-lt"/>
              </a:rPr>
              <a:t>Accessing of </a:t>
            </a:r>
            <a:r>
              <a:rPr lang="en-US" dirty="0">
                <a:latin typeface="+mj-lt"/>
                <a:cs typeface="Consolas" panose="020B0609020204030204" pitchFamily="49" charset="0"/>
              </a:rPr>
              <a:t>Structure</a:t>
            </a:r>
            <a:r>
              <a:rPr lang="en-US" dirty="0">
                <a:latin typeface="+mj-lt"/>
              </a:rPr>
              <a:t> Member</a:t>
            </a:r>
          </a:p>
          <a:p>
            <a:pPr algn="just"/>
            <a:endParaRPr lang="en-US" dirty="0">
              <a:latin typeface="+mj-lt"/>
            </a:endParaRPr>
          </a:p>
        </p:txBody>
      </p:sp>
    </p:spTree>
    <p:extLst>
      <p:ext uri="{BB962C8B-B14F-4D97-AF65-F5344CB8AC3E}">
        <p14:creationId xmlns:p14="http://schemas.microsoft.com/office/powerpoint/2010/main" val="387776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0AAB3-C6C9-4C15-B417-DB60B944C609}"/>
              </a:ext>
            </a:extLst>
          </p:cNvPr>
          <p:cNvSpPr>
            <a:spLocks noGrp="1"/>
          </p:cNvSpPr>
          <p:nvPr>
            <p:ph type="title"/>
          </p:nvPr>
        </p:nvSpPr>
        <p:spPr/>
        <p:txBody>
          <a:bodyPr>
            <a:normAutofit/>
          </a:bodyPr>
          <a:lstStyle/>
          <a:p>
            <a:r>
              <a:rPr lang="en-US" dirty="0"/>
              <a:t>Syntax to Define </a:t>
            </a:r>
            <a:r>
              <a:rPr lang="en-US" dirty="0">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A4875244-7210-41B5-8475-0FEF8621F7A5}"/>
              </a:ext>
            </a:extLst>
          </p:cNvPr>
          <p:cNvSpPr>
            <a:spLocks noGrp="1"/>
          </p:cNvSpPr>
          <p:nvPr>
            <p:ph idx="1"/>
          </p:nvPr>
        </p:nvSpPr>
        <p:spPr/>
        <p:txBody>
          <a:bodyPr/>
          <a:lstStyle/>
          <a:p>
            <a:pPr algn="just"/>
            <a:r>
              <a:rPr lang="en-US" dirty="0"/>
              <a:t>To define a </a:t>
            </a:r>
            <a:r>
              <a:rPr lang="en-US" dirty="0">
                <a:cs typeface="Consolas" panose="020B0609020204030204" pitchFamily="49" charset="0"/>
              </a:rPr>
              <a:t>structure</a:t>
            </a:r>
            <a:r>
              <a:rPr lang="en-US" dirty="0"/>
              <a:t>, </a:t>
            </a:r>
            <a:r>
              <a:rPr lang="en-US" dirty="0" smtClean="0"/>
              <a:t>we </a:t>
            </a:r>
            <a:r>
              <a:rPr lang="en-US" dirty="0"/>
              <a:t>need to use </a:t>
            </a:r>
            <a:r>
              <a:rPr lang="en-US" b="1" dirty="0">
                <a:solidFill>
                  <a:srgbClr val="F92672"/>
                </a:solidFill>
                <a:latin typeface="Consolas" panose="020B0609020204030204" pitchFamily="49" charset="0"/>
                <a:cs typeface="Consolas" panose="020B0609020204030204" pitchFamily="49" charset="0"/>
              </a:rPr>
              <a:t>struct</a:t>
            </a:r>
            <a:r>
              <a:rPr lang="en-US" dirty="0"/>
              <a:t> keyword.</a:t>
            </a:r>
          </a:p>
          <a:p>
            <a:pPr algn="just"/>
            <a:r>
              <a:rPr lang="en-US" dirty="0"/>
              <a:t>This keyword is reserved word in C language. We can only use it for </a:t>
            </a:r>
            <a:r>
              <a:rPr lang="en-US" dirty="0">
                <a:cs typeface="Consolas" panose="020B0609020204030204" pitchFamily="49" charset="0"/>
              </a:rPr>
              <a:t>structure</a:t>
            </a:r>
            <a:r>
              <a:rPr lang="en-US" dirty="0"/>
              <a:t> and its object declaration.</a:t>
            </a:r>
          </a:p>
          <a:p>
            <a:pPr marL="457200" lvl="1" indent="0" algn="just">
              <a:buNone/>
            </a:pPr>
            <a:r>
              <a:rPr lang="en-US" dirty="0"/>
              <a:t>	</a:t>
            </a:r>
          </a:p>
          <a:p>
            <a:pPr marL="457200" lvl="1" indent="0" algn="just">
              <a:buNone/>
            </a:pPr>
            <a:r>
              <a:rPr lang="en-US" dirty="0"/>
              <a:t>							</a:t>
            </a:r>
            <a:r>
              <a:rPr lang="en-US" dirty="0" err="1"/>
              <a:t>structure_name</a:t>
            </a:r>
            <a:r>
              <a:rPr lang="en-US" dirty="0"/>
              <a:t> is name of custom </a:t>
            </a:r>
            <a:r>
              <a:rPr lang="en-US" dirty="0" smtClean="0"/>
              <a:t>type</a:t>
            </a:r>
            <a:endParaRPr lang="en-US" dirty="0"/>
          </a:p>
          <a:p>
            <a:pPr marL="457200" lvl="1" indent="0" algn="just">
              <a:buNone/>
            </a:pPr>
            <a:r>
              <a:rPr lang="en-US" dirty="0"/>
              <a:t>			</a:t>
            </a:r>
          </a:p>
          <a:p>
            <a:pPr marL="457200" lvl="1" indent="0" algn="just">
              <a:buNone/>
            </a:pPr>
            <a:endParaRPr lang="en-US" dirty="0"/>
          </a:p>
          <a:p>
            <a:pPr marL="457200" lvl="1" indent="0" algn="just">
              <a:buNone/>
            </a:pPr>
            <a:r>
              <a:rPr lang="en-US" dirty="0"/>
              <a:t>							</a:t>
            </a:r>
            <a:r>
              <a:rPr lang="en-US" dirty="0" err="1"/>
              <a:t>memberN_declaration</a:t>
            </a:r>
            <a:r>
              <a:rPr lang="en-US" dirty="0"/>
              <a:t> is individual member 							</a:t>
            </a:r>
            <a:r>
              <a:rPr lang="en-US" dirty="0" smtClean="0"/>
              <a:t>declaration</a:t>
            </a:r>
            <a:endParaRPr lang="en-US" dirty="0"/>
          </a:p>
          <a:p>
            <a:pPr marL="457200" lvl="1" indent="0" algn="just">
              <a:buNone/>
            </a:pPr>
            <a:endParaRPr lang="en-US" dirty="0"/>
          </a:p>
          <a:p>
            <a:pPr marL="457200" lvl="1" indent="0" algn="just">
              <a:buNone/>
            </a:pPr>
            <a:endParaRPr lang="en-US" dirty="0"/>
          </a:p>
          <a:p>
            <a:pPr marL="255588" indent="-342900" algn="just"/>
            <a:r>
              <a:rPr lang="en-US" dirty="0"/>
              <a:t>Members can be normal variables, pointers, arrays or other </a:t>
            </a:r>
            <a:r>
              <a:rPr lang="en-US" dirty="0">
                <a:cs typeface="Consolas" panose="020B0609020204030204" pitchFamily="49" charset="0"/>
              </a:rPr>
              <a:t>structures</a:t>
            </a:r>
            <a:r>
              <a:rPr lang="en-US" dirty="0"/>
              <a:t>.</a:t>
            </a:r>
          </a:p>
          <a:p>
            <a:pPr marL="255588" indent="-342900" algn="just"/>
            <a:r>
              <a:rPr lang="en-US" dirty="0"/>
              <a:t>Member names within the particular </a:t>
            </a:r>
            <a:r>
              <a:rPr lang="en-US" dirty="0">
                <a:cs typeface="Consolas" panose="020B0609020204030204" pitchFamily="49" charset="0"/>
              </a:rPr>
              <a:t>structure</a:t>
            </a:r>
            <a:r>
              <a:rPr lang="en-US" dirty="0"/>
              <a:t> must be distinct from one another.</a:t>
            </a:r>
          </a:p>
        </p:txBody>
      </p:sp>
      <p:sp>
        <p:nvSpPr>
          <p:cNvPr id="4" name="Rectangle 3">
            <a:extLst>
              <a:ext uri="{FF2B5EF4-FFF2-40B4-BE49-F238E27FC236}">
                <a16:creationId xmlns:a16="http://schemas.microsoft.com/office/drawing/2014/main" xmlns="" id="{CE9CF278-0CFC-4F81-B2D4-28505379D37C}"/>
              </a:ext>
            </a:extLst>
          </p:cNvPr>
          <p:cNvSpPr/>
          <p:nvPr/>
        </p:nvSpPr>
        <p:spPr>
          <a:xfrm>
            <a:off x="1482970" y="2636605"/>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structure_name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member1_declaration;</a:t>
            </a:r>
          </a:p>
          <a:p>
            <a:r>
              <a:rPr lang="en-IN" b="1" dirty="0">
                <a:solidFill>
                  <a:srgbClr val="D4D4D4"/>
                </a:solidFill>
                <a:latin typeface="Consolas" panose="020B0609020204030204" pitchFamily="49" charset="0"/>
                <a:cs typeface="Consolas" panose="020B0609020204030204" pitchFamily="49" charset="0"/>
              </a:rPr>
              <a:t>    member2_declaration;</a:t>
            </a:r>
          </a:p>
          <a:p>
            <a:r>
              <a:rPr lang="en-IN" b="1" dirty="0">
                <a:solidFill>
                  <a:srgbClr val="D4D4D4"/>
                </a:solidFill>
                <a:latin typeface="Consolas" panose="020B0609020204030204" pitchFamily="49" charset="0"/>
                <a:cs typeface="Consolas" panose="020B0609020204030204" pitchFamily="49" charset="0"/>
              </a:rPr>
              <a:t>    . . .</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74E6453B-63CD-421A-A6E5-165AA51751C6}"/>
              </a:ext>
            </a:extLst>
          </p:cNvPr>
          <p:cNvSpPr/>
          <p:nvPr/>
        </p:nvSpPr>
        <p:spPr>
          <a:xfrm>
            <a:off x="982976" y="2636604"/>
            <a:ext cx="499994" cy="2031325"/>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cxnSp>
        <p:nvCxnSpPr>
          <p:cNvPr id="7" name="Straight Arrow Connector 6">
            <a:extLst>
              <a:ext uri="{FF2B5EF4-FFF2-40B4-BE49-F238E27FC236}">
                <a16:creationId xmlns:a16="http://schemas.microsoft.com/office/drawing/2014/main" xmlns="" id="{1CAD057C-A69C-134E-A0DB-F49B832FA4D9}"/>
              </a:ext>
            </a:extLst>
          </p:cNvPr>
          <p:cNvCxnSpPr>
            <a:cxnSpLocks/>
          </p:cNvCxnSpPr>
          <p:nvPr/>
        </p:nvCxnSpPr>
        <p:spPr>
          <a:xfrm>
            <a:off x="4331367" y="2815387"/>
            <a:ext cx="2249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1C1AA86F-2E08-154E-B664-0178A2E38F75}"/>
              </a:ext>
            </a:extLst>
          </p:cNvPr>
          <p:cNvCxnSpPr>
            <a:cxnSpLocks/>
          </p:cNvCxnSpPr>
          <p:nvPr/>
        </p:nvCxnSpPr>
        <p:spPr>
          <a:xfrm>
            <a:off x="4692312" y="3785935"/>
            <a:ext cx="188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xmlns="" id="{6F171F5C-3D96-2747-9114-51A365368DCD}"/>
              </a:ext>
            </a:extLst>
          </p:cNvPr>
          <p:cNvSpPr/>
          <p:nvPr/>
        </p:nvSpPr>
        <p:spPr>
          <a:xfrm>
            <a:off x="4586516" y="3314539"/>
            <a:ext cx="226116" cy="956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1C15B2C7-10C7-AC47-ADCC-7B1BB0BC2B5C}"/>
              </a:ext>
            </a:extLst>
          </p:cNvPr>
          <p:cNvSpPr/>
          <p:nvPr/>
        </p:nvSpPr>
        <p:spPr>
          <a:xfrm>
            <a:off x="982976" y="23074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Tree>
    <p:extLst>
      <p:ext uri="{BB962C8B-B14F-4D97-AF65-F5344CB8AC3E}">
        <p14:creationId xmlns:p14="http://schemas.microsoft.com/office/powerpoint/2010/main" val="3139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0AAB3-C6C9-4C15-B417-DB60B944C609}"/>
              </a:ext>
            </a:extLst>
          </p:cNvPr>
          <p:cNvSpPr>
            <a:spLocks noGrp="1"/>
          </p:cNvSpPr>
          <p:nvPr>
            <p:ph type="title"/>
          </p:nvPr>
        </p:nvSpPr>
        <p:spPr/>
        <p:txBody>
          <a:bodyPr/>
          <a:lstStyle/>
          <a:p>
            <a:r>
              <a:rPr lang="en-US" dirty="0"/>
              <a:t>Example to Define </a:t>
            </a:r>
            <a:r>
              <a:rPr lang="en-US" dirty="0">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A4875244-7210-41B5-8475-0FEF8621F7A5}"/>
              </a:ext>
            </a:extLst>
          </p:cNvPr>
          <p:cNvSpPr>
            <a:spLocks noGrp="1"/>
          </p:cNvSpPr>
          <p:nvPr>
            <p:ph idx="1"/>
          </p:nvPr>
        </p:nvSpPr>
        <p:spPr/>
        <p:txBody>
          <a:bodyPr/>
          <a:lstStyle/>
          <a:p>
            <a:pPr marL="457200" lvl="1" indent="0" algn="just">
              <a:buNone/>
            </a:pPr>
            <a:endParaRPr lang="en-US" dirty="0"/>
          </a:p>
          <a:p>
            <a:pPr marL="457200" lvl="1" indent="0" algn="just">
              <a:buNone/>
            </a:pPr>
            <a:r>
              <a:rPr lang="en-US" dirty="0"/>
              <a:t>								</a:t>
            </a:r>
          </a:p>
          <a:p>
            <a:pPr marL="457200" lvl="1" indent="0" algn="just">
              <a:buNone/>
            </a:pPr>
            <a:r>
              <a:rPr lang="en-US" dirty="0"/>
              <a:t>			</a:t>
            </a:r>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255588" indent="-241300" algn="just"/>
            <a:r>
              <a:rPr lang="en-US" dirty="0"/>
              <a:t>You must terminate structure definition with </a:t>
            </a:r>
            <a:r>
              <a:rPr lang="en-US" dirty="0">
                <a:solidFill>
                  <a:srgbClr val="92D050"/>
                </a:solidFill>
              </a:rPr>
              <a:t>semicolon ;</a:t>
            </a:r>
            <a:r>
              <a:rPr lang="en-US" dirty="0"/>
              <a:t>.</a:t>
            </a:r>
          </a:p>
          <a:p>
            <a:pPr marL="255588" indent="-241300" algn="just"/>
            <a:r>
              <a:rPr lang="en-US" dirty="0"/>
              <a:t>You </a:t>
            </a:r>
            <a:r>
              <a:rPr lang="en-US" dirty="0">
                <a:solidFill>
                  <a:srgbClr val="92D050"/>
                </a:solidFill>
              </a:rPr>
              <a:t>cannot assign value</a:t>
            </a:r>
            <a:r>
              <a:rPr lang="en-US" dirty="0"/>
              <a:t> to members inside the </a:t>
            </a:r>
            <a:r>
              <a:rPr lang="en-US" dirty="0">
                <a:cs typeface="Consolas" panose="020B0609020204030204" pitchFamily="49" charset="0"/>
              </a:rPr>
              <a:t>structure</a:t>
            </a:r>
            <a:r>
              <a:rPr lang="en-US" dirty="0"/>
              <a:t> definition, it will cause  </a:t>
            </a:r>
            <a:r>
              <a:rPr lang="en-US" dirty="0">
                <a:solidFill>
                  <a:srgbClr val="92D050"/>
                </a:solidFill>
              </a:rPr>
              <a:t>compilation error</a:t>
            </a:r>
            <a:r>
              <a:rPr lang="en-US" dirty="0"/>
              <a:t>. </a:t>
            </a:r>
          </a:p>
        </p:txBody>
      </p:sp>
      <p:sp>
        <p:nvSpPr>
          <p:cNvPr id="4" name="Rectangle 3">
            <a:extLst>
              <a:ext uri="{FF2B5EF4-FFF2-40B4-BE49-F238E27FC236}">
                <a16:creationId xmlns:a16="http://schemas.microsoft.com/office/drawing/2014/main" xmlns="" id="{CE9CF278-0CFC-4F81-B2D4-28505379D37C}"/>
              </a:ext>
            </a:extLst>
          </p:cNvPr>
          <p:cNvSpPr/>
          <p:nvPr/>
        </p:nvSpPr>
        <p:spPr>
          <a:xfrm>
            <a:off x="1603284" y="1421413"/>
            <a:ext cx="5122367"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student</a:t>
            </a:r>
          </a:p>
          <a:p>
            <a:r>
              <a:rPr lang="en-IN" b="1" dirty="0">
                <a:solidFill>
                  <a:srgbClr val="D4D4D4"/>
                </a:solidFill>
                <a:latin typeface="Consolas" panose="020B0609020204030204" pitchFamily="49" charset="0"/>
                <a:cs typeface="Consolas" panose="020B0609020204030204" pitchFamily="49" charset="0"/>
              </a:rPr>
              <a:t>{</a:t>
            </a:r>
          </a:p>
          <a:p>
            <a:pPr lvl="1"/>
            <a:r>
              <a:rPr lang="en-IN" b="1" dirty="0">
                <a:solidFill>
                  <a:srgbClr val="569CD6"/>
                </a:solidFill>
                <a:latin typeface="Consolas" panose="020B0609020204030204" pitchFamily="49" charset="0"/>
                <a:cs typeface="Consolas" panose="020B0609020204030204" pitchFamily="49" charset="0"/>
              </a:rPr>
              <a:t>char</a:t>
            </a:r>
            <a:r>
              <a:rPr lang="en-IN" b="1" dirty="0">
                <a:solidFill>
                  <a:srgbClr val="D4D4D4"/>
                </a:solidFill>
                <a:latin typeface="Consolas" panose="020B0609020204030204" pitchFamily="49" charset="0"/>
                <a:cs typeface="Consolas" panose="020B0609020204030204" pitchFamily="49" charset="0"/>
              </a:rPr>
              <a:t> name[</a:t>
            </a:r>
            <a:r>
              <a:rPr lang="en-IN" b="1" dirty="0">
                <a:solidFill>
                  <a:srgbClr val="B5CEA8"/>
                </a:solidFill>
                <a:latin typeface="Consolas" panose="020B0609020204030204" pitchFamily="49" charset="0"/>
                <a:cs typeface="Consolas" panose="020B0609020204030204" pitchFamily="49" charset="0"/>
              </a:rPr>
              <a:t>30</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Name</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roll_no</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Roll No</a:t>
            </a:r>
            <a:endParaRPr lang="en-IN" b="1" dirty="0">
              <a:solidFill>
                <a:srgbClr val="D4D4D4"/>
              </a:solidFill>
              <a:latin typeface="Consolas" panose="020B0609020204030204" pitchFamily="49" charset="0"/>
              <a:cs typeface="Consolas" panose="020B0609020204030204" pitchFamily="49" charset="0"/>
            </a:endParaRPr>
          </a:p>
          <a:p>
            <a:pPr lvl="1"/>
            <a:r>
              <a:rPr lang="en-IN" b="1" dirty="0">
                <a:solidFill>
                  <a:srgbClr val="569CD6"/>
                </a:solidFill>
                <a:latin typeface="Consolas" panose="020B0609020204030204" pitchFamily="49" charset="0"/>
                <a:cs typeface="Consolas" panose="020B0609020204030204" pitchFamily="49" charset="0"/>
              </a:rPr>
              <a:t>float</a:t>
            </a:r>
            <a:r>
              <a:rPr lang="en-IN" b="1" dirty="0">
                <a:solidFill>
                  <a:srgbClr val="D4D4D4"/>
                </a:solidFill>
                <a:latin typeface="Consolas" panose="020B0609020204030204" pitchFamily="49" charset="0"/>
                <a:cs typeface="Consolas" panose="020B0609020204030204" pitchFamily="49" charset="0"/>
              </a:rPr>
              <a:t> CPI; </a:t>
            </a:r>
            <a:r>
              <a:rPr lang="en-IN" b="1" dirty="0">
                <a:solidFill>
                  <a:srgbClr val="6A9955"/>
                </a:solidFill>
                <a:latin typeface="Consolas" panose="020B0609020204030204" pitchFamily="49" charset="0"/>
                <a:cs typeface="Consolas" panose="020B0609020204030204" pitchFamily="49" charset="0"/>
              </a:rPr>
              <a:t>// Student CPI</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backlog; </a:t>
            </a:r>
            <a:r>
              <a:rPr lang="en-IN" b="1" dirty="0">
                <a:solidFill>
                  <a:srgbClr val="6A9955"/>
                </a:solidFill>
                <a:latin typeface="Consolas" panose="020B0609020204030204" pitchFamily="49" charset="0"/>
                <a:cs typeface="Consolas" panose="020B0609020204030204" pitchFamily="49" charset="0"/>
              </a:rPr>
              <a:t>// Student Backlog</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74E6453B-63CD-421A-A6E5-165AA51751C6}"/>
              </a:ext>
            </a:extLst>
          </p:cNvPr>
          <p:cNvSpPr/>
          <p:nvPr/>
        </p:nvSpPr>
        <p:spPr>
          <a:xfrm>
            <a:off x="1103291" y="1421412"/>
            <a:ext cx="499994" cy="2031325"/>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14" name="Rectangle 13">
            <a:extLst>
              <a:ext uri="{FF2B5EF4-FFF2-40B4-BE49-F238E27FC236}">
                <a16:creationId xmlns:a16="http://schemas.microsoft.com/office/drawing/2014/main" xmlns="" id="{7A77A9BE-C55D-0F49-949A-F6A307BFB875}"/>
              </a:ext>
            </a:extLst>
          </p:cNvPr>
          <p:cNvSpPr/>
          <p:nvPr/>
        </p:nvSpPr>
        <p:spPr>
          <a:xfrm>
            <a:off x="1624241" y="5026888"/>
            <a:ext cx="7303191" cy="1477328"/>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student</a:t>
            </a: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a:t>
            </a:r>
            <a:r>
              <a:rPr lang="en-IN" b="1" dirty="0">
                <a:solidFill>
                  <a:srgbClr val="569CD6"/>
                </a:solidFill>
                <a:latin typeface="Consolas" panose="020B0609020204030204" pitchFamily="49" charset="0"/>
                <a:cs typeface="Consolas" panose="020B0609020204030204" pitchFamily="49" charset="0"/>
              </a:rPr>
              <a:t>char</a:t>
            </a:r>
            <a:r>
              <a:rPr lang="en-IN" b="1" dirty="0">
                <a:solidFill>
                  <a:srgbClr val="D4D4D4"/>
                </a:solidFill>
                <a:latin typeface="Consolas" panose="020B0609020204030204" pitchFamily="49" charset="0"/>
                <a:cs typeface="Consolas" panose="020B0609020204030204" pitchFamily="49" charset="0"/>
              </a:rPr>
              <a:t> name[</a:t>
            </a:r>
            <a:r>
              <a:rPr lang="en-IN" b="1" dirty="0">
                <a:solidFill>
                  <a:srgbClr val="B5CEA8"/>
                </a:solidFill>
                <a:latin typeface="Consolas" panose="020B0609020204030204" pitchFamily="49" charset="0"/>
                <a:cs typeface="Consolas" panose="020B0609020204030204" pitchFamily="49" charset="0"/>
              </a:rPr>
              <a:t>30</a:t>
            </a:r>
            <a:r>
              <a:rPr lang="en-IN" b="1" dirty="0">
                <a:solidFill>
                  <a:srgbClr val="D4D4D4"/>
                </a:solidFill>
                <a:latin typeface="Consolas" panose="020B0609020204030204" pitchFamily="49" charset="0"/>
                <a:cs typeface="Consolas" panose="020B0609020204030204" pitchFamily="49" charset="0"/>
              </a:rPr>
              <a:t>] = “ABC”; </a:t>
            </a:r>
            <a:r>
              <a:rPr lang="en-IN" b="1" dirty="0">
                <a:solidFill>
                  <a:srgbClr val="6A9955"/>
                </a:solidFill>
                <a:latin typeface="Consolas" panose="020B0609020204030204" pitchFamily="49" charset="0"/>
                <a:cs typeface="Consolas" panose="020B0609020204030204" pitchFamily="49" charset="0"/>
              </a:rPr>
              <a:t>// Student 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    . . . </a:t>
            </a:r>
          </a:p>
          <a:p>
            <a:r>
              <a:rPr lang="en-IN" b="1" dirty="0">
                <a:solidFill>
                  <a:srgbClr val="D4D4D4"/>
                </a:solidFill>
                <a:latin typeface="Consolas" panose="020B0609020204030204" pitchFamily="49" charset="0"/>
                <a:cs typeface="Consolas" panose="020B0609020204030204" pitchFamily="49" charset="0"/>
              </a:rPr>
              <a:t>};</a:t>
            </a:r>
          </a:p>
        </p:txBody>
      </p:sp>
      <p:sp>
        <p:nvSpPr>
          <p:cNvPr id="15" name="Rectangle 14">
            <a:extLst>
              <a:ext uri="{FF2B5EF4-FFF2-40B4-BE49-F238E27FC236}">
                <a16:creationId xmlns:a16="http://schemas.microsoft.com/office/drawing/2014/main" xmlns="" id="{A4F49736-83AF-614F-B0FC-3C151473E1A7}"/>
              </a:ext>
            </a:extLst>
          </p:cNvPr>
          <p:cNvSpPr/>
          <p:nvPr/>
        </p:nvSpPr>
        <p:spPr>
          <a:xfrm>
            <a:off x="1124248" y="5026887"/>
            <a:ext cx="499994" cy="1477328"/>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endParaRPr lang="en-US" b="1" dirty="0">
              <a:solidFill>
                <a:schemeClr val="tx1">
                  <a:lumMod val="75000"/>
                  <a:lumOff val="25000"/>
                </a:schemeClr>
              </a:solidFill>
              <a:effectLst/>
              <a:latin typeface="Consolas" panose="020B0609020204030204" pitchFamily="49" charset="0"/>
            </a:endParaRPr>
          </a:p>
        </p:txBody>
      </p:sp>
      <p:sp>
        <p:nvSpPr>
          <p:cNvPr id="16" name="Rounded Rectangle 15">
            <a:extLst>
              <a:ext uri="{FF2B5EF4-FFF2-40B4-BE49-F238E27FC236}">
                <a16:creationId xmlns:a16="http://schemas.microsoft.com/office/drawing/2014/main" xmlns="" id="{C583E984-95FD-A247-AFA1-06CD196A2AB4}"/>
              </a:ext>
            </a:extLst>
          </p:cNvPr>
          <p:cNvSpPr/>
          <p:nvPr/>
        </p:nvSpPr>
        <p:spPr>
          <a:xfrm>
            <a:off x="2141622" y="5558599"/>
            <a:ext cx="2895073"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A9F616F7-6323-554F-A802-B95B5D6E49D9}"/>
              </a:ext>
            </a:extLst>
          </p:cNvPr>
          <p:cNvSpPr/>
          <p:nvPr/>
        </p:nvSpPr>
        <p:spPr>
          <a:xfrm>
            <a:off x="1103290" y="1105223"/>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
        <p:nvSpPr>
          <p:cNvPr id="10" name="Rectangle: Top Corners Rounded 6">
            <a:extLst>
              <a:ext uri="{FF2B5EF4-FFF2-40B4-BE49-F238E27FC236}">
                <a16:creationId xmlns:a16="http://schemas.microsoft.com/office/drawing/2014/main" xmlns="" id="{B8CAC7E8-CAD5-CB4D-80A3-981CAF7F523D}"/>
              </a:ext>
            </a:extLst>
          </p:cNvPr>
          <p:cNvSpPr/>
          <p:nvPr/>
        </p:nvSpPr>
        <p:spPr>
          <a:xfrm>
            <a:off x="1124248" y="4697703"/>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Tree>
    <p:extLst>
      <p:ext uri="{BB962C8B-B14F-4D97-AF65-F5344CB8AC3E}">
        <p14:creationId xmlns:p14="http://schemas.microsoft.com/office/powerpoint/2010/main" val="3176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P spid="1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1B967-64B2-F648-9437-796B44252FC5}"/>
              </a:ext>
            </a:extLst>
          </p:cNvPr>
          <p:cNvSpPr>
            <a:spLocks noGrp="1"/>
          </p:cNvSpPr>
          <p:nvPr>
            <p:ph type="title"/>
          </p:nvPr>
        </p:nvSpPr>
        <p:spPr/>
        <p:txBody>
          <a:bodyPr>
            <a:normAutofit/>
          </a:bodyPr>
          <a:lstStyle/>
          <a:p>
            <a:r>
              <a:rPr lang="en-US" dirty="0"/>
              <a:t>Create </a:t>
            </a:r>
            <a:r>
              <a:rPr lang="en-US" dirty="0">
                <a:cs typeface="Consolas" panose="020B0609020204030204" pitchFamily="49" charset="0"/>
              </a:rPr>
              <a:t>Structure</a:t>
            </a:r>
            <a:r>
              <a:rPr lang="en-US" dirty="0"/>
              <a:t> variable</a:t>
            </a:r>
          </a:p>
        </p:txBody>
      </p:sp>
      <p:sp>
        <p:nvSpPr>
          <p:cNvPr id="3" name="Content Placeholder 2">
            <a:extLst>
              <a:ext uri="{FF2B5EF4-FFF2-40B4-BE49-F238E27FC236}">
                <a16:creationId xmlns:a16="http://schemas.microsoft.com/office/drawing/2014/main" xmlns="" id="{AE38A621-D1EF-FB40-AC8C-596F2E797DF4}"/>
              </a:ext>
            </a:extLst>
          </p:cNvPr>
          <p:cNvSpPr>
            <a:spLocks noGrp="1"/>
          </p:cNvSpPr>
          <p:nvPr>
            <p:ph idx="1"/>
          </p:nvPr>
        </p:nvSpPr>
        <p:spPr/>
        <p:txBody>
          <a:bodyPr/>
          <a:lstStyle/>
          <a:p>
            <a:pPr algn="just"/>
            <a:r>
              <a:rPr lang="en-US" dirty="0"/>
              <a:t>A data type defines various properties about data stored in memory. </a:t>
            </a:r>
          </a:p>
          <a:p>
            <a:pPr algn="just"/>
            <a:r>
              <a:rPr lang="en-US" dirty="0"/>
              <a:t>To use any type we must declare its variable. </a:t>
            </a:r>
          </a:p>
          <a:p>
            <a:pPr algn="just"/>
            <a:r>
              <a:rPr lang="en-US" dirty="0"/>
              <a:t>Hence, let us learn how to create our custom structure type objects also known as </a:t>
            </a:r>
            <a:r>
              <a:rPr lang="en-US" dirty="0">
                <a:solidFill>
                  <a:srgbClr val="92D050"/>
                </a:solidFill>
                <a:cs typeface="Consolas" panose="020B0609020204030204" pitchFamily="49" charset="0"/>
              </a:rPr>
              <a:t>structure</a:t>
            </a:r>
            <a:r>
              <a:rPr lang="en-US" dirty="0">
                <a:solidFill>
                  <a:srgbClr val="92D050"/>
                </a:solidFill>
              </a:rPr>
              <a:t> variable</a:t>
            </a:r>
            <a:r>
              <a:rPr lang="en-US" dirty="0"/>
              <a:t>.</a:t>
            </a:r>
          </a:p>
          <a:p>
            <a:pPr algn="just"/>
            <a:r>
              <a:rPr lang="en-US" dirty="0"/>
              <a:t>In C programming, there are two ways to declare a </a:t>
            </a:r>
            <a:r>
              <a:rPr lang="en-US" dirty="0">
                <a:cs typeface="Consolas" panose="020B0609020204030204" pitchFamily="49" charset="0"/>
              </a:rPr>
              <a:t>structure</a:t>
            </a:r>
            <a:r>
              <a:rPr lang="en-US" dirty="0"/>
              <a:t> variable:</a:t>
            </a:r>
          </a:p>
          <a:p>
            <a:pPr marL="914400" lvl="1" indent="-457200" algn="just">
              <a:buFont typeface="+mj-lt"/>
              <a:buAutoNum type="arabicPeriod"/>
            </a:pPr>
            <a:r>
              <a:rPr lang="en-US" dirty="0"/>
              <a:t>Along with </a:t>
            </a:r>
            <a:r>
              <a:rPr lang="en-US" dirty="0">
                <a:cs typeface="Consolas" panose="020B0609020204030204" pitchFamily="49" charset="0"/>
              </a:rPr>
              <a:t>structure</a:t>
            </a:r>
            <a:r>
              <a:rPr lang="en-US" dirty="0"/>
              <a:t> definition</a:t>
            </a:r>
          </a:p>
          <a:p>
            <a:pPr marL="914400" lvl="1" indent="-457200" algn="just">
              <a:buFont typeface="+mj-lt"/>
              <a:buAutoNum type="arabicPeriod"/>
            </a:pPr>
            <a:r>
              <a:rPr lang="en-US" dirty="0"/>
              <a:t>After </a:t>
            </a:r>
            <a:r>
              <a:rPr lang="en-US" dirty="0">
                <a:cs typeface="Consolas" panose="020B0609020204030204" pitchFamily="49" charset="0"/>
              </a:rPr>
              <a:t>structure</a:t>
            </a:r>
            <a:r>
              <a:rPr lang="en-US" dirty="0"/>
              <a:t> definition</a:t>
            </a:r>
          </a:p>
          <a:p>
            <a:pPr marL="0" indent="0" algn="just">
              <a:buNone/>
            </a:pPr>
            <a:endParaRPr lang="en-US" dirty="0"/>
          </a:p>
        </p:txBody>
      </p:sp>
    </p:spTree>
    <p:extLst>
      <p:ext uri="{BB962C8B-B14F-4D97-AF65-F5344CB8AC3E}">
        <p14:creationId xmlns:p14="http://schemas.microsoft.com/office/powerpoint/2010/main" val="30097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EEA37-12A0-714C-9B3A-2C4F5AB0B574}"/>
              </a:ext>
            </a:extLst>
          </p:cNvPr>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 – Cont.</a:t>
            </a:r>
          </a:p>
        </p:txBody>
      </p:sp>
      <p:sp>
        <p:nvSpPr>
          <p:cNvPr id="3" name="Content Placeholder 2">
            <a:extLst>
              <a:ext uri="{FF2B5EF4-FFF2-40B4-BE49-F238E27FC236}">
                <a16:creationId xmlns:a16="http://schemas.microsoft.com/office/drawing/2014/main" xmlns="" id="{D06EE448-34A1-2B4A-ACCE-0046A5CC2E78}"/>
              </a:ext>
            </a:extLst>
          </p:cNvPr>
          <p:cNvSpPr>
            <a:spLocks noGrp="1"/>
          </p:cNvSpPr>
          <p:nvPr>
            <p:ph idx="1"/>
          </p:nvPr>
        </p:nvSpPr>
        <p:spPr/>
        <p:txBody>
          <a:bodyPr/>
          <a:lstStyle/>
          <a:p>
            <a:pPr marL="457200" indent="-457200">
              <a:buFont typeface="+mj-lt"/>
              <a:buAutoNum type="arabicPeriod"/>
            </a:pPr>
            <a:r>
              <a:rPr lang="en-US" dirty="0">
                <a:solidFill>
                  <a:srgbClr val="F92672"/>
                </a:solidFill>
                <a:latin typeface="+mj-lt"/>
              </a:rPr>
              <a:t>Declaration along with the </a:t>
            </a:r>
            <a:r>
              <a:rPr lang="en-US" dirty="0">
                <a:solidFill>
                  <a:srgbClr val="F92672"/>
                </a:solidFill>
                <a:latin typeface="+mj-lt"/>
                <a:cs typeface="Consolas" panose="020B0609020204030204" pitchFamily="49" charset="0"/>
              </a:rPr>
              <a:t>structure</a:t>
            </a:r>
            <a:r>
              <a:rPr lang="en-US" dirty="0">
                <a:solidFill>
                  <a:srgbClr val="F92672"/>
                </a:solidFill>
                <a:latin typeface="+mj-lt"/>
              </a:rPr>
              <a:t> definition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8B2EA8F2-0E14-6845-BEB4-07DB586C2C5A}"/>
              </a:ext>
            </a:extLst>
          </p:cNvPr>
          <p:cNvSpPr/>
          <p:nvPr/>
        </p:nvSpPr>
        <p:spPr>
          <a:xfrm>
            <a:off x="762354" y="1849071"/>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structure_name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member1_declaration;</a:t>
            </a:r>
          </a:p>
          <a:p>
            <a:r>
              <a:rPr lang="en-IN" b="1" dirty="0">
                <a:solidFill>
                  <a:srgbClr val="D4D4D4"/>
                </a:solidFill>
                <a:latin typeface="Consolas" panose="020B0609020204030204" pitchFamily="49" charset="0"/>
                <a:cs typeface="Consolas" panose="020B0609020204030204" pitchFamily="49" charset="0"/>
              </a:rPr>
              <a:t>    member2_declaration;</a:t>
            </a:r>
          </a:p>
          <a:p>
            <a:r>
              <a:rPr lang="en-IN" b="1" dirty="0">
                <a:solidFill>
                  <a:srgbClr val="D4D4D4"/>
                </a:solidFill>
                <a:latin typeface="Consolas" panose="020B0609020204030204" pitchFamily="49" charset="0"/>
                <a:cs typeface="Consolas" panose="020B0609020204030204" pitchFamily="49" charset="0"/>
              </a:rPr>
              <a:t>	. . .</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structure_variable</a:t>
            </a:r>
            <a:r>
              <a:rPr lang="en-IN" b="1" dirty="0">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0FF927DC-1894-6344-B38E-C735988AA1F3}"/>
              </a:ext>
            </a:extLst>
          </p:cNvPr>
          <p:cNvSpPr/>
          <p:nvPr/>
        </p:nvSpPr>
        <p:spPr>
          <a:xfrm>
            <a:off x="262360" y="1849070"/>
            <a:ext cx="499994" cy="2031325"/>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7" name="Rectangle 6">
            <a:extLst>
              <a:ext uri="{FF2B5EF4-FFF2-40B4-BE49-F238E27FC236}">
                <a16:creationId xmlns:a16="http://schemas.microsoft.com/office/drawing/2014/main" xmlns="" id="{D134A53D-6A85-2148-ABFC-08AB66623148}"/>
              </a:ext>
            </a:extLst>
          </p:cNvPr>
          <p:cNvSpPr/>
          <p:nvPr/>
        </p:nvSpPr>
        <p:spPr>
          <a:xfrm>
            <a:off x="6554541" y="1849070"/>
            <a:ext cx="4860008"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student</a:t>
            </a:r>
          </a:p>
          <a:p>
            <a:r>
              <a:rPr lang="en-IN" b="1" dirty="0">
                <a:solidFill>
                  <a:srgbClr val="D4D4D4"/>
                </a:solidFill>
                <a:latin typeface="Consolas" panose="020B0609020204030204" pitchFamily="49" charset="0"/>
                <a:cs typeface="Consolas" panose="020B0609020204030204" pitchFamily="49" charset="0"/>
              </a:rPr>
              <a:t>{</a:t>
            </a:r>
          </a:p>
          <a:p>
            <a:pPr lvl="1"/>
            <a:r>
              <a:rPr lang="en-IN" b="1" dirty="0">
                <a:solidFill>
                  <a:srgbClr val="569CD6"/>
                </a:solidFill>
                <a:latin typeface="Consolas" panose="020B0609020204030204" pitchFamily="49" charset="0"/>
                <a:cs typeface="Consolas" panose="020B0609020204030204" pitchFamily="49" charset="0"/>
              </a:rPr>
              <a:t>char</a:t>
            </a:r>
            <a:r>
              <a:rPr lang="en-IN" b="1" dirty="0">
                <a:solidFill>
                  <a:srgbClr val="D4D4D4"/>
                </a:solidFill>
                <a:latin typeface="Consolas" panose="020B0609020204030204" pitchFamily="49" charset="0"/>
                <a:cs typeface="Consolas" panose="020B0609020204030204" pitchFamily="49" charset="0"/>
              </a:rPr>
              <a:t> name[</a:t>
            </a:r>
            <a:r>
              <a:rPr lang="en-IN" b="1" dirty="0">
                <a:solidFill>
                  <a:srgbClr val="B5CEA8"/>
                </a:solidFill>
                <a:latin typeface="Consolas" panose="020B0609020204030204" pitchFamily="49" charset="0"/>
                <a:cs typeface="Consolas" panose="020B0609020204030204" pitchFamily="49" charset="0"/>
              </a:rPr>
              <a:t>30</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Name</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roll_no</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Roll No</a:t>
            </a:r>
            <a:endParaRPr lang="en-IN" b="1" dirty="0">
              <a:solidFill>
                <a:srgbClr val="D4D4D4"/>
              </a:solidFill>
              <a:latin typeface="Consolas" panose="020B0609020204030204" pitchFamily="49" charset="0"/>
              <a:cs typeface="Consolas" panose="020B0609020204030204" pitchFamily="49" charset="0"/>
            </a:endParaRPr>
          </a:p>
          <a:p>
            <a:pPr lvl="1"/>
            <a:r>
              <a:rPr lang="en-IN" b="1" dirty="0">
                <a:solidFill>
                  <a:srgbClr val="569CD6"/>
                </a:solidFill>
                <a:latin typeface="Consolas" panose="020B0609020204030204" pitchFamily="49" charset="0"/>
                <a:cs typeface="Consolas" panose="020B0609020204030204" pitchFamily="49" charset="0"/>
              </a:rPr>
              <a:t>float</a:t>
            </a:r>
            <a:r>
              <a:rPr lang="en-IN" b="1" dirty="0">
                <a:solidFill>
                  <a:srgbClr val="D4D4D4"/>
                </a:solidFill>
                <a:latin typeface="Consolas" panose="020B0609020204030204" pitchFamily="49" charset="0"/>
                <a:cs typeface="Consolas" panose="020B0609020204030204" pitchFamily="49" charset="0"/>
              </a:rPr>
              <a:t> CPI; </a:t>
            </a:r>
            <a:r>
              <a:rPr lang="en-IN" b="1" dirty="0">
                <a:solidFill>
                  <a:srgbClr val="6A9955"/>
                </a:solidFill>
                <a:latin typeface="Consolas" panose="020B0609020204030204" pitchFamily="49" charset="0"/>
                <a:cs typeface="Consolas" panose="020B0609020204030204" pitchFamily="49" charset="0"/>
              </a:rPr>
              <a:t>// Student CPI</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backlog; </a:t>
            </a:r>
            <a:r>
              <a:rPr lang="en-IN" b="1" dirty="0">
                <a:solidFill>
                  <a:srgbClr val="6A9955"/>
                </a:solidFill>
                <a:latin typeface="Consolas" panose="020B0609020204030204" pitchFamily="49" charset="0"/>
                <a:cs typeface="Consolas" panose="020B0609020204030204" pitchFamily="49" charset="0"/>
              </a:rPr>
              <a:t>// Student Backlog</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 student1;</a:t>
            </a:r>
          </a:p>
        </p:txBody>
      </p:sp>
      <p:sp>
        <p:nvSpPr>
          <p:cNvPr id="8" name="Rectangle 7">
            <a:extLst>
              <a:ext uri="{FF2B5EF4-FFF2-40B4-BE49-F238E27FC236}">
                <a16:creationId xmlns:a16="http://schemas.microsoft.com/office/drawing/2014/main" xmlns="" id="{6D720015-A8A4-6E4B-8F59-2A7961A43AB4}"/>
              </a:ext>
            </a:extLst>
          </p:cNvPr>
          <p:cNvSpPr/>
          <p:nvPr/>
        </p:nvSpPr>
        <p:spPr>
          <a:xfrm>
            <a:off x="6054547" y="1849069"/>
            <a:ext cx="499994" cy="2031325"/>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12" name="Rectangle: Top Corners Rounded 6">
            <a:extLst>
              <a:ext uri="{FF2B5EF4-FFF2-40B4-BE49-F238E27FC236}">
                <a16:creationId xmlns:a16="http://schemas.microsoft.com/office/drawing/2014/main" xmlns="" id="{BF94B59E-2294-F74E-9871-49E41FE25E6A}"/>
              </a:ext>
            </a:extLst>
          </p:cNvPr>
          <p:cNvSpPr/>
          <p:nvPr/>
        </p:nvSpPr>
        <p:spPr>
          <a:xfrm>
            <a:off x="6054546" y="15198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
        <p:nvSpPr>
          <p:cNvPr id="16" name="Rectangle: Top Corners Rounded 6">
            <a:extLst>
              <a:ext uri="{FF2B5EF4-FFF2-40B4-BE49-F238E27FC236}">
                <a16:creationId xmlns:a16="http://schemas.microsoft.com/office/drawing/2014/main" xmlns="" id="{42BC52A6-A575-2D4F-89C9-A2D0E29C60CD}"/>
              </a:ext>
            </a:extLst>
          </p:cNvPr>
          <p:cNvSpPr/>
          <p:nvPr/>
        </p:nvSpPr>
        <p:spPr>
          <a:xfrm>
            <a:off x="262360" y="15286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Tree>
    <p:extLst>
      <p:ext uri="{BB962C8B-B14F-4D97-AF65-F5344CB8AC3E}">
        <p14:creationId xmlns:p14="http://schemas.microsoft.com/office/powerpoint/2010/main" val="429369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2"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EEA37-12A0-714C-9B3A-2C4F5AB0B574}"/>
              </a:ext>
            </a:extLst>
          </p:cNvPr>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 – Cont.</a:t>
            </a:r>
          </a:p>
        </p:txBody>
      </p:sp>
      <p:sp>
        <p:nvSpPr>
          <p:cNvPr id="3" name="Content Placeholder 2">
            <a:extLst>
              <a:ext uri="{FF2B5EF4-FFF2-40B4-BE49-F238E27FC236}">
                <a16:creationId xmlns:a16="http://schemas.microsoft.com/office/drawing/2014/main" xmlns="" id="{D06EE448-34A1-2B4A-ACCE-0046A5CC2E78}"/>
              </a:ext>
            </a:extLst>
          </p:cNvPr>
          <p:cNvSpPr>
            <a:spLocks noGrp="1"/>
          </p:cNvSpPr>
          <p:nvPr>
            <p:ph idx="1"/>
          </p:nvPr>
        </p:nvSpPr>
        <p:spPr/>
        <p:txBody>
          <a:bodyPr/>
          <a:lstStyle/>
          <a:p>
            <a:pPr marL="457200" indent="-457200">
              <a:buFont typeface="+mj-lt"/>
              <a:buAutoNum type="arabicPeriod" startAt="2"/>
            </a:pPr>
            <a:r>
              <a:rPr lang="en-US" dirty="0" smtClean="0">
                <a:solidFill>
                  <a:srgbClr val="F92672"/>
                </a:solidFill>
              </a:rPr>
              <a:t>Declaration </a:t>
            </a:r>
            <a:r>
              <a:rPr lang="en-US" dirty="0">
                <a:solidFill>
                  <a:srgbClr val="F92672"/>
                </a:solidFill>
              </a:rPr>
              <a:t>after Structure definition</a:t>
            </a:r>
          </a:p>
          <a:p>
            <a:endParaRPr lang="en-US" dirty="0"/>
          </a:p>
          <a:p>
            <a:endParaRPr lang="en-US" dirty="0"/>
          </a:p>
        </p:txBody>
      </p:sp>
      <p:sp>
        <p:nvSpPr>
          <p:cNvPr id="10" name="Rectangle 9">
            <a:extLst>
              <a:ext uri="{FF2B5EF4-FFF2-40B4-BE49-F238E27FC236}">
                <a16:creationId xmlns:a16="http://schemas.microsoft.com/office/drawing/2014/main" xmlns="" id="{1702B7F8-2C6C-8145-9706-BC46EC698EFF}"/>
              </a:ext>
            </a:extLst>
          </p:cNvPr>
          <p:cNvSpPr/>
          <p:nvPr/>
        </p:nvSpPr>
        <p:spPr>
          <a:xfrm>
            <a:off x="762354" y="1958315"/>
            <a:ext cx="5506099" cy="338554"/>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Menlo" panose="020B0609030804020204" pitchFamily="49" charset="0"/>
              </a:rPr>
              <a:t>struct</a:t>
            </a:r>
            <a:r>
              <a:rPr lang="en-IN" sz="1600" b="1" dirty="0">
                <a:solidFill>
                  <a:srgbClr val="D4D4D4"/>
                </a:solidFill>
                <a:latin typeface="Menlo" panose="020B0609030804020204" pitchFamily="49" charset="0"/>
              </a:rPr>
              <a:t> </a:t>
            </a:r>
            <a:r>
              <a:rPr lang="en-IN" sz="1600" b="1" dirty="0" err="1">
                <a:solidFill>
                  <a:srgbClr val="D4D4D4"/>
                </a:solidFill>
                <a:latin typeface="Menlo" panose="020B0609030804020204" pitchFamily="49" charset="0"/>
              </a:rPr>
              <a:t>structure_name</a:t>
            </a:r>
            <a:r>
              <a:rPr lang="en-IN" sz="1600" b="1" dirty="0">
                <a:solidFill>
                  <a:srgbClr val="D4D4D4"/>
                </a:solidFill>
                <a:latin typeface="Menlo" panose="020B0609030804020204" pitchFamily="49" charset="0"/>
              </a:rPr>
              <a:t> </a:t>
            </a:r>
            <a:r>
              <a:rPr lang="en-IN" sz="1600" b="1" dirty="0" err="1">
                <a:solidFill>
                  <a:srgbClr val="D4D4D4"/>
                </a:solidFill>
                <a:latin typeface="Menlo" panose="020B0609030804020204" pitchFamily="49" charset="0"/>
              </a:rPr>
              <a:t>structure_variable</a:t>
            </a:r>
            <a:r>
              <a:rPr lang="en-IN" sz="1600" b="1" dirty="0">
                <a:solidFill>
                  <a:srgbClr val="D4D4D4"/>
                </a:solidFill>
                <a:latin typeface="Menlo" panose="020B0609030804020204" pitchFamily="49" charset="0"/>
              </a:rPr>
              <a:t>;</a:t>
            </a:r>
          </a:p>
        </p:txBody>
      </p:sp>
      <p:sp>
        <p:nvSpPr>
          <p:cNvPr id="11" name="Rectangle 10">
            <a:extLst>
              <a:ext uri="{FF2B5EF4-FFF2-40B4-BE49-F238E27FC236}">
                <a16:creationId xmlns:a16="http://schemas.microsoft.com/office/drawing/2014/main" xmlns="" id="{54439068-5896-164D-9F5D-589C8CA5E67D}"/>
              </a:ext>
            </a:extLst>
          </p:cNvPr>
          <p:cNvSpPr/>
          <p:nvPr/>
        </p:nvSpPr>
        <p:spPr>
          <a:xfrm>
            <a:off x="262360" y="1958314"/>
            <a:ext cx="499994" cy="338554"/>
          </a:xfrm>
          <a:prstGeom prst="rect">
            <a:avLst/>
          </a:prstGeom>
          <a:solidFill>
            <a:schemeClr val="tx1">
              <a:lumMod val="90000"/>
              <a:lumOff val="10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13" name="Rectangle 12">
            <a:extLst>
              <a:ext uri="{FF2B5EF4-FFF2-40B4-BE49-F238E27FC236}">
                <a16:creationId xmlns:a16="http://schemas.microsoft.com/office/drawing/2014/main" xmlns="" id="{1880D03F-BE32-5F4C-AAD1-ACDA50C9FA09}"/>
              </a:ext>
            </a:extLst>
          </p:cNvPr>
          <p:cNvSpPr/>
          <p:nvPr/>
        </p:nvSpPr>
        <p:spPr>
          <a:xfrm>
            <a:off x="762354" y="2981571"/>
            <a:ext cx="8142160" cy="2308324"/>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student</a:t>
            </a:r>
          </a:p>
          <a:p>
            <a:r>
              <a:rPr lang="en-IN" b="1" dirty="0">
                <a:solidFill>
                  <a:srgbClr val="D4D4D4"/>
                </a:solidFill>
                <a:latin typeface="Consolas" panose="020B0609020204030204" pitchFamily="49" charset="0"/>
                <a:cs typeface="Consolas" panose="020B0609020204030204" pitchFamily="49" charset="0"/>
              </a:rPr>
              <a:t>{</a:t>
            </a:r>
          </a:p>
          <a:p>
            <a:pPr lvl="1"/>
            <a:r>
              <a:rPr lang="en-IN" b="1" dirty="0">
                <a:solidFill>
                  <a:srgbClr val="569CD6"/>
                </a:solidFill>
                <a:latin typeface="Consolas" panose="020B0609020204030204" pitchFamily="49" charset="0"/>
                <a:cs typeface="Consolas" panose="020B0609020204030204" pitchFamily="49" charset="0"/>
              </a:rPr>
              <a:t>char</a:t>
            </a:r>
            <a:r>
              <a:rPr lang="en-IN" b="1" dirty="0">
                <a:solidFill>
                  <a:srgbClr val="D4D4D4"/>
                </a:solidFill>
                <a:latin typeface="Consolas" panose="020B0609020204030204" pitchFamily="49" charset="0"/>
                <a:cs typeface="Consolas" panose="020B0609020204030204" pitchFamily="49" charset="0"/>
              </a:rPr>
              <a:t> name[</a:t>
            </a:r>
            <a:r>
              <a:rPr lang="en-IN" b="1" dirty="0">
                <a:solidFill>
                  <a:srgbClr val="B5CEA8"/>
                </a:solidFill>
                <a:latin typeface="Consolas" panose="020B0609020204030204" pitchFamily="49" charset="0"/>
                <a:cs typeface="Consolas" panose="020B0609020204030204" pitchFamily="49" charset="0"/>
              </a:rPr>
              <a:t>30</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Name</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roll_no</a:t>
            </a:r>
            <a:r>
              <a:rPr lang="en-IN" b="1" dirty="0">
                <a:solidFill>
                  <a:srgbClr val="D4D4D4"/>
                </a:solidFill>
                <a:latin typeface="Consolas" panose="020B0609020204030204" pitchFamily="49" charset="0"/>
                <a:cs typeface="Consolas" panose="020B0609020204030204" pitchFamily="49" charset="0"/>
              </a:rPr>
              <a:t>; </a:t>
            </a:r>
            <a:r>
              <a:rPr lang="en-IN" b="1" dirty="0">
                <a:solidFill>
                  <a:srgbClr val="6A9955"/>
                </a:solidFill>
                <a:latin typeface="Consolas" panose="020B0609020204030204" pitchFamily="49" charset="0"/>
                <a:cs typeface="Consolas" panose="020B0609020204030204" pitchFamily="49" charset="0"/>
              </a:rPr>
              <a:t>// Student Roll No</a:t>
            </a:r>
            <a:endParaRPr lang="en-IN" b="1" dirty="0">
              <a:solidFill>
                <a:srgbClr val="D4D4D4"/>
              </a:solidFill>
              <a:latin typeface="Consolas" panose="020B0609020204030204" pitchFamily="49" charset="0"/>
              <a:cs typeface="Consolas" panose="020B0609020204030204" pitchFamily="49" charset="0"/>
            </a:endParaRPr>
          </a:p>
          <a:p>
            <a:pPr lvl="1"/>
            <a:r>
              <a:rPr lang="en-IN" b="1" dirty="0">
                <a:solidFill>
                  <a:srgbClr val="569CD6"/>
                </a:solidFill>
                <a:latin typeface="Consolas" panose="020B0609020204030204" pitchFamily="49" charset="0"/>
                <a:cs typeface="Consolas" panose="020B0609020204030204" pitchFamily="49" charset="0"/>
              </a:rPr>
              <a:t>float</a:t>
            </a:r>
            <a:r>
              <a:rPr lang="en-IN" b="1" dirty="0">
                <a:solidFill>
                  <a:srgbClr val="D4D4D4"/>
                </a:solidFill>
                <a:latin typeface="Consolas" panose="020B0609020204030204" pitchFamily="49" charset="0"/>
                <a:cs typeface="Consolas" panose="020B0609020204030204" pitchFamily="49" charset="0"/>
              </a:rPr>
              <a:t> CPI; </a:t>
            </a:r>
            <a:r>
              <a:rPr lang="en-IN" b="1" dirty="0">
                <a:solidFill>
                  <a:srgbClr val="6A9955"/>
                </a:solidFill>
                <a:latin typeface="Consolas" panose="020B0609020204030204" pitchFamily="49" charset="0"/>
                <a:cs typeface="Consolas" panose="020B0609020204030204" pitchFamily="49" charset="0"/>
              </a:rPr>
              <a:t>// Student CPI</a:t>
            </a:r>
            <a:endParaRPr lang="en-IN" b="1" dirty="0">
              <a:solidFill>
                <a:srgbClr val="D4D4D4"/>
              </a:solidFill>
              <a:latin typeface="Consolas" panose="020B0609020204030204" pitchFamily="49" charset="0"/>
              <a:cs typeface="Consolas" panose="020B0609020204030204" pitchFamily="49" charset="0"/>
            </a:endParaRPr>
          </a:p>
          <a:p>
            <a:pPr lvl="1"/>
            <a:r>
              <a:rPr lang="en-IN" b="1" dirty="0" err="1">
                <a:solidFill>
                  <a:srgbClr val="569CD6"/>
                </a:solidFill>
                <a:latin typeface="Consolas" panose="020B0609020204030204" pitchFamily="49" charset="0"/>
                <a:cs typeface="Consolas" panose="020B0609020204030204" pitchFamily="49" charset="0"/>
              </a:rPr>
              <a:t>int</a:t>
            </a:r>
            <a:r>
              <a:rPr lang="en-IN" b="1" dirty="0">
                <a:solidFill>
                  <a:srgbClr val="D4D4D4"/>
                </a:solidFill>
                <a:latin typeface="Consolas" panose="020B0609020204030204" pitchFamily="49" charset="0"/>
                <a:cs typeface="Consolas" panose="020B0609020204030204" pitchFamily="49" charset="0"/>
              </a:rPr>
              <a:t> backlog; </a:t>
            </a:r>
            <a:r>
              <a:rPr lang="en-IN" b="1" dirty="0">
                <a:solidFill>
                  <a:srgbClr val="6A9955"/>
                </a:solidFill>
                <a:latin typeface="Consolas" panose="020B0609020204030204" pitchFamily="49" charset="0"/>
                <a:cs typeface="Consolas" panose="020B0609020204030204" pitchFamily="49" charset="0"/>
              </a:rPr>
              <a:t>// Student Backlog</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569CD6"/>
                </a:solidFill>
                <a:latin typeface="Consolas" panose="020B0609020204030204" pitchFamily="49" charset="0"/>
                <a:cs typeface="Consolas" panose="020B0609020204030204" pitchFamily="49" charset="0"/>
              </a:rPr>
              <a:t>struct</a:t>
            </a:r>
            <a:r>
              <a:rPr lang="en-IN" b="1" dirty="0">
                <a:solidFill>
                  <a:srgbClr val="D4D4D4"/>
                </a:solidFill>
                <a:latin typeface="Consolas" panose="020B0609020204030204" pitchFamily="49" charset="0"/>
                <a:cs typeface="Consolas" panose="020B0609020204030204" pitchFamily="49" charset="0"/>
              </a:rPr>
              <a:t> student student1; </a:t>
            </a:r>
            <a:r>
              <a:rPr lang="en-IN" b="1" dirty="0">
                <a:solidFill>
                  <a:srgbClr val="6A9955"/>
                </a:solidFill>
                <a:latin typeface="Consolas" panose="020B0609020204030204" pitchFamily="49" charset="0"/>
                <a:cs typeface="Consolas" panose="020B0609020204030204" pitchFamily="49" charset="0"/>
              </a:rPr>
              <a:t>// Declare structure variable</a:t>
            </a:r>
            <a:endParaRPr lang="en-IN" b="1" dirty="0">
              <a:solidFill>
                <a:srgbClr val="D4D4D4"/>
              </a:solidFill>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xmlns="" id="{786EEBAD-3E5E-CF40-8099-39C7D51C327D}"/>
              </a:ext>
            </a:extLst>
          </p:cNvPr>
          <p:cNvSpPr/>
          <p:nvPr/>
        </p:nvSpPr>
        <p:spPr>
          <a:xfrm>
            <a:off x="262361" y="2981570"/>
            <a:ext cx="499994" cy="2308324"/>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smtClean="0">
                <a:solidFill>
                  <a:schemeClr val="tx1">
                    <a:lumMod val="75000"/>
                    <a:lumOff val="25000"/>
                  </a:schemeClr>
                </a:solidFill>
                <a:latin typeface="Consolas" panose="020B0609020204030204" pitchFamily="49" charset="0"/>
              </a:rPr>
              <a:t>8</a:t>
            </a:r>
            <a:endParaRPr lang="en-US" b="1" dirty="0">
              <a:solidFill>
                <a:schemeClr val="tx1">
                  <a:lumMod val="75000"/>
                  <a:lumOff val="25000"/>
                </a:schemeClr>
              </a:solidFill>
              <a:latin typeface="Consolas" panose="020B0609020204030204" pitchFamily="49" charset="0"/>
            </a:endParaRPr>
          </a:p>
        </p:txBody>
      </p:sp>
      <p:sp>
        <p:nvSpPr>
          <p:cNvPr id="15" name="Rectangle: Top Corners Rounded 6">
            <a:extLst>
              <a:ext uri="{FF2B5EF4-FFF2-40B4-BE49-F238E27FC236}">
                <a16:creationId xmlns:a16="http://schemas.microsoft.com/office/drawing/2014/main" xmlns="" id="{B8C6038E-FA26-DF43-92FE-4B8E7EC79FF1}"/>
              </a:ext>
            </a:extLst>
          </p:cNvPr>
          <p:cNvSpPr/>
          <p:nvPr/>
        </p:nvSpPr>
        <p:spPr>
          <a:xfrm>
            <a:off x="262361" y="265238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Example</a:t>
            </a:r>
          </a:p>
        </p:txBody>
      </p:sp>
      <p:sp>
        <p:nvSpPr>
          <p:cNvPr id="17" name="Rectangle: Top Corners Rounded 6">
            <a:extLst>
              <a:ext uri="{FF2B5EF4-FFF2-40B4-BE49-F238E27FC236}">
                <a16:creationId xmlns:a16="http://schemas.microsoft.com/office/drawing/2014/main" xmlns="" id="{A9A8AAB9-384D-8E4B-9917-8BAE942062FC}"/>
              </a:ext>
            </a:extLst>
          </p:cNvPr>
          <p:cNvSpPr/>
          <p:nvPr/>
        </p:nvSpPr>
        <p:spPr>
          <a:xfrm>
            <a:off x="262360" y="16291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Tree>
    <p:extLst>
      <p:ext uri="{BB962C8B-B14F-4D97-AF65-F5344CB8AC3E}">
        <p14:creationId xmlns:p14="http://schemas.microsoft.com/office/powerpoint/2010/main" val="194171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7"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TotalTime>
  <Words>1955</Words>
  <Application>Microsoft Office PowerPoint</Application>
  <PresentationFormat>Widescreen</PresentationFormat>
  <Paragraphs>700</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Consolas</vt:lpstr>
      <vt:lpstr>Menlo</vt:lpstr>
      <vt:lpstr>Segoe UI</vt:lpstr>
      <vt:lpstr>Segoe UI Black</vt:lpstr>
      <vt:lpstr>Segoe UI Light</vt:lpstr>
      <vt:lpstr>Segoe UI Semibold</vt:lpstr>
      <vt:lpstr>Wingdings</vt:lpstr>
      <vt:lpstr>Wingdings 2</vt:lpstr>
      <vt:lpstr>Wingdings 3</vt:lpstr>
      <vt:lpstr>Office Theme</vt:lpstr>
      <vt:lpstr>Structure</vt:lpstr>
      <vt:lpstr>Data Types</vt:lpstr>
      <vt:lpstr>User Defined Datatype</vt:lpstr>
      <vt:lpstr>What is Structure?</vt:lpstr>
      <vt:lpstr>Syntax to Define Structure</vt:lpstr>
      <vt:lpstr>Example to Define Structure</vt:lpstr>
      <vt:lpstr>Create Structure variable</vt:lpstr>
      <vt:lpstr>Create Structure Variable – Cont.</vt:lpstr>
      <vt:lpstr>Create Structure Variable – Cont.</vt:lpstr>
      <vt:lpstr>Access Structure member (data)</vt:lpstr>
      <vt:lpstr>Access Structure member (data) – Cont.</vt:lpstr>
      <vt:lpstr>WAP to print Odd numbers between 1 to n</vt:lpstr>
      <vt:lpstr>PowerPoint Presentation</vt:lpstr>
      <vt:lpstr>Array of Structure</vt:lpstr>
      <vt:lpstr>PowerPoint Presentation</vt:lpstr>
      <vt:lpstr>PowerPoint Presentation</vt:lpstr>
      <vt:lpstr>Structure using Pointer</vt:lpstr>
      <vt:lpstr>Nested Structure</vt:lpstr>
      <vt:lpstr>PowerPoint Presentation</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157</cp:revision>
  <dcterms:created xsi:type="dcterms:W3CDTF">2020-05-01T05:09:15Z</dcterms:created>
  <dcterms:modified xsi:type="dcterms:W3CDTF">2021-02-08T07:25:55Z</dcterms:modified>
</cp:coreProperties>
</file>