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0" r:id="rId2"/>
    <p:sldId id="275" r:id="rId3"/>
    <p:sldId id="283" r:id="rId4"/>
    <p:sldId id="276" r:id="rId5"/>
    <p:sldId id="285" r:id="rId6"/>
    <p:sldId id="286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q1fAPenCjy6i5XfA+jnpIw==" hashData="64FzgG7IRml0lDZPx6KYkUbZaebwXRvHbi80Bc+rlmK+oJko02REl4iLddSP6n1GgXrUHGG+OQLzWFSebfEXe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2672"/>
    <a:srgbClr val="111111"/>
    <a:srgbClr val="000000"/>
    <a:srgbClr val="FF5800"/>
    <a:srgbClr val="FF1744"/>
    <a:srgbClr val="EF5350"/>
    <a:srgbClr val="B966C8"/>
    <a:srgbClr val="AB47BC"/>
    <a:srgbClr val="F9A825"/>
    <a:srgbClr val="E64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rshan.ac.in/DIET/Faculty/Dr-Nilesh-Maganbhai-Gambhava" TargetMode="External"/><Relationship Id="rId13" Type="http://schemas.microsoft.com/office/2007/relationships/hdphoto" Target="../media/hdphoto4.wdp"/><Relationship Id="rId18" Type="http://schemas.openxmlformats.org/officeDocument/2006/relationships/image" Target="../media/image10.png"/><Relationship Id="rId3" Type="http://schemas.microsoft.com/office/2007/relationships/hdphoto" Target="../media/hdphoto1.wdp"/><Relationship Id="rId21" Type="http://schemas.microsoft.com/office/2007/relationships/hdphoto" Target="../media/hdphoto8.wdp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17" Type="http://schemas.microsoft.com/office/2007/relationships/hdphoto" Target="../media/hdphoto6.wdp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5" Type="http://schemas.microsoft.com/office/2007/relationships/hdphoto" Target="../media/hdphoto5.wdp"/><Relationship Id="rId10" Type="http://schemas.openxmlformats.org/officeDocument/2006/relationships/image" Target="../media/image6.png"/><Relationship Id="rId19" Type="http://schemas.microsoft.com/office/2007/relationships/hdphoto" Target="../media/hdphoto7.wdp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rshan.ac.in/DIET/Faculty/Dr-Nilesh-Maganbhai-Gambhava" TargetMode="External"/><Relationship Id="rId13" Type="http://schemas.microsoft.com/office/2007/relationships/hdphoto" Target="../media/hdphoto4.wdp"/><Relationship Id="rId18" Type="http://schemas.openxmlformats.org/officeDocument/2006/relationships/image" Target="../media/image10.png"/><Relationship Id="rId3" Type="http://schemas.microsoft.com/office/2007/relationships/hdphoto" Target="../media/hdphoto9.wdp"/><Relationship Id="rId21" Type="http://schemas.microsoft.com/office/2007/relationships/hdphoto" Target="../media/hdphoto8.wdp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17" Type="http://schemas.microsoft.com/office/2007/relationships/hdphoto" Target="../media/hdphoto6.wdp"/><Relationship Id="rId2" Type="http://schemas.openxmlformats.org/officeDocument/2006/relationships/image" Target="../media/image12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5" Type="http://schemas.microsoft.com/office/2007/relationships/hdphoto" Target="../media/hdphoto5.wdp"/><Relationship Id="rId10" Type="http://schemas.openxmlformats.org/officeDocument/2006/relationships/image" Target="../media/image6.png"/><Relationship Id="rId19" Type="http://schemas.microsoft.com/office/2007/relationships/hdphoto" Target="../media/hdphoto7.wdp"/><Relationship Id="rId4" Type="http://schemas.openxmlformats.org/officeDocument/2006/relationships/image" Target="../media/image2.png"/><Relationship Id="rId9" Type="http://schemas.openxmlformats.org/officeDocument/2006/relationships/image" Target="../media/image13.jpeg"/><Relationship Id="rId14" Type="http://schemas.openxmlformats.org/officeDocument/2006/relationships/image" Target="../media/image8.png"/><Relationship Id="rId22" Type="http://schemas.openxmlformats.org/officeDocument/2006/relationships/image" Target="../media/image1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DD5542D-6704-4140-A5E8-488153BFF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BFACBB7-4B79-4809-963B-9D83BA686A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88" b="82169"/>
          <a:stretch/>
        </p:blipFill>
        <p:spPr>
          <a:xfrm flipH="1">
            <a:off x="4142" y="-1"/>
            <a:ext cx="5767796" cy="15414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A0EE700-7BB4-49D8-B51F-CEC237C844B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866A6DB-EA5D-4087-B3FE-A98E377730A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37A6005-B766-4453-A692-D00FC7BC40C8}"/>
              </a:ext>
            </a:extLst>
          </p:cNvPr>
          <p:cNvSpPr txBox="1"/>
          <p:nvPr userDrawn="1"/>
        </p:nvSpPr>
        <p:spPr>
          <a:xfrm>
            <a:off x="9468438" y="1085373"/>
            <a:ext cx="84991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algn="ctr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Programming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529EDBF-F2C4-47B1-AC0E-193495B3FE61}"/>
              </a:ext>
            </a:extLst>
          </p:cNvPr>
          <p:cNvSpPr txBox="1"/>
          <p:nvPr userDrawn="1"/>
        </p:nvSpPr>
        <p:spPr>
          <a:xfrm>
            <a:off x="7645588" y="102635"/>
            <a:ext cx="449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Programming for Problem Solving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(PPS)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GTU # 3110003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9C13E249-60F6-43B6-AF09-0B5D38ED31C7}"/>
              </a:ext>
            </a:extLst>
          </p:cNvPr>
          <p:cNvGrpSpPr/>
          <p:nvPr userDrawn="1"/>
        </p:nvGrpSpPr>
        <p:grpSpPr>
          <a:xfrm>
            <a:off x="7658036" y="791170"/>
            <a:ext cx="4470716" cy="252000"/>
            <a:chOff x="7658036" y="688992"/>
            <a:chExt cx="4470716" cy="252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7A03E081-98B9-4B8E-8331-440C0FB88792}"/>
                </a:ext>
              </a:extLst>
            </p:cNvPr>
            <p:cNvCxnSpPr>
              <a:cxnSpLocks/>
            </p:cNvCxnSpPr>
            <p:nvPr/>
          </p:nvCxnSpPr>
          <p:spPr>
            <a:xfrm>
              <a:off x="7658036" y="814992"/>
              <a:ext cx="44707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="" xmlns:a16="http://schemas.microsoft.com/office/drawing/2014/main" id="{1915645F-EA3D-4C76-9886-6445F1B27612}"/>
                </a:ext>
              </a:extLst>
            </p:cNvPr>
            <p:cNvSpPr/>
            <p:nvPr/>
          </p:nvSpPr>
          <p:spPr>
            <a:xfrm>
              <a:off x="9569394" y="688992"/>
              <a:ext cx="648000" cy="2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USING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72534F83-3631-47DA-BFBE-F6D77F6054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11547463" y="531094"/>
            <a:ext cx="1087893" cy="77215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F90EADFF-8FC1-4B8C-966E-C3EFBAA8B797}"/>
              </a:ext>
            </a:extLst>
          </p:cNvPr>
          <p:cNvGrpSpPr/>
          <p:nvPr userDrawn="1"/>
        </p:nvGrpSpPr>
        <p:grpSpPr>
          <a:xfrm>
            <a:off x="359430" y="5214355"/>
            <a:ext cx="6048474" cy="1319203"/>
            <a:chOff x="230726" y="5351395"/>
            <a:chExt cx="6048474" cy="1319203"/>
          </a:xfrm>
        </p:grpSpPr>
        <p:pic>
          <p:nvPicPr>
            <p:cNvPr id="20" name="Picture 19">
              <a:hlinkClick r:id="rId8"/>
              <a:extLst>
                <a:ext uri="{FF2B5EF4-FFF2-40B4-BE49-F238E27FC236}">
                  <a16:creationId xmlns="" xmlns:a16="http://schemas.microsoft.com/office/drawing/2014/main" id="{7B36642D-0DC1-4604-ABB5-6FEE7E7A97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30726" y="5438549"/>
              <a:ext cx="1354234" cy="1179926"/>
            </a:xfrm>
            <a:custGeom>
              <a:avLst/>
              <a:gdLst>
                <a:gd name="connsiteX0" fmla="*/ 2286000 w 4572000"/>
                <a:gd name="connsiteY0" fmla="*/ 0 h 4572000"/>
                <a:gd name="connsiteX1" fmla="*/ 4572000 w 4572000"/>
                <a:gd name="connsiteY1" fmla="*/ 2286000 h 4572000"/>
                <a:gd name="connsiteX2" fmla="*/ 2286000 w 4572000"/>
                <a:gd name="connsiteY2" fmla="*/ 4572000 h 4572000"/>
                <a:gd name="connsiteX3" fmla="*/ 0 w 4572000"/>
                <a:gd name="connsiteY3" fmla="*/ 2286000 h 4572000"/>
                <a:gd name="connsiteX4" fmla="*/ 2286000 w 4572000"/>
                <a:gd name="connsiteY4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0" h="4572000"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E9A2022C-B0CC-4ECB-BFC2-88B26F8EFEF7}"/>
                </a:ext>
              </a:extLst>
            </p:cNvPr>
            <p:cNvSpPr/>
            <p:nvPr/>
          </p:nvSpPr>
          <p:spPr>
            <a:xfrm>
              <a:off x="1797991" y="5351395"/>
              <a:ext cx="4481209" cy="92333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r>
                <a:rPr lang="en-US" b="1" dirty="0">
                  <a:gradFill flip="none" rotWithShape="1">
                    <a:gsLst>
                      <a:gs pos="0">
                        <a:srgbClr val="FF995D"/>
                      </a:gs>
                      <a:gs pos="100000">
                        <a:srgbClr val="FD5E5A"/>
                      </a:gs>
                    </a:gsLst>
                    <a:lin ang="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Prof. Nilesh </a:t>
              </a:r>
              <a:r>
                <a:rPr lang="en-US" b="1" dirty="0" err="1">
                  <a:gradFill flip="none" rotWithShape="1">
                    <a:gsLst>
                      <a:gs pos="0">
                        <a:srgbClr val="FF995D"/>
                      </a:gs>
                      <a:gs pos="100000">
                        <a:srgbClr val="FD5E5A"/>
                      </a:gs>
                    </a:gsLst>
                    <a:lin ang="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Gambhava</a:t>
              </a:r>
              <a:endParaRPr lang="en-US" b="1" dirty="0">
                <a:gradFill flip="none" rotWithShape="1">
                  <a:gsLst>
                    <a:gs pos="0">
                      <a:srgbClr val="FF995D"/>
                    </a:gs>
                    <a:gs pos="100000">
                      <a:srgbClr val="FD5E5A"/>
                    </a:gs>
                  </a:gsLst>
                  <a:lin ang="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r>
                <a:rPr lang="en-US" sz="700" b="1" dirty="0">
                  <a:solidFill>
                    <a:schemeClr val="bg1"/>
                  </a:solidFill>
                </a:rPr>
                <a:t/>
              </a:r>
              <a:br>
                <a:rPr lang="en-US" sz="700" b="1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Computer Engineering Department,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Darshan Institute of Engineering &amp; Technology, Rajkot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id="{38CB397E-25CD-48A8-A4EE-6377A4E5AD46}"/>
                </a:ext>
              </a:extLst>
            </p:cNvPr>
            <p:cNvGrpSpPr/>
            <p:nvPr/>
          </p:nvGrpSpPr>
          <p:grpSpPr>
            <a:xfrm>
              <a:off x="1797991" y="6418598"/>
              <a:ext cx="3163989" cy="252000"/>
              <a:chOff x="1879115" y="6418598"/>
              <a:chExt cx="3163989" cy="252000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="" xmlns:a16="http://schemas.microsoft.com/office/drawing/2014/main" id="{6B8FB672-8407-4DB3-8BC2-562F565E29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3911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="" xmlns:a16="http://schemas.microsoft.com/office/drawing/2014/main" id="{B8E6FE4C-5850-4B89-9820-80BCD44D93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115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="" xmlns:a16="http://schemas.microsoft.com/office/drawing/2014/main" id="{E61AA922-9C3F-457F-B54C-16B68506E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8707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="" xmlns:a16="http://schemas.microsoft.com/office/drawing/2014/main" id="{FB26A37B-6852-42F0-A270-DA04788083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1513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="" xmlns:a16="http://schemas.microsoft.com/office/drawing/2014/main" id="{E27B100F-FAC5-4F9C-AABB-FBF095CE7E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1104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="" xmlns:a16="http://schemas.microsoft.com/office/drawing/2014/main" id="{194F6D9E-5D28-41B7-8465-A28C9415ED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6309" y="6418598"/>
                <a:ext cx="252000" cy="252000"/>
              </a:xfrm>
              <a:prstGeom prst="rect">
                <a:avLst/>
              </a:prstGeom>
            </p:spPr>
          </p:pic>
        </p:grp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7A12D8E0-9801-4A0F-B30E-12278B8C0329}"/>
                </a:ext>
              </a:extLst>
            </p:cNvPr>
            <p:cNvCxnSpPr/>
            <p:nvPr/>
          </p:nvCxnSpPr>
          <p:spPr>
            <a:xfrm>
              <a:off x="1797991" y="6295862"/>
              <a:ext cx="4308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035300" cy="3528000"/>
          </a:xfrm>
        </p:spPr>
        <p:txBody>
          <a:bodyPr anchor="t"/>
          <a:lstStyle>
            <a:lvl1pPr algn="l">
              <a:defRPr lang="en-US" sz="880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704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9867F4-D28C-42B0-A13F-19DCD412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A8812F0-0704-4B44-AFD5-1C4823F3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7C3B119-F942-4018-BD99-E347EE1D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079E08F-43CA-4BCF-8035-BB6E028F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8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FE567BE-E4C2-46BC-B29E-774DBDCC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C632672-DC12-41EE-9E15-2A48DAEA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6B790D7-5D92-41A1-9462-4A7AAC53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51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5D911F3-7539-B04C-B9E0-9E7C41C198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065A3B0-F402-7F4A-A958-7F64D7F20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521968" y="302043"/>
            <a:ext cx="1391174" cy="787080"/>
          </a:xfrm>
          <a:prstGeom prst="rect">
            <a:avLst/>
          </a:prstGeom>
        </p:spPr>
      </p:pic>
      <p:sp>
        <p:nvSpPr>
          <p:cNvPr id="6" name="Rectangle: Rounded Corners 11">
            <a:extLst>
              <a:ext uri="{FF2B5EF4-FFF2-40B4-BE49-F238E27FC236}">
                <a16:creationId xmlns="" xmlns:a16="http://schemas.microsoft.com/office/drawing/2014/main" id="{C09869CD-B4ED-0E41-965B-7AD248F7D8C5}"/>
              </a:ext>
            </a:extLst>
          </p:cNvPr>
          <p:cNvSpPr/>
          <p:nvPr userDrawn="1"/>
        </p:nvSpPr>
        <p:spPr>
          <a:xfrm>
            <a:off x="0" y="6481824"/>
            <a:ext cx="12191998" cy="376176"/>
          </a:xfrm>
          <a:prstGeom prst="roundRect">
            <a:avLst>
              <a:gd name="adj" fmla="val 0"/>
            </a:avLst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1">
            <a:extLst>
              <a:ext uri="{FF2B5EF4-FFF2-40B4-BE49-F238E27FC236}">
                <a16:creationId xmlns="" xmlns:a16="http://schemas.microsoft.com/office/drawing/2014/main" id="{13601A51-D546-D04D-8906-1783EF8597F1}"/>
              </a:ext>
            </a:extLst>
          </p:cNvPr>
          <p:cNvSpPr txBox="1">
            <a:spLocks/>
          </p:cNvSpPr>
          <p:nvPr userDrawn="1"/>
        </p:nvSpPr>
        <p:spPr>
          <a:xfrm>
            <a:off x="838200" y="64940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Prof. Nilesh Gambhava</a:t>
            </a:r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="" xmlns:a16="http://schemas.microsoft.com/office/drawing/2014/main" id="{E29D7730-BDDC-D649-8216-FC417032E5B8}"/>
              </a:ext>
            </a:extLst>
          </p:cNvPr>
          <p:cNvSpPr txBox="1">
            <a:spLocks/>
          </p:cNvSpPr>
          <p:nvPr userDrawn="1"/>
        </p:nvSpPr>
        <p:spPr>
          <a:xfrm>
            <a:off x="4038600" y="64940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#3110003 (PPS) – Union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="" xmlns:a16="http://schemas.microsoft.com/office/drawing/2014/main" id="{23BE1E89-1D99-484D-8A43-D0D6AB4EA255}"/>
              </a:ext>
            </a:extLst>
          </p:cNvPr>
          <p:cNvSpPr txBox="1">
            <a:spLocks/>
          </p:cNvSpPr>
          <p:nvPr userDrawn="1"/>
        </p:nvSpPr>
        <p:spPr>
          <a:xfrm>
            <a:off x="8610600" y="64940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06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2611E1-0811-4A98-AF03-1B177D75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C06566-9A1C-40BD-8719-416408F0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D30106F-2D25-49BB-BD14-F02B8F4E8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384D1AC-C8FE-4268-B4EC-B6066BCF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C936B77-1A35-4430-A284-0742AC37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57E8B7C-8C38-4576-8EDD-AA16DB1F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85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0A2E3F-A83D-4026-A90F-C3300FB8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92E73F5-65F1-40FE-A2D3-887A2E323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73E5DD-261F-4294-8D20-4D0212D4E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5841CC7-59E6-408D-905F-E641E60B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17A4C8F-91AA-4CCC-9F10-D2827641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76A279A-4E26-4C74-8CF4-2F9DEDDF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77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97E80B-60EC-4311-8D85-37B12EC4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7ED8CC8-1E18-428F-956F-126C8CC20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2866C3-05B0-4779-8AF4-58DD3F63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91147CA-FE16-476B-95C1-D07973CB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751835-6E4D-447A-889B-DB2F9B05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58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03A30A8-BF94-4EF9-8EA8-E0FC5009C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CF90AD6-4A8B-4DE5-94B1-A1698DACC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0EF0F62-E1AD-45A7-BAF6-13F856E9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F04B5BE-0A53-4BBF-9DF8-45A0D1EE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A57212B-8353-4FE1-8D53-AAEC308F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1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_Titl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70411BC-CF40-498F-8C70-05E34E14858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DF9036A6-C066-404B-8B7C-3E95A693CB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47463" cy="6858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5307C7B1-056B-4ECD-90DF-2F3B4B966E9C}"/>
              </a:ext>
            </a:extLst>
          </p:cNvPr>
          <p:cNvSpPr txBox="1"/>
          <p:nvPr userDrawn="1"/>
        </p:nvSpPr>
        <p:spPr>
          <a:xfrm>
            <a:off x="9468438" y="1085373"/>
            <a:ext cx="84991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algn="ctr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Programming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C747AB9-FF27-462D-B1FD-56032095BC4F}"/>
              </a:ext>
            </a:extLst>
          </p:cNvPr>
          <p:cNvSpPr txBox="1"/>
          <p:nvPr userDrawn="1"/>
        </p:nvSpPr>
        <p:spPr>
          <a:xfrm>
            <a:off x="7645588" y="102635"/>
            <a:ext cx="449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Programming for Problem Solving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(PPS)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GTU # 3110003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046D7B54-36A0-4F3E-B9D8-2A8122C670EB}"/>
              </a:ext>
            </a:extLst>
          </p:cNvPr>
          <p:cNvGrpSpPr/>
          <p:nvPr userDrawn="1"/>
        </p:nvGrpSpPr>
        <p:grpSpPr>
          <a:xfrm>
            <a:off x="7658036" y="791170"/>
            <a:ext cx="4470716" cy="252000"/>
            <a:chOff x="7658036" y="688992"/>
            <a:chExt cx="4470716" cy="252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EEF3C23B-BDCE-4EC8-BC06-CD0AC24D938E}"/>
                </a:ext>
              </a:extLst>
            </p:cNvPr>
            <p:cNvCxnSpPr>
              <a:cxnSpLocks/>
            </p:cNvCxnSpPr>
            <p:nvPr/>
          </p:nvCxnSpPr>
          <p:spPr>
            <a:xfrm>
              <a:off x="7658036" y="814992"/>
              <a:ext cx="44707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: Rounded Corners 37">
              <a:extLst>
                <a:ext uri="{FF2B5EF4-FFF2-40B4-BE49-F238E27FC236}">
                  <a16:creationId xmlns="" xmlns:a16="http://schemas.microsoft.com/office/drawing/2014/main" id="{F6736201-E1A0-4336-B4BA-6A1797775339}"/>
                </a:ext>
              </a:extLst>
            </p:cNvPr>
            <p:cNvSpPr/>
            <p:nvPr/>
          </p:nvSpPr>
          <p:spPr>
            <a:xfrm>
              <a:off x="9569394" y="688992"/>
              <a:ext cx="648000" cy="2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USING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7C73533C-F640-4398-BED2-4A2DE41B31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11547463" y="531094"/>
            <a:ext cx="1087893" cy="772151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EB48AB85-3217-46B3-9F75-2A9DDE4B3C5A}"/>
              </a:ext>
            </a:extLst>
          </p:cNvPr>
          <p:cNvGrpSpPr/>
          <p:nvPr userDrawn="1"/>
        </p:nvGrpSpPr>
        <p:grpSpPr>
          <a:xfrm>
            <a:off x="359430" y="5214355"/>
            <a:ext cx="6048474" cy="1354234"/>
            <a:chOff x="230726" y="5351395"/>
            <a:chExt cx="6048474" cy="1354234"/>
          </a:xfrm>
        </p:grpSpPr>
        <p:pic>
          <p:nvPicPr>
            <p:cNvPr id="42" name="Picture 41" descr="Dr. Nilesh Maganbhai Gambhava - Darshan Institute of Engineering &amp; Technology">
              <a:hlinkClick r:id="rId8"/>
              <a:extLst>
                <a:ext uri="{FF2B5EF4-FFF2-40B4-BE49-F238E27FC236}">
                  <a16:creationId xmlns="" xmlns:a16="http://schemas.microsoft.com/office/drawing/2014/main" id="{F87AFEC6-2868-4835-974C-7E8562830B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5" t="688" r="3125" b="5563"/>
            <a:stretch>
              <a:fillRect/>
            </a:stretch>
          </p:blipFill>
          <p:spPr bwMode="auto">
            <a:xfrm>
              <a:off x="230726" y="5351395"/>
              <a:ext cx="1354234" cy="1354234"/>
            </a:xfrm>
            <a:custGeom>
              <a:avLst/>
              <a:gdLst>
                <a:gd name="connsiteX0" fmla="*/ 2286000 w 4572000"/>
                <a:gd name="connsiteY0" fmla="*/ 0 h 4572000"/>
                <a:gd name="connsiteX1" fmla="*/ 4572000 w 4572000"/>
                <a:gd name="connsiteY1" fmla="*/ 2286000 h 4572000"/>
                <a:gd name="connsiteX2" fmla="*/ 2286000 w 4572000"/>
                <a:gd name="connsiteY2" fmla="*/ 4572000 h 4572000"/>
                <a:gd name="connsiteX3" fmla="*/ 0 w 4572000"/>
                <a:gd name="connsiteY3" fmla="*/ 2286000 h 4572000"/>
                <a:gd name="connsiteX4" fmla="*/ 2286000 w 4572000"/>
                <a:gd name="connsiteY4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0" h="4572000"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B7386FFC-5D00-486F-899A-5337D704CCAF}"/>
                </a:ext>
              </a:extLst>
            </p:cNvPr>
            <p:cNvSpPr/>
            <p:nvPr/>
          </p:nvSpPr>
          <p:spPr>
            <a:xfrm>
              <a:off x="1797991" y="5351395"/>
              <a:ext cx="4481209" cy="92333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r>
                <a:rPr lang="en-US" b="1" dirty="0">
                  <a:gradFill flip="none" rotWithShape="1">
                    <a:gsLst>
                      <a:gs pos="0">
                        <a:srgbClr val="FF995D"/>
                      </a:gs>
                      <a:gs pos="100000">
                        <a:srgbClr val="FD5E5A"/>
                      </a:gs>
                    </a:gsLst>
                    <a:lin ang="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Prof. Nilesh </a:t>
              </a:r>
              <a:r>
                <a:rPr lang="en-US" b="1" dirty="0" err="1">
                  <a:gradFill flip="none" rotWithShape="1">
                    <a:gsLst>
                      <a:gs pos="0">
                        <a:srgbClr val="FF995D"/>
                      </a:gs>
                      <a:gs pos="100000">
                        <a:srgbClr val="FD5E5A"/>
                      </a:gs>
                    </a:gsLst>
                    <a:lin ang="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Gambhava</a:t>
              </a:r>
              <a:endParaRPr lang="en-US" b="1" dirty="0">
                <a:gradFill flip="none" rotWithShape="1">
                  <a:gsLst>
                    <a:gs pos="0">
                      <a:srgbClr val="FF995D"/>
                    </a:gs>
                    <a:gs pos="100000">
                      <a:srgbClr val="FD5E5A"/>
                    </a:gs>
                  </a:gsLst>
                  <a:lin ang="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r>
                <a:rPr lang="en-US" sz="700" b="1" dirty="0">
                  <a:solidFill>
                    <a:schemeClr val="bg1"/>
                  </a:solidFill>
                </a:rPr>
                <a:t/>
              </a:r>
              <a:br>
                <a:rPr lang="en-US" sz="700" b="1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Computer Engineering Department,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Darshan Institute of Engineering &amp; Technology, Rajkot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="" xmlns:a16="http://schemas.microsoft.com/office/drawing/2014/main" id="{B13AB953-3B7B-4CDF-9B64-E944D2ABB1B8}"/>
                </a:ext>
              </a:extLst>
            </p:cNvPr>
            <p:cNvGrpSpPr/>
            <p:nvPr/>
          </p:nvGrpSpPr>
          <p:grpSpPr>
            <a:xfrm>
              <a:off x="1797991" y="6418598"/>
              <a:ext cx="3163989" cy="252000"/>
              <a:chOff x="1879115" y="6418598"/>
              <a:chExt cx="3163989" cy="252000"/>
            </a:xfrm>
          </p:grpSpPr>
          <p:pic>
            <p:nvPicPr>
              <p:cNvPr id="46" name="Picture 45">
                <a:extLst>
                  <a:ext uri="{FF2B5EF4-FFF2-40B4-BE49-F238E27FC236}">
                    <a16:creationId xmlns="" xmlns:a16="http://schemas.microsoft.com/office/drawing/2014/main" id="{EAD6BA34-8EE4-492B-9CC1-D14738DD55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3911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="" xmlns:a16="http://schemas.microsoft.com/office/drawing/2014/main" id="{88DA572B-B70D-476B-8F41-AC514C1FCA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115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="" xmlns:a16="http://schemas.microsoft.com/office/drawing/2014/main" id="{4EC45B27-858D-42A8-93F8-0D242438F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8707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="" xmlns:a16="http://schemas.microsoft.com/office/drawing/2014/main" id="{C27747DE-ACED-4241-AB7D-A4A740D4DB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1513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="" xmlns:a16="http://schemas.microsoft.com/office/drawing/2014/main" id="{E6DD94AD-0975-4231-9419-84ABDC502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1104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="" xmlns:a16="http://schemas.microsoft.com/office/drawing/2014/main" id="{F82A4175-19A1-41A3-992D-517BC14B6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6309" y="6418598"/>
                <a:ext cx="252000" cy="252000"/>
              </a:xfrm>
              <a:prstGeom prst="rect">
                <a:avLst/>
              </a:prstGeom>
            </p:spPr>
          </p:pic>
        </p:grp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E79C5D16-8087-4587-9A0A-A0570C73E0E7}"/>
                </a:ext>
              </a:extLst>
            </p:cNvPr>
            <p:cNvCxnSpPr/>
            <p:nvPr/>
          </p:nvCxnSpPr>
          <p:spPr>
            <a:xfrm>
              <a:off x="1797991" y="6295862"/>
              <a:ext cx="4308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>
            <a:extLst>
              <a:ext uri="{FF2B5EF4-FFF2-40B4-BE49-F238E27FC236}">
                <a16:creationId xmlns="" xmlns:a16="http://schemas.microsoft.com/office/drawing/2014/main" id="{D29A22FB-7FDF-4C4A-BA0D-5F2ED2862C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1" r="28136" b="35023"/>
          <a:stretch/>
        </p:blipFill>
        <p:spPr>
          <a:xfrm rot="8100000">
            <a:off x="-1837606" y="51160"/>
            <a:ext cx="4266251" cy="34038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035300" cy="3528000"/>
          </a:xfrm>
        </p:spPr>
        <p:txBody>
          <a:bodyPr anchor="t"/>
          <a:lstStyle>
            <a:lvl1pPr algn="l">
              <a:defRPr lang="en-US" sz="880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747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PS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2E64B3F-2DB2-4F48-9888-7A81ADED529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836682"/>
            <a:ext cx="3383666" cy="22557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-543947" y="401568"/>
            <a:ext cx="1087893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11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217E071-4703-4617-A5FD-0579291916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03A51277-8BA2-4248-806F-605F8C2E9118}"/>
              </a:ext>
            </a:extLst>
          </p:cNvPr>
          <p:cNvCxnSpPr>
            <a:cxnSpLocks/>
          </p:cNvCxnSpPr>
          <p:nvPr userDrawn="1"/>
        </p:nvCxnSpPr>
        <p:spPr>
          <a:xfrm>
            <a:off x="0" y="900000"/>
            <a:ext cx="12191998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8F1DB4-C54A-4FBE-8AAE-E721DD4F6F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521968" y="302043"/>
            <a:ext cx="1391174" cy="787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</p:spPr>
        <p:txBody>
          <a:bodyPr lIns="216000" tIns="108000" rIns="216000" bIns="108000">
            <a:normAutofit/>
          </a:bodyPr>
          <a:lstStyle>
            <a:lvl1pPr>
              <a:def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058248EE-B9C6-42F3-8999-42A010B3D36A}"/>
              </a:ext>
            </a:extLst>
          </p:cNvPr>
          <p:cNvSpPr/>
          <p:nvPr userDrawn="1"/>
        </p:nvSpPr>
        <p:spPr>
          <a:xfrm>
            <a:off x="0" y="6481824"/>
            <a:ext cx="12191998" cy="376176"/>
          </a:xfrm>
          <a:prstGeom prst="roundRect">
            <a:avLst>
              <a:gd name="adj" fmla="val 0"/>
            </a:avLst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">
            <a:extLst>
              <a:ext uri="{FF2B5EF4-FFF2-40B4-BE49-F238E27FC236}">
                <a16:creationId xmlns="" xmlns:a16="http://schemas.microsoft.com/office/drawing/2014/main" id="{0485C0A7-787E-45A1-8E8C-93F9F6DB1AC3}"/>
              </a:ext>
            </a:extLst>
          </p:cNvPr>
          <p:cNvSpPr txBox="1">
            <a:spLocks/>
          </p:cNvSpPr>
          <p:nvPr userDrawn="1"/>
        </p:nvSpPr>
        <p:spPr>
          <a:xfrm>
            <a:off x="838200" y="64940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Prof. Nilesh Gambhava</a:t>
            </a:r>
            <a:endParaRPr lang="en-US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="" xmlns:a16="http://schemas.microsoft.com/office/drawing/2014/main" id="{CEDD71C4-1457-4CC0-9AA5-C39D42AD6DFC}"/>
              </a:ext>
            </a:extLst>
          </p:cNvPr>
          <p:cNvSpPr txBox="1">
            <a:spLocks/>
          </p:cNvSpPr>
          <p:nvPr userDrawn="1"/>
        </p:nvSpPr>
        <p:spPr>
          <a:xfrm>
            <a:off x="4038600" y="64940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#3110003 (PPS) – Union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="" xmlns:a16="http://schemas.microsoft.com/office/drawing/2014/main" id="{69C17831-BD8C-469B-A484-FA4EA682184B}"/>
              </a:ext>
            </a:extLst>
          </p:cNvPr>
          <p:cNvSpPr txBox="1">
            <a:spLocks/>
          </p:cNvSpPr>
          <p:nvPr userDrawn="1"/>
        </p:nvSpPr>
        <p:spPr>
          <a:xfrm>
            <a:off x="8610600" y="64940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5220000"/>
          </a:xfrm>
        </p:spPr>
        <p:txBody>
          <a:bodyPr>
            <a:noAutofit/>
          </a:bodyPr>
          <a:lstStyle>
            <a:lvl1pPr marL="265113" indent="-265113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bg1"/>
                </a:solidFill>
              </a:defRPr>
            </a:lvl1pPr>
            <a:lvl2pPr marL="809625" indent="-352425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bg1"/>
                </a:solidFill>
              </a:defRPr>
            </a:lvl2pPr>
            <a:lvl3pPr marL="1143000" indent="-228600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20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7E52BFF-8544-420C-8C2A-1460FEA85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5778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7E52BFF-8544-420C-8C2A-1460FEA85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9594E3-7C01-42C3-8C5B-2BF226307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91D76C0-BAB5-49BB-9768-5120B4DE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B790A4-DB25-4C60-AF5E-59A0D768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5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BD0EE4-7153-44DE-95F1-C256BCB6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6233262-1FB3-4406-A773-81C5ACDF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6E75D38-B554-4405-8C15-46E28068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D59354-88C5-4D02-9434-68B15E25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E2CDEA-D171-434D-954D-51EC0BD0D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7FD2D19-FA09-438D-8159-11D2AA692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F893724-746B-4205-A3E5-ECD904B8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07FE6B3-6CAA-4CFE-87C8-3F279B45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1D6C9CF-BEE0-4655-8278-90A13595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7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A10D58-3E25-489B-9B8D-7A1D0FCA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C3E0A7-F05C-4BB3-9093-E4D595B2B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37034A0-8966-4A86-A0B5-9C59D576F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6BE69BF-6112-4CCB-A581-49B210B09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DEB1B0B-748C-4039-AFDB-8842F5C80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E613CCD-D6EE-4231-A57E-B8A58EF3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565E853-B54D-4978-8732-411CED015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486A8BC-F5C1-41F9-AD03-06771C68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5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64" r:id="rId4"/>
    <p:sldLayoutId id="2147483663" r:id="rId5"/>
    <p:sldLayoutId id="2147483649" r:id="rId6"/>
    <p:sldLayoutId id="2147483650" r:id="rId7"/>
    <p:sldLayoutId id="2147483652" r:id="rId8"/>
    <p:sldLayoutId id="2147483653" r:id="rId9"/>
    <p:sldLayoutId id="2147483654" r:id="rId10"/>
    <p:sldLayoutId id="2147483655" r:id="rId11"/>
    <p:sldLayoutId id="2147483660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15B710-C307-4678-9275-77A72D627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</p:spTree>
    <p:extLst>
      <p:ext uri="{BB962C8B-B14F-4D97-AF65-F5344CB8AC3E}">
        <p14:creationId xmlns:p14="http://schemas.microsoft.com/office/powerpoint/2010/main" val="280156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12A344-0BD9-47B9-B571-6BFABF3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cs typeface="Consolas" panose="020B0609020204030204" pitchFamily="49" charset="0"/>
              </a:rPr>
              <a:t>Union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+mj-lt"/>
                <a:cs typeface="Consolas" panose="020B0609020204030204" pitchFamily="49" charset="0"/>
              </a:rPr>
              <a:t>Union</a:t>
            </a:r>
            <a:r>
              <a:rPr lang="en-US" dirty="0">
                <a:latin typeface="+mj-lt"/>
              </a:rPr>
              <a:t> is a </a:t>
            </a:r>
            <a:r>
              <a:rPr lang="en-US" dirty="0">
                <a:solidFill>
                  <a:srgbClr val="92D050"/>
                </a:solidFill>
                <a:latin typeface="+mj-lt"/>
              </a:rPr>
              <a:t>user defined data type </a:t>
            </a:r>
            <a:r>
              <a:rPr lang="en-US" dirty="0">
                <a:latin typeface="+mj-lt"/>
              </a:rPr>
              <a:t>similar like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Structure</a:t>
            </a:r>
            <a:r>
              <a:rPr lang="en-US" dirty="0">
                <a:latin typeface="+mj-lt"/>
              </a:rPr>
              <a:t>. </a:t>
            </a:r>
          </a:p>
          <a:p>
            <a:pPr algn="just"/>
            <a:r>
              <a:rPr lang="en-IN" dirty="0">
                <a:latin typeface="+mj-lt"/>
              </a:rPr>
              <a:t>It holds different data types in the </a:t>
            </a:r>
            <a:r>
              <a:rPr lang="en-IN" dirty="0">
                <a:solidFill>
                  <a:srgbClr val="92D050"/>
                </a:solidFill>
                <a:latin typeface="+mj-lt"/>
              </a:rPr>
              <a:t>same memory location</a:t>
            </a:r>
            <a:r>
              <a:rPr lang="en-IN" dirty="0">
                <a:latin typeface="+mj-lt"/>
              </a:rPr>
              <a:t>. </a:t>
            </a:r>
          </a:p>
          <a:p>
            <a:pPr algn="just"/>
            <a:r>
              <a:rPr lang="en-IN" dirty="0">
                <a:latin typeface="+mj-lt"/>
              </a:rPr>
              <a:t>You can define a 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IN" dirty="0">
                <a:latin typeface="+mj-lt"/>
              </a:rPr>
              <a:t> with various members, but only one member can hold a value at any given time. </a:t>
            </a:r>
          </a:p>
          <a:p>
            <a:pPr algn="just"/>
            <a:r>
              <a:rPr lang="en-US" dirty="0">
                <a:latin typeface="+mj-lt"/>
                <a:cs typeface="Consolas" panose="020B0609020204030204" pitchFamily="49" charset="0"/>
              </a:rPr>
              <a:t>Union</a:t>
            </a:r>
            <a:r>
              <a:rPr lang="en-IN" dirty="0">
                <a:latin typeface="+mj-lt"/>
              </a:rPr>
              <a:t> provide an efficient way of using the same memory location for multiple-purpose</a:t>
            </a:r>
            <a:r>
              <a:rPr 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013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to Define and Access </a:t>
            </a:r>
            <a:r>
              <a:rPr lang="en-US" dirty="0">
                <a:cs typeface="Consolas" panose="020B0609020204030204" pitchFamily="49" charset="0"/>
              </a:rPr>
              <a:t>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+mj-lt"/>
              </a:rPr>
              <a:t>Declaration of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union</a:t>
            </a:r>
            <a:r>
              <a:rPr lang="en-US" dirty="0">
                <a:latin typeface="+mj-lt"/>
              </a:rPr>
              <a:t> must start with the keyword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dirty="0">
                <a:latin typeface="+mj-lt"/>
              </a:rPr>
              <a:t> followed by the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union</a:t>
            </a:r>
            <a:r>
              <a:rPr lang="en-US" dirty="0">
                <a:latin typeface="+mj-lt"/>
              </a:rPr>
              <a:t> name and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union’s</a:t>
            </a:r>
            <a:r>
              <a:rPr lang="en-US" dirty="0">
                <a:latin typeface="+mj-lt"/>
              </a:rPr>
              <a:t> member variables are declared within braces.</a:t>
            </a:r>
          </a:p>
          <a:p>
            <a:pPr algn="just"/>
            <a:endParaRPr lang="en-US" dirty="0"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  <a:p>
            <a:pPr marL="0" indent="0" algn="just">
              <a:buNone/>
            </a:pPr>
            <a:endParaRPr lang="en-IN" dirty="0">
              <a:latin typeface="+mj-lt"/>
            </a:endParaRPr>
          </a:p>
          <a:p>
            <a:pPr algn="just"/>
            <a:r>
              <a:rPr lang="en-IN" dirty="0">
                <a:latin typeface="+mj-lt"/>
              </a:rPr>
              <a:t>Accessing the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union</a:t>
            </a:r>
            <a:r>
              <a:rPr lang="en-IN" dirty="0">
                <a:latin typeface="+mj-lt"/>
              </a:rPr>
              <a:t> members:</a:t>
            </a:r>
          </a:p>
          <a:p>
            <a:pPr lvl="1" algn="just"/>
            <a:r>
              <a:rPr lang="en-IN" dirty="0">
                <a:latin typeface="+mj-lt"/>
              </a:rPr>
              <a:t>You need to create an object of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union</a:t>
            </a:r>
            <a:r>
              <a:rPr lang="en-IN" dirty="0">
                <a:latin typeface="+mj-lt"/>
              </a:rPr>
              <a:t> to access its members. </a:t>
            </a:r>
          </a:p>
          <a:p>
            <a:pPr lvl="1" algn="just"/>
            <a:r>
              <a:rPr lang="en-IN" dirty="0">
                <a:latin typeface="+mj-lt"/>
              </a:rPr>
              <a:t>Object is a variable of type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union</a:t>
            </a:r>
            <a:r>
              <a:rPr lang="en-IN" dirty="0">
                <a:latin typeface="+mj-lt"/>
              </a:rPr>
              <a:t>.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Union</a:t>
            </a:r>
            <a:r>
              <a:rPr lang="en-IN" dirty="0">
                <a:latin typeface="+mj-lt"/>
              </a:rPr>
              <a:t> members are accessed using the </a:t>
            </a:r>
            <a:r>
              <a:rPr lang="en-IN" dirty="0">
                <a:solidFill>
                  <a:srgbClr val="92D050"/>
                </a:solidFill>
                <a:latin typeface="+mj-lt"/>
              </a:rPr>
              <a:t>dot operator(.) </a:t>
            </a:r>
            <a:r>
              <a:rPr lang="en-IN" dirty="0">
                <a:latin typeface="+mj-lt"/>
              </a:rPr>
              <a:t>between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union’s</a:t>
            </a:r>
            <a:r>
              <a:rPr lang="en-IN" dirty="0">
                <a:latin typeface="+mj-lt"/>
              </a:rPr>
              <a:t> object and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union’s</a:t>
            </a:r>
            <a:r>
              <a:rPr lang="en-IN" dirty="0">
                <a:latin typeface="+mj-lt"/>
              </a:rPr>
              <a:t> member name.</a:t>
            </a:r>
            <a:endParaRPr lang="en-US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09C99E7-ADB2-F24B-9334-157BC1803AA0}"/>
              </a:ext>
            </a:extLst>
          </p:cNvPr>
          <p:cNvSpPr/>
          <p:nvPr/>
        </p:nvSpPr>
        <p:spPr>
          <a:xfrm>
            <a:off x="1025770" y="2143307"/>
            <a:ext cx="4777100" cy="203132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union_name</a:t>
            </a:r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member1_declaration;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member2_declaration;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. .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memberN_declaration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028F258-840A-E941-97A6-E3CE94EDD16A}"/>
              </a:ext>
            </a:extLst>
          </p:cNvPr>
          <p:cNvSpPr/>
          <p:nvPr/>
        </p:nvSpPr>
        <p:spPr>
          <a:xfrm>
            <a:off x="525776" y="2143306"/>
            <a:ext cx="499994" cy="203132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AB7452A6-FF24-9948-8645-2AF2A4A3046E}"/>
              </a:ext>
            </a:extLst>
          </p:cNvPr>
          <p:cNvCxnSpPr>
            <a:cxnSpLocks/>
          </p:cNvCxnSpPr>
          <p:nvPr/>
        </p:nvCxnSpPr>
        <p:spPr>
          <a:xfrm>
            <a:off x="3201160" y="2310057"/>
            <a:ext cx="2930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46BC719C-9C7A-8D47-A994-1DAB498FA0D7}"/>
              </a:ext>
            </a:extLst>
          </p:cNvPr>
          <p:cNvCxnSpPr>
            <a:cxnSpLocks/>
          </p:cNvCxnSpPr>
          <p:nvPr/>
        </p:nvCxnSpPr>
        <p:spPr>
          <a:xfrm>
            <a:off x="4242374" y="3294241"/>
            <a:ext cx="1888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>
            <a:extLst>
              <a:ext uri="{FF2B5EF4-FFF2-40B4-BE49-F238E27FC236}">
                <a16:creationId xmlns="" xmlns:a16="http://schemas.microsoft.com/office/drawing/2014/main" id="{8A87070E-C71B-584B-B4D8-3D0F27CDDF71}"/>
              </a:ext>
            </a:extLst>
          </p:cNvPr>
          <p:cNvSpPr/>
          <p:nvPr/>
        </p:nvSpPr>
        <p:spPr>
          <a:xfrm>
            <a:off x="4129316" y="2821241"/>
            <a:ext cx="226116" cy="9566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="" xmlns:a16="http://schemas.microsoft.com/office/drawing/2014/main" id="{A23591E4-261C-BA41-95FA-FA76EDF2C58C}"/>
              </a:ext>
            </a:extLst>
          </p:cNvPr>
          <p:cNvSpPr/>
          <p:nvPr/>
        </p:nvSpPr>
        <p:spPr>
          <a:xfrm>
            <a:off x="525776" y="1814121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Syntax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5A1CBEAB-E8B6-C243-8CBB-8DFC5594FB30}"/>
              </a:ext>
            </a:extLst>
          </p:cNvPr>
          <p:cNvSpPr/>
          <p:nvPr/>
        </p:nvSpPr>
        <p:spPr>
          <a:xfrm>
            <a:off x="5722695" y="2082577"/>
            <a:ext cx="6096000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just"/>
            <a:r>
              <a:rPr lang="en-US" dirty="0" err="1">
                <a:solidFill>
                  <a:schemeClr val="bg1"/>
                </a:solidFill>
              </a:rPr>
              <a:t>union_name</a:t>
            </a:r>
            <a:r>
              <a:rPr lang="en-US" dirty="0">
                <a:solidFill>
                  <a:schemeClr val="bg1"/>
                </a:solidFill>
              </a:rPr>
              <a:t> is name of custom type.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</a:rPr>
              <a:t>			</a:t>
            </a:r>
          </a:p>
          <a:p>
            <a:pPr lvl="1" algn="just"/>
            <a:endParaRPr lang="en-US" dirty="0">
              <a:solidFill>
                <a:schemeClr val="bg1"/>
              </a:solidFill>
            </a:endParaRPr>
          </a:p>
          <a:p>
            <a:pPr lvl="1" algn="just"/>
            <a:endParaRPr lang="en-US" sz="1200" dirty="0">
              <a:solidFill>
                <a:schemeClr val="bg1"/>
              </a:solidFill>
            </a:endParaRPr>
          </a:p>
          <a:p>
            <a:pPr lvl="1" algn="just"/>
            <a:r>
              <a:rPr lang="en-US" dirty="0" err="1">
                <a:solidFill>
                  <a:schemeClr val="bg1"/>
                </a:solidFill>
              </a:rPr>
              <a:t>memberN_declaration</a:t>
            </a:r>
            <a:r>
              <a:rPr lang="en-US" dirty="0">
                <a:solidFill>
                  <a:schemeClr val="bg1"/>
                </a:solidFill>
              </a:rPr>
              <a:t> is individual member declaration.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0E8BB08-18E7-5F42-B855-CA7F7B2E1EFB}"/>
              </a:ext>
            </a:extLst>
          </p:cNvPr>
          <p:cNvSpPr/>
          <p:nvPr/>
        </p:nvSpPr>
        <p:spPr>
          <a:xfrm>
            <a:off x="1025770" y="5889866"/>
            <a:ext cx="6120988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Menlo" panose="020B0609030804020204" pitchFamily="49" charset="0"/>
              </a:rPr>
              <a:t>union</a:t>
            </a:r>
            <a:r>
              <a:rPr lang="en-IN" b="1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IN" b="1" dirty="0" err="1">
                <a:solidFill>
                  <a:srgbClr val="D4D4D4"/>
                </a:solidFill>
                <a:latin typeface="Menlo" panose="020B0609030804020204" pitchFamily="49" charset="0"/>
              </a:rPr>
              <a:t>union_name</a:t>
            </a:r>
            <a:r>
              <a:rPr lang="en-IN" b="1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IN" b="1" dirty="0" err="1">
                <a:solidFill>
                  <a:srgbClr val="D4D4D4"/>
                </a:solidFill>
                <a:latin typeface="Menlo" panose="020B0609030804020204" pitchFamily="49" charset="0"/>
              </a:rPr>
              <a:t>union_variable</a:t>
            </a:r>
            <a:r>
              <a:rPr lang="en-IN" b="1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62531E8-2A4F-B844-8422-70998C359A7E}"/>
              </a:ext>
            </a:extLst>
          </p:cNvPr>
          <p:cNvSpPr/>
          <p:nvPr/>
        </p:nvSpPr>
        <p:spPr>
          <a:xfrm>
            <a:off x="525776" y="5889865"/>
            <a:ext cx="499994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1" name="Rectangle: Top Corners Rounded 6">
            <a:extLst>
              <a:ext uri="{FF2B5EF4-FFF2-40B4-BE49-F238E27FC236}">
                <a16:creationId xmlns="" xmlns:a16="http://schemas.microsoft.com/office/drawing/2014/main" id="{07926C3C-9CB6-FA42-8AAA-325ACA1C3DEC}"/>
              </a:ext>
            </a:extLst>
          </p:cNvPr>
          <p:cNvSpPr/>
          <p:nvPr/>
        </p:nvSpPr>
        <p:spPr>
          <a:xfrm>
            <a:off x="525776" y="5560681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272239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6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to Define </a:t>
            </a:r>
            <a:r>
              <a:rPr lang="en-US" dirty="0">
                <a:cs typeface="Consolas" panose="020B0609020204030204" pitchFamily="49" charset="0"/>
              </a:rPr>
              <a:t>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								</a:t>
            </a:r>
          </a:p>
          <a:p>
            <a:pPr marL="457200" lvl="1" indent="0" algn="just">
              <a:buNone/>
            </a:pPr>
            <a:r>
              <a:rPr lang="en-US" dirty="0"/>
              <a:t>			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255588" indent="-241300" algn="just"/>
            <a:r>
              <a:rPr lang="en-US" dirty="0"/>
              <a:t>You must terminate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dirty="0"/>
              <a:t> definition with </a:t>
            </a:r>
            <a:r>
              <a:rPr lang="en-US" dirty="0">
                <a:solidFill>
                  <a:srgbClr val="92D050"/>
                </a:solidFill>
              </a:rPr>
              <a:t>semicolon ;.</a:t>
            </a:r>
          </a:p>
          <a:p>
            <a:pPr marL="255588" indent="-241300" algn="just"/>
            <a:r>
              <a:rPr lang="en-US" dirty="0"/>
              <a:t>You cannot assign value to members inside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dirty="0"/>
              <a:t> definition, it will cause  compilation error.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E9CF278-0CFC-4F81-B2D4-28505379D37C}"/>
              </a:ext>
            </a:extLst>
          </p:cNvPr>
          <p:cNvSpPr/>
          <p:nvPr/>
        </p:nvSpPr>
        <p:spPr>
          <a:xfrm>
            <a:off x="1603284" y="1421413"/>
            <a:ext cx="5122367" cy="203132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name[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  <a:r>
              <a:rPr lang="en-IN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Student Name</a:t>
            </a:r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roll_no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IN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Student Roll No</a:t>
            </a:r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CPI; </a:t>
            </a:r>
            <a:r>
              <a:rPr lang="en-IN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Student CPI</a:t>
            </a:r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backlog; </a:t>
            </a:r>
            <a:r>
              <a:rPr lang="en-IN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Student Backlog</a:t>
            </a:r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student1;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4E6453B-63CD-421A-A6E5-165AA51751C6}"/>
              </a:ext>
            </a:extLst>
          </p:cNvPr>
          <p:cNvSpPr/>
          <p:nvPr/>
        </p:nvSpPr>
        <p:spPr>
          <a:xfrm>
            <a:off x="1103291" y="1421412"/>
            <a:ext cx="499994" cy="203132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77A9BE-C55D-0F49-949A-F6A307BFB875}"/>
              </a:ext>
            </a:extLst>
          </p:cNvPr>
          <p:cNvSpPr/>
          <p:nvPr/>
        </p:nvSpPr>
        <p:spPr>
          <a:xfrm>
            <a:off x="1624241" y="5026888"/>
            <a:ext cx="7303191" cy="147732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name[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“ABC”; </a:t>
            </a:r>
            <a:r>
              <a:rPr lang="en-IN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Student Name</a:t>
            </a:r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. . 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student1;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4F49736-83AF-614F-B0FC-3C151473E1A7}"/>
              </a:ext>
            </a:extLst>
          </p:cNvPr>
          <p:cNvSpPr/>
          <p:nvPr/>
        </p:nvSpPr>
        <p:spPr>
          <a:xfrm>
            <a:off x="1124248" y="5026887"/>
            <a:ext cx="499994" cy="147732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="" xmlns:a16="http://schemas.microsoft.com/office/drawing/2014/main" id="{C583E984-95FD-A247-AFA1-06CD196A2AB4}"/>
              </a:ext>
            </a:extLst>
          </p:cNvPr>
          <p:cNvSpPr/>
          <p:nvPr/>
        </p:nvSpPr>
        <p:spPr>
          <a:xfrm>
            <a:off x="2141622" y="5558599"/>
            <a:ext cx="2887578" cy="385011"/>
          </a:xfrm>
          <a:prstGeom prst="roundRect">
            <a:avLst/>
          </a:prstGeom>
          <a:noFill/>
          <a:ln w="12700" cap="flat" cmpd="sng" algn="ctr">
            <a:solidFill>
              <a:srgbClr val="F9267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Rounded 6">
            <a:extLst>
              <a:ext uri="{FF2B5EF4-FFF2-40B4-BE49-F238E27FC236}">
                <a16:creationId xmlns="" xmlns:a16="http://schemas.microsoft.com/office/drawing/2014/main" id="{A9F616F7-6323-554F-A802-B95B5D6E49D9}"/>
              </a:ext>
            </a:extLst>
          </p:cNvPr>
          <p:cNvSpPr/>
          <p:nvPr/>
        </p:nvSpPr>
        <p:spPr>
          <a:xfrm>
            <a:off x="1103290" y="1105223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b="1" dirty="0"/>
              <a:t>Example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="" xmlns:a16="http://schemas.microsoft.com/office/drawing/2014/main" id="{B8CAC7E8-CAD5-CB4D-80A3-981CAF7F523D}"/>
              </a:ext>
            </a:extLst>
          </p:cNvPr>
          <p:cNvSpPr/>
          <p:nvPr/>
        </p:nvSpPr>
        <p:spPr>
          <a:xfrm>
            <a:off x="1124248" y="4697703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05245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  <p:bldP spid="15" grpId="0" animBg="1"/>
      <p:bldP spid="16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1E31FB-3A1B-514E-A928-49132CA9A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Vs. Union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FC623139-67A2-D849-8CB6-AA8606985D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79298"/>
              </p:ext>
            </p:extLst>
          </p:nvPr>
        </p:nvGraphicFramePr>
        <p:xfrm>
          <a:off x="261938" y="1098550"/>
          <a:ext cx="1178167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767">
                  <a:extLst>
                    <a:ext uri="{9D8B030D-6E8A-4147-A177-3AD203B41FA5}">
                      <a16:colId xmlns="" xmlns:a16="http://schemas.microsoft.com/office/drawing/2014/main" val="2750549724"/>
                    </a:ext>
                  </a:extLst>
                </a:gridCol>
                <a:gridCol w="4476538">
                  <a:extLst>
                    <a:ext uri="{9D8B030D-6E8A-4147-A177-3AD203B41FA5}">
                      <a16:colId xmlns="" xmlns:a16="http://schemas.microsoft.com/office/drawing/2014/main" val="214102728"/>
                    </a:ext>
                  </a:extLst>
                </a:gridCol>
                <a:gridCol w="5774368">
                  <a:extLst>
                    <a:ext uri="{9D8B030D-6E8A-4147-A177-3AD203B41FA5}">
                      <a16:colId xmlns="" xmlns:a16="http://schemas.microsoft.com/office/drawing/2014/main" val="1987423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cap="all" dirty="0">
                          <a:solidFill>
                            <a:srgbClr val="F92672"/>
                          </a:solidFill>
                          <a:effectLst/>
                        </a:rPr>
                        <a:t>COMPARISON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cap="all" dirty="0">
                          <a:solidFill>
                            <a:srgbClr val="F92672"/>
                          </a:solidFill>
                          <a:effectLst/>
                        </a:rPr>
                        <a:t>STRUCTURE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cap="all" dirty="0">
                          <a:solidFill>
                            <a:srgbClr val="F92672"/>
                          </a:solidFill>
                          <a:effectLst/>
                        </a:rPr>
                        <a:t>UNION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9840896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24B3FC-2883-3A4B-9614-87E3936FA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177309"/>
              </p:ext>
            </p:extLst>
          </p:nvPr>
        </p:nvGraphicFramePr>
        <p:xfrm>
          <a:off x="261937" y="1494790"/>
          <a:ext cx="11781673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30767">
                  <a:extLst>
                    <a:ext uri="{9D8B030D-6E8A-4147-A177-3AD203B41FA5}">
                      <a16:colId xmlns="" xmlns:a16="http://schemas.microsoft.com/office/drawing/2014/main" val="1799762771"/>
                    </a:ext>
                  </a:extLst>
                </a:gridCol>
                <a:gridCol w="4476538">
                  <a:extLst>
                    <a:ext uri="{9D8B030D-6E8A-4147-A177-3AD203B41FA5}">
                      <a16:colId xmlns="" xmlns:a16="http://schemas.microsoft.com/office/drawing/2014/main" val="2850638957"/>
                    </a:ext>
                  </a:extLst>
                </a:gridCol>
                <a:gridCol w="5774368">
                  <a:extLst>
                    <a:ext uri="{9D8B030D-6E8A-4147-A177-3AD203B41FA5}">
                      <a16:colId xmlns="" xmlns:a16="http://schemas.microsoft.com/office/drawing/2014/main" val="3972976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Basic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The separate memory location is allotted to each member of the structure.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All members of the 'union' share the same memory location.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23493683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FA90D8FC-450E-3E46-939C-7DA4E637A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97077"/>
              </p:ext>
            </p:extLst>
          </p:nvPr>
        </p:nvGraphicFramePr>
        <p:xfrm>
          <a:off x="261937" y="2134870"/>
          <a:ext cx="11781673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30767">
                  <a:extLst>
                    <a:ext uri="{9D8B030D-6E8A-4147-A177-3AD203B41FA5}">
                      <a16:colId xmlns="" xmlns:a16="http://schemas.microsoft.com/office/drawing/2014/main" val="2411273717"/>
                    </a:ext>
                  </a:extLst>
                </a:gridCol>
                <a:gridCol w="4476538">
                  <a:extLst>
                    <a:ext uri="{9D8B030D-6E8A-4147-A177-3AD203B41FA5}">
                      <a16:colId xmlns="" xmlns:a16="http://schemas.microsoft.com/office/drawing/2014/main" val="1388995980"/>
                    </a:ext>
                  </a:extLst>
                </a:gridCol>
                <a:gridCol w="5774368">
                  <a:extLst>
                    <a:ext uri="{9D8B030D-6E8A-4147-A177-3AD203B41FA5}">
                      <a16:colId xmlns="" xmlns:a16="http://schemas.microsoft.com/office/drawing/2014/main" val="2327088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>
                          <a:solidFill>
                            <a:schemeClr val="bg1"/>
                          </a:solidFill>
                          <a:effectLst/>
                        </a:rPr>
                        <a:t>keyword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600" b="0" kern="1200" dirty="0">
                          <a:solidFill>
                            <a:schemeClr val="bg1"/>
                          </a:solidFill>
                          <a:effectLst/>
                        </a:rPr>
                        <a:t>'struct'</a:t>
                      </a:r>
                      <a:endParaRPr lang="en-IN" sz="1600" b="0" kern="12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600" b="0" kern="1200" dirty="0">
                          <a:solidFill>
                            <a:schemeClr val="bg1"/>
                          </a:solidFill>
                          <a:effectLst/>
                        </a:rPr>
                        <a:t>'union'</a:t>
                      </a:r>
                      <a:endParaRPr lang="en-IN" sz="1600" b="0" kern="12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346059430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E11F56A8-DF46-D74F-A59C-D25FFBA13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935863"/>
              </p:ext>
            </p:extLst>
          </p:nvPr>
        </p:nvGraphicFramePr>
        <p:xfrm>
          <a:off x="261937" y="2531110"/>
          <a:ext cx="11781673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30767">
                  <a:extLst>
                    <a:ext uri="{9D8B030D-6E8A-4147-A177-3AD203B41FA5}">
                      <a16:colId xmlns="" xmlns:a16="http://schemas.microsoft.com/office/drawing/2014/main" val="3351463083"/>
                    </a:ext>
                  </a:extLst>
                </a:gridCol>
                <a:gridCol w="4476538">
                  <a:extLst>
                    <a:ext uri="{9D8B030D-6E8A-4147-A177-3AD203B41FA5}">
                      <a16:colId xmlns="" xmlns:a16="http://schemas.microsoft.com/office/drawing/2014/main" val="1660288844"/>
                    </a:ext>
                  </a:extLst>
                </a:gridCol>
                <a:gridCol w="5774368">
                  <a:extLst>
                    <a:ext uri="{9D8B030D-6E8A-4147-A177-3AD203B41FA5}">
                      <a16:colId xmlns="" xmlns:a16="http://schemas.microsoft.com/office/drawing/2014/main" val="1443449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Size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Size of Structure = sum of size of all the data members.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Size of Union = size of the largest member.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365707545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9A550D1A-294E-1042-9397-1E3BBDF67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211843"/>
              </p:ext>
            </p:extLst>
          </p:nvPr>
        </p:nvGraphicFramePr>
        <p:xfrm>
          <a:off x="261937" y="3171190"/>
          <a:ext cx="11781673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30767">
                  <a:extLst>
                    <a:ext uri="{9D8B030D-6E8A-4147-A177-3AD203B41FA5}">
                      <a16:colId xmlns="" xmlns:a16="http://schemas.microsoft.com/office/drawing/2014/main" val="2415657172"/>
                    </a:ext>
                  </a:extLst>
                </a:gridCol>
                <a:gridCol w="4476538">
                  <a:extLst>
                    <a:ext uri="{9D8B030D-6E8A-4147-A177-3AD203B41FA5}">
                      <a16:colId xmlns="" xmlns:a16="http://schemas.microsoft.com/office/drawing/2014/main" val="3178450645"/>
                    </a:ext>
                  </a:extLst>
                </a:gridCol>
                <a:gridCol w="5774368">
                  <a:extLst>
                    <a:ext uri="{9D8B030D-6E8A-4147-A177-3AD203B41FA5}">
                      <a16:colId xmlns="" xmlns:a16="http://schemas.microsoft.com/office/drawing/2014/main" val="2805588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Store Value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Stores distinct values for all the members.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Stores same value for all the members.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264565394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="" xmlns:a16="http://schemas.microsoft.com/office/drawing/2014/main" id="{B8DDC123-5B45-C24B-9A7D-D054053EF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749671"/>
              </p:ext>
            </p:extLst>
          </p:nvPr>
        </p:nvGraphicFramePr>
        <p:xfrm>
          <a:off x="261937" y="3567430"/>
          <a:ext cx="11781673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30767">
                  <a:extLst>
                    <a:ext uri="{9D8B030D-6E8A-4147-A177-3AD203B41FA5}">
                      <a16:colId xmlns="" xmlns:a16="http://schemas.microsoft.com/office/drawing/2014/main" val="3046780086"/>
                    </a:ext>
                  </a:extLst>
                </a:gridCol>
                <a:gridCol w="4476538">
                  <a:extLst>
                    <a:ext uri="{9D8B030D-6E8A-4147-A177-3AD203B41FA5}">
                      <a16:colId xmlns="" xmlns:a16="http://schemas.microsoft.com/office/drawing/2014/main" val="4250695142"/>
                    </a:ext>
                  </a:extLst>
                </a:gridCol>
                <a:gridCol w="5774368">
                  <a:extLst>
                    <a:ext uri="{9D8B030D-6E8A-4147-A177-3AD203B41FA5}">
                      <a16:colId xmlns="" xmlns:a16="http://schemas.microsoft.com/office/drawing/2014/main" val="2994346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At a Time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A structure stores multiple values, of the different members, of the structure.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A union stores a single value at a time for all members.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336714388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7724779B-F062-AB4E-85CD-06CB44F8E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761865"/>
              </p:ext>
            </p:extLst>
          </p:nvPr>
        </p:nvGraphicFramePr>
        <p:xfrm>
          <a:off x="261937" y="4207510"/>
          <a:ext cx="11781673" cy="1615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30767">
                  <a:extLst>
                    <a:ext uri="{9D8B030D-6E8A-4147-A177-3AD203B41FA5}">
                      <a16:colId xmlns="" xmlns:a16="http://schemas.microsoft.com/office/drawing/2014/main" val="3052599701"/>
                    </a:ext>
                  </a:extLst>
                </a:gridCol>
                <a:gridCol w="4476538">
                  <a:extLst>
                    <a:ext uri="{9D8B030D-6E8A-4147-A177-3AD203B41FA5}">
                      <a16:colId xmlns="" xmlns:a16="http://schemas.microsoft.com/office/drawing/2014/main" val="386032161"/>
                    </a:ext>
                  </a:extLst>
                </a:gridCol>
                <a:gridCol w="5774368">
                  <a:extLst>
                    <a:ext uri="{9D8B030D-6E8A-4147-A177-3AD203B41FA5}">
                      <a16:colId xmlns="" xmlns:a16="http://schemas.microsoft.com/office/drawing/2014/main" val="96134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Declaration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solidFill>
                            <a:srgbClr val="569CD6"/>
                          </a:solidFill>
                          <a:effectLst/>
                          <a:latin typeface="Menlo" panose="020B0609030804020204" pitchFamily="49" charset="0"/>
                        </a:rPr>
                        <a:t>struct</a:t>
                      </a:r>
                      <a:r>
                        <a:rPr lang="en-IN" sz="16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IN" sz="1600" b="0" dirty="0" err="1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ss</a:t>
                      </a:r>
                      <a:endParaRPr lang="en-IN" sz="1600" b="0" dirty="0">
                        <a:solidFill>
                          <a:srgbClr val="D4D4D4"/>
                        </a:solidFill>
                        <a:effectLst/>
                        <a:latin typeface="Menlo" panose="020B0609030804020204" pitchFamily="49" charset="0"/>
                      </a:endParaRPr>
                    </a:p>
                    <a:p>
                      <a:r>
                        <a:rPr lang="en-IN" sz="16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{</a:t>
                      </a:r>
                    </a:p>
                    <a:p>
                      <a:r>
                        <a:rPr lang="en-IN" sz="16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    </a:t>
                      </a:r>
                      <a:r>
                        <a:rPr lang="en-IN" sz="1600" b="0" dirty="0" err="1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-IN" sz="16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 a;</a:t>
                      </a:r>
                    </a:p>
                    <a:p>
                      <a:r>
                        <a:rPr lang="en-IN" sz="16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    float f;</a:t>
                      </a:r>
                    </a:p>
                    <a:p>
                      <a:r>
                        <a:rPr lang="en-IN" sz="16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    char c</a:t>
                      </a:r>
                    </a:p>
                    <a:p>
                      <a:r>
                        <a:rPr lang="en-IN" sz="16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};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solidFill>
                            <a:srgbClr val="569CD6"/>
                          </a:solidFill>
                          <a:effectLst/>
                          <a:latin typeface="Menlo" panose="020B0609030804020204" pitchFamily="49" charset="0"/>
                        </a:rPr>
                        <a:t>union</a:t>
                      </a:r>
                      <a:r>
                        <a:rPr lang="en-IN" sz="16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IN" sz="1600" b="0" dirty="0" err="1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uu</a:t>
                      </a:r>
                      <a:endParaRPr lang="en-IN" sz="1600" b="0" dirty="0">
                        <a:solidFill>
                          <a:srgbClr val="D4D4D4"/>
                        </a:solidFill>
                        <a:effectLst/>
                        <a:latin typeface="Menlo" panose="020B0609030804020204" pitchFamily="49" charset="0"/>
                      </a:endParaRPr>
                    </a:p>
                    <a:p>
                      <a:r>
                        <a:rPr lang="en-IN" sz="16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{</a:t>
                      </a:r>
                    </a:p>
                    <a:p>
                      <a:r>
                        <a:rPr lang="en-IN" sz="16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    </a:t>
                      </a:r>
                      <a:r>
                        <a:rPr lang="en-IN" sz="1600" b="0" dirty="0" err="1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-IN" sz="16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 a;</a:t>
                      </a:r>
                    </a:p>
                    <a:p>
                      <a:r>
                        <a:rPr lang="en-IN" sz="16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    float f;</a:t>
                      </a:r>
                    </a:p>
                    <a:p>
                      <a:r>
                        <a:rPr lang="en-IN" sz="16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    char c</a:t>
                      </a:r>
                    </a:p>
                    <a:p>
                      <a:r>
                        <a:rPr lang="en-IN" sz="16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};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703867047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DE62078-08ED-484F-A4F9-8030998CD4E2}"/>
              </a:ext>
            </a:extLst>
          </p:cNvPr>
          <p:cNvSpPr/>
          <p:nvPr/>
        </p:nvSpPr>
        <p:spPr>
          <a:xfrm>
            <a:off x="3801979" y="4554355"/>
            <a:ext cx="1503947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byte for 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D4453C4-A94D-2D4F-8DB8-653AFE9D3AD3}"/>
              </a:ext>
            </a:extLst>
          </p:cNvPr>
          <p:cNvSpPr/>
          <p:nvPr/>
        </p:nvSpPr>
        <p:spPr>
          <a:xfrm>
            <a:off x="3801978" y="4891408"/>
            <a:ext cx="1503947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bytes for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E84BF5FB-5937-8243-9D87-17F1D6627516}"/>
              </a:ext>
            </a:extLst>
          </p:cNvPr>
          <p:cNvSpPr/>
          <p:nvPr/>
        </p:nvSpPr>
        <p:spPr>
          <a:xfrm>
            <a:off x="3801977" y="5228460"/>
            <a:ext cx="1503947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bytes for 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29EB6297-ECB7-3841-89C8-B45A51BD8F41}"/>
              </a:ext>
            </a:extLst>
          </p:cNvPr>
          <p:cNvSpPr/>
          <p:nvPr/>
        </p:nvSpPr>
        <p:spPr>
          <a:xfrm>
            <a:off x="8081961" y="4380932"/>
            <a:ext cx="1049719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4 bytes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8EF96949-E606-BD48-BA69-218DD598E604}"/>
              </a:ext>
            </a:extLst>
          </p:cNvPr>
          <p:cNvSpPr/>
          <p:nvPr/>
        </p:nvSpPr>
        <p:spPr>
          <a:xfrm>
            <a:off x="8093993" y="4719469"/>
            <a:ext cx="364207" cy="99106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C205349F-3D8C-DE4D-AB1A-52AFCDB9757D}"/>
              </a:ext>
            </a:extLst>
          </p:cNvPr>
          <p:cNvSpPr/>
          <p:nvPr/>
        </p:nvSpPr>
        <p:spPr>
          <a:xfrm>
            <a:off x="8462443" y="4719469"/>
            <a:ext cx="364207" cy="612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CBBD4240-5DC6-994E-867C-1B6857016435}"/>
              </a:ext>
            </a:extLst>
          </p:cNvPr>
          <p:cNvSpPr/>
          <p:nvPr/>
        </p:nvSpPr>
        <p:spPr>
          <a:xfrm>
            <a:off x="8830892" y="4719469"/>
            <a:ext cx="312820" cy="34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9839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3EF0E0-D685-704E-9507-F139AA6E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Union should be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B28EBF-C503-8A4B-8208-A72A0A5D1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Mouse Programming</a:t>
            </a:r>
          </a:p>
          <a:p>
            <a:r>
              <a:rPr lang="en-US" dirty="0"/>
              <a:t>Embedded Programming</a:t>
            </a:r>
          </a:p>
          <a:p>
            <a:r>
              <a:rPr lang="en-US" dirty="0"/>
              <a:t>Low Level System Programming</a:t>
            </a:r>
          </a:p>
        </p:txBody>
      </p:sp>
    </p:spTree>
    <p:extLst>
      <p:ext uri="{BB962C8B-B14F-4D97-AF65-F5344CB8AC3E}">
        <p14:creationId xmlns:p14="http://schemas.microsoft.com/office/powerpoint/2010/main" val="379822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Thank you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="" xmlns:a16="http://schemas.microsoft.com/office/drawing/2014/main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99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PPS Font Styl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2259</TotalTime>
  <Words>249</Words>
  <Application>Microsoft Office PowerPoint</Application>
  <PresentationFormat>Widescreen</PresentationFormat>
  <Paragraphs>120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Calibri</vt:lpstr>
      <vt:lpstr>Consolas</vt:lpstr>
      <vt:lpstr>Menlo</vt:lpstr>
      <vt:lpstr>Segoe UI</vt:lpstr>
      <vt:lpstr>Segoe UI Black</vt:lpstr>
      <vt:lpstr>Segoe UI Light</vt:lpstr>
      <vt:lpstr>Segoe UI Semibold</vt:lpstr>
      <vt:lpstr>Wingdings</vt:lpstr>
      <vt:lpstr>Wingdings 2</vt:lpstr>
      <vt:lpstr>Wingdings 3</vt:lpstr>
      <vt:lpstr>Office Theme</vt:lpstr>
      <vt:lpstr>Union</vt:lpstr>
      <vt:lpstr>What is Union?</vt:lpstr>
      <vt:lpstr>Syntax to Define and Access Union</vt:lpstr>
      <vt:lpstr>Example to Define Union</vt:lpstr>
      <vt:lpstr>Structure Vs. Union</vt:lpstr>
      <vt:lpstr>Where Union should be used?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112</cp:revision>
  <dcterms:created xsi:type="dcterms:W3CDTF">2020-05-01T05:09:15Z</dcterms:created>
  <dcterms:modified xsi:type="dcterms:W3CDTF">2021-02-08T07:26:28Z</dcterms:modified>
</cp:coreProperties>
</file>