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90" r:id="rId3"/>
    <p:sldId id="280" r:id="rId4"/>
    <p:sldId id="26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LOiWd5eXsdshNoU3+eYWQ==" hashData="rnmYS13iHJbeOBj4qy61Ke3J9F0vyxxERbkIsnayAXTfQxSVpZ2IBPHmsx7ae02Cb8ykAK17Hmwpb+w1G7rIv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672"/>
    <a:srgbClr val="FF5800"/>
    <a:srgbClr val="111111"/>
    <a:srgbClr val="000000"/>
    <a:srgbClr val="FF1744"/>
    <a:srgbClr val="EF5350"/>
    <a:srgbClr val="B966C8"/>
    <a:srgbClr val="AB47BC"/>
    <a:srgbClr val="F9A825"/>
    <a:srgbClr val="E6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62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85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25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92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18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89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9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3.jpeg"/><Relationship Id="rId14" Type="http://schemas.openxmlformats.org/officeDocument/2006/relationships/image" Target="../media/image8.png"/><Relationship Id="rId22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:a16="http://schemas.microsoft.com/office/drawing/2014/main" xmlns="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6661"/>
              <a:ext cx="1354234" cy="1183701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EF3C23B-BDCE-4EC8-BC06-CD0AC24D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8"/>
              <a:extLst>
                <a:ext uri="{FF2B5EF4-FFF2-40B4-BE49-F238E27FC236}">
                  <a16:creationId xmlns:a16="http://schemas.microsoft.com/office/drawing/2014/main" xmlns="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/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xmlns="" id="{0485C0A7-787E-45A1-8E8C-93F9F6DB1AC3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CEDD71C4-1457-4CC0-9AA5-C39D42AD6DF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#3110003 (PPS) – Introduction to C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Write a C program to sort numbers using malloc</a:t>
            </a:r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752379" y="1379196"/>
            <a:ext cx="5590676" cy="44684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i,j,t,n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*p;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value of n: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&amp;n);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p=(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*)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 *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values\n"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&lt;n;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&amp;p[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&lt;n;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(j= i+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j&lt;n; j++)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52386" y="1379196"/>
            <a:ext cx="499993" cy="44684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16</a:t>
            </a:r>
            <a:endParaRPr dirty="0"/>
          </a:p>
        </p:txBody>
      </p:sp>
      <p:sp>
        <p:nvSpPr>
          <p:cNvPr id="178" name="Google Shape;178;p22"/>
          <p:cNvSpPr/>
          <p:nvPr/>
        </p:nvSpPr>
        <p:spPr>
          <a:xfrm>
            <a:off x="2523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  <p:sp>
        <p:nvSpPr>
          <p:cNvPr id="179" name="Google Shape;179;p22"/>
          <p:cNvSpPr/>
          <p:nvPr/>
        </p:nvSpPr>
        <p:spPr>
          <a:xfrm>
            <a:off x="6526814" y="1048064"/>
            <a:ext cx="1676281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 (cont.)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7024244" y="1379196"/>
            <a:ext cx="4965243" cy="367822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(p[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&gt; p[j])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t = p[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p[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p[j];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p[j] = 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"Ascending order\n"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&lt;n;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p[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free(p);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77;p22">
            <a:extLst>
              <a:ext uri="{FF2B5EF4-FFF2-40B4-BE49-F238E27FC236}">
                <a16:creationId xmlns:a16="http://schemas.microsoft.com/office/drawing/2014/main" xmlns="" id="{4F9CF945-7D22-FB4E-BF61-E21507C63AB0}"/>
              </a:ext>
            </a:extLst>
          </p:cNvPr>
          <p:cNvSpPr/>
          <p:nvPr/>
        </p:nvSpPr>
        <p:spPr>
          <a:xfrm>
            <a:off x="6526275" y="1377247"/>
            <a:ext cx="499993" cy="367822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18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19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20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23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24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27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28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407199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animBg="1"/>
      <p:bldP spid="177" grpId="0" animBg="1"/>
      <p:bldP spid="178" grpId="0" animBg="1"/>
      <p:bldP spid="179" grpId="0" animBg="1"/>
      <p:bldP spid="180" grpId="0" uiExpand="1" build="p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200" dirty="0"/>
              <a:t>Write a C program to find square of numbers using </a:t>
            </a:r>
            <a:r>
              <a:rPr lang="en-US" sz="3200" dirty="0" err="1"/>
              <a:t>calloc</a:t>
            </a:r>
            <a:endParaRPr sz="3200" dirty="0"/>
          </a:p>
        </p:txBody>
      </p:sp>
      <p:sp>
        <p:nvSpPr>
          <p:cNvPr id="176" name="Google Shape;176;p22"/>
          <p:cNvSpPr/>
          <p:nvPr/>
        </p:nvSpPr>
        <p:spPr>
          <a:xfrm>
            <a:off x="752379" y="1379197"/>
            <a:ext cx="5590676" cy="4840982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i,n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*p;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value of n: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p=(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n,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values\n"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 of %d = %d\n"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p[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p[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* p[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free(p);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52386" y="1379197"/>
            <a:ext cx="499993" cy="4840982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17</a:t>
            </a:r>
          </a:p>
        </p:txBody>
      </p:sp>
      <p:sp>
        <p:nvSpPr>
          <p:cNvPr id="178" name="Google Shape;178;p22"/>
          <p:cNvSpPr/>
          <p:nvPr/>
        </p:nvSpPr>
        <p:spPr>
          <a:xfrm>
            <a:off x="2523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6499520" y="1048062"/>
            <a:ext cx="1305022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6498980" y="1377245"/>
            <a:ext cx="4965243" cy="242711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Enter value of n: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Enter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Square of 3 = 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Square of 2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Square of 5 = 25</a:t>
            </a:r>
          </a:p>
        </p:txBody>
      </p:sp>
    </p:spTree>
    <p:extLst>
      <p:ext uri="{BB962C8B-B14F-4D97-AF65-F5344CB8AC3E}">
        <p14:creationId xmlns:p14="http://schemas.microsoft.com/office/powerpoint/2010/main" val="18433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animBg="1"/>
      <p:bldP spid="177" grpId="0" animBg="1"/>
      <p:bldP spid="178" grpId="0" animBg="1"/>
      <p:bldP spid="179" grpId="0" animBg="1"/>
      <p:bldP spid="1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200" dirty="0"/>
              <a:t>Write a C program </a:t>
            </a:r>
            <a:r>
              <a:rPr lang="en-US" sz="3200" dirty="0" smtClean="0"/>
              <a:t>to add/remove item from a list using </a:t>
            </a:r>
            <a:r>
              <a:rPr lang="en-US" sz="3200" dirty="0" err="1"/>
              <a:t>realloc</a:t>
            </a:r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650778" y="1379197"/>
            <a:ext cx="5440929" cy="4069104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stdlib.h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n1, n2;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"Enter size of list: 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&amp;n1);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*)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malloc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(n1 *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"Enter %d numbers\n"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n1);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n1;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"The numbers in the list are\n"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n1;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50786" y="1379197"/>
            <a:ext cx="499993" cy="4069104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  <a:endParaRPr lang="en-US" sz="1500" b="1" dirty="0">
              <a:solidFill>
                <a:srgbClr val="575757"/>
              </a:solidFill>
              <a:latin typeface="Consolas"/>
              <a:cs typeface="Consolas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17</a:t>
            </a:r>
          </a:p>
        </p:txBody>
      </p:sp>
      <p:sp>
        <p:nvSpPr>
          <p:cNvPr id="178" name="Google Shape;178;p22"/>
          <p:cNvSpPr/>
          <p:nvPr/>
        </p:nvSpPr>
        <p:spPr>
          <a:xfrm>
            <a:off x="1507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6923571" y="1384842"/>
            <a:ext cx="5015860" cy="407105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"Enter new size of list: 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&amp;n2);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realloc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n2 *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(n2 &gt; n1)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"Enter %d numbers\n"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n2 - n1);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n1;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n2;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"The numbers in the list are\n"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n2;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77;p22">
            <a:extLst>
              <a:ext uri="{FF2B5EF4-FFF2-40B4-BE49-F238E27FC236}">
                <a16:creationId xmlns:a16="http://schemas.microsoft.com/office/drawing/2014/main" xmlns="" id="{9D455AB9-62A7-F441-957B-5858CB240F89}"/>
              </a:ext>
            </a:extLst>
          </p:cNvPr>
          <p:cNvSpPr/>
          <p:nvPr/>
        </p:nvSpPr>
        <p:spPr>
          <a:xfrm>
            <a:off x="6464398" y="1384842"/>
            <a:ext cx="499993" cy="407105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21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22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23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24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26</a:t>
            </a:r>
            <a:endParaRPr lang="en-US" sz="1500" b="1" dirty="0">
              <a:solidFill>
                <a:srgbClr val="575757"/>
              </a:solidFill>
              <a:latin typeface="Consolas"/>
              <a:cs typeface="Consolas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27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28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30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31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32</a:t>
            </a:r>
            <a:endParaRPr lang="en-US" sz="1500" b="1" dirty="0">
              <a:solidFill>
                <a:srgbClr val="575757"/>
              </a:solidFill>
              <a:latin typeface="Consolas"/>
              <a:cs typeface="Consolas"/>
              <a:sym typeface="Consolas"/>
            </a:endParaRPr>
          </a:p>
        </p:txBody>
      </p:sp>
      <p:sp>
        <p:nvSpPr>
          <p:cNvPr id="9" name="Google Shape;179;p22"/>
          <p:cNvSpPr/>
          <p:nvPr/>
        </p:nvSpPr>
        <p:spPr>
          <a:xfrm>
            <a:off x="6464398" y="1056362"/>
            <a:ext cx="1676281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 (cont.)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5270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animBg="1"/>
      <p:bldP spid="177" grpId="0" animBg="1"/>
      <p:bldP spid="178" grpId="0" animBg="1"/>
      <p:bldP spid="180" grpId="0" uiExpand="1" build="p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2076212"/>
          </a:xfrm>
        </p:spPr>
        <p:txBody>
          <a:bodyPr/>
          <a:lstStyle/>
          <a:p>
            <a:pPr marL="457200" indent="-457200" algn="just">
              <a:buFont typeface="+mj-lt"/>
              <a:buAutoNum type="arabicParenR"/>
            </a:pPr>
            <a:r>
              <a:rPr lang="en-IN" dirty="0" smtClean="0"/>
              <a:t>Write a C program to calculate sum of n numbers entered by user.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dirty="0" smtClean="0"/>
              <a:t>Write a C program to input and print text using DMA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dirty="0" smtClean="0"/>
              <a:t>Write a C program to read and print student details using structure and DMA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6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0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Dynamic Memory Allocation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7"/>
            <a:ext cx="11667281" cy="4052761"/>
          </a:xfrm>
        </p:spPr>
        <p:txBody>
          <a:bodyPr/>
          <a:lstStyle/>
          <a:p>
            <a:pPr algn="just"/>
            <a:r>
              <a:rPr lang="en-IN" dirty="0"/>
              <a:t>If memory is allocated at runtime (during execution of program) then it is called dynamic memory. </a:t>
            </a:r>
          </a:p>
          <a:p>
            <a:pPr algn="just"/>
            <a:r>
              <a:rPr lang="en-IN" dirty="0"/>
              <a:t>It allocates memory from </a:t>
            </a:r>
            <a:r>
              <a:rPr lang="en-IN" b="1" dirty="0" smtClean="0">
                <a:solidFill>
                  <a:srgbClr val="92D050"/>
                </a:solidFill>
              </a:rPr>
              <a:t>heap</a:t>
            </a:r>
            <a:r>
              <a:rPr lang="en-IN" dirty="0" smtClean="0">
                <a:solidFill>
                  <a:srgbClr val="92D050"/>
                </a:solidFill>
              </a:rPr>
              <a:t> </a:t>
            </a:r>
            <a:r>
              <a:rPr lang="en-IN" dirty="0" smtClean="0"/>
              <a:t>(</a:t>
            </a:r>
            <a:r>
              <a:rPr lang="en-IN" i="1" dirty="0" smtClean="0">
                <a:solidFill>
                  <a:srgbClr val="92D050"/>
                </a:solidFill>
              </a:rPr>
              <a:t>heap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N" dirty="0" smtClean="0"/>
              <a:t>it is an empty area in memory)</a:t>
            </a:r>
            <a:endParaRPr lang="en-IN" dirty="0"/>
          </a:p>
          <a:p>
            <a:pPr algn="just"/>
            <a:r>
              <a:rPr lang="en-IN" dirty="0" smtClean="0"/>
              <a:t>Memory can be </a:t>
            </a:r>
            <a:r>
              <a:rPr lang="en-IN" dirty="0"/>
              <a:t>accessed only through a pointer. </a:t>
            </a:r>
          </a:p>
          <a:p>
            <a:pPr marL="0" indent="0" algn="just">
              <a:buNone/>
            </a:pPr>
            <a:endParaRPr lang="en-IN" b="1" dirty="0" smtClean="0"/>
          </a:p>
          <a:p>
            <a:pPr marL="0" indent="0" algn="just">
              <a:buNone/>
            </a:pPr>
            <a:r>
              <a:rPr lang="en-IN" dirty="0" smtClean="0"/>
              <a:t>When </a:t>
            </a:r>
            <a:r>
              <a:rPr lang="en-IN" dirty="0"/>
              <a:t>DMA is needed?</a:t>
            </a:r>
          </a:p>
          <a:p>
            <a:pPr algn="just"/>
            <a:r>
              <a:rPr lang="en-IN" dirty="0"/>
              <a:t>It is used when number of variables are not known in advance or </a:t>
            </a:r>
            <a:r>
              <a:rPr lang="en-IN" dirty="0">
                <a:solidFill>
                  <a:srgbClr val="92D050"/>
                </a:solidFill>
              </a:rPr>
              <a:t>large</a:t>
            </a:r>
            <a:r>
              <a:rPr lang="en-IN" sz="3200" dirty="0">
                <a:solidFill>
                  <a:srgbClr val="92D050"/>
                </a:solidFill>
              </a:rPr>
              <a:t> </a:t>
            </a:r>
            <a:r>
              <a:rPr lang="en-IN" dirty="0"/>
              <a:t>in size. </a:t>
            </a:r>
          </a:p>
          <a:p>
            <a:pPr algn="just"/>
            <a:r>
              <a:rPr lang="en-IN" dirty="0"/>
              <a:t>Memory can be allocated at any time and can be released at any time during </a:t>
            </a:r>
            <a:r>
              <a:rPr lang="en-IN" dirty="0" smtClean="0"/>
              <a:t>runtime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5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malloc()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3701812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dirty="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IN" dirty="0" smtClean="0"/>
              <a:t> </a:t>
            </a:r>
            <a:r>
              <a:rPr lang="en-IN" dirty="0"/>
              <a:t>is used to allocate a </a:t>
            </a:r>
            <a:r>
              <a:rPr lang="en-IN" dirty="0" smtClean="0"/>
              <a:t>fixed amount </a:t>
            </a:r>
            <a:r>
              <a:rPr lang="en-IN" dirty="0"/>
              <a:t>of memory during the execution of a program.</a:t>
            </a:r>
          </a:p>
          <a:p>
            <a:r>
              <a:rPr lang="en-US" dirty="0" err="1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dirty="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()</a:t>
            </a:r>
            <a:r>
              <a:rPr lang="en-IN" dirty="0" smtClean="0"/>
              <a:t> </a:t>
            </a:r>
            <a:r>
              <a:rPr lang="en-IN" dirty="0"/>
              <a:t>allocates </a:t>
            </a:r>
            <a:r>
              <a:rPr lang="en-US" dirty="0" err="1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size_in_bytes</a:t>
            </a:r>
            <a:r>
              <a:rPr lang="en-US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dirty="0" smtClean="0"/>
              <a:t>of </a:t>
            </a:r>
            <a:r>
              <a:rPr lang="en-IN" dirty="0"/>
              <a:t>memory from heap, if the allocation succeeds, a pointer to the block of memory is returned else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/>
              <a:t>is </a:t>
            </a:r>
            <a:r>
              <a:rPr lang="en-IN" dirty="0"/>
              <a:t>returned.</a:t>
            </a:r>
          </a:p>
          <a:p>
            <a:pPr algn="just"/>
            <a:r>
              <a:rPr lang="en-IN" dirty="0" smtClean="0"/>
              <a:t>Allocated memory space may </a:t>
            </a:r>
            <a:r>
              <a:rPr lang="en-IN" dirty="0"/>
              <a:t>not be </a:t>
            </a:r>
            <a:r>
              <a:rPr lang="en-IN" dirty="0" smtClean="0"/>
              <a:t>contiguous.</a:t>
            </a:r>
            <a:endParaRPr lang="en-IN" dirty="0"/>
          </a:p>
          <a:p>
            <a:pPr algn="just"/>
            <a:r>
              <a:rPr lang="en-IN" dirty="0"/>
              <a:t>Each block contains a </a:t>
            </a:r>
            <a:r>
              <a:rPr lang="en-US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IN" dirty="0" smtClean="0"/>
              <a:t>, </a:t>
            </a:r>
            <a:r>
              <a:rPr lang="en-IN" dirty="0"/>
              <a:t>a pointer to the next block, and the space itself. </a:t>
            </a:r>
          </a:p>
          <a:p>
            <a:pPr algn="just"/>
            <a:r>
              <a:rPr lang="en-IN" dirty="0"/>
              <a:t>The blocks are kept in </a:t>
            </a:r>
            <a:r>
              <a:rPr lang="en-IN" dirty="0" smtClean="0"/>
              <a:t>ascending order of storage </a:t>
            </a:r>
            <a:r>
              <a:rPr lang="en-IN" dirty="0"/>
              <a:t>address, and the last block points to the first.</a:t>
            </a:r>
          </a:p>
          <a:p>
            <a:pPr algn="just"/>
            <a:r>
              <a:rPr lang="en-IN" dirty="0" smtClean="0"/>
              <a:t>The memory is not initialized.</a:t>
            </a:r>
            <a:endParaRPr lang="en-IN" dirty="0"/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029102"/>
              </p:ext>
            </p:extLst>
          </p:nvPr>
        </p:nvGraphicFramePr>
        <p:xfrm>
          <a:off x="677189" y="4876800"/>
          <a:ext cx="10890925" cy="155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cap="none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malloc (</a:t>
                      </a:r>
                      <a:r>
                        <a:rPr lang="en-US" sz="1800" b="0" u="none" strike="noStrike" cap="none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size_in_bytes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This statement returns a pointer to </a:t>
                      </a:r>
                      <a:r>
                        <a:rPr lang="en-US" sz="1800" b="0" dirty="0" err="1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size_in_bytes</a:t>
                      </a:r>
                      <a:r>
                        <a:rPr lang="en-US" sz="1800" b="0" dirty="0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of uninitialized storage, or </a:t>
                      </a:r>
                      <a:r>
                        <a:rPr lang="en-US" sz="1800" b="0" dirty="0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-US" sz="18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if the request cannot be satisfied.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US" sz="1800" b="0" dirty="0" err="1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kern="1200" cap="none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</a:t>
                      </a:r>
                      <a:r>
                        <a:rPr lang="en-US" sz="1800" b="0" dirty="0" err="1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malloc</a:t>
                      </a:r>
                      <a:r>
                        <a:rPr lang="en-US" sz="1800" b="0" dirty="0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u="none" strike="noStrike" kern="1200" cap="none" dirty="0" err="1" smtClean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sizeof</a:t>
                      </a:r>
                      <a:r>
                        <a:rPr lang="en-US" sz="1800" b="0" dirty="0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u="none" strike="noStrike" kern="1200" cap="none" dirty="0" err="1" smtClean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</a:t>
                      </a:r>
                      <a:r>
                        <a:rPr lang="en-US" sz="1800" b="0" dirty="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3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Write a C program to allocate memory using malloc.</a:t>
            </a:r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991357" y="1830751"/>
            <a:ext cx="9775382" cy="263821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is a pointer 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*)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//returns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a pointer to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size storage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//store 25 in the address pointed by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//print the value of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 i.e. 25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free(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//free up the space pointed to by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91363" y="1830751"/>
            <a:ext cx="499993" cy="263821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91363" y="1501567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  <p:sp>
        <p:nvSpPr>
          <p:cNvPr id="9" name="Google Shape;179;p22">
            <a:extLst>
              <a:ext uri="{FF2B5EF4-FFF2-40B4-BE49-F238E27FC236}">
                <a16:creationId xmlns:a16="http://schemas.microsoft.com/office/drawing/2014/main" xmlns="" id="{081F3549-8540-E44B-893A-8C8801AA6533}"/>
              </a:ext>
            </a:extLst>
          </p:cNvPr>
          <p:cNvSpPr/>
          <p:nvPr/>
        </p:nvSpPr>
        <p:spPr>
          <a:xfrm>
            <a:off x="485643" y="4840261"/>
            <a:ext cx="1312085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180;p22">
            <a:extLst>
              <a:ext uri="{FF2B5EF4-FFF2-40B4-BE49-F238E27FC236}">
                <a16:creationId xmlns:a16="http://schemas.microsoft.com/office/drawing/2014/main" xmlns="" id="{4BF53837-BDCF-C24B-93AB-2D182CA21854}"/>
              </a:ext>
            </a:extLst>
          </p:cNvPr>
          <p:cNvSpPr txBox="1">
            <a:spLocks/>
          </p:cNvSpPr>
          <p:nvPr/>
        </p:nvSpPr>
        <p:spPr>
          <a:xfrm>
            <a:off x="491363" y="5169445"/>
            <a:ext cx="5457493" cy="78067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9355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err="1"/>
              <a:t>calloc</a:t>
            </a:r>
            <a:r>
              <a:rPr lang="en-IN" dirty="0"/>
              <a:t>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2520712"/>
          </a:xfrm>
        </p:spPr>
        <p:txBody>
          <a:bodyPr/>
          <a:lstStyle/>
          <a:p>
            <a:pPr algn="just"/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calloc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IN" dirty="0"/>
              <a:t>is used to allocate a block of memory during the execution of a </a:t>
            </a:r>
            <a:r>
              <a:rPr lang="en-IN" dirty="0" smtClean="0"/>
              <a:t>program</a:t>
            </a:r>
            <a:endParaRPr lang="en-IN" dirty="0"/>
          </a:p>
          <a:p>
            <a:pPr algn="just"/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calloc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IN" dirty="0" smtClean="0"/>
              <a:t>allocates </a:t>
            </a:r>
            <a:r>
              <a:rPr lang="en-IN" dirty="0"/>
              <a:t>a region of memory </a:t>
            </a:r>
            <a:r>
              <a:rPr lang="en-IN" dirty="0" smtClean="0"/>
              <a:t>to </a:t>
            </a:r>
            <a:r>
              <a:rPr lang="en-IN" dirty="0"/>
              <a:t>hold </a:t>
            </a:r>
            <a:r>
              <a:rPr lang="en-US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no_of_blocks</a:t>
            </a:r>
            <a:r>
              <a:rPr lang="en-IN" dirty="0" smtClean="0">
                <a:solidFill>
                  <a:srgbClr val="92D050"/>
                </a:solidFill>
              </a:rPr>
              <a:t> </a:t>
            </a:r>
            <a:r>
              <a:rPr lang="en-IN" dirty="0"/>
              <a:t>of </a:t>
            </a:r>
            <a:r>
              <a:rPr lang="en-US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size_of_block</a:t>
            </a:r>
            <a:r>
              <a:rPr lang="en-US" sz="1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dirty="0" smtClean="0"/>
              <a:t>each</a:t>
            </a:r>
            <a:r>
              <a:rPr lang="en-IN" dirty="0"/>
              <a:t>, if the allocation succeeds then a pointer to the block of memory is returned else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 </a:t>
            </a:r>
            <a:r>
              <a:rPr lang="en-IN" dirty="0" smtClean="0"/>
              <a:t>is </a:t>
            </a:r>
            <a:r>
              <a:rPr lang="en-IN" dirty="0"/>
              <a:t>returned. </a:t>
            </a:r>
          </a:p>
          <a:p>
            <a:pPr algn="just"/>
            <a:r>
              <a:rPr lang="en-IN" dirty="0" smtClean="0"/>
              <a:t>The memory is initialized to </a:t>
            </a:r>
            <a:r>
              <a:rPr lang="en-IN" dirty="0">
                <a:solidFill>
                  <a:srgbClr val="92D050"/>
                </a:solidFill>
              </a:rPr>
              <a:t>ZERO</a:t>
            </a:r>
            <a:r>
              <a:rPr lang="en-IN" dirty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535616"/>
              </p:ext>
            </p:extLst>
          </p:nvPr>
        </p:nvGraphicFramePr>
        <p:xfrm>
          <a:off x="701515" y="3619500"/>
          <a:ext cx="10890925" cy="21031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</a:t>
                      </a:r>
                      <a:r>
                        <a:rPr lang="en-US" sz="1800" b="1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calloc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 sz="1800" b="0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no_of_blocks</a:t>
                      </a:r>
                      <a:r>
                        <a:rPr lang="en-US" sz="18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size_of_block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This statement returns a pointer to </a:t>
                      </a:r>
                      <a:r>
                        <a:rPr lang="en-US" sz="1800" b="0" dirty="0" err="1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no_of_blocks</a:t>
                      </a:r>
                      <a:r>
                        <a:rPr lang="en-US" sz="1800" b="0" dirty="0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of size </a:t>
                      </a:r>
                      <a:r>
                        <a:rPr lang="en-US" sz="1800" b="0" kern="1200" dirty="0" err="1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size_of_blocks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,  it returns  </a:t>
                      </a:r>
                      <a:r>
                        <a:rPr lang="en-US" sz="1800" b="0" kern="1200" dirty="0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-US" sz="18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if the request cannot be satisfied.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: </a:t>
                      </a:r>
                      <a:endParaRPr lang="en-US" sz="1800" dirty="0" smtClean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200" dirty="0" err="1" smtClean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= </a:t>
                      </a:r>
                      <a:r>
                        <a:rPr lang="en-US" sz="1800" b="0" dirty="0" smtClean="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lang="en-US" dirty="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kern="120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</a:t>
                      </a:r>
                      <a:r>
                        <a:rPr lang="en-US" sz="1800" b="0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calloc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(n, 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sizeof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endParaRPr lang="en-US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1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Write a C program to allocate memory using </a:t>
            </a:r>
            <a:r>
              <a:rPr lang="en-US" dirty="0" err="1"/>
              <a:t>calloc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825719" y="1431506"/>
            <a:ext cx="10791024" cy="40366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n;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 n are integer variables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is a pointer 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how many numbers: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&amp;n);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*)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returns a pointer to n blocks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//loop through until all the blocks are read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//read and store into location where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points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//increment the pointer 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free(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//frees the space pointed to by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325726" y="1431506"/>
            <a:ext cx="499993" cy="40366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7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lang="en-US" sz="1800" b="1" dirty="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9</a:t>
            </a:r>
            <a:endParaRPr lang="en-US" b="1" dirty="0">
              <a:solidFill>
                <a:srgbClr val="575757"/>
              </a:solidFill>
              <a:latin typeface="Consolas"/>
              <a:cs typeface="Consolas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  <a:endParaRPr lang="en-US" b="1" dirty="0">
              <a:solidFill>
                <a:srgbClr val="575757"/>
              </a:solidFill>
              <a:latin typeface="Consolas"/>
              <a:cs typeface="Consolas"/>
              <a:sym typeface="Consolas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325726" y="110232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0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realloc</a:t>
            </a:r>
            <a:r>
              <a:rPr lang="en-IN" b="1" dirty="0"/>
              <a:t>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2431812"/>
          </a:xfrm>
        </p:spPr>
        <p:txBody>
          <a:bodyPr/>
          <a:lstStyle/>
          <a:p>
            <a:pPr algn="just"/>
            <a:r>
              <a:rPr lang="en-IN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realloc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IN" dirty="0" smtClean="0"/>
              <a:t> </a:t>
            </a:r>
            <a:r>
              <a:rPr lang="en-IN" dirty="0"/>
              <a:t>changes the size of the object pointed to </a:t>
            </a:r>
            <a:r>
              <a:rPr lang="en-IN" dirty="0" smtClean="0"/>
              <a:t>by pointer </a:t>
            </a:r>
            <a:r>
              <a:rPr lang="en-IN" dirty="0" err="1" smtClean="0"/>
              <a:t>fp</a:t>
            </a:r>
            <a:r>
              <a:rPr lang="en-IN" dirty="0" smtClean="0"/>
              <a:t> </a:t>
            </a:r>
            <a:r>
              <a:rPr lang="en-IN" dirty="0"/>
              <a:t>to </a:t>
            </a:r>
            <a:r>
              <a:rPr lang="en-IN" dirty="0" smtClean="0"/>
              <a:t>specified size.</a:t>
            </a:r>
            <a:r>
              <a:rPr lang="en-IN" dirty="0"/>
              <a:t> </a:t>
            </a:r>
          </a:p>
          <a:p>
            <a:pPr algn="just"/>
            <a:r>
              <a:rPr lang="en-IN" dirty="0"/>
              <a:t>The contents will be unchanged up to the minimum of the old and new sizes. </a:t>
            </a:r>
          </a:p>
          <a:p>
            <a:pPr algn="just"/>
            <a:r>
              <a:rPr lang="en-IN" dirty="0"/>
              <a:t>If the new size is larger, the new space </a:t>
            </a:r>
            <a:r>
              <a:rPr lang="en-IN" dirty="0" smtClean="0"/>
              <a:t>will be </a:t>
            </a:r>
            <a:r>
              <a:rPr lang="en-IN" dirty="0"/>
              <a:t>uninitialized. </a:t>
            </a:r>
          </a:p>
          <a:p>
            <a:pPr algn="just"/>
            <a:r>
              <a:rPr lang="en-IN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realloc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IN" dirty="0" smtClean="0"/>
              <a:t> </a:t>
            </a:r>
            <a:r>
              <a:rPr lang="en-IN" dirty="0"/>
              <a:t>returns a pointer to the new space, or </a:t>
            </a:r>
            <a:r>
              <a:rPr lang="en-I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if the request cannot be satisfied, in which case </a:t>
            </a:r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IN" dirty="0" smtClean="0"/>
              <a:t> </a:t>
            </a:r>
            <a:r>
              <a:rPr lang="en-IN" dirty="0"/>
              <a:t>is unchanged. </a:t>
            </a:r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395687"/>
              </p:ext>
            </p:extLst>
          </p:nvPr>
        </p:nvGraphicFramePr>
        <p:xfrm>
          <a:off x="675937" y="3856387"/>
          <a:ext cx="10890925" cy="155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cap="none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</a:t>
                      </a:r>
                      <a:r>
                        <a:rPr lang="en-US" sz="1800" b="0" u="none" strike="noStrike" cap="none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realloc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(void </a:t>
                      </a:r>
                      <a:r>
                        <a:rPr lang="en-US" sz="1800" b="0" u="none" strike="noStrike" cap="none" dirty="0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-US" sz="1800" b="0" u="none" strike="noStrike" cap="none" dirty="0" err="1" smtClean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size_t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This statement returns a pointer to new space, or NULL if the request cannot be satisfied.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lt1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US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b="0" dirty="0" err="1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*)</a:t>
                      </a:r>
                      <a:r>
                        <a:rPr lang="en-US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realloc</a:t>
                      </a:r>
                      <a:r>
                        <a:rPr lang="en-US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fp,</a:t>
                      </a:r>
                      <a:r>
                        <a:rPr lang="en-US" b="0" dirty="0" err="1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)*</a:t>
                      </a:r>
                      <a:r>
                        <a:rPr lang="en-US" b="0" dirty="0" smtClean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b="1" dirty="0"/>
              <a:t>Write a C program to allocate memory using </a:t>
            </a:r>
            <a:r>
              <a:rPr lang="en-US" b="1" dirty="0" err="1"/>
              <a:t>realloc</a:t>
            </a:r>
            <a:r>
              <a:rPr lang="en-US" b="1" dirty="0"/>
              <a:t>.</a:t>
            </a:r>
            <a:endParaRPr b="1" dirty="0"/>
          </a:p>
        </p:txBody>
      </p:sp>
      <p:sp>
        <p:nvSpPr>
          <p:cNvPr id="176" name="Google Shape;176;p22"/>
          <p:cNvSpPr/>
          <p:nvPr/>
        </p:nvSpPr>
        <p:spPr>
          <a:xfrm>
            <a:off x="664889" y="1576751"/>
            <a:ext cx="10745793" cy="2899293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is a file pointer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*)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returns a pointer to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size storage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//store 25 in the address pointed by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*)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//returns a pointer to new space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//print the value of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free(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//free up the space pointed to by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64897" y="1576751"/>
            <a:ext cx="499993" cy="2899293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64897" y="1247567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  <p:sp>
        <p:nvSpPr>
          <p:cNvPr id="9" name="Google Shape;179;p22">
            <a:extLst>
              <a:ext uri="{FF2B5EF4-FFF2-40B4-BE49-F238E27FC236}">
                <a16:creationId xmlns:a16="http://schemas.microsoft.com/office/drawing/2014/main" xmlns="" id="{081F3549-8540-E44B-893A-8C8801AA6533}"/>
              </a:ext>
            </a:extLst>
          </p:cNvPr>
          <p:cNvSpPr/>
          <p:nvPr/>
        </p:nvSpPr>
        <p:spPr>
          <a:xfrm>
            <a:off x="164897" y="4823610"/>
            <a:ext cx="1305022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180;p22">
            <a:extLst>
              <a:ext uri="{FF2B5EF4-FFF2-40B4-BE49-F238E27FC236}">
                <a16:creationId xmlns:a16="http://schemas.microsoft.com/office/drawing/2014/main" xmlns="" id="{4BF53837-BDCF-C24B-93AB-2D182CA21854}"/>
              </a:ext>
            </a:extLst>
          </p:cNvPr>
          <p:cNvSpPr txBox="1">
            <a:spLocks/>
          </p:cNvSpPr>
          <p:nvPr/>
        </p:nvSpPr>
        <p:spPr>
          <a:xfrm>
            <a:off x="170617" y="5152794"/>
            <a:ext cx="3388206" cy="78067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446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free()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860312"/>
          </a:xfrm>
        </p:spPr>
        <p:txBody>
          <a:bodyPr/>
          <a:lstStyle/>
          <a:p>
            <a:pPr algn="just"/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free</a:t>
            </a:r>
            <a:r>
              <a:rPr lang="en-IN" dirty="0"/>
              <a:t> deallocates the space pointed to by </a:t>
            </a:r>
            <a:r>
              <a:rPr lang="en-IN" dirty="0" smtClean="0"/>
              <a:t>fp.</a:t>
            </a:r>
            <a:endParaRPr lang="en-IN" dirty="0"/>
          </a:p>
          <a:p>
            <a:pPr algn="just"/>
            <a:r>
              <a:rPr lang="en-IN" dirty="0"/>
              <a:t>It does nothing if </a:t>
            </a:r>
            <a:r>
              <a:rPr lang="en-IN" dirty="0" err="1" smtClean="0"/>
              <a:t>fp</a:t>
            </a:r>
            <a:r>
              <a:rPr lang="en-IN" dirty="0" smtClean="0"/>
              <a:t> is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NULL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 err="1" smtClean="0"/>
              <a:t>fp</a:t>
            </a:r>
            <a:r>
              <a:rPr lang="en-IN" dirty="0" smtClean="0"/>
              <a:t> </a:t>
            </a:r>
            <a:r>
              <a:rPr lang="en-IN" dirty="0"/>
              <a:t>must be a pointer to space previously allocated by </a:t>
            </a:r>
            <a:r>
              <a:rPr lang="en-IN" dirty="0" err="1">
                <a:solidFill>
                  <a:srgbClr val="F92672"/>
                </a:solidFill>
                <a:latin typeface="Consolas" panose="020B0609020204030204" pitchFamily="49" charset="0"/>
              </a:rPr>
              <a:t>calloc</a:t>
            </a:r>
            <a:r>
              <a:rPr lang="en-IN" dirty="0"/>
              <a:t>, </a:t>
            </a:r>
            <a:r>
              <a:rPr lang="en-US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malloc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/>
              <a:t>or </a:t>
            </a:r>
            <a:r>
              <a:rPr lang="en-IN" dirty="0" err="1">
                <a:solidFill>
                  <a:srgbClr val="F92672"/>
                </a:solidFill>
                <a:latin typeface="Consolas" panose="020B0609020204030204" pitchFamily="49" charset="0"/>
              </a:rPr>
              <a:t>realloc</a:t>
            </a:r>
            <a:r>
              <a:rPr lang="en-IN" dirty="0"/>
              <a:t>. </a:t>
            </a:r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17830"/>
              </p:ext>
            </p:extLst>
          </p:nvPr>
        </p:nvGraphicFramePr>
        <p:xfrm>
          <a:off x="650537" y="3195310"/>
          <a:ext cx="10890925" cy="12801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free(</a:t>
                      </a:r>
                      <a:r>
                        <a:rPr lang="en-US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*);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This statement free up the memory not needed anymore.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lt1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US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free(</a:t>
                      </a:r>
                      <a:r>
                        <a:rPr lang="en-US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593</Words>
  <Application>Microsoft Office PowerPoint</Application>
  <PresentationFormat>Widescreen</PresentationFormat>
  <Paragraphs>312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Consolas</vt:lpstr>
      <vt:lpstr>Quattrocento Sans</vt:lpstr>
      <vt:lpstr>Segoe UI</vt:lpstr>
      <vt:lpstr>Segoe UI Black</vt:lpstr>
      <vt:lpstr>Segoe UI Light</vt:lpstr>
      <vt:lpstr>Segoe UI Semibold</vt:lpstr>
      <vt:lpstr>Wingdings</vt:lpstr>
      <vt:lpstr>Wingdings 2</vt:lpstr>
      <vt:lpstr>Wingdings 3</vt:lpstr>
      <vt:lpstr>Office Theme</vt:lpstr>
      <vt:lpstr>Dynamic Memory Allocation</vt:lpstr>
      <vt:lpstr>Dynamic Memory Allocation (DMA)</vt:lpstr>
      <vt:lpstr>malloc() function </vt:lpstr>
      <vt:lpstr>Write a C program to allocate memory using malloc.</vt:lpstr>
      <vt:lpstr>calloc() function </vt:lpstr>
      <vt:lpstr>Write a C program to allocate memory using calloc.</vt:lpstr>
      <vt:lpstr>realloc() function </vt:lpstr>
      <vt:lpstr>Write a C program to allocate memory using realloc.</vt:lpstr>
      <vt:lpstr>free() function </vt:lpstr>
      <vt:lpstr>Write a C program to sort numbers using malloc</vt:lpstr>
      <vt:lpstr>Write a C program to find square of numbers using calloc</vt:lpstr>
      <vt:lpstr>Write a C program to add/remove item from a list using realloc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205</cp:revision>
  <dcterms:created xsi:type="dcterms:W3CDTF">2020-05-01T05:09:15Z</dcterms:created>
  <dcterms:modified xsi:type="dcterms:W3CDTF">2021-02-23T04:56:12Z</dcterms:modified>
</cp:coreProperties>
</file>