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24" r:id="rId2"/>
    <p:sldId id="288" r:id="rId3"/>
    <p:sldId id="392" r:id="rId4"/>
    <p:sldId id="393" r:id="rId5"/>
    <p:sldId id="394" r:id="rId6"/>
    <p:sldId id="396" r:id="rId7"/>
    <p:sldId id="397" r:id="rId8"/>
    <p:sldId id="398" r:id="rId9"/>
    <p:sldId id="400" r:id="rId10"/>
    <p:sldId id="403" r:id="rId11"/>
    <p:sldId id="421" r:id="rId12"/>
    <p:sldId id="422" r:id="rId13"/>
    <p:sldId id="404" r:id="rId14"/>
    <p:sldId id="405" r:id="rId15"/>
    <p:sldId id="406" r:id="rId16"/>
    <p:sldId id="423" r:id="rId17"/>
    <p:sldId id="424" r:id="rId18"/>
    <p:sldId id="426" r:id="rId19"/>
    <p:sldId id="428" r:id="rId20"/>
    <p:sldId id="429" r:id="rId21"/>
    <p:sldId id="430" r:id="rId22"/>
    <p:sldId id="431" r:id="rId23"/>
    <p:sldId id="432" r:id="rId24"/>
    <p:sldId id="419" r:id="rId25"/>
    <p:sldId id="420" r:id="rId26"/>
    <p:sldId id="408" r:id="rId27"/>
    <p:sldId id="409" r:id="rId28"/>
    <p:sldId id="407" r:id="rId29"/>
    <p:sldId id="412" r:id="rId30"/>
    <p:sldId id="411" r:id="rId31"/>
    <p:sldId id="418" r:id="rId32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mbria Math" panose="02040503050406030204" pitchFamily="18" charset="0"/>
      <p:regular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Open Sans Semibold" panose="020B0706030804020204" pitchFamily="34" charset="0"/>
      <p:bold r:id="rId44"/>
      <p:boldItalic r:id="rId45"/>
    </p:embeddedFont>
    <p:embeddedFont>
      <p:font typeface="Roboto Condensed" panose="02000000000000000000" pitchFamily="2" charset="0"/>
      <p:regular r:id="rId46"/>
      <p:bold r:id="rId47"/>
      <p:italic r:id="rId48"/>
      <p:boldItalic r:id="rId49"/>
    </p:embeddedFont>
    <p:embeddedFont>
      <p:font typeface="Roboto Condensed Light" panose="02000000000000000000" pitchFamily="2" charset="0"/>
      <p:regular r:id="rId50"/>
      <p:italic r:id="rId51"/>
    </p:embeddedFont>
    <p:embeddedFont>
      <p:font typeface="Wingdings 3" panose="05040102010807070707" pitchFamily="18" charset="2"/>
      <p:regular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/7wdvYGrJr21XG7ysoD2A==" hashData="Xij0HWvWMHDPHsJES4rX0MT/ZFVe/Ptdk3TBTZACP1QpkNQ3lyXXRI4yzUVnv7NCvJZGpQ3qV2NtC3H6JJmH/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457"/>
    <a:srgbClr val="00BBD3"/>
    <a:srgbClr val="F9C5D7"/>
    <a:srgbClr val="424242"/>
    <a:srgbClr val="F19D19"/>
    <a:srgbClr val="F6E7E6"/>
    <a:srgbClr val="F48CAF"/>
    <a:srgbClr val="B5E61D"/>
    <a:srgbClr val="B84742"/>
    <a:srgbClr val="8BC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921DC-3109-4569-9FE5-3F5BA0747F75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E4867-9854-45D8-A58B-AED9F0BB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27051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Basics of Algorithms and Mathematics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/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solidFill>
            <a:srgbClr val="DFDFDF">
              <a:alpha val="49804"/>
            </a:srgbClr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vert="horz" lIns="216000" tIns="108000" rIns="216000" bIns="108000" rtlCol="0" anchor="ctr">
            <a:normAutofit/>
          </a:bodyPr>
          <a:lstStyle>
            <a:lvl1pPr>
              <a:def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5918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800" b="1" dirty="0"/>
              <a:t>Analysis and Design of Algorithms 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(ADA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3150703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565204" y="2657799"/>
            <a:ext cx="2103120" cy="20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q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Basics of Algorithms and Mathematics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fld id="{0DFAFC65-7612-4714-8C31-D331BBD2B88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Darshan Institute of Engineering &amp; Technology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52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83765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7 – Backtracking and Branch &amp; Bound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solidFill>
            <a:srgbClr val="F48CAF"/>
          </a:solidFill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vert="horz" lIns="216000" tIns="108000" rIns="216000" bIns="108000" rtlCol="0" anchor="ctr">
            <a:normAutofit/>
          </a:bodyPr>
          <a:lstStyle>
            <a:lvl1pPr>
              <a:def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solidFill>
            <a:srgbClr val="DFDFDF">
              <a:alpha val="49804"/>
            </a:srgbClr>
          </a:solidFill>
          <a:ln>
            <a:noFill/>
          </a:ln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701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7 – Backtracking and Branch &amp; Bound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83505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7 – Backtracking and Branch &amp; Bound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9954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7 – Backtracking and Branch &amp; Bound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35379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7 – Backtracking and Branch &amp; Bound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  <p:sldLayoutId id="2147483693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25.png"/><Relationship Id="rId10" Type="http://schemas.openxmlformats.org/officeDocument/2006/relationships/image" Target="../media/image35.png"/><Relationship Id="rId4" Type="http://schemas.openxmlformats.org/officeDocument/2006/relationships/image" Target="../media/image24.pn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330.png"/><Relationship Id="rId12" Type="http://schemas.openxmlformats.org/officeDocument/2006/relationships/image" Target="../media/image370.png"/><Relationship Id="rId2" Type="http://schemas.openxmlformats.org/officeDocument/2006/relationships/image" Target="../media/image22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36.png"/><Relationship Id="rId5" Type="http://schemas.openxmlformats.org/officeDocument/2006/relationships/image" Target="../media/image25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4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700F155-879E-4253-A2D1-B37B688D1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740801"/>
          </a:xfrm>
        </p:spPr>
        <p:txBody>
          <a:bodyPr/>
          <a:lstStyle/>
          <a:p>
            <a:r>
              <a:rPr lang="en-US" sz="5400" b="0" dirty="0"/>
              <a:t>Unit-7:</a:t>
            </a:r>
            <a:r>
              <a:rPr lang="en-US" sz="5400" dirty="0"/>
              <a:t> </a:t>
            </a:r>
            <a:br>
              <a:rPr lang="en-US" sz="5400" dirty="0"/>
            </a:br>
            <a:r>
              <a:rPr lang="en-US" sz="5400" b="0" dirty="0"/>
              <a:t>Backtracking and </a:t>
            </a:r>
            <a:r>
              <a:rPr lang="en-US" sz="5400" dirty="0"/>
              <a:t>Branch &amp; 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</a:t>
            </a:r>
            <a:br>
              <a:rPr lang="en-US" sz="5400" b="0" dirty="0"/>
            </a:br>
            <a:endParaRPr lang="en-US" sz="5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BCC6A4-CA58-4C8C-86C4-5A5EA7071D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gopi.sanghani@darshan.ac.in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3DAF969-5487-4485-9486-76BDA53380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9825621471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B882FCE-AB64-406E-AD3E-C406330FA2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06E432F-88D3-43E4-900F-2EEC807E9E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Gopi</a:t>
            </a:r>
            <a:r>
              <a:rPr lang="en-US" dirty="0"/>
              <a:t> </a:t>
            </a:r>
            <a:r>
              <a:rPr lang="en-US" dirty="0" err="1"/>
              <a:t>Sanghani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4FB63FA-504F-4C2F-94BC-4E75D37EEF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56567" y="13855"/>
            <a:ext cx="4572000" cy="734653"/>
          </a:xfrm>
        </p:spPr>
        <p:txBody>
          <a:bodyPr/>
          <a:lstStyle/>
          <a:p>
            <a:r>
              <a:rPr lang="en-US" sz="2000" b="1" dirty="0"/>
              <a:t>Analysis and Design of Algorithms </a:t>
            </a:r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(ADA)</a:t>
            </a:r>
          </a:p>
          <a:p>
            <a:r>
              <a:rPr lang="en-US" sz="20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3150703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532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– Queen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procedure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queens (k, col, diag45, diag135)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{sol[1..k] is k-promising,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col = {sol[</a:t>
            </a: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] | 1≤i≤k},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diag45 = {sol[</a:t>
            </a: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]–i+1 | 1≤i≤k}, and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diag135 = {sol[</a:t>
            </a: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]+</a:t>
            </a: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–1 | 1≤i≤k}}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k = 8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{an 8-promising vector is a solution}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write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sol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{explore (k+1)-promising extensions of sol }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for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j ← 1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8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do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     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j ∉ col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j – k ∉ diag45 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j + k ∉ diag135 ∉ sol[k+1] ← j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     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then 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sol[k+1]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j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{sol[1..k+1] is (k+1)-promising}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queens(k + 1, col U {j}, diag45 U {j - k}, diag135 U {j + k})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91269" y="849176"/>
            <a:ext cx="10332720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latin typeface="+mj-lt"/>
                <a:ea typeface="Cambria Math" panose="02040503050406030204" pitchFamily="18" charset="0"/>
              </a:rPr>
              <a:t>sol[1…8] is global array, for all solutions to the eight queens problem call queens (0, ∅, ∅, ∅)</a:t>
            </a:r>
          </a:p>
        </p:txBody>
      </p:sp>
    </p:spTree>
    <p:extLst>
      <p:ext uri="{BB962C8B-B14F-4D97-AF65-F5344CB8AC3E}">
        <p14:creationId xmlns:p14="http://schemas.microsoft.com/office/powerpoint/2010/main" val="53107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&amp; Bound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74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branch &amp; bound approach is based on the principle that the total set of feasible solutions </a:t>
            </a:r>
            <a:r>
              <a:rPr lang="en-US" dirty="0">
                <a:solidFill>
                  <a:srgbClr val="AD1457"/>
                </a:solidFill>
              </a:rPr>
              <a:t>can be partitioned </a:t>
            </a:r>
            <a:r>
              <a:rPr lang="en-US" dirty="0"/>
              <a:t>into smaller subsets of solutions. </a:t>
            </a:r>
          </a:p>
          <a:p>
            <a:r>
              <a:rPr lang="en-US" dirty="0"/>
              <a:t>These smaller subsets can then be evaluated systematically </a:t>
            </a:r>
            <a:r>
              <a:rPr lang="en-US" dirty="0">
                <a:solidFill>
                  <a:srgbClr val="AD1457"/>
                </a:solidFill>
              </a:rPr>
              <a:t>until the best solution </a:t>
            </a:r>
            <a:r>
              <a:rPr lang="en-US" dirty="0"/>
              <a:t>is found.</a:t>
            </a:r>
          </a:p>
          <a:p>
            <a:r>
              <a:rPr lang="en-US" dirty="0"/>
              <a:t>Branch &amp; bound is an algorithm design approach which is generally used for solving </a:t>
            </a:r>
            <a:r>
              <a:rPr lang="en-US" dirty="0">
                <a:solidFill>
                  <a:srgbClr val="AD1457"/>
                </a:solidFill>
              </a:rPr>
              <a:t>combinatorial optimization problems</a:t>
            </a:r>
            <a:r>
              <a:rPr lang="en-US" dirty="0"/>
              <a:t>. </a:t>
            </a:r>
          </a:p>
          <a:p>
            <a:r>
              <a:rPr lang="en-US" dirty="0"/>
              <a:t>These problems are typically </a:t>
            </a:r>
            <a:r>
              <a:rPr lang="en-US" dirty="0">
                <a:solidFill>
                  <a:srgbClr val="AD1457"/>
                </a:solidFill>
              </a:rPr>
              <a:t>exponential in terms of time complexity </a:t>
            </a:r>
            <a:r>
              <a:rPr lang="en-US" dirty="0"/>
              <a:t>and may require exploring all possible permutations in worst case. </a:t>
            </a:r>
          </a:p>
          <a:p>
            <a:r>
              <a:rPr lang="en-US" dirty="0"/>
              <a:t>The Branch &amp; Bound Algorithm technique solves these problems </a:t>
            </a:r>
            <a:r>
              <a:rPr lang="en-US" dirty="0">
                <a:solidFill>
                  <a:srgbClr val="AD1457"/>
                </a:solidFill>
              </a:rPr>
              <a:t>relatively quickly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164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Knapsack Problem –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consider the </a:t>
            </a:r>
            <a:r>
              <a:rPr lang="en-US" dirty="0">
                <a:solidFill>
                  <a:srgbClr val="AD1457"/>
                </a:solidFill>
              </a:rPr>
              <a:t>0/1 Knapsack problem </a:t>
            </a:r>
            <a:r>
              <a:rPr lang="en-US" dirty="0"/>
              <a:t>to understand Branch &amp; Bound.</a:t>
            </a:r>
          </a:p>
          <a:p>
            <a:r>
              <a:rPr lang="en-US" dirty="0"/>
              <a:t>The Backtracking Solution can be optimized if we know </a:t>
            </a:r>
            <a:r>
              <a:rPr lang="en-US" dirty="0">
                <a:solidFill>
                  <a:srgbClr val="AD1457"/>
                </a:solidFill>
              </a:rPr>
              <a:t>a bound on best possible </a:t>
            </a:r>
            <a:r>
              <a:rPr lang="en-US" dirty="0"/>
              <a:t>solution subtree rooted with every node. </a:t>
            </a:r>
          </a:p>
          <a:p>
            <a:r>
              <a:rPr lang="en-US" dirty="0"/>
              <a:t>If the best in subtree is worse than current best, we can simply </a:t>
            </a:r>
            <a:r>
              <a:rPr lang="en-US" dirty="0">
                <a:solidFill>
                  <a:srgbClr val="AD1457"/>
                </a:solidFill>
              </a:rPr>
              <a:t>ignore this node </a:t>
            </a:r>
            <a:r>
              <a:rPr lang="en-US" dirty="0"/>
              <a:t>and its subtrees. </a:t>
            </a:r>
          </a:p>
          <a:p>
            <a:r>
              <a:rPr lang="en-US" dirty="0"/>
              <a:t>So, we </a:t>
            </a:r>
            <a:r>
              <a:rPr lang="en-US" dirty="0">
                <a:solidFill>
                  <a:srgbClr val="AD1457"/>
                </a:solidFill>
              </a:rPr>
              <a:t>compute bound (the best solution) for every node </a:t>
            </a:r>
            <a:r>
              <a:rPr lang="en-US" dirty="0"/>
              <a:t>and compare the bound with current best solution before exploring the node.</a:t>
            </a:r>
          </a:p>
          <a:p>
            <a:r>
              <a:rPr lang="en-IN" dirty="0"/>
              <a:t>We are given a certain number of </a:t>
            </a:r>
            <a:r>
              <a:rPr lang="en-IN" b="1" dirty="0">
                <a:solidFill>
                  <a:srgbClr val="AD1457"/>
                </a:solidFill>
              </a:rPr>
              <a:t>objects</a:t>
            </a:r>
            <a:r>
              <a:rPr lang="en-IN" dirty="0">
                <a:solidFill>
                  <a:srgbClr val="AD1457"/>
                </a:solidFill>
              </a:rPr>
              <a:t> and a </a:t>
            </a:r>
            <a:r>
              <a:rPr lang="en-IN" b="1" dirty="0">
                <a:solidFill>
                  <a:srgbClr val="AD1457"/>
                </a:solidFill>
              </a:rPr>
              <a:t>knapsack.</a:t>
            </a:r>
          </a:p>
          <a:p>
            <a:r>
              <a:rPr lang="en-IN" dirty="0"/>
              <a:t>Instead of supposing that we have n objects available, we shall suppose that we have </a:t>
            </a:r>
            <a:r>
              <a:rPr lang="en-IN" b="1" dirty="0">
                <a:solidFill>
                  <a:srgbClr val="AD1457"/>
                </a:solidFill>
              </a:rPr>
              <a:t>n types of object</a:t>
            </a:r>
            <a:r>
              <a:rPr lang="en-IN" dirty="0">
                <a:solidFill>
                  <a:srgbClr val="AD1457"/>
                </a:solidFill>
              </a:rPr>
              <a:t>,</a:t>
            </a:r>
            <a:r>
              <a:rPr lang="en-IN" dirty="0"/>
              <a:t> and that an adequate number of objects of each type are available.</a:t>
            </a:r>
          </a:p>
          <a:p>
            <a:r>
              <a:rPr lang="en-IN" dirty="0"/>
              <a:t>Our aim is to fill the knapsack in a way that </a:t>
            </a:r>
            <a:r>
              <a:rPr lang="en-IN" b="1" dirty="0">
                <a:solidFill>
                  <a:srgbClr val="AD1457"/>
                </a:solidFill>
              </a:rPr>
              <a:t>maximizes the value </a:t>
            </a:r>
            <a:r>
              <a:rPr lang="en-IN" dirty="0"/>
              <a:t>of the included objects. </a:t>
            </a:r>
          </a:p>
          <a:p>
            <a:r>
              <a:rPr lang="en-IN" dirty="0"/>
              <a:t>We may take an object or leave behind, but we </a:t>
            </a:r>
            <a:r>
              <a:rPr lang="en-IN" b="1" dirty="0">
                <a:solidFill>
                  <a:srgbClr val="AD1457"/>
                </a:solidFill>
              </a:rPr>
              <a:t>may not take fraction </a:t>
            </a:r>
            <a:r>
              <a:rPr lang="en-IN" dirty="0"/>
              <a:t>of an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2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0/1 Knapsack using Branch &amp; Bound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40825" y="819517"/>
            <a:ext cx="175320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</a:rPr>
              <a:t>w = (2,3,4,5)</a:t>
            </a:r>
          </a:p>
        </p:txBody>
      </p:sp>
      <p:sp>
        <p:nvSpPr>
          <p:cNvPr id="5" name="Rectangle 4"/>
          <p:cNvSpPr/>
          <p:nvPr/>
        </p:nvSpPr>
        <p:spPr>
          <a:xfrm>
            <a:off x="9940825" y="1308909"/>
            <a:ext cx="183620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</a:rPr>
              <a:t>v = (3,5,6,10)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0825" y="1798301"/>
            <a:ext cx="93610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</a:rPr>
              <a:t>W = 8</a:t>
            </a:r>
          </a:p>
        </p:txBody>
      </p:sp>
      <p:sp>
        <p:nvSpPr>
          <p:cNvPr id="7" name="Rectangle 6"/>
          <p:cNvSpPr/>
          <p:nvPr/>
        </p:nvSpPr>
        <p:spPr>
          <a:xfrm>
            <a:off x="5153678" y="2442288"/>
            <a:ext cx="108012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; 0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988" y="5920170"/>
            <a:ext cx="131582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2,2,2,2; 12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988" y="5251627"/>
            <a:ext cx="96112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2,2,2; 9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19847" y="5251627"/>
            <a:ext cx="1092897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2,2,3; 11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84483" y="5251627"/>
            <a:ext cx="1116393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2,2,4; 12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2615" y="5251627"/>
            <a:ext cx="1080389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2,3,3; 13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81864" y="4318665"/>
            <a:ext cx="76886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2,2; 6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40736" y="4318665"/>
            <a:ext cx="76886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2,3; 8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99608" y="4318665"/>
            <a:ext cx="76886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2,4; 9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62758" y="4318665"/>
            <a:ext cx="88802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2,5; 13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45070" y="4318665"/>
            <a:ext cx="8944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3,3; 10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33798" y="4318665"/>
            <a:ext cx="89215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3,4; 11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16110" y="4318665"/>
            <a:ext cx="88987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3,5; 15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4838" y="4318665"/>
            <a:ext cx="8875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4,4; 12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126592" y="3405513"/>
            <a:ext cx="6742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2 ; 3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42734" y="3405513"/>
            <a:ext cx="6742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3 ; 5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46373" y="3405513"/>
            <a:ext cx="6742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4 ; 6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550012" y="3405513"/>
            <a:ext cx="7594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5 ; 10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endCxn id="21" idx="0"/>
          </p:cNvCxnSpPr>
          <p:nvPr/>
        </p:nvCxnSpPr>
        <p:spPr>
          <a:xfrm flipH="1">
            <a:off x="3463734" y="2810592"/>
            <a:ext cx="1687048" cy="594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>
            <a:off x="5421056" y="2810592"/>
            <a:ext cx="1258820" cy="594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0"/>
          </p:cNvCxnSpPr>
          <p:nvPr/>
        </p:nvCxnSpPr>
        <p:spPr>
          <a:xfrm>
            <a:off x="5925112" y="2802328"/>
            <a:ext cx="1858403" cy="603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0"/>
          </p:cNvCxnSpPr>
          <p:nvPr/>
        </p:nvCxnSpPr>
        <p:spPr>
          <a:xfrm>
            <a:off x="6177140" y="2802328"/>
            <a:ext cx="2752610" cy="603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3" idx="0"/>
          </p:cNvCxnSpPr>
          <p:nvPr/>
        </p:nvCxnSpPr>
        <p:spPr>
          <a:xfrm flipH="1">
            <a:off x="2066295" y="3765553"/>
            <a:ext cx="1158517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2"/>
            <a:endCxn id="14" idx="0"/>
          </p:cNvCxnSpPr>
          <p:nvPr/>
        </p:nvCxnSpPr>
        <p:spPr>
          <a:xfrm flipH="1">
            <a:off x="2925167" y="3765553"/>
            <a:ext cx="538567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2"/>
            <a:endCxn id="15" idx="0"/>
          </p:cNvCxnSpPr>
          <p:nvPr/>
        </p:nvCxnSpPr>
        <p:spPr>
          <a:xfrm>
            <a:off x="3463734" y="3765553"/>
            <a:ext cx="320305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0"/>
          </p:cNvCxnSpPr>
          <p:nvPr/>
        </p:nvCxnSpPr>
        <p:spPr>
          <a:xfrm>
            <a:off x="3727220" y="3765553"/>
            <a:ext cx="979550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7" idx="0"/>
          </p:cNvCxnSpPr>
          <p:nvPr/>
        </p:nvCxnSpPr>
        <p:spPr>
          <a:xfrm flipH="1">
            <a:off x="5692290" y="3765553"/>
            <a:ext cx="772882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9" idx="0"/>
          </p:cNvCxnSpPr>
          <p:nvPr/>
        </p:nvCxnSpPr>
        <p:spPr>
          <a:xfrm>
            <a:off x="6861216" y="3765553"/>
            <a:ext cx="799830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2"/>
            <a:endCxn id="18" idx="0"/>
          </p:cNvCxnSpPr>
          <p:nvPr/>
        </p:nvCxnSpPr>
        <p:spPr>
          <a:xfrm>
            <a:off x="6679876" y="3765553"/>
            <a:ext cx="0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2"/>
            <a:endCxn id="20" idx="0"/>
          </p:cNvCxnSpPr>
          <p:nvPr/>
        </p:nvCxnSpPr>
        <p:spPr>
          <a:xfrm>
            <a:off x="7783515" y="3765553"/>
            <a:ext cx="865117" cy="553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0"/>
          </p:cNvCxnSpPr>
          <p:nvPr/>
        </p:nvCxnSpPr>
        <p:spPr>
          <a:xfrm flipH="1">
            <a:off x="967548" y="4678705"/>
            <a:ext cx="869876" cy="572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1" idx="0"/>
          </p:cNvCxnSpPr>
          <p:nvPr/>
        </p:nvCxnSpPr>
        <p:spPr>
          <a:xfrm>
            <a:off x="2288708" y="4678705"/>
            <a:ext cx="953972" cy="572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0" idx="0"/>
          </p:cNvCxnSpPr>
          <p:nvPr/>
        </p:nvCxnSpPr>
        <p:spPr>
          <a:xfrm>
            <a:off x="2066295" y="4678705"/>
            <a:ext cx="1" cy="572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12" idx="0"/>
          </p:cNvCxnSpPr>
          <p:nvPr/>
        </p:nvCxnSpPr>
        <p:spPr>
          <a:xfrm>
            <a:off x="2925167" y="4678705"/>
            <a:ext cx="1487643" cy="572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8" idx="0"/>
          </p:cNvCxnSpPr>
          <p:nvPr/>
        </p:nvCxnSpPr>
        <p:spPr>
          <a:xfrm>
            <a:off x="967548" y="5611667"/>
            <a:ext cx="177351" cy="3085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ular Callout 41"/>
          <p:cNvSpPr/>
          <p:nvPr/>
        </p:nvSpPr>
        <p:spPr>
          <a:xfrm>
            <a:off x="7658269" y="933171"/>
            <a:ext cx="1667774" cy="684076"/>
          </a:xfrm>
          <a:prstGeom prst="wedgeRoundRectCallout">
            <a:avLst>
              <a:gd name="adj1" fmla="val 78984"/>
              <a:gd name="adj2" fmla="val -399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Weight of objects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7401475" y="1396068"/>
            <a:ext cx="1965207" cy="995471"/>
          </a:xfrm>
          <a:prstGeom prst="wedgeRoundRectCallout">
            <a:avLst>
              <a:gd name="adj1" fmla="val 73002"/>
              <a:gd name="adj2" fmla="val -399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Corresponding value of each object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7669963" y="1903838"/>
            <a:ext cx="1667774" cy="684076"/>
          </a:xfrm>
          <a:prstGeom prst="wedgeRoundRectCallout">
            <a:avLst>
              <a:gd name="adj1" fmla="val 78984"/>
              <a:gd name="adj2" fmla="val -399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Capacity of Knapsack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3742" y="819517"/>
            <a:ext cx="6766560" cy="12258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200" dirty="0"/>
              <a:t>Initially solution is empty.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200" dirty="0"/>
              <a:t>Left of the semicolon are weights of selected objects.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200" dirty="0"/>
              <a:t>Right of the semicolon is the current total value of load.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507764" y="3468150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6735202" y="3459017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7771045" y="4368738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6784485" y="4376338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5798438" y="4376338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4811750" y="4368393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3884426" y="4372839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3035218" y="4374993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2166504" y="4377799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1160782" y="5310007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2278888" y="5299331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3455590" y="5303141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4621250" y="5318291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1423796" y="5974180"/>
            <a:ext cx="252028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532607" y="2330064"/>
            <a:ext cx="2286000" cy="8512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solidFill>
                  <a:srgbClr val="C00000"/>
                </a:solidFill>
              </a:rPr>
              <a:t>Now, apply depth first search</a:t>
            </a:r>
          </a:p>
        </p:txBody>
      </p:sp>
      <p:sp>
        <p:nvSpPr>
          <p:cNvPr id="61" name="Freeform 60"/>
          <p:cNvSpPr/>
          <p:nvPr/>
        </p:nvSpPr>
        <p:spPr>
          <a:xfrm>
            <a:off x="670564" y="2720698"/>
            <a:ext cx="4013200" cy="3149600"/>
          </a:xfrm>
          <a:custGeom>
            <a:avLst/>
            <a:gdLst>
              <a:gd name="connsiteX0" fmla="*/ 5080 w 4013200"/>
              <a:gd name="connsiteY0" fmla="*/ 3149600 h 3149600"/>
              <a:gd name="connsiteX1" fmla="*/ 0 w 4013200"/>
              <a:gd name="connsiteY1" fmla="*/ 2407920 h 3149600"/>
              <a:gd name="connsiteX2" fmla="*/ 812800 w 4013200"/>
              <a:gd name="connsiteY2" fmla="*/ 1854200 h 3149600"/>
              <a:gd name="connsiteX3" fmla="*/ 812800 w 4013200"/>
              <a:gd name="connsiteY3" fmla="*/ 1473200 h 3149600"/>
              <a:gd name="connsiteX4" fmla="*/ 2255520 w 4013200"/>
              <a:gd name="connsiteY4" fmla="*/ 904240 h 3149600"/>
              <a:gd name="connsiteX5" fmla="*/ 2245360 w 4013200"/>
              <a:gd name="connsiteY5" fmla="*/ 553720 h 3149600"/>
              <a:gd name="connsiteX6" fmla="*/ 4013200 w 4013200"/>
              <a:gd name="connsiteY6" fmla="*/ 0 h 314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3200" h="3149600">
                <a:moveTo>
                  <a:pt x="5080" y="3149600"/>
                </a:moveTo>
                <a:cubicBezTo>
                  <a:pt x="3387" y="2902373"/>
                  <a:pt x="1693" y="2655147"/>
                  <a:pt x="0" y="2407920"/>
                </a:cubicBezTo>
                <a:lnTo>
                  <a:pt x="812800" y="1854200"/>
                </a:lnTo>
                <a:lnTo>
                  <a:pt x="812800" y="1473200"/>
                </a:lnTo>
                <a:lnTo>
                  <a:pt x="2255520" y="904240"/>
                </a:lnTo>
                <a:lnTo>
                  <a:pt x="2245360" y="553720"/>
                </a:lnTo>
                <a:lnTo>
                  <a:pt x="401320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/>
          <p:cNvSpPr txBox="1"/>
          <p:nvPr/>
        </p:nvSpPr>
        <p:spPr>
          <a:xfrm>
            <a:off x="6804840" y="5265062"/>
            <a:ext cx="5239114" cy="510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rgbClr val="AD1457"/>
                </a:solidFill>
              </a:rPr>
              <a:t>Store solution if optimal solution is found</a:t>
            </a:r>
          </a:p>
        </p:txBody>
      </p:sp>
      <p:sp>
        <p:nvSpPr>
          <p:cNvPr id="63" name="Freeform 62"/>
          <p:cNvSpPr/>
          <p:nvPr/>
        </p:nvSpPr>
        <p:spPr>
          <a:xfrm>
            <a:off x="1481332" y="4569818"/>
            <a:ext cx="408432" cy="624840"/>
          </a:xfrm>
          <a:custGeom>
            <a:avLst/>
            <a:gdLst>
              <a:gd name="connsiteX0" fmla="*/ 0 w 408432"/>
              <a:gd name="connsiteY0" fmla="*/ 0 h 624840"/>
              <a:gd name="connsiteX1" fmla="*/ 405384 w 408432"/>
              <a:gd name="connsiteY1" fmla="*/ 460248 h 624840"/>
              <a:gd name="connsiteX2" fmla="*/ 408432 w 408432"/>
              <a:gd name="connsiteY2" fmla="*/ 6248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432" h="624840">
                <a:moveTo>
                  <a:pt x="0" y="0"/>
                </a:moveTo>
                <a:lnTo>
                  <a:pt x="405384" y="460248"/>
                </a:lnTo>
                <a:lnTo>
                  <a:pt x="408432" y="62484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63"/>
          <p:cNvSpPr/>
          <p:nvPr/>
        </p:nvSpPr>
        <p:spPr>
          <a:xfrm>
            <a:off x="1498604" y="4590138"/>
            <a:ext cx="1407160" cy="584200"/>
          </a:xfrm>
          <a:custGeom>
            <a:avLst/>
            <a:gdLst>
              <a:gd name="connsiteX0" fmla="*/ 1407160 w 1407160"/>
              <a:gd name="connsiteY0" fmla="*/ 584200 h 584200"/>
              <a:gd name="connsiteX1" fmla="*/ 802640 w 1407160"/>
              <a:gd name="connsiteY1" fmla="*/ 208280 h 584200"/>
              <a:gd name="connsiteX2" fmla="*/ 50800 w 1407160"/>
              <a:gd name="connsiteY2" fmla="*/ 208280 h 584200"/>
              <a:gd name="connsiteX3" fmla="*/ 0 w 1407160"/>
              <a:gd name="connsiteY3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7160" h="584200">
                <a:moveTo>
                  <a:pt x="1407160" y="584200"/>
                </a:moveTo>
                <a:lnTo>
                  <a:pt x="802640" y="208280"/>
                </a:lnTo>
                <a:lnTo>
                  <a:pt x="50800" y="20828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Freeform 64"/>
          <p:cNvSpPr/>
          <p:nvPr/>
        </p:nvSpPr>
        <p:spPr>
          <a:xfrm>
            <a:off x="5725164" y="2824838"/>
            <a:ext cx="2004060" cy="1442720"/>
          </a:xfrm>
          <a:custGeom>
            <a:avLst/>
            <a:gdLst>
              <a:gd name="connsiteX0" fmla="*/ 0 w 2004060"/>
              <a:gd name="connsiteY0" fmla="*/ 0 h 1442720"/>
              <a:gd name="connsiteX1" fmla="*/ 1391920 w 2004060"/>
              <a:gd name="connsiteY1" fmla="*/ 538480 h 1442720"/>
              <a:gd name="connsiteX2" fmla="*/ 1397000 w 2004060"/>
              <a:gd name="connsiteY2" fmla="*/ 929640 h 1442720"/>
              <a:gd name="connsiteX3" fmla="*/ 2004060 w 2004060"/>
              <a:gd name="connsiteY3" fmla="*/ 144272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060" h="1442720">
                <a:moveTo>
                  <a:pt x="0" y="0"/>
                </a:moveTo>
                <a:lnTo>
                  <a:pt x="1391920" y="538480"/>
                </a:lnTo>
                <a:cubicBezTo>
                  <a:pt x="1393613" y="668867"/>
                  <a:pt x="1395307" y="799253"/>
                  <a:pt x="1397000" y="929640"/>
                </a:cubicBezTo>
                <a:lnTo>
                  <a:pt x="2004060" y="144272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/>
          <p:cNvSpPr txBox="1"/>
          <p:nvPr/>
        </p:nvSpPr>
        <p:spPr>
          <a:xfrm>
            <a:off x="7225400" y="4333492"/>
            <a:ext cx="896112" cy="347472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1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Knapsack Problem –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424242"/>
          </a:solidFill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00B0F0"/>
                </a:solidFill>
                <a:latin typeface="Consolas" panose="020B0609020204030204" pitchFamily="49" charset="0"/>
              </a:rPr>
              <a:t> backpack(</a:t>
            </a:r>
            <a:r>
              <a:rPr lang="en-IN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00B0F0"/>
                </a:solidFill>
                <a:latin typeface="Consolas" panose="020B0609020204030204" pitchFamily="49" charset="0"/>
              </a:rPr>
              <a:t>, r)</a:t>
            </a:r>
          </a:p>
          <a:p>
            <a:pPr marL="1076325" indent="-1076325"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{Calculates the value of the best load that can be constructed using items of type </a:t>
            </a:r>
            <a:r>
              <a:rPr lang="en-IN" dirty="0" err="1">
                <a:solidFill>
                  <a:srgbClr val="F9C5D7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 to n and whose total weight does not exceed r}</a:t>
            </a:r>
          </a:p>
          <a:p>
            <a:pPr marL="0" indent="0">
              <a:buNone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		b </a:t>
            </a: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 0</a:t>
            </a:r>
          </a:p>
          <a:p>
            <a:pPr marL="0" indent="0">
              <a:buNone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		{Try each allowed kind of item in turn}</a:t>
            </a:r>
          </a:p>
          <a:p>
            <a:pPr marL="0" indent="0">
              <a:buNone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		</a:t>
            </a:r>
            <a:r>
              <a:rPr lang="en-IN" b="1" dirty="0">
                <a:solidFill>
                  <a:srgbClr val="F9C5D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</a:t>
            </a: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k  </a:t>
            </a:r>
            <a:r>
              <a:rPr lang="en-IN" dirty="0" err="1">
                <a:solidFill>
                  <a:srgbClr val="F9C5D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to n </a:t>
            </a:r>
            <a:r>
              <a:rPr lang="en-IN" b="1" dirty="0">
                <a:solidFill>
                  <a:srgbClr val="F9C5D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do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9C5D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			if</a:t>
            </a: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w[k] ≤ r </a:t>
            </a:r>
            <a:r>
              <a:rPr lang="en-IN" b="1" dirty="0">
                <a:solidFill>
                  <a:srgbClr val="F9C5D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then</a:t>
            </a:r>
          </a:p>
          <a:p>
            <a:pPr marL="0" indent="0">
              <a:buNone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				b  max(b, v[k] + backpack (k, r – w[k]))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9C5D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		return</a:t>
            </a: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6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Travelling Salesman Problem (TSP) – Introduction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traveler needs to visit </a:t>
                </a:r>
                <a:r>
                  <a:rPr lang="en-US" dirty="0">
                    <a:solidFill>
                      <a:srgbClr val="AD1457"/>
                    </a:solidFill>
                  </a:rPr>
                  <a:t>all the cities </a:t>
                </a:r>
                <a:r>
                  <a:rPr lang="en-US" dirty="0"/>
                  <a:t>from a list, where distances between all the cities are known and each city should be visited just once.</a:t>
                </a:r>
              </a:p>
              <a:p>
                <a:r>
                  <a:rPr lang="en-US" dirty="0"/>
                  <a:t>So, the problem is to find </a:t>
                </a:r>
                <a:r>
                  <a:rPr lang="en-US" dirty="0">
                    <a:solidFill>
                      <a:srgbClr val="AD1457"/>
                    </a:solidFill>
                  </a:rPr>
                  <a:t>the shortest possible route </a:t>
                </a:r>
                <a:r>
                  <a:rPr lang="en-US" dirty="0"/>
                  <a:t>that visits each city exactly once and returns to the starting point.</a:t>
                </a:r>
              </a:p>
              <a:p>
                <a:r>
                  <a:rPr lang="en-US" dirty="0"/>
                  <a:t>Solution: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Consider city 1 as the starting and ending point.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Generate all (n-1)! Permutations of cities.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Calculate cost of every permutation and keep track of minimum cost permutation.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Return the permutation with minimum cost.</a:t>
                </a:r>
              </a:p>
              <a:p>
                <a:r>
                  <a:rPr lang="en-US" dirty="0"/>
                  <a:t>Time Complexity is </a:t>
                </a:r>
                <a14:m>
                  <m:oMath xmlns:m="http://schemas.openxmlformats.org/officeDocument/2006/math">
                    <m:r>
                      <a:rPr lang="el-GR" b="1" i="0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l-GR" b="1" i="1" dirty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b="1" dirty="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68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Travelling Salesman Problem (TSP) –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tours grows exponentially as we add cities to the map,</a:t>
            </a:r>
          </a:p>
          <a:p>
            <a:endParaRPr lang="en-US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18" y="1864566"/>
            <a:ext cx="4225047" cy="325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1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 using Branch &amp; Bound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74766" y="1050062"/>
            <a:ext cx="4415245" cy="3404371"/>
            <a:chOff x="574766" y="1050062"/>
            <a:chExt cx="4415245" cy="3404371"/>
          </a:xfrm>
        </p:grpSpPr>
        <p:sp>
          <p:nvSpPr>
            <p:cNvPr id="42" name="Rectangle 41"/>
            <p:cNvSpPr/>
            <p:nvPr/>
          </p:nvSpPr>
          <p:spPr>
            <a:xfrm>
              <a:off x="574766" y="1050062"/>
              <a:ext cx="4415245" cy="3404371"/>
            </a:xfrm>
            <a:prstGeom prst="rect">
              <a:avLst/>
            </a:prstGeom>
          </p:spPr>
        </p:sp>
        <p:sp>
          <p:nvSpPr>
            <p:cNvPr id="43" name="Oval 42"/>
            <p:cNvSpPr/>
            <p:nvPr/>
          </p:nvSpPr>
          <p:spPr>
            <a:xfrm>
              <a:off x="1289295" y="1236305"/>
              <a:ext cx="548640" cy="54864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772041" y="1236306"/>
              <a:ext cx="548640" cy="54864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effectLst/>
                  <a:ea typeface="Calibri" panose="020F0502020204030204" pitchFamily="34" charset="0"/>
                  <a:cs typeface="Shruti" panose="020B0502040204020203" pitchFamily="34" charset="0"/>
                </a:rPr>
                <a:t>B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1290219" y="2619810"/>
              <a:ext cx="548640" cy="54864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effectLst/>
                  <a:ea typeface="Calibri" panose="020F0502020204030204" pitchFamily="34" charset="0"/>
                  <a:cs typeface="Shruti" panose="020B0502040204020203" pitchFamily="34" charset="0"/>
                </a:rPr>
                <a:t>C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772041" y="2619810"/>
              <a:ext cx="548640" cy="54864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effectLst/>
                  <a:ea typeface="Calibri" panose="020F0502020204030204" pitchFamily="34" charset="0"/>
                  <a:cs typeface="Shruti" panose="020B0502040204020203" pitchFamily="34" charset="0"/>
                </a:rPr>
                <a:t>D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856995" y="1528858"/>
              <a:ext cx="1915046" cy="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5" idx="0"/>
              <a:endCxn id="43" idx="4"/>
            </p:cNvCxnSpPr>
            <p:nvPr/>
          </p:nvCxnSpPr>
          <p:spPr>
            <a:xfrm flipH="1" flipV="1">
              <a:off x="1563615" y="1784945"/>
              <a:ext cx="924" cy="834865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6" idx="0"/>
              <a:endCxn id="44" idx="4"/>
            </p:cNvCxnSpPr>
            <p:nvPr/>
          </p:nvCxnSpPr>
          <p:spPr>
            <a:xfrm flipV="1">
              <a:off x="4046361" y="1784946"/>
              <a:ext cx="0" cy="83486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56995" y="2919125"/>
              <a:ext cx="1915046" cy="11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46" idx="4"/>
            </p:cNvCxnSpPr>
            <p:nvPr/>
          </p:nvCxnSpPr>
          <p:spPr>
            <a:xfrm flipV="1">
              <a:off x="3034477" y="3168450"/>
              <a:ext cx="1011884" cy="92166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7" idx="2"/>
              <a:endCxn id="45" idx="4"/>
            </p:cNvCxnSpPr>
            <p:nvPr/>
          </p:nvCxnSpPr>
          <p:spPr>
            <a:xfrm flipH="1" flipV="1">
              <a:off x="1564539" y="3168450"/>
              <a:ext cx="947653" cy="82878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44" idx="3"/>
            </p:cNvCxnSpPr>
            <p:nvPr/>
          </p:nvCxnSpPr>
          <p:spPr>
            <a:xfrm flipV="1">
              <a:off x="1773993" y="1704600"/>
              <a:ext cx="2078394" cy="100287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5"/>
            </p:cNvCxnSpPr>
            <p:nvPr/>
          </p:nvCxnSpPr>
          <p:spPr>
            <a:xfrm>
              <a:off x="1757589" y="1704599"/>
              <a:ext cx="2090940" cy="100291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/>
            <p:cNvSpPr/>
            <p:nvPr/>
          </p:nvSpPr>
          <p:spPr>
            <a:xfrm>
              <a:off x="898400" y="1528353"/>
              <a:ext cx="1661919" cy="2625635"/>
            </a:xfrm>
            <a:custGeom>
              <a:avLst/>
              <a:gdLst>
                <a:gd name="connsiteX0" fmla="*/ 245220 w 1050763"/>
                <a:gd name="connsiteY0" fmla="*/ 0 h 1747157"/>
                <a:gd name="connsiteX1" fmla="*/ 49277 w 1050763"/>
                <a:gd name="connsiteY1" fmla="*/ 925286 h 1747157"/>
                <a:gd name="connsiteX2" fmla="*/ 1050763 w 1050763"/>
                <a:gd name="connsiteY2" fmla="*/ 1747157 h 17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763" h="1747157">
                  <a:moveTo>
                    <a:pt x="245220" y="0"/>
                  </a:moveTo>
                  <a:cubicBezTo>
                    <a:pt x="80120" y="317046"/>
                    <a:pt x="-84980" y="634093"/>
                    <a:pt x="49277" y="925286"/>
                  </a:cubicBezTo>
                  <a:cubicBezTo>
                    <a:pt x="183534" y="1216479"/>
                    <a:pt x="617148" y="1481818"/>
                    <a:pt x="1050763" y="1747157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2978331" y="1658982"/>
              <a:ext cx="1807247" cy="2534195"/>
            </a:xfrm>
            <a:custGeom>
              <a:avLst/>
              <a:gdLst>
                <a:gd name="connsiteX0" fmla="*/ 832757 w 1155282"/>
                <a:gd name="connsiteY0" fmla="*/ 0 h 1741714"/>
                <a:gd name="connsiteX1" fmla="*/ 1110343 w 1155282"/>
                <a:gd name="connsiteY1" fmla="*/ 996043 h 1741714"/>
                <a:gd name="connsiteX2" fmla="*/ 0 w 1155282"/>
                <a:gd name="connsiteY2" fmla="*/ 1741714 h 174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282" h="1741714">
                  <a:moveTo>
                    <a:pt x="832757" y="0"/>
                  </a:moveTo>
                  <a:cubicBezTo>
                    <a:pt x="1040946" y="352878"/>
                    <a:pt x="1249136" y="705757"/>
                    <a:pt x="1110343" y="996043"/>
                  </a:cubicBezTo>
                  <a:cubicBezTo>
                    <a:pt x="971550" y="1286329"/>
                    <a:pt x="485775" y="1514021"/>
                    <a:pt x="0" y="174171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" name="Text Box 76"/>
            <p:cNvSpPr txBox="1"/>
            <p:nvPr/>
          </p:nvSpPr>
          <p:spPr>
            <a:xfrm>
              <a:off x="2611410" y="1131250"/>
              <a:ext cx="523675" cy="39533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9" name="Text Box 23"/>
            <p:cNvSpPr txBox="1"/>
            <p:nvPr/>
          </p:nvSpPr>
          <p:spPr>
            <a:xfrm>
              <a:off x="2644569" y="2542255"/>
              <a:ext cx="348190" cy="39491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ea typeface="Calibri" panose="020F0502020204030204" pitchFamily="34" charset="0"/>
                  <a:cs typeface="Shruti" panose="020B0502040204020203" pitchFamily="34" charset="0"/>
                </a:rPr>
                <a:t>8</a:t>
              </a:r>
              <a:endParaRPr lang="en-US" sz="2400" dirty="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60" name="Text Box 23"/>
            <p:cNvSpPr txBox="1"/>
            <p:nvPr/>
          </p:nvSpPr>
          <p:spPr>
            <a:xfrm>
              <a:off x="1290219" y="1928153"/>
              <a:ext cx="348190" cy="345916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857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ea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61" name="Text Box 23"/>
            <p:cNvSpPr txBox="1"/>
            <p:nvPr/>
          </p:nvSpPr>
          <p:spPr>
            <a:xfrm>
              <a:off x="3972263" y="1945209"/>
              <a:ext cx="348190" cy="34591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ea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2" name="Text Box 23"/>
            <p:cNvSpPr txBox="1"/>
            <p:nvPr/>
          </p:nvSpPr>
          <p:spPr>
            <a:xfrm>
              <a:off x="3280032" y="1830393"/>
              <a:ext cx="495134" cy="39491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ea typeface="Calibri" panose="020F0502020204030204" pitchFamily="34" charset="0"/>
                  <a:cs typeface="Shruti" panose="020B0502040204020203" pitchFamily="34" charset="0"/>
                </a:rPr>
                <a:t>10</a:t>
              </a:r>
              <a:endParaRPr lang="en-US" sz="2400" dirty="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63" name="Text Box 23"/>
            <p:cNvSpPr txBox="1"/>
            <p:nvPr/>
          </p:nvSpPr>
          <p:spPr>
            <a:xfrm>
              <a:off x="1992523" y="1866614"/>
              <a:ext cx="348190" cy="39491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ea typeface="Calibri" panose="020F0502020204030204" pitchFamily="34" charset="0"/>
                  <a:cs typeface="Shruti" panose="020B0502040204020203" pitchFamily="34" charset="0"/>
                </a:rPr>
                <a:t>9</a:t>
              </a:r>
              <a:endParaRPr lang="en-US" sz="2400" dirty="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64" name="Text Box 23"/>
            <p:cNvSpPr txBox="1"/>
            <p:nvPr/>
          </p:nvSpPr>
          <p:spPr>
            <a:xfrm>
              <a:off x="1995916" y="3225195"/>
              <a:ext cx="348190" cy="39491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ea typeface="Calibri" panose="020F0502020204030204" pitchFamily="34" charset="0"/>
                  <a:cs typeface="Shruti" panose="020B0502040204020203" pitchFamily="34" charset="0"/>
                </a:rPr>
                <a:t>9</a:t>
              </a:r>
              <a:endParaRPr lang="en-US" sz="2400" dirty="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65" name="Text Box 23"/>
            <p:cNvSpPr txBox="1"/>
            <p:nvPr/>
          </p:nvSpPr>
          <p:spPr>
            <a:xfrm>
              <a:off x="3299499" y="3276032"/>
              <a:ext cx="348190" cy="39491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ea typeface="Calibri" panose="020F0502020204030204" pitchFamily="34" charset="0"/>
                  <a:cs typeface="Shruti" panose="020B0502040204020203" pitchFamily="34" charset="0"/>
                </a:rPr>
                <a:t>6</a:t>
              </a:r>
              <a:endParaRPr lang="en-US" sz="2400" dirty="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66" name="Text Box 23"/>
            <p:cNvSpPr txBox="1"/>
            <p:nvPr/>
          </p:nvSpPr>
          <p:spPr>
            <a:xfrm>
              <a:off x="629598" y="2332129"/>
              <a:ext cx="348190" cy="39491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ea typeface="Calibri" panose="020F0502020204030204" pitchFamily="34" charset="0"/>
                  <a:cs typeface="Shruti" panose="020B0502040204020203" pitchFamily="34" charset="0"/>
                </a:rPr>
                <a:t>7</a:t>
              </a:r>
              <a:endParaRPr lang="en-US" sz="2400" dirty="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67" name="Text Box 23"/>
            <p:cNvSpPr txBox="1"/>
            <p:nvPr/>
          </p:nvSpPr>
          <p:spPr>
            <a:xfrm>
              <a:off x="4641821" y="2118399"/>
              <a:ext cx="348190" cy="39491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effectLst/>
                  <a:ea typeface="Calibri" panose="020F0502020204030204" pitchFamily="34" charset="0"/>
                  <a:cs typeface="Shruti" panose="020B0502040204020203" pitchFamily="34" charset="0"/>
                </a:rPr>
                <a:t>6</a:t>
              </a:r>
              <a:endParaRPr lang="en-US" sz="2400" dirty="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2512192" y="3722914"/>
              <a:ext cx="548640" cy="54864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effectLst/>
                  <a:ea typeface="Calibri" panose="020F0502020204030204" pitchFamily="34" charset="0"/>
                  <a:cs typeface="Shruti" panose="020B0502040204020203" pitchFamily="34" charset="0"/>
                </a:rPr>
                <a:t>E</a:t>
              </a:r>
              <a:endParaRPr lang="en-US" sz="2800" dirty="0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</a:endParaRPr>
            </a:p>
          </p:txBody>
        </p:sp>
      </p:grp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92962"/>
              </p:ext>
            </p:extLst>
          </p:nvPr>
        </p:nvGraphicFramePr>
        <p:xfrm>
          <a:off x="7128091" y="888272"/>
          <a:ext cx="4846326" cy="309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1">
                  <a:extLst>
                    <a:ext uri="{9D8B030D-6E8A-4147-A177-3AD203B41FA5}">
                      <a16:colId xmlns:a16="http://schemas.microsoft.com/office/drawing/2014/main" val="109910787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31182164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1832152231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12663317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650485207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2922490647"/>
                    </a:ext>
                  </a:extLst>
                </a:gridCol>
              </a:tblGrid>
              <a:tr h="515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98870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35100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142590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10763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55116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065349"/>
                  </a:ext>
                </a:extLst>
              </a:tr>
            </a:tbl>
          </a:graphicData>
        </a:graphic>
      </p:graphicFrame>
      <p:sp>
        <p:nvSpPr>
          <p:cNvPr id="87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total minimum distance = sum of row/column minimum = 31</a:t>
            </a:r>
          </a:p>
          <a:p>
            <a:r>
              <a:rPr lang="en-US" dirty="0"/>
              <a:t>The upper bound = A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⟶B⟶C⟶D⟶E⟶A </a:t>
            </a:r>
            <a:r>
              <a:rPr lang="en-US" dirty="0"/>
              <a:t>=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41</a:t>
            </a:r>
          </a:p>
          <a:p>
            <a:r>
              <a:rPr lang="en-US" dirty="0">
                <a:ea typeface="Cambria Math" panose="02040503050406030204" pitchFamily="18" charset="0"/>
              </a:rPr>
              <a:t>Solution : [31…41]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1386588" y="1463036"/>
            <a:ext cx="365760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0585399" y="1981584"/>
            <a:ext cx="365760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155705" y="2517542"/>
            <a:ext cx="365760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952537" y="3026613"/>
            <a:ext cx="365760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585399" y="3549507"/>
            <a:ext cx="365760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8085909" y="4976949"/>
            <a:ext cx="365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30687" y="5429794"/>
            <a:ext cx="365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3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 using Branch &amp; Bound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7128091" y="888272"/>
          <a:ext cx="4846326" cy="309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1">
                  <a:extLst>
                    <a:ext uri="{9D8B030D-6E8A-4147-A177-3AD203B41FA5}">
                      <a16:colId xmlns:a16="http://schemas.microsoft.com/office/drawing/2014/main" val="109910787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31182164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1832152231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12663317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650485207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2922490647"/>
                    </a:ext>
                  </a:extLst>
                </a:gridCol>
              </a:tblGrid>
              <a:tr h="515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98870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35100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142590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10763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55116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06534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541494" y="779929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53" y="1965512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843741" y="1967753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243729" y="1967753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643718" y="1967753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809513" y="1237129"/>
            <a:ext cx="1718534" cy="728383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8" idx="0"/>
          </p:cNvCxnSpPr>
          <p:nvPr/>
        </p:nvCxnSpPr>
        <p:spPr>
          <a:xfrm flipH="1">
            <a:off x="2209501" y="1237129"/>
            <a:ext cx="697753" cy="730624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9" idx="0"/>
          </p:cNvCxnSpPr>
          <p:nvPr/>
        </p:nvCxnSpPr>
        <p:spPr>
          <a:xfrm>
            <a:off x="2907254" y="1237129"/>
            <a:ext cx="702235" cy="730624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0" idx="0"/>
          </p:cNvCxnSpPr>
          <p:nvPr/>
        </p:nvCxnSpPr>
        <p:spPr>
          <a:xfrm>
            <a:off x="3267635" y="1223682"/>
            <a:ext cx="1741843" cy="744071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23683" y="122368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83" y="1223681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 r="-1333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54306" y="142986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306" y="1429869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r="-10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272118" y="142986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AD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118" y="1429869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 r="-14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917578" y="122368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578" y="1223681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 r="-10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9143996" y="820270"/>
            <a:ext cx="0" cy="329184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28586" y="1627094"/>
            <a:ext cx="5029200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11189"/>
              </p:ext>
            </p:extLst>
          </p:nvPr>
        </p:nvGraphicFramePr>
        <p:xfrm>
          <a:off x="866628" y="3796937"/>
          <a:ext cx="4038605" cy="2579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1">
                  <a:extLst>
                    <a:ext uri="{9D8B030D-6E8A-4147-A177-3AD203B41FA5}">
                      <a16:colId xmlns:a16="http://schemas.microsoft.com/office/drawing/2014/main" val="109910787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31182164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12663317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650485207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2922490647"/>
                    </a:ext>
                  </a:extLst>
                </a:gridCol>
              </a:tblGrid>
              <a:tr h="515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98870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142590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10763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55116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065349"/>
                  </a:ext>
                </a:extLst>
              </a:tr>
            </a:tbl>
          </a:graphicData>
        </a:graphic>
      </p:graphicFrame>
      <p:sp>
        <p:nvSpPr>
          <p:cNvPr id="80" name="Oval 79"/>
          <p:cNvSpPr/>
          <p:nvPr/>
        </p:nvSpPr>
        <p:spPr>
          <a:xfrm>
            <a:off x="3506593" y="4381822"/>
            <a:ext cx="365760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879498" y="4906253"/>
            <a:ext cx="365760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326872" y="5417243"/>
            <a:ext cx="365760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493171" y="5928236"/>
            <a:ext cx="365760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236823" y="4441372"/>
                <a:ext cx="4702630" cy="6139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=10+ 5+8+6+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6=35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823" y="4441372"/>
                <a:ext cx="4702630" cy="6139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ular Callout 83"/>
          <p:cNvSpPr/>
          <p:nvPr/>
        </p:nvSpPr>
        <p:spPr>
          <a:xfrm>
            <a:off x="8122023" y="5252155"/>
            <a:ext cx="1290918" cy="570422"/>
          </a:xfrm>
          <a:prstGeom prst="wedgeRoundRectCallout">
            <a:avLst>
              <a:gd name="adj1" fmla="val -18855"/>
              <a:gd name="adj2" fmla="val -1087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Distance from A to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0743" y="1963280"/>
            <a:ext cx="4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1457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10605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8" grpId="0" animBg="1"/>
      <p:bldP spid="69" grpId="0" animBg="1"/>
      <p:bldP spid="70" grpId="0" animBg="1"/>
      <p:bldP spid="16" grpId="0"/>
      <p:bldP spid="16" grpId="1"/>
      <p:bldP spid="76" grpId="0"/>
      <p:bldP spid="77" grpId="0"/>
      <p:bldP spid="78" grpId="0"/>
      <p:bldP spid="80" grpId="0" animBg="1"/>
      <p:bldP spid="81" grpId="0" animBg="1"/>
      <p:bldP spid="82" grpId="0" animBg="1"/>
      <p:bldP spid="83" grpId="0" animBg="1"/>
      <p:bldP spid="21" grpId="0" animBg="1"/>
      <p:bldP spid="84" grpId="0" animBg="1"/>
      <p:bldP spid="84" grpId="1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</p:cNvCxnSpPr>
          <p:nvPr/>
        </p:nvCxnSpPr>
        <p:spPr>
          <a:xfrm>
            <a:off x="1191446" y="-17287"/>
            <a:ext cx="0" cy="5486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534989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191446" y="1009551"/>
            <a:ext cx="0" cy="5029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512751" y="530001"/>
            <a:ext cx="682442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AD1457"/>
                </a:solidFill>
              </a:rPr>
              <a:t>Outline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Backtracking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The N - queens problem 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Branch &amp; Bound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Knapsack problem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Travelling Salesman problem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Minimax principle </a:t>
            </a:r>
          </a:p>
        </p:txBody>
      </p:sp>
    </p:spTree>
    <p:extLst>
      <p:ext uri="{BB962C8B-B14F-4D97-AF65-F5344CB8AC3E}">
        <p14:creationId xmlns:p14="http://schemas.microsoft.com/office/powerpoint/2010/main" val="27245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 using Branch &amp; Bound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7128091" y="888272"/>
          <a:ext cx="4846326" cy="309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1">
                  <a:extLst>
                    <a:ext uri="{9D8B030D-6E8A-4147-A177-3AD203B41FA5}">
                      <a16:colId xmlns:a16="http://schemas.microsoft.com/office/drawing/2014/main" val="109910787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31182164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1832152231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12663317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650485207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2922490647"/>
                    </a:ext>
                  </a:extLst>
                </a:gridCol>
              </a:tblGrid>
              <a:tr h="515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98870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35100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142590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10763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55116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06534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541494" y="779929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53" y="1965512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843741" y="1967753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243729" y="1967753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643718" y="1967753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809513" y="1237129"/>
            <a:ext cx="1718534" cy="728383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8" idx="0"/>
          </p:cNvCxnSpPr>
          <p:nvPr/>
        </p:nvCxnSpPr>
        <p:spPr>
          <a:xfrm flipH="1">
            <a:off x="2209501" y="1237129"/>
            <a:ext cx="697753" cy="730624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9" idx="0"/>
          </p:cNvCxnSpPr>
          <p:nvPr/>
        </p:nvCxnSpPr>
        <p:spPr>
          <a:xfrm>
            <a:off x="2907254" y="1237129"/>
            <a:ext cx="702235" cy="730624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0" idx="0"/>
          </p:cNvCxnSpPr>
          <p:nvPr/>
        </p:nvCxnSpPr>
        <p:spPr>
          <a:xfrm>
            <a:off x="3267635" y="1223682"/>
            <a:ext cx="1741843" cy="744071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23683" y="122368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83" y="1223681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 r="-1333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54306" y="142986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306" y="1429869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r="-10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272118" y="142986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AD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118" y="1429869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 r="-14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917578" y="122368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578" y="1223681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 r="-10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9966955" y="820270"/>
            <a:ext cx="0" cy="329184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28586" y="1627094"/>
            <a:ext cx="5029200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9341"/>
              </p:ext>
            </p:extLst>
          </p:nvPr>
        </p:nvGraphicFramePr>
        <p:xfrm>
          <a:off x="866628" y="3810003"/>
          <a:ext cx="4038605" cy="2579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1">
                  <a:extLst>
                    <a:ext uri="{9D8B030D-6E8A-4147-A177-3AD203B41FA5}">
                      <a16:colId xmlns:a16="http://schemas.microsoft.com/office/drawing/2014/main" val="109910787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31182164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12663317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650485207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2922490647"/>
                    </a:ext>
                  </a:extLst>
                </a:gridCol>
              </a:tblGrid>
              <a:tr h="515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98870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142590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10763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55116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065349"/>
                  </a:ext>
                </a:extLst>
              </a:tr>
            </a:tbl>
          </a:graphicData>
        </a:graphic>
      </p:graphicFrame>
      <p:sp>
        <p:nvSpPr>
          <p:cNvPr id="80" name="Oval 79"/>
          <p:cNvSpPr/>
          <p:nvPr/>
        </p:nvSpPr>
        <p:spPr>
          <a:xfrm>
            <a:off x="3506593" y="4394888"/>
            <a:ext cx="365760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486230" y="4893193"/>
            <a:ext cx="365760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699784" y="5430309"/>
            <a:ext cx="365760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709398" y="5941302"/>
            <a:ext cx="365760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236823" y="4441372"/>
                <a:ext cx="4702630" cy="6139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+ 5+8+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6=32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823" y="4441372"/>
                <a:ext cx="4702630" cy="6139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ular Callout 83"/>
          <p:cNvSpPr/>
          <p:nvPr/>
        </p:nvSpPr>
        <p:spPr>
          <a:xfrm>
            <a:off x="8122023" y="5252155"/>
            <a:ext cx="1290918" cy="570422"/>
          </a:xfrm>
          <a:prstGeom prst="wedgeRoundRectCallout">
            <a:avLst>
              <a:gd name="adj1" fmla="val -18855"/>
              <a:gd name="adj2" fmla="val -1087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Distance from A to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59231" y="1963280"/>
            <a:ext cx="4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1457"/>
                </a:solidFill>
              </a:rPr>
              <a:t>32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52601" y="1971987"/>
            <a:ext cx="4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1457"/>
                </a:solidFill>
              </a:rPr>
              <a:t>34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50331" y="1971987"/>
            <a:ext cx="4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1457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61586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0" grpId="0" animBg="1"/>
      <p:bldP spid="81" grpId="0" animBg="1"/>
      <p:bldP spid="82" grpId="0" animBg="1"/>
      <p:bldP spid="83" grpId="0" animBg="1"/>
      <p:bldP spid="21" grpId="0" animBg="1"/>
      <p:bldP spid="84" grpId="0" animBg="1"/>
      <p:bldP spid="84" grpId="1" animBg="1"/>
      <p:bldP spid="22" grpId="0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 using Branch &amp; Bound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7128091" y="888272"/>
          <a:ext cx="4846326" cy="309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1">
                  <a:extLst>
                    <a:ext uri="{9D8B030D-6E8A-4147-A177-3AD203B41FA5}">
                      <a16:colId xmlns:a16="http://schemas.microsoft.com/office/drawing/2014/main" val="109910787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31182164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1832152231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12663317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650485207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2922490647"/>
                    </a:ext>
                  </a:extLst>
                </a:gridCol>
              </a:tblGrid>
              <a:tr h="515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98870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35100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142590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10763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55116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06534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541494" y="779929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53" y="1965512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843741" y="1967753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243729" y="1967753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643718" y="1967753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31</a:t>
            </a: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809513" y="1237129"/>
            <a:ext cx="1718534" cy="728383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8" idx="0"/>
          </p:cNvCxnSpPr>
          <p:nvPr/>
        </p:nvCxnSpPr>
        <p:spPr>
          <a:xfrm flipH="1">
            <a:off x="2209501" y="1237129"/>
            <a:ext cx="697753" cy="730624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9" idx="0"/>
          </p:cNvCxnSpPr>
          <p:nvPr/>
        </p:nvCxnSpPr>
        <p:spPr>
          <a:xfrm>
            <a:off x="2907254" y="1237129"/>
            <a:ext cx="702235" cy="730624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0" idx="0"/>
          </p:cNvCxnSpPr>
          <p:nvPr/>
        </p:nvCxnSpPr>
        <p:spPr>
          <a:xfrm>
            <a:off x="3267635" y="1223682"/>
            <a:ext cx="1741843" cy="744071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23683" y="122368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83" y="1223681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 r="-1333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54306" y="142986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306" y="1429869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r="-10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272118" y="142986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AD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118" y="1429869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 r="-14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917578" y="122368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578" y="1223681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 r="-10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11586752" y="820270"/>
            <a:ext cx="0" cy="329184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28586" y="1627094"/>
            <a:ext cx="5029200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019"/>
              </p:ext>
            </p:extLst>
          </p:nvPr>
        </p:nvGraphicFramePr>
        <p:xfrm>
          <a:off x="866628" y="4319455"/>
          <a:ext cx="3230884" cy="2063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1">
                  <a:extLst>
                    <a:ext uri="{9D8B030D-6E8A-4147-A177-3AD203B41FA5}">
                      <a16:colId xmlns:a16="http://schemas.microsoft.com/office/drawing/2014/main" val="109910787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31182164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12663317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650485207"/>
                    </a:ext>
                  </a:extLst>
                </a:gridCol>
              </a:tblGrid>
              <a:tr h="515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98870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10763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55116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065349"/>
                  </a:ext>
                </a:extLst>
              </a:tr>
            </a:tbl>
          </a:graphicData>
        </a:graphic>
      </p:graphicFrame>
      <p:sp>
        <p:nvSpPr>
          <p:cNvPr id="80" name="Oval 79"/>
          <p:cNvSpPr/>
          <p:nvPr/>
        </p:nvSpPr>
        <p:spPr>
          <a:xfrm>
            <a:off x="3506593" y="5949370"/>
            <a:ext cx="365760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512356" y="4906253"/>
            <a:ext cx="365760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686719" y="5404180"/>
            <a:ext cx="365760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037729" y="4441372"/>
                <a:ext cx="5901724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𝐴𝐸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+8+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6=36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729" y="4441372"/>
                <a:ext cx="5901724" cy="640080"/>
              </a:xfrm>
              <a:prstGeom prst="rect">
                <a:avLst/>
              </a:prstGeom>
              <a:blipFill>
                <a:blip r:embed="rId6"/>
                <a:stretch>
                  <a:fillRect l="-412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ular Callout 83"/>
          <p:cNvSpPr/>
          <p:nvPr/>
        </p:nvSpPr>
        <p:spPr>
          <a:xfrm>
            <a:off x="8254957" y="5274438"/>
            <a:ext cx="1290918" cy="570422"/>
          </a:xfrm>
          <a:prstGeom prst="wedgeRoundRectCallout">
            <a:avLst>
              <a:gd name="adj1" fmla="val -18855"/>
              <a:gd name="adj2" fmla="val -1087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Distance from A to 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689438" y="2013473"/>
            <a:ext cx="640080" cy="36576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7028586" y="2184444"/>
            <a:ext cx="5029200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970273" y="820270"/>
            <a:ext cx="0" cy="329184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56031" y="3149878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AD1457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29444" y="3152119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AD1457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29432" y="3152119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AD1457"/>
              </a:solidFill>
            </a:endParaRPr>
          </a:p>
        </p:txBody>
      </p:sp>
      <p:cxnSp>
        <p:nvCxnSpPr>
          <p:cNvPr id="35" name="Straight Arrow Connector 34"/>
          <p:cNvCxnSpPr>
            <a:endCxn id="32" idx="0"/>
          </p:cNvCxnSpPr>
          <p:nvPr/>
        </p:nvCxnSpPr>
        <p:spPr>
          <a:xfrm flipH="1">
            <a:off x="3221791" y="2416629"/>
            <a:ext cx="1428586" cy="733249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3" idx="0"/>
          </p:cNvCxnSpPr>
          <p:nvPr/>
        </p:nvCxnSpPr>
        <p:spPr>
          <a:xfrm flipH="1">
            <a:off x="4295204" y="2421495"/>
            <a:ext cx="697753" cy="730624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4" idx="0"/>
          </p:cNvCxnSpPr>
          <p:nvPr/>
        </p:nvCxnSpPr>
        <p:spPr>
          <a:xfrm>
            <a:off x="4992957" y="2421495"/>
            <a:ext cx="702235" cy="730624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257131" y="2577866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131" y="2577866"/>
                <a:ext cx="457200" cy="369332"/>
              </a:xfrm>
              <a:prstGeom prst="rect">
                <a:avLst/>
              </a:prstGeom>
              <a:blipFill>
                <a:blip r:embed="rId7"/>
                <a:stretch>
                  <a:fillRect r="-1333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588650" y="267954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BC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650" y="2679549"/>
                <a:ext cx="457200" cy="369332"/>
              </a:xfrm>
              <a:prstGeom prst="rect">
                <a:avLst/>
              </a:prstGeom>
              <a:blipFill>
                <a:blip r:embed="rId8"/>
                <a:stretch>
                  <a:fillRect r="-10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57821" y="261423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BD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21" y="2614235"/>
                <a:ext cx="457200" cy="369332"/>
              </a:xfrm>
              <a:prstGeom prst="rect">
                <a:avLst/>
              </a:prstGeom>
              <a:blipFill>
                <a:blip r:embed="rId9"/>
                <a:stretch>
                  <a:fillRect r="-14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ounded Rectangular Callout 43"/>
          <p:cNvSpPr/>
          <p:nvPr/>
        </p:nvSpPr>
        <p:spPr>
          <a:xfrm>
            <a:off x="8904899" y="5265473"/>
            <a:ext cx="1290918" cy="570422"/>
          </a:xfrm>
          <a:prstGeom prst="wedgeRoundRectCallout">
            <a:avLst>
              <a:gd name="adj1" fmla="val -18855"/>
              <a:gd name="adj2" fmla="val -1087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Distance from B to 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43529" y="3146616"/>
            <a:ext cx="4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1457"/>
                </a:solidFill>
              </a:rPr>
              <a:t>36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46500" y="3137652"/>
            <a:ext cx="4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1457"/>
                </a:solidFill>
              </a:rPr>
              <a:t>34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68019" y="3142260"/>
            <a:ext cx="4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D1457"/>
                </a:solidFill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34911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21" grpId="0" animBg="1"/>
      <p:bldP spid="84" grpId="0" animBg="1"/>
      <p:bldP spid="84" grpId="1" animBg="1"/>
      <p:bldP spid="29" grpId="0" animBg="1"/>
      <p:bldP spid="32" grpId="0" animBg="1"/>
      <p:bldP spid="33" grpId="0" animBg="1"/>
      <p:bldP spid="34" grpId="0" animBg="1"/>
      <p:bldP spid="38" grpId="0"/>
      <p:bldP spid="39" grpId="1"/>
      <p:bldP spid="39" grpId="2"/>
      <p:bldP spid="40" grpId="0"/>
      <p:bldP spid="44" grpId="0" animBg="1"/>
      <p:bldP spid="44" grpId="1" animBg="1"/>
      <p:bldP spid="45" grpId="0"/>
      <p:bldP spid="47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 using Branch &amp; Bound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7128091" y="888272"/>
          <a:ext cx="4846326" cy="309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1">
                  <a:extLst>
                    <a:ext uri="{9D8B030D-6E8A-4147-A177-3AD203B41FA5}">
                      <a16:colId xmlns:a16="http://schemas.microsoft.com/office/drawing/2014/main" val="109910787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31182164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1832152231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12663317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650485207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2922490647"/>
                    </a:ext>
                  </a:extLst>
                </a:gridCol>
              </a:tblGrid>
              <a:tr h="515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98870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35100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142590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10763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55116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06534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541494" y="779929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53" y="1965512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843741" y="1967753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243729" y="1967753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643718" y="1967753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31</a:t>
            </a: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809513" y="1237129"/>
            <a:ext cx="1718534" cy="728383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8" idx="0"/>
          </p:cNvCxnSpPr>
          <p:nvPr/>
        </p:nvCxnSpPr>
        <p:spPr>
          <a:xfrm flipH="1">
            <a:off x="2209501" y="1237129"/>
            <a:ext cx="697753" cy="730624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9" idx="0"/>
          </p:cNvCxnSpPr>
          <p:nvPr/>
        </p:nvCxnSpPr>
        <p:spPr>
          <a:xfrm>
            <a:off x="2907254" y="1237129"/>
            <a:ext cx="702235" cy="730624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0" idx="0"/>
          </p:cNvCxnSpPr>
          <p:nvPr/>
        </p:nvCxnSpPr>
        <p:spPr>
          <a:xfrm>
            <a:off x="3267635" y="1223682"/>
            <a:ext cx="1741843" cy="744071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23683" y="122368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83" y="1223681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 r="-1333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54306" y="142986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306" y="1429869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r="-10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272118" y="142986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AD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118" y="1429869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 r="-14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917578" y="122368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578" y="1223681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 r="-10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689438" y="2013473"/>
            <a:ext cx="640080" cy="36576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56031" y="3149878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929444" y="3152119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9432" y="3152119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34</a:t>
            </a:r>
          </a:p>
        </p:txBody>
      </p:sp>
      <p:cxnSp>
        <p:nvCxnSpPr>
          <p:cNvPr id="35" name="Straight Arrow Connector 34"/>
          <p:cNvCxnSpPr>
            <a:endCxn id="32" idx="0"/>
          </p:cNvCxnSpPr>
          <p:nvPr/>
        </p:nvCxnSpPr>
        <p:spPr>
          <a:xfrm flipH="1">
            <a:off x="3221791" y="2429691"/>
            <a:ext cx="1402460" cy="720187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3" idx="0"/>
          </p:cNvCxnSpPr>
          <p:nvPr/>
        </p:nvCxnSpPr>
        <p:spPr>
          <a:xfrm flipH="1">
            <a:off x="4295204" y="2421495"/>
            <a:ext cx="697753" cy="730624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4" idx="0"/>
          </p:cNvCxnSpPr>
          <p:nvPr/>
        </p:nvCxnSpPr>
        <p:spPr>
          <a:xfrm>
            <a:off x="4992957" y="2421495"/>
            <a:ext cx="702235" cy="730624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334740" y="252446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740" y="2524462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 r="-13333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588650" y="2666486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BC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650" y="2666486"/>
                <a:ext cx="457200" cy="369332"/>
              </a:xfrm>
              <a:prstGeom prst="rect">
                <a:avLst/>
              </a:prstGeom>
              <a:blipFill>
                <a:blip r:embed="rId7"/>
                <a:stretch>
                  <a:fillRect r="-10667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57821" y="261423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BD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21" y="2614235"/>
                <a:ext cx="457200" cy="369332"/>
              </a:xfrm>
              <a:prstGeom prst="rect">
                <a:avLst/>
              </a:prstGeom>
              <a:blipFill>
                <a:blip r:embed="rId8"/>
                <a:stretch>
                  <a:fillRect r="-14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1889461" y="2013473"/>
            <a:ext cx="640080" cy="36576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6917" y="4189780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85736" y="4189780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05366" y="4189780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33</a:t>
            </a:r>
          </a:p>
        </p:txBody>
      </p:sp>
      <p:cxnSp>
        <p:nvCxnSpPr>
          <p:cNvPr id="48" name="Straight Arrow Connector 47"/>
          <p:cNvCxnSpPr>
            <a:endCxn id="42" idx="0"/>
          </p:cNvCxnSpPr>
          <p:nvPr/>
        </p:nvCxnSpPr>
        <p:spPr>
          <a:xfrm flipH="1">
            <a:off x="492677" y="2429691"/>
            <a:ext cx="1349186" cy="1760089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8" idx="2"/>
            <a:endCxn id="43" idx="0"/>
          </p:cNvCxnSpPr>
          <p:nvPr/>
        </p:nvCxnSpPr>
        <p:spPr>
          <a:xfrm flipH="1">
            <a:off x="1551496" y="2424953"/>
            <a:ext cx="658005" cy="1764827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8" idx="2"/>
            <a:endCxn id="46" idx="0"/>
          </p:cNvCxnSpPr>
          <p:nvPr/>
        </p:nvCxnSpPr>
        <p:spPr>
          <a:xfrm>
            <a:off x="2209501" y="2424953"/>
            <a:ext cx="361625" cy="1764827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72312" y="3308486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12" y="3308486"/>
                <a:ext cx="457200" cy="369332"/>
              </a:xfrm>
              <a:prstGeom prst="rect">
                <a:avLst/>
              </a:prstGeom>
              <a:blipFill>
                <a:blip r:embed="rId9"/>
                <a:stretch>
                  <a:fillRect r="-1333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284390" y="331796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BD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90" y="3317960"/>
                <a:ext cx="457200" cy="369332"/>
              </a:xfrm>
              <a:prstGeom prst="rect">
                <a:avLst/>
              </a:prstGeom>
              <a:blipFill>
                <a:blip r:embed="rId10"/>
                <a:stretch>
                  <a:fillRect r="-14667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980949" y="345243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949" y="3452431"/>
                <a:ext cx="457200" cy="369332"/>
              </a:xfrm>
              <a:prstGeom prst="rect">
                <a:avLst/>
              </a:prstGeom>
              <a:blipFill>
                <a:blip r:embed="rId11"/>
                <a:stretch>
                  <a:fillRect r="-10667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1231456" y="4235500"/>
            <a:ext cx="640080" cy="36576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251086" y="4235500"/>
            <a:ext cx="640080" cy="36576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4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6" grpId="0" animBg="1"/>
      <p:bldP spid="51" grpId="0"/>
      <p:bldP spid="52" grpId="0"/>
      <p:bldP spid="53" grpId="0"/>
      <p:bldP spid="58" grpId="0" animBg="1"/>
      <p:bldP spid="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 using Branch &amp; Bound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/>
        </p:nvGraphicFramePr>
        <p:xfrm>
          <a:off x="7128091" y="888272"/>
          <a:ext cx="4846326" cy="309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1">
                  <a:extLst>
                    <a:ext uri="{9D8B030D-6E8A-4147-A177-3AD203B41FA5}">
                      <a16:colId xmlns:a16="http://schemas.microsoft.com/office/drawing/2014/main" val="109910787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31182164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1832152231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126633176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3650485207"/>
                    </a:ext>
                  </a:extLst>
                </a:gridCol>
                <a:gridCol w="807721">
                  <a:extLst>
                    <a:ext uri="{9D8B030D-6E8A-4147-A177-3AD203B41FA5}">
                      <a16:colId xmlns:a16="http://schemas.microsoft.com/office/drawing/2014/main" val="2922490647"/>
                    </a:ext>
                  </a:extLst>
                </a:gridCol>
              </a:tblGrid>
              <a:tr h="515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98870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35100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142590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10763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551162"/>
                  </a:ext>
                </a:extLst>
              </a:tr>
              <a:tr h="51598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AD1457"/>
                          </a:solidFill>
                        </a:rPr>
                        <a:t>--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06534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541494" y="779929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53" y="1965512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843741" y="1967753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243729" y="1967753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643718" y="1967753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31</a:t>
            </a:r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809513" y="1237129"/>
            <a:ext cx="1718534" cy="728383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8" idx="0"/>
          </p:cNvCxnSpPr>
          <p:nvPr/>
        </p:nvCxnSpPr>
        <p:spPr>
          <a:xfrm flipH="1">
            <a:off x="2209501" y="1237129"/>
            <a:ext cx="697753" cy="730624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9" idx="0"/>
          </p:cNvCxnSpPr>
          <p:nvPr/>
        </p:nvCxnSpPr>
        <p:spPr>
          <a:xfrm>
            <a:off x="2907254" y="1237129"/>
            <a:ext cx="702235" cy="730624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0" idx="0"/>
          </p:cNvCxnSpPr>
          <p:nvPr/>
        </p:nvCxnSpPr>
        <p:spPr>
          <a:xfrm>
            <a:off x="3267635" y="1223682"/>
            <a:ext cx="1741843" cy="744071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23683" y="122368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83" y="1223681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 r="-1333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54306" y="142986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306" y="1429869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r="-10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272118" y="142986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AD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118" y="1429869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 r="-14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917578" y="122368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578" y="1223681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 r="-10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689438" y="2013473"/>
            <a:ext cx="640080" cy="36576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56031" y="3149878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929444" y="3152119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9432" y="3152119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34</a:t>
            </a:r>
          </a:p>
        </p:txBody>
      </p:sp>
      <p:cxnSp>
        <p:nvCxnSpPr>
          <p:cNvPr id="35" name="Straight Arrow Connector 34"/>
          <p:cNvCxnSpPr>
            <a:endCxn id="32" idx="0"/>
          </p:cNvCxnSpPr>
          <p:nvPr/>
        </p:nvCxnSpPr>
        <p:spPr>
          <a:xfrm flipH="1">
            <a:off x="3221791" y="2403566"/>
            <a:ext cx="1415523" cy="746312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3" idx="0"/>
          </p:cNvCxnSpPr>
          <p:nvPr/>
        </p:nvCxnSpPr>
        <p:spPr>
          <a:xfrm flipH="1">
            <a:off x="4295204" y="2421495"/>
            <a:ext cx="697753" cy="730624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4" idx="0"/>
          </p:cNvCxnSpPr>
          <p:nvPr/>
        </p:nvCxnSpPr>
        <p:spPr>
          <a:xfrm>
            <a:off x="4992957" y="2421495"/>
            <a:ext cx="702235" cy="730624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321293" y="253790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93" y="2537909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 r="-13333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523335" y="270567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BC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335" y="2705675"/>
                <a:ext cx="457200" cy="369332"/>
              </a:xfrm>
              <a:prstGeom prst="rect">
                <a:avLst/>
              </a:prstGeom>
              <a:blipFill>
                <a:blip r:embed="rId7"/>
                <a:stretch>
                  <a:fillRect r="-10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57821" y="261423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BD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21" y="2614235"/>
                <a:ext cx="457200" cy="369332"/>
              </a:xfrm>
              <a:prstGeom prst="rect">
                <a:avLst/>
              </a:prstGeom>
              <a:blipFill>
                <a:blip r:embed="rId8"/>
                <a:stretch>
                  <a:fillRect r="-14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1889461" y="2013473"/>
            <a:ext cx="640080" cy="36576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6917" y="4189780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85736" y="4189780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05366" y="4189780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33</a:t>
            </a:r>
          </a:p>
        </p:txBody>
      </p:sp>
      <p:cxnSp>
        <p:nvCxnSpPr>
          <p:cNvPr id="48" name="Straight Arrow Connector 47"/>
          <p:cNvCxnSpPr>
            <a:endCxn id="42" idx="0"/>
          </p:cNvCxnSpPr>
          <p:nvPr/>
        </p:nvCxnSpPr>
        <p:spPr>
          <a:xfrm flipH="1">
            <a:off x="492677" y="2429691"/>
            <a:ext cx="1349186" cy="1760089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8" idx="2"/>
            <a:endCxn id="43" idx="0"/>
          </p:cNvCxnSpPr>
          <p:nvPr/>
        </p:nvCxnSpPr>
        <p:spPr>
          <a:xfrm flipH="1">
            <a:off x="1551496" y="2424953"/>
            <a:ext cx="658005" cy="1764827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8" idx="2"/>
            <a:endCxn id="46" idx="0"/>
          </p:cNvCxnSpPr>
          <p:nvPr/>
        </p:nvCxnSpPr>
        <p:spPr>
          <a:xfrm>
            <a:off x="2209501" y="2424953"/>
            <a:ext cx="361625" cy="1764827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72312" y="3308486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12" y="3308486"/>
                <a:ext cx="457200" cy="369332"/>
              </a:xfrm>
              <a:prstGeom prst="rect">
                <a:avLst/>
              </a:prstGeom>
              <a:blipFill>
                <a:blip r:embed="rId9"/>
                <a:stretch>
                  <a:fillRect r="-1333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284390" y="331796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BD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90" y="3317960"/>
                <a:ext cx="457200" cy="369332"/>
              </a:xfrm>
              <a:prstGeom prst="rect">
                <a:avLst/>
              </a:prstGeom>
              <a:blipFill>
                <a:blip r:embed="rId10"/>
                <a:stretch>
                  <a:fillRect r="-14667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980949" y="345243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949" y="3452431"/>
                <a:ext cx="457200" cy="369332"/>
              </a:xfrm>
              <a:prstGeom prst="rect">
                <a:avLst/>
              </a:prstGeom>
              <a:blipFill>
                <a:blip r:embed="rId11"/>
                <a:stretch>
                  <a:fillRect r="-10667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1231456" y="4235500"/>
            <a:ext cx="640080" cy="36576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251086" y="4235500"/>
            <a:ext cx="640080" cy="36576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11032" y="5398930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293004" y="5398930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37</a:t>
            </a:r>
          </a:p>
        </p:txBody>
      </p:sp>
      <p:cxnSp>
        <p:nvCxnSpPr>
          <p:cNvPr id="65" name="Straight Arrow Connector 64"/>
          <p:cNvCxnSpPr>
            <a:endCxn id="63" idx="0"/>
          </p:cNvCxnSpPr>
          <p:nvPr/>
        </p:nvCxnSpPr>
        <p:spPr>
          <a:xfrm flipH="1">
            <a:off x="676792" y="4637314"/>
            <a:ext cx="498866" cy="761616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3" idx="2"/>
            <a:endCxn id="64" idx="0"/>
          </p:cNvCxnSpPr>
          <p:nvPr/>
        </p:nvCxnSpPr>
        <p:spPr>
          <a:xfrm>
            <a:off x="1551496" y="4646980"/>
            <a:ext cx="107268" cy="751950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1597" y="479573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97" y="4795733"/>
                <a:ext cx="457200" cy="369332"/>
              </a:xfrm>
              <a:prstGeom prst="rect">
                <a:avLst/>
              </a:prstGeom>
              <a:blipFill>
                <a:blip r:embed="rId12"/>
                <a:stretch>
                  <a:fillRect r="-10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582655" y="479573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655" y="4795733"/>
                <a:ext cx="457200" cy="369332"/>
              </a:xfrm>
              <a:prstGeom prst="rect">
                <a:avLst/>
              </a:prstGeom>
              <a:blipFill>
                <a:blip r:embed="rId13"/>
                <a:stretch>
                  <a:fillRect r="-800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2218207" y="5398930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39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223402" y="5395940"/>
            <a:ext cx="731520" cy="457200"/>
          </a:xfrm>
          <a:prstGeom prst="rect">
            <a:avLst/>
          </a:prstGeom>
          <a:noFill/>
          <a:ln w="28575">
            <a:solidFill>
              <a:srgbClr val="00B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AD1457"/>
                </a:solidFill>
              </a:rPr>
              <a:t>34</a:t>
            </a:r>
          </a:p>
        </p:txBody>
      </p:sp>
      <p:cxnSp>
        <p:nvCxnSpPr>
          <p:cNvPr id="74" name="Straight Arrow Connector 73"/>
          <p:cNvCxnSpPr>
            <a:stCxn id="46" idx="2"/>
            <a:endCxn id="72" idx="0"/>
          </p:cNvCxnSpPr>
          <p:nvPr/>
        </p:nvCxnSpPr>
        <p:spPr>
          <a:xfrm>
            <a:off x="2571126" y="4646980"/>
            <a:ext cx="0" cy="751950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73" idx="0"/>
          </p:cNvCxnSpPr>
          <p:nvPr/>
        </p:nvCxnSpPr>
        <p:spPr>
          <a:xfrm>
            <a:off x="2899954" y="4637314"/>
            <a:ext cx="689208" cy="758626"/>
          </a:xfrm>
          <a:prstGeom prst="straightConnector1">
            <a:avLst/>
          </a:prstGeom>
          <a:ln>
            <a:solidFill>
              <a:schemeClr val="accent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524718" y="479573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718" y="4795733"/>
                <a:ext cx="457200" cy="369332"/>
              </a:xfrm>
              <a:prstGeom prst="rect">
                <a:avLst/>
              </a:prstGeom>
              <a:blipFill>
                <a:blip r:embed="rId12"/>
                <a:stretch>
                  <a:fillRect r="-10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241640" y="479573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CD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40" y="4795733"/>
                <a:ext cx="457200" cy="369332"/>
              </a:xfrm>
              <a:prstGeom prst="rect">
                <a:avLst/>
              </a:prstGeom>
              <a:blipFill>
                <a:blip r:embed="rId14"/>
                <a:stretch>
                  <a:fillRect r="-1200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3223402" y="5395940"/>
            <a:ext cx="731520" cy="457200"/>
          </a:xfrm>
          <a:prstGeom prst="rect">
            <a:avLst/>
          </a:prstGeom>
          <a:solidFill>
            <a:srgbClr val="AD1457">
              <a:alpha val="35000"/>
            </a:srgb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9973105" y="793376"/>
            <a:ext cx="0" cy="329184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28586" y="1627094"/>
            <a:ext cx="5029200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28586" y="2184444"/>
            <a:ext cx="5029200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1597367" y="820270"/>
            <a:ext cx="0" cy="329184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998106" y="2650353"/>
            <a:ext cx="5029200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148338" y="762895"/>
            <a:ext cx="0" cy="329184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5459120" y="5081836"/>
                <a:ext cx="6557555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𝐶𝐷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+8+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7=34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20" y="5081836"/>
                <a:ext cx="6557555" cy="640080"/>
              </a:xfrm>
              <a:prstGeom prst="rect">
                <a:avLst/>
              </a:prstGeom>
              <a:blipFill>
                <a:blip r:embed="rId15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5453997" y="4246837"/>
                <a:ext cx="6557555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𝐶𝐵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6=39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997" y="4246837"/>
                <a:ext cx="6557555" cy="640080"/>
              </a:xfrm>
              <a:prstGeom prst="rect">
                <a:avLst/>
              </a:prstGeom>
              <a:blipFill>
                <a:blip r:embed="rId16"/>
                <a:stretch>
                  <a:fillRect l="-186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739156" y="6131859"/>
            <a:ext cx="785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The  optimal route is A – C – D – B – E – A with total cost = 34</a:t>
            </a:r>
          </a:p>
        </p:txBody>
      </p:sp>
    </p:spTree>
    <p:extLst>
      <p:ext uri="{BB962C8B-B14F-4D97-AF65-F5344CB8AC3E}">
        <p14:creationId xmlns:p14="http://schemas.microsoft.com/office/powerpoint/2010/main" val="414889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0.1319 0.0057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7" grpId="0"/>
      <p:bldP spid="71" grpId="0"/>
      <p:bldP spid="72" grpId="0" animBg="1"/>
      <p:bldP spid="73" grpId="0" animBg="1"/>
      <p:bldP spid="83" grpId="0"/>
      <p:bldP spid="85" grpId="0"/>
      <p:bldP spid="88" grpId="0" animBg="1"/>
      <p:bldP spid="62" grpId="0" animBg="1"/>
      <p:bldP spid="62" grpId="1" animBg="1"/>
      <p:bldP spid="79" grpId="0" animBg="1"/>
      <p:bldP spid="79" grpId="1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Branch &amp; Bound and Backtracking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1" y="772240"/>
            <a:ext cx="11795760" cy="5029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2734" y="800285"/>
            <a:ext cx="1153757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t"/>
            <a:r>
              <a:rPr lang="en-US" b="1" dirty="0"/>
              <a:t>	</a:t>
            </a:r>
            <a:r>
              <a:rPr lang="en-US" sz="2400" b="1" dirty="0"/>
              <a:t>Branch &amp; Bound 	</a:t>
            </a:r>
            <a:r>
              <a:rPr lang="en-US" b="1" dirty="0"/>
              <a:t>				</a:t>
            </a:r>
            <a:r>
              <a:rPr lang="en-US" sz="2400" b="1" dirty="0"/>
              <a:t>Backtracking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4357" y="1350404"/>
            <a:ext cx="566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 dirty="0"/>
              <a:t>Branch-and-Bound is used to solve </a:t>
            </a:r>
            <a:r>
              <a:rPr lang="en-US" sz="2200" dirty="0">
                <a:solidFill>
                  <a:srgbClr val="AD1457"/>
                </a:solidFill>
              </a:rPr>
              <a:t>optimization problems.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1617" y="1350404"/>
            <a:ext cx="566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 dirty="0"/>
              <a:t>Backtracking is a general algorithm for finding all or some solutions to the </a:t>
            </a:r>
            <a:r>
              <a:rPr lang="en-US" sz="2200" dirty="0">
                <a:solidFill>
                  <a:srgbClr val="AD1457"/>
                </a:solidFill>
              </a:rPr>
              <a:t>computational problems</a:t>
            </a:r>
            <a:r>
              <a:rPr lang="en-US" sz="2200" dirty="0"/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357" y="2412383"/>
            <a:ext cx="56692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 dirty="0"/>
              <a:t>A branch-and-bound algorithm consists of a </a:t>
            </a:r>
            <a:r>
              <a:rPr lang="en-US" sz="2200" dirty="0">
                <a:solidFill>
                  <a:srgbClr val="AD1457"/>
                </a:solidFill>
              </a:rPr>
              <a:t>systematic enumeration </a:t>
            </a:r>
            <a:r>
              <a:rPr lang="en-US" sz="2200" dirty="0"/>
              <a:t>of candidate solutions. The set of candidate solutions is thought of as forming a rooted tree, the </a:t>
            </a:r>
            <a:r>
              <a:rPr lang="en-US" sz="2200" dirty="0">
                <a:solidFill>
                  <a:srgbClr val="AD1457"/>
                </a:solidFill>
              </a:rPr>
              <a:t>algorithm explores branches of this tree</a:t>
            </a:r>
            <a:r>
              <a:rPr lang="en-US" sz="2200" dirty="0"/>
              <a:t>, which represent the subsets of the solution set.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1617" y="2412383"/>
            <a:ext cx="5669280" cy="16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200" dirty="0"/>
              <a:t>It </a:t>
            </a:r>
            <a:r>
              <a:rPr lang="en-US" sz="2200" dirty="0">
                <a:solidFill>
                  <a:srgbClr val="AD1457"/>
                </a:solidFill>
              </a:rPr>
              <a:t>incrementally builds </a:t>
            </a:r>
            <a:r>
              <a:rPr lang="en-US" sz="2200" dirty="0"/>
              <a:t>candidates to the solutions, and backtracks as soon as it determines that the </a:t>
            </a:r>
            <a:r>
              <a:rPr lang="en-US" sz="2200" dirty="0">
                <a:solidFill>
                  <a:srgbClr val="AD1457"/>
                </a:solidFill>
              </a:rPr>
              <a:t>candidate cannot possibly </a:t>
            </a:r>
            <a:r>
              <a:rPr lang="en-US" sz="2200" dirty="0"/>
              <a:t>be completed to a valid solution.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51176" y="1438834"/>
            <a:ext cx="0" cy="411480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26572" y="2286001"/>
            <a:ext cx="11521440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26572" y="4672153"/>
            <a:ext cx="11521440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357" y="4781593"/>
            <a:ext cx="566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 dirty="0"/>
              <a:t>Branch-and-Bound traverse the tree in any manner, </a:t>
            </a:r>
            <a:r>
              <a:rPr lang="en-US" sz="2200" dirty="0">
                <a:solidFill>
                  <a:srgbClr val="AD1457"/>
                </a:solidFill>
              </a:rPr>
              <a:t>DFS or BFS.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91617" y="4781593"/>
            <a:ext cx="5669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 dirty="0"/>
              <a:t>It traverses the state space tree by </a:t>
            </a:r>
            <a:r>
              <a:rPr lang="en-US" sz="2200" dirty="0">
                <a:solidFill>
                  <a:srgbClr val="AD1457"/>
                </a:solidFill>
              </a:rPr>
              <a:t>DFS(Depth First Search)</a:t>
            </a:r>
            <a:r>
              <a:rPr lang="en-US" sz="2200" dirty="0"/>
              <a:t> manner.</a:t>
            </a:r>
          </a:p>
        </p:txBody>
      </p:sp>
    </p:spTree>
    <p:extLst>
      <p:ext uri="{BB962C8B-B14F-4D97-AF65-F5344CB8AC3E}">
        <p14:creationId xmlns:p14="http://schemas.microsoft.com/office/powerpoint/2010/main" val="153546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11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Branch &amp; Bound and Backtracking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1" y="772240"/>
            <a:ext cx="11795760" cy="486207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2734" y="800285"/>
            <a:ext cx="1153757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t"/>
            <a:r>
              <a:rPr lang="en-US" b="1" dirty="0"/>
              <a:t>	</a:t>
            </a:r>
            <a:r>
              <a:rPr lang="en-US" sz="2400" b="1" dirty="0"/>
              <a:t>Branch &amp; Bound 	</a:t>
            </a:r>
            <a:r>
              <a:rPr lang="en-US" b="1" dirty="0"/>
              <a:t>				</a:t>
            </a:r>
            <a:r>
              <a:rPr lang="en-US" sz="2400" b="1" dirty="0"/>
              <a:t>Backtracking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4357" y="3744799"/>
            <a:ext cx="5669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 dirty="0"/>
              <a:t>Branch-and-Bound involves a </a:t>
            </a:r>
            <a:r>
              <a:rPr lang="en-US" sz="2200" dirty="0">
                <a:solidFill>
                  <a:srgbClr val="AD1457"/>
                </a:solidFill>
              </a:rPr>
              <a:t>bounding function.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1617" y="3744799"/>
            <a:ext cx="5669280" cy="454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200" dirty="0"/>
              <a:t>Backtracking involves </a:t>
            </a:r>
            <a:r>
              <a:rPr lang="en-US" sz="2200" dirty="0">
                <a:solidFill>
                  <a:srgbClr val="AD1457"/>
                </a:solidFill>
              </a:rPr>
              <a:t>feasibility function.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357" y="4672270"/>
            <a:ext cx="5669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 dirty="0"/>
              <a:t>Branch-and-Bound is </a:t>
            </a:r>
            <a:r>
              <a:rPr lang="en-US" sz="2200" dirty="0">
                <a:solidFill>
                  <a:srgbClr val="AD1457"/>
                </a:solidFill>
              </a:rPr>
              <a:t>less </a:t>
            </a:r>
            <a:r>
              <a:rPr lang="en-US" sz="2200" dirty="0"/>
              <a:t>efficient.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91617" y="4672270"/>
            <a:ext cx="5669280" cy="48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200" dirty="0"/>
              <a:t>Backtracking is </a:t>
            </a:r>
            <a:r>
              <a:rPr lang="en-US" sz="2200" dirty="0">
                <a:solidFill>
                  <a:srgbClr val="AD1457"/>
                </a:solidFill>
              </a:rPr>
              <a:t>more</a:t>
            </a:r>
            <a:r>
              <a:rPr lang="en-US" sz="2200" dirty="0"/>
              <a:t> efficient.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51176" y="1398493"/>
            <a:ext cx="0" cy="411480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65761" y="3566161"/>
            <a:ext cx="11430000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20041" y="4423958"/>
            <a:ext cx="11521440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357" y="1367360"/>
            <a:ext cx="56692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/>
            <a:r>
              <a:rPr lang="en-US" sz="2200" dirty="0"/>
              <a:t>Before enumerating the candidate solutions of a branch, the branch is checked against </a:t>
            </a:r>
            <a:r>
              <a:rPr lang="en-US" sz="2200" dirty="0">
                <a:solidFill>
                  <a:srgbClr val="AD1457"/>
                </a:solidFill>
              </a:rPr>
              <a:t>upper and lower estimated bounds</a:t>
            </a:r>
            <a:r>
              <a:rPr lang="en-US" sz="2200" dirty="0"/>
              <a:t> on the optimal solution and is discarded if it cannot produce a better solution than the best one found so far by the algorithm.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91617" y="1367360"/>
            <a:ext cx="5669280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200" dirty="0"/>
              <a:t>It is an algorithmic-technique for solving problems using </a:t>
            </a:r>
            <a:r>
              <a:rPr lang="en-US" sz="2200" dirty="0">
                <a:solidFill>
                  <a:srgbClr val="AD1457"/>
                </a:solidFill>
              </a:rPr>
              <a:t>recursive approach </a:t>
            </a:r>
            <a:r>
              <a:rPr lang="en-US" sz="2200" dirty="0"/>
              <a:t>by trying to build a solution incrementally, one piece at a time, removing those solutions that </a:t>
            </a:r>
            <a:r>
              <a:rPr lang="en-US" sz="2200" dirty="0">
                <a:solidFill>
                  <a:srgbClr val="AD1457"/>
                </a:solidFill>
              </a:rPr>
              <a:t>fail to satisfy </a:t>
            </a:r>
            <a:r>
              <a:rPr lang="en-US" sz="2200" dirty="0"/>
              <a:t>the constraints of the problem at any point of time.</a:t>
            </a:r>
          </a:p>
        </p:txBody>
      </p:sp>
    </p:spTree>
    <p:extLst>
      <p:ext uri="{BB962C8B-B14F-4D97-AF65-F5344CB8AC3E}">
        <p14:creationId xmlns:p14="http://schemas.microsoft.com/office/powerpoint/2010/main" val="113805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principle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52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– Example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70715" y="2976601"/>
            <a:ext cx="54864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US" sz="240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737195" y="4325984"/>
            <a:ext cx="548640" cy="548640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 sz="240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169627" y="4325984"/>
            <a:ext cx="548640" cy="548640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 sz="240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708836" y="4325984"/>
            <a:ext cx="548640" cy="548640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altLang="en-US" sz="24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99479" y="5805826"/>
            <a:ext cx="54864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>
                <a:solidFill>
                  <a:srgbClr val="990033"/>
                </a:solidFill>
              </a:rPr>
              <a:t> 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27213" y="5805826"/>
            <a:ext cx="54864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>
                <a:solidFill>
                  <a:srgbClr val="990033"/>
                </a:solidFill>
              </a:rPr>
              <a:t>12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54947" y="5805826"/>
            <a:ext cx="54864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>
                <a:solidFill>
                  <a:srgbClr val="990033"/>
                </a:solidFill>
              </a:rPr>
              <a:t>8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482681" y="5805826"/>
            <a:ext cx="54864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>
                <a:solidFill>
                  <a:srgbClr val="990033"/>
                </a:solidFill>
              </a:rPr>
              <a:t> 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210415" y="5805826"/>
            <a:ext cx="54864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>
                <a:solidFill>
                  <a:srgbClr val="990033"/>
                </a:solidFill>
              </a:rPr>
              <a:t>4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938149" y="5805826"/>
            <a:ext cx="54864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>
                <a:solidFill>
                  <a:srgbClr val="990033"/>
                </a:solidFill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65883" y="5805826"/>
            <a:ext cx="54864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>
                <a:solidFill>
                  <a:srgbClr val="990033"/>
                </a:solidFill>
              </a:rPr>
              <a:t>14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393617" y="5805826"/>
            <a:ext cx="54864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>
                <a:solidFill>
                  <a:srgbClr val="990033"/>
                </a:solidFill>
              </a:rPr>
              <a:t>5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121351" y="5805826"/>
            <a:ext cx="54864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b="1" dirty="0">
                <a:solidFill>
                  <a:srgbClr val="990033"/>
                </a:solidFill>
              </a:rPr>
              <a:t> 2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4036422" y="3513913"/>
            <a:ext cx="1136468" cy="796834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5434147" y="3526973"/>
            <a:ext cx="3267" cy="80467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704115" y="3506835"/>
            <a:ext cx="1280160" cy="8001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2547256" y="4715695"/>
            <a:ext cx="1214845" cy="108421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3357154" y="4833260"/>
            <a:ext cx="522514" cy="953589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032741" y="4881158"/>
            <a:ext cx="3680" cy="89262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751405" y="4833260"/>
            <a:ext cx="512925" cy="96691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453128" y="4883190"/>
            <a:ext cx="0" cy="916994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643154" y="4767946"/>
            <a:ext cx="548640" cy="101890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6871061" y="4846323"/>
            <a:ext cx="26126" cy="966651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7125292" y="4832444"/>
            <a:ext cx="503415" cy="96746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7253319" y="4665176"/>
            <a:ext cx="1146098" cy="113473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356195" y="2969264"/>
            <a:ext cx="19478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AD1457"/>
                </a:solidFill>
              </a:rPr>
              <a:t>MAX (player) 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1746431" y="4075160"/>
            <a:ext cx="210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AD1457"/>
                </a:solidFill>
              </a:rPr>
              <a:t>MIN (opponent) </a:t>
            </a:r>
          </a:p>
        </p:txBody>
      </p:sp>
      <p:sp>
        <p:nvSpPr>
          <p:cNvPr id="31" name="Oval 30"/>
          <p:cNvSpPr/>
          <p:nvPr/>
        </p:nvSpPr>
        <p:spPr>
          <a:xfrm>
            <a:off x="2295165" y="5817007"/>
            <a:ext cx="533400" cy="51781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134414" y="5823639"/>
            <a:ext cx="533400" cy="51781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487449" y="5814262"/>
            <a:ext cx="533400" cy="517815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305335" y="2989311"/>
            <a:ext cx="27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AD1457"/>
                </a:solidFill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70235" y="4335511"/>
            <a:ext cx="27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05335" y="4335511"/>
            <a:ext cx="27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42035" y="4335511"/>
            <a:ext cx="27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Given a given game tree, the optimal strategy can be determined from the </a:t>
            </a:r>
            <a:r>
              <a:rPr lang="en-US" dirty="0">
                <a:solidFill>
                  <a:srgbClr val="AD1457"/>
                </a:solidFill>
              </a:rPr>
              <a:t>minimax value of each node.</a:t>
            </a:r>
            <a:endParaRPr lang="en-US" dirty="0"/>
          </a:p>
          <a:p>
            <a:r>
              <a:rPr lang="en-US" dirty="0">
                <a:solidFill>
                  <a:srgbClr val="AD1457"/>
                </a:solidFill>
              </a:rPr>
              <a:t>MAX</a:t>
            </a:r>
            <a:r>
              <a:rPr lang="en-US" dirty="0"/>
              <a:t> prefers to move to a </a:t>
            </a:r>
            <a:r>
              <a:rPr lang="en-US" dirty="0">
                <a:solidFill>
                  <a:srgbClr val="AD1457"/>
                </a:solidFill>
              </a:rPr>
              <a:t>state of maximum value</a:t>
            </a:r>
            <a:r>
              <a:rPr lang="en-US" dirty="0"/>
              <a:t>, whereas </a:t>
            </a:r>
            <a:r>
              <a:rPr lang="en-US" dirty="0">
                <a:solidFill>
                  <a:srgbClr val="AD1457"/>
                </a:solidFill>
              </a:rPr>
              <a:t>MIN</a:t>
            </a:r>
            <a:r>
              <a:rPr lang="en-US" dirty="0"/>
              <a:t> prefers a </a:t>
            </a:r>
            <a:r>
              <a:rPr lang="en-US" dirty="0">
                <a:solidFill>
                  <a:srgbClr val="AD1457"/>
                </a:solidFill>
              </a:rPr>
              <a:t>state of minimum value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5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6" grpId="0"/>
      <p:bldP spid="37" grpId="0"/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- 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minimax value of a node is </a:t>
            </a:r>
            <a:r>
              <a:rPr lang="en-US" dirty="0">
                <a:solidFill>
                  <a:srgbClr val="AD1457"/>
                </a:solidFill>
              </a:rPr>
              <a:t>the utility (for MAX) of being in the corresponding state, </a:t>
            </a:r>
            <a:r>
              <a:rPr lang="en-US" dirty="0"/>
              <a:t>assuming that both players play optimally from there to the end of the game. </a:t>
            </a:r>
          </a:p>
          <a:p>
            <a:r>
              <a:rPr lang="en-US" dirty="0"/>
              <a:t>The key to the Minimax algorithm is a </a:t>
            </a:r>
            <a:r>
              <a:rPr lang="en-US" dirty="0">
                <a:solidFill>
                  <a:srgbClr val="AD1457"/>
                </a:solidFill>
              </a:rPr>
              <a:t>back and forth between the two players</a:t>
            </a:r>
            <a:r>
              <a:rPr lang="en-US" dirty="0"/>
              <a:t>, where the player whose "turn it is" desires to select the move with the maximum score. </a:t>
            </a:r>
          </a:p>
          <a:p>
            <a:r>
              <a:rPr lang="en-US" dirty="0"/>
              <a:t>In turn, the scores for each of the available moves are determined by </a:t>
            </a:r>
            <a:r>
              <a:rPr lang="en-US" dirty="0">
                <a:solidFill>
                  <a:srgbClr val="AD1457"/>
                </a:solidFill>
              </a:rPr>
              <a:t>the opposing player </a:t>
            </a:r>
            <a:r>
              <a:rPr lang="en-US" dirty="0"/>
              <a:t>deciding which of its available moves has the minimum score. </a:t>
            </a:r>
          </a:p>
          <a:p>
            <a:r>
              <a:rPr lang="en-US" dirty="0"/>
              <a:t>It uses a </a:t>
            </a:r>
            <a:r>
              <a:rPr lang="en-US" dirty="0">
                <a:solidFill>
                  <a:srgbClr val="AD1457"/>
                </a:solidFill>
              </a:rPr>
              <a:t>simple recursive computation </a:t>
            </a:r>
            <a:r>
              <a:rPr lang="en-US" dirty="0"/>
              <a:t>of the minimax values of each successor state.</a:t>
            </a:r>
          </a:p>
          <a:p>
            <a:r>
              <a:rPr lang="en-US" dirty="0"/>
              <a:t>The recursion proceeds all the way down to the leaves of the tree, and then </a:t>
            </a:r>
            <a:r>
              <a:rPr lang="en-US" dirty="0">
                <a:solidFill>
                  <a:srgbClr val="AD1457"/>
                </a:solidFill>
              </a:rPr>
              <a:t>the minimax values are backed up</a:t>
            </a:r>
            <a:r>
              <a:rPr lang="en-US" dirty="0"/>
              <a:t> through the tree as the recursion unwinds. </a:t>
            </a:r>
          </a:p>
        </p:txBody>
      </p:sp>
    </p:spTree>
    <p:extLst>
      <p:ext uri="{BB962C8B-B14F-4D97-AF65-F5344CB8AC3E}">
        <p14:creationId xmlns:p14="http://schemas.microsoft.com/office/powerpoint/2010/main" val="32957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Algorithm in Game Theory – Tic Tac Toe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D1457"/>
                </a:solidFill>
              </a:rPr>
              <a:t>Tic-tac-toe</a:t>
            </a:r>
            <a:r>
              <a:rPr lang="en-US" dirty="0"/>
              <a:t> is a paper-and-pencil game for two players, X and O, who take turns marking the spaces in a 3×3 grid. </a:t>
            </a:r>
          </a:p>
          <a:p>
            <a:r>
              <a:rPr lang="en-US" dirty="0"/>
              <a:t>The player who succeeds in placing </a:t>
            </a:r>
            <a:r>
              <a:rPr lang="en-US" dirty="0">
                <a:solidFill>
                  <a:srgbClr val="AD1457"/>
                </a:solidFill>
              </a:rPr>
              <a:t>three of their marks </a:t>
            </a:r>
            <a:r>
              <a:rPr lang="en-US" dirty="0"/>
              <a:t>in a horizontal, vertical, or diagonal row wins the game.</a:t>
            </a:r>
          </a:p>
          <a:p>
            <a:r>
              <a:rPr lang="en-US" dirty="0"/>
              <a:t>Minimax is a recursive algorithm which is used </a:t>
            </a:r>
            <a:r>
              <a:rPr lang="en-US" dirty="0">
                <a:solidFill>
                  <a:srgbClr val="AD1457"/>
                </a:solidFill>
              </a:rPr>
              <a:t>to choose an optimal move </a:t>
            </a:r>
            <a:r>
              <a:rPr lang="en-US" dirty="0"/>
              <a:t>for a player assuming that the opponent is also playing optimally. </a:t>
            </a:r>
          </a:p>
          <a:p>
            <a:r>
              <a:rPr lang="en-US" dirty="0"/>
              <a:t>As its name suggests, its goal is </a:t>
            </a:r>
            <a:r>
              <a:rPr lang="en-US" dirty="0">
                <a:solidFill>
                  <a:srgbClr val="AD1457"/>
                </a:solidFill>
              </a:rPr>
              <a:t>to minimize the maximum loss </a:t>
            </a:r>
            <a:r>
              <a:rPr lang="en-US" dirty="0"/>
              <a:t>(minimize the worst case scenario).</a:t>
            </a:r>
          </a:p>
          <a:p>
            <a:r>
              <a:rPr lang="en-US" dirty="0"/>
              <a:t>To check whether or not the current move is better than the best move we take the help of </a:t>
            </a:r>
            <a:r>
              <a:rPr lang="en-US" b="1" dirty="0">
                <a:solidFill>
                  <a:srgbClr val="AD1457"/>
                </a:solidFill>
              </a:rPr>
              <a:t>minimax()</a:t>
            </a:r>
            <a:r>
              <a:rPr lang="en-US" dirty="0">
                <a:solidFill>
                  <a:srgbClr val="AD1457"/>
                </a:solidFill>
              </a:rPr>
              <a:t> function </a:t>
            </a:r>
            <a:r>
              <a:rPr lang="en-US" dirty="0"/>
              <a:t>which will consider all the possible ways the game can go and returns the best value for that move, assuming the opponent also plays optimally.</a:t>
            </a:r>
          </a:p>
        </p:txBody>
      </p:sp>
    </p:spTree>
    <p:extLst>
      <p:ext uri="{BB962C8B-B14F-4D97-AF65-F5344CB8AC3E}">
        <p14:creationId xmlns:p14="http://schemas.microsoft.com/office/powerpoint/2010/main" val="239297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76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35677"/>
              </p:ext>
            </p:extLst>
          </p:nvPr>
        </p:nvGraphicFramePr>
        <p:xfrm>
          <a:off x="5602466" y="521494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endParaRPr lang="en-I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95031"/>
              </p:ext>
            </p:extLst>
          </p:nvPr>
        </p:nvGraphicFramePr>
        <p:xfrm>
          <a:off x="3834552" y="21428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endParaRPr lang="en-I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95438"/>
              </p:ext>
            </p:extLst>
          </p:nvPr>
        </p:nvGraphicFramePr>
        <p:xfrm>
          <a:off x="5602466" y="21428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05310"/>
              </p:ext>
            </p:extLst>
          </p:nvPr>
        </p:nvGraphicFramePr>
        <p:xfrm>
          <a:off x="7348212" y="2139196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endParaRPr lang="en-IN" sz="20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69282"/>
              </p:ext>
            </p:extLst>
          </p:nvPr>
        </p:nvGraphicFramePr>
        <p:xfrm>
          <a:off x="3088720" y="37573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099289"/>
              </p:ext>
            </p:extLst>
          </p:nvPr>
        </p:nvGraphicFramePr>
        <p:xfrm>
          <a:off x="4614064" y="37573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93829"/>
              </p:ext>
            </p:extLst>
          </p:nvPr>
        </p:nvGraphicFramePr>
        <p:xfrm>
          <a:off x="6665166" y="37573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26696"/>
              </p:ext>
            </p:extLst>
          </p:nvPr>
        </p:nvGraphicFramePr>
        <p:xfrm>
          <a:off x="8279571" y="37573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960"/>
              </p:ext>
            </p:extLst>
          </p:nvPr>
        </p:nvGraphicFramePr>
        <p:xfrm>
          <a:off x="4622013" y="537182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370096"/>
              </p:ext>
            </p:extLst>
          </p:nvPr>
        </p:nvGraphicFramePr>
        <p:xfrm>
          <a:off x="8275662" y="5347940"/>
          <a:ext cx="131980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>
                  <a:extLst>
                    <a:ext uri="{9D8B030D-6E8A-4147-A177-3AD203B41FA5}">
                      <a16:colId xmlns:a16="http://schemas.microsoft.com/office/drawing/2014/main" val="2403557657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3483481"/>
                    </a:ext>
                  </a:extLst>
                </a:gridCol>
                <a:gridCol w="439936">
                  <a:extLst>
                    <a:ext uri="{9D8B030D-6E8A-4147-A177-3AD203B41FA5}">
                      <a16:colId xmlns:a16="http://schemas.microsoft.com/office/drawing/2014/main" val="711156532"/>
                    </a:ext>
                  </a:extLst>
                </a:gridCol>
              </a:tblGrid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244071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869556"/>
                  </a:ext>
                </a:extLst>
              </a:tr>
              <a:tr h="32929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77871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60628" y="2498256"/>
            <a:ext cx="828092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rgbClr val="AD1457"/>
                </a:solidFill>
              </a:rPr>
              <a:t>Min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9692" y="2498256"/>
            <a:ext cx="1404156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rgbClr val="AD1457"/>
                </a:solidFill>
              </a:rPr>
              <a:t>Computer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77408" y="931240"/>
            <a:ext cx="828092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Max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6472" y="931240"/>
            <a:ext cx="1404156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Human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13246" y="4123804"/>
            <a:ext cx="828092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Max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2310" y="4123804"/>
            <a:ext cx="1404156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Human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13246" y="5735160"/>
            <a:ext cx="828092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rgbClr val="AD1457"/>
                </a:solidFill>
              </a:rPr>
              <a:t>Min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2310" y="5735160"/>
            <a:ext cx="1404156" cy="476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rgbClr val="AD1457"/>
                </a:solidFill>
              </a:rPr>
              <a:t>Computer</a:t>
            </a:r>
          </a:p>
        </p:txBody>
      </p:sp>
      <p:cxnSp>
        <p:nvCxnSpPr>
          <p:cNvPr id="20" name="Straight Arrow Connector 19"/>
          <p:cNvCxnSpPr>
            <a:stCxn id="2" idx="2"/>
            <a:endCxn id="4" idx="0"/>
          </p:cNvCxnSpPr>
          <p:nvPr/>
        </p:nvCxnSpPr>
        <p:spPr>
          <a:xfrm>
            <a:off x="6262370" y="1710214"/>
            <a:ext cx="0" cy="432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" idx="0"/>
          </p:cNvCxnSpPr>
          <p:nvPr/>
        </p:nvCxnSpPr>
        <p:spPr>
          <a:xfrm flipH="1">
            <a:off x="4494456" y="1710214"/>
            <a:ext cx="1307596" cy="432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>
            <a:off x="6710477" y="1710214"/>
            <a:ext cx="1297639" cy="428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6" idx="0"/>
          </p:cNvCxnSpPr>
          <p:nvPr/>
        </p:nvCxnSpPr>
        <p:spPr>
          <a:xfrm flipH="1">
            <a:off x="3748624" y="3327916"/>
            <a:ext cx="651018" cy="429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0"/>
          </p:cNvCxnSpPr>
          <p:nvPr/>
        </p:nvCxnSpPr>
        <p:spPr>
          <a:xfrm>
            <a:off x="4614064" y="3327916"/>
            <a:ext cx="659904" cy="429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0"/>
          </p:cNvCxnSpPr>
          <p:nvPr/>
        </p:nvCxnSpPr>
        <p:spPr>
          <a:xfrm flipH="1">
            <a:off x="7325070" y="3343950"/>
            <a:ext cx="555824" cy="413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0"/>
          </p:cNvCxnSpPr>
          <p:nvPr/>
        </p:nvCxnSpPr>
        <p:spPr>
          <a:xfrm>
            <a:off x="8156746" y="3343950"/>
            <a:ext cx="782729" cy="413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0"/>
          </p:cNvCxnSpPr>
          <p:nvPr/>
        </p:nvCxnSpPr>
        <p:spPr>
          <a:xfrm flipV="1">
            <a:off x="5281917" y="4969920"/>
            <a:ext cx="0" cy="401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939475" y="4946040"/>
            <a:ext cx="0" cy="4019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381180" y="1912741"/>
            <a:ext cx="523622" cy="1870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WIN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695104" y="3530865"/>
            <a:ext cx="523622" cy="1870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WIN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105500" y="3531327"/>
            <a:ext cx="523622" cy="1870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WIN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630507" y="5153283"/>
            <a:ext cx="523622" cy="1870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WIN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73503" y="5123647"/>
            <a:ext cx="523622" cy="1870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WIN</a:t>
            </a:r>
          </a:p>
        </p:txBody>
      </p:sp>
    </p:spTree>
    <p:extLst>
      <p:ext uri="{BB962C8B-B14F-4D97-AF65-F5344CB8AC3E}">
        <p14:creationId xmlns:p14="http://schemas.microsoft.com/office/powerpoint/2010/main" val="334224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5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89F5-5B5E-433B-9F30-926FC69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DA448-B041-4E3F-9DEF-CDD490E0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Backtracking can be defined as a general algorithmic technique that considers </a:t>
            </a:r>
            <a:r>
              <a:rPr lang="en-US" b="1" dirty="0">
                <a:solidFill>
                  <a:srgbClr val="AD1457"/>
                </a:solidFill>
              </a:rPr>
              <a:t>searching every possible combination</a:t>
            </a:r>
            <a:r>
              <a:rPr lang="en-US" dirty="0"/>
              <a:t> in order to solve an optimization problem.</a:t>
            </a:r>
          </a:p>
          <a:p>
            <a:r>
              <a:rPr lang="en-US" dirty="0"/>
              <a:t>It is a </a:t>
            </a:r>
            <a:r>
              <a:rPr lang="en-US" dirty="0">
                <a:solidFill>
                  <a:srgbClr val="AD1457"/>
                </a:solidFill>
              </a:rPr>
              <a:t>recursive </a:t>
            </a:r>
            <a:r>
              <a:rPr lang="en-US" dirty="0"/>
              <a:t>technique.</a:t>
            </a:r>
          </a:p>
          <a:p>
            <a:r>
              <a:rPr lang="en-US" dirty="0"/>
              <a:t>It generates a </a:t>
            </a:r>
            <a:r>
              <a:rPr lang="en-US" dirty="0">
                <a:solidFill>
                  <a:srgbClr val="AD1457"/>
                </a:solidFill>
              </a:rPr>
              <a:t>state space tree </a:t>
            </a:r>
            <a:r>
              <a:rPr lang="en-US" dirty="0"/>
              <a:t>for all possible solutions.</a:t>
            </a:r>
          </a:p>
          <a:p>
            <a:r>
              <a:rPr lang="en-US" dirty="0"/>
              <a:t>It traverse the state space tree in the </a:t>
            </a:r>
            <a:r>
              <a:rPr lang="en-US" dirty="0">
                <a:solidFill>
                  <a:srgbClr val="AD1457"/>
                </a:solidFill>
              </a:rPr>
              <a:t>depth first order</a:t>
            </a:r>
            <a:r>
              <a:rPr lang="en-US" dirty="0"/>
              <a:t>.</a:t>
            </a:r>
          </a:p>
          <a:p>
            <a:r>
              <a:rPr lang="en-US" dirty="0"/>
              <a:t>So, in a backtracking we attempt solving a sub-problem, and if we don't reach the desired solution, </a:t>
            </a:r>
            <a:r>
              <a:rPr lang="en-US" dirty="0">
                <a:solidFill>
                  <a:srgbClr val="AD1457"/>
                </a:solidFill>
              </a:rPr>
              <a:t>then undo whatever we did </a:t>
            </a:r>
            <a:r>
              <a:rPr lang="en-US" dirty="0"/>
              <a:t>for solving that sub-problem, and try solving another sub-problem.</a:t>
            </a:r>
          </a:p>
          <a:p>
            <a:r>
              <a:rPr lang="en-US" dirty="0"/>
              <a:t>All the solutions require a </a:t>
            </a:r>
            <a:r>
              <a:rPr lang="en-US" dirty="0">
                <a:solidFill>
                  <a:srgbClr val="AD1457"/>
                </a:solidFill>
              </a:rPr>
              <a:t>set of constraints </a:t>
            </a:r>
            <a:r>
              <a:rPr lang="en-US" dirty="0"/>
              <a:t>divided into two categories: explicit and implicit constraints.</a:t>
            </a:r>
          </a:p>
          <a:p>
            <a:endParaRPr lang="en-US" b="1" dirty="0"/>
          </a:p>
          <a:p>
            <a:pPr lvl="1"/>
            <a:endParaRPr lang="en-US" sz="2200" b="1" i="1" dirty="0"/>
          </a:p>
          <a:p>
            <a:pPr lvl="4"/>
            <a:endParaRPr lang="en-US" b="1" i="1" dirty="0"/>
          </a:p>
          <a:p>
            <a:pPr lvl="1"/>
            <a:endParaRPr lang="en-US" b="1" i="1" dirty="0"/>
          </a:p>
          <a:p>
            <a:pPr lvl="1"/>
            <a:endParaRPr lang="en-US" b="1" i="1" dirty="0"/>
          </a:p>
          <a:p>
            <a:pPr marL="457200" lvl="1" indent="0">
              <a:buNone/>
            </a:pPr>
            <a:endParaRPr lang="en-US" b="1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 - Queen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𝑁 - queen is the problem of </a:t>
            </a:r>
            <a:r>
              <a:rPr lang="en-US" dirty="0">
                <a:solidFill>
                  <a:srgbClr val="AD1457"/>
                </a:solidFill>
              </a:rPr>
              <a:t>placing N chess queens </a:t>
            </a:r>
            <a:r>
              <a:rPr lang="en-US" dirty="0"/>
              <a:t>on an 𝑁×𝑁 chessboard so that, no two queens attack each other.</a:t>
            </a:r>
          </a:p>
          <a:p>
            <a:r>
              <a:rPr lang="en-US" dirty="0"/>
              <a:t>Two queens of </a:t>
            </a:r>
            <a:r>
              <a:rPr lang="en-US" dirty="0">
                <a:solidFill>
                  <a:srgbClr val="AD1457"/>
                </a:solidFill>
              </a:rPr>
              <a:t>same row, same column or the same diagonal </a:t>
            </a:r>
            <a:r>
              <a:rPr lang="en-US" dirty="0"/>
              <a:t>can attack each other.</a:t>
            </a:r>
          </a:p>
          <a:p>
            <a:r>
              <a:rPr lang="en-US" dirty="0"/>
              <a:t>K-Promising solution: A solution is called k-promising if it arranges the k - queens in such a way that, they can not threat each other.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040038"/>
              </p:ext>
            </p:extLst>
          </p:nvPr>
        </p:nvGraphicFramePr>
        <p:xfrm>
          <a:off x="2327511" y="3491589"/>
          <a:ext cx="114114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570">
                  <a:extLst>
                    <a:ext uri="{9D8B030D-6E8A-4147-A177-3AD203B41FA5}">
                      <a16:colId xmlns:a16="http://schemas.microsoft.com/office/drawing/2014/main" val="181233263"/>
                    </a:ext>
                  </a:extLst>
                </a:gridCol>
                <a:gridCol w="570570">
                  <a:extLst>
                    <a:ext uri="{9D8B030D-6E8A-4147-A177-3AD203B41FA5}">
                      <a16:colId xmlns:a16="http://schemas.microsoft.com/office/drawing/2014/main" val="2229902150"/>
                    </a:ext>
                  </a:extLst>
                </a:gridCol>
              </a:tblGrid>
              <a:tr h="30514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88838"/>
                  </a:ext>
                </a:extLst>
              </a:tr>
              <a:tr h="305146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4546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1987" y="4405989"/>
            <a:ext cx="169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1 - Promising Solution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981285"/>
              </p:ext>
            </p:extLst>
          </p:nvPr>
        </p:nvGraphicFramePr>
        <p:xfrm>
          <a:off x="8761090" y="3491589"/>
          <a:ext cx="114114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570">
                  <a:extLst>
                    <a:ext uri="{9D8B030D-6E8A-4147-A177-3AD203B41FA5}">
                      <a16:colId xmlns:a16="http://schemas.microsoft.com/office/drawing/2014/main" val="181233263"/>
                    </a:ext>
                  </a:extLst>
                </a:gridCol>
                <a:gridCol w="570570">
                  <a:extLst>
                    <a:ext uri="{9D8B030D-6E8A-4147-A177-3AD203B41FA5}">
                      <a16:colId xmlns:a16="http://schemas.microsoft.com/office/drawing/2014/main" val="2229902150"/>
                    </a:ext>
                  </a:extLst>
                </a:gridCol>
              </a:tblGrid>
              <a:tr h="305146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88838"/>
                  </a:ext>
                </a:extLst>
              </a:tr>
              <a:tr h="305146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4546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85566" y="4405989"/>
            <a:ext cx="169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0 - Promising Solution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94247"/>
              </p:ext>
            </p:extLst>
          </p:nvPr>
        </p:nvGraphicFramePr>
        <p:xfrm>
          <a:off x="4379520" y="3491589"/>
          <a:ext cx="114114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570">
                  <a:extLst>
                    <a:ext uri="{9D8B030D-6E8A-4147-A177-3AD203B41FA5}">
                      <a16:colId xmlns:a16="http://schemas.microsoft.com/office/drawing/2014/main" val="181233263"/>
                    </a:ext>
                  </a:extLst>
                </a:gridCol>
                <a:gridCol w="570570">
                  <a:extLst>
                    <a:ext uri="{9D8B030D-6E8A-4147-A177-3AD203B41FA5}">
                      <a16:colId xmlns:a16="http://schemas.microsoft.com/office/drawing/2014/main" val="2229902150"/>
                    </a:ext>
                  </a:extLst>
                </a:gridCol>
              </a:tblGrid>
              <a:tr h="30514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88838"/>
                  </a:ext>
                </a:extLst>
              </a:tr>
              <a:tr h="30514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4546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03996" y="4405989"/>
            <a:ext cx="169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0 - Promising Solution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786438"/>
              </p:ext>
            </p:extLst>
          </p:nvPr>
        </p:nvGraphicFramePr>
        <p:xfrm>
          <a:off x="6573849" y="3491589"/>
          <a:ext cx="114114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570">
                  <a:extLst>
                    <a:ext uri="{9D8B030D-6E8A-4147-A177-3AD203B41FA5}">
                      <a16:colId xmlns:a16="http://schemas.microsoft.com/office/drawing/2014/main" val="181233263"/>
                    </a:ext>
                  </a:extLst>
                </a:gridCol>
                <a:gridCol w="570570">
                  <a:extLst>
                    <a:ext uri="{9D8B030D-6E8A-4147-A177-3AD203B41FA5}">
                      <a16:colId xmlns:a16="http://schemas.microsoft.com/office/drawing/2014/main" val="2229902150"/>
                    </a:ext>
                  </a:extLst>
                </a:gridCol>
              </a:tblGrid>
              <a:tr h="30514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88838"/>
                  </a:ext>
                </a:extLst>
              </a:tr>
              <a:tr h="305146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4546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98325" y="4405989"/>
            <a:ext cx="169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0 - Promising Solution</a:t>
            </a:r>
          </a:p>
        </p:txBody>
      </p:sp>
    </p:spTree>
    <p:extLst>
      <p:ext uri="{BB962C8B-B14F-4D97-AF65-F5344CB8AC3E}">
        <p14:creationId xmlns:p14="http://schemas.microsoft.com/office/powerpoint/2010/main" val="102181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4 - Queen Problem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54729"/>
              </p:ext>
            </p:extLst>
          </p:nvPr>
        </p:nvGraphicFramePr>
        <p:xfrm>
          <a:off x="661918" y="809053"/>
          <a:ext cx="2875993" cy="2286000"/>
        </p:xfrm>
        <a:graphic>
          <a:graphicData uri="http://schemas.openxmlformats.org/drawingml/2006/table">
            <a:tbl>
              <a:tblPr/>
              <a:tblGrid>
                <a:gridCol w="574584">
                  <a:extLst>
                    <a:ext uri="{9D8B030D-6E8A-4147-A177-3AD203B41FA5}">
                      <a16:colId xmlns:a16="http://schemas.microsoft.com/office/drawing/2014/main" val="3901345283"/>
                    </a:ext>
                  </a:extLst>
                </a:gridCol>
                <a:gridCol w="576121">
                  <a:extLst>
                    <a:ext uri="{9D8B030D-6E8A-4147-A177-3AD203B41FA5}">
                      <a16:colId xmlns:a16="http://schemas.microsoft.com/office/drawing/2014/main" val="2125101465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4134223693"/>
                    </a:ext>
                  </a:extLst>
                </a:gridCol>
                <a:gridCol w="576120">
                  <a:extLst>
                    <a:ext uri="{9D8B030D-6E8A-4147-A177-3AD203B41FA5}">
                      <a16:colId xmlns:a16="http://schemas.microsoft.com/office/drawing/2014/main" val="3296346271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1144392257"/>
                    </a:ext>
                  </a:extLst>
                </a:gridCol>
              </a:tblGrid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86686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7895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085560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1443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68807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59650" y="3083003"/>
            <a:ext cx="1679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rgbClr val="AD1457"/>
                </a:solidFill>
              </a:rPr>
              <a:t>1 - Promising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885247"/>
              </p:ext>
            </p:extLst>
          </p:nvPr>
        </p:nvGraphicFramePr>
        <p:xfrm>
          <a:off x="4476430" y="816089"/>
          <a:ext cx="2875993" cy="2286000"/>
        </p:xfrm>
        <a:graphic>
          <a:graphicData uri="http://schemas.openxmlformats.org/drawingml/2006/table">
            <a:tbl>
              <a:tblPr/>
              <a:tblGrid>
                <a:gridCol w="574584">
                  <a:extLst>
                    <a:ext uri="{9D8B030D-6E8A-4147-A177-3AD203B41FA5}">
                      <a16:colId xmlns:a16="http://schemas.microsoft.com/office/drawing/2014/main" val="3901345283"/>
                    </a:ext>
                  </a:extLst>
                </a:gridCol>
                <a:gridCol w="576121">
                  <a:extLst>
                    <a:ext uri="{9D8B030D-6E8A-4147-A177-3AD203B41FA5}">
                      <a16:colId xmlns:a16="http://schemas.microsoft.com/office/drawing/2014/main" val="2125101465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4134223693"/>
                    </a:ext>
                  </a:extLst>
                </a:gridCol>
                <a:gridCol w="576120">
                  <a:extLst>
                    <a:ext uri="{9D8B030D-6E8A-4147-A177-3AD203B41FA5}">
                      <a16:colId xmlns:a16="http://schemas.microsoft.com/office/drawing/2014/main" val="3296346271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1144392257"/>
                    </a:ext>
                  </a:extLst>
                </a:gridCol>
              </a:tblGrid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86686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7895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085560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1443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68807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082911" y="1760076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3"/>
          <p:cNvSpPr/>
          <p:nvPr/>
        </p:nvSpPr>
        <p:spPr>
          <a:xfrm>
            <a:off x="5661884" y="1760076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4"/>
          <p:cNvSpPr/>
          <p:nvPr/>
        </p:nvSpPr>
        <p:spPr>
          <a:xfrm>
            <a:off x="6240857" y="1760076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Multiply 1"/>
          <p:cNvSpPr/>
          <p:nvPr/>
        </p:nvSpPr>
        <p:spPr>
          <a:xfrm>
            <a:off x="5145918" y="1770799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Multiply 2"/>
          <p:cNvSpPr/>
          <p:nvPr/>
        </p:nvSpPr>
        <p:spPr>
          <a:xfrm>
            <a:off x="5720449" y="1770798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348001" y="3091068"/>
            <a:ext cx="1679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rgbClr val="AD1457"/>
                </a:solidFill>
              </a:rPr>
              <a:t>2 - Promising</a:t>
            </a:r>
          </a:p>
        </p:txBody>
      </p:sp>
      <p:sp>
        <p:nvSpPr>
          <p:cNvPr id="13" name="Rectangle 5"/>
          <p:cNvSpPr/>
          <p:nvPr/>
        </p:nvSpPr>
        <p:spPr>
          <a:xfrm>
            <a:off x="5079814" y="2222448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6"/>
          <p:cNvSpPr/>
          <p:nvPr/>
        </p:nvSpPr>
        <p:spPr>
          <a:xfrm>
            <a:off x="5657442" y="2228549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7"/>
          <p:cNvSpPr/>
          <p:nvPr/>
        </p:nvSpPr>
        <p:spPr>
          <a:xfrm>
            <a:off x="6247485" y="2233060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8"/>
          <p:cNvSpPr/>
          <p:nvPr/>
        </p:nvSpPr>
        <p:spPr>
          <a:xfrm>
            <a:off x="6819568" y="2233060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Multiply 3"/>
          <p:cNvSpPr/>
          <p:nvPr/>
        </p:nvSpPr>
        <p:spPr>
          <a:xfrm>
            <a:off x="5142821" y="2215769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Multiply 4"/>
          <p:cNvSpPr/>
          <p:nvPr/>
        </p:nvSpPr>
        <p:spPr>
          <a:xfrm>
            <a:off x="5720449" y="2228052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Multiply 5"/>
          <p:cNvSpPr/>
          <p:nvPr/>
        </p:nvSpPr>
        <p:spPr>
          <a:xfrm>
            <a:off x="6310829" y="2226218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ultiply 6"/>
          <p:cNvSpPr/>
          <p:nvPr/>
        </p:nvSpPr>
        <p:spPr>
          <a:xfrm>
            <a:off x="6885742" y="2210619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599884"/>
              </p:ext>
            </p:extLst>
          </p:nvPr>
        </p:nvGraphicFramePr>
        <p:xfrm>
          <a:off x="8146585" y="843833"/>
          <a:ext cx="2875993" cy="2286000"/>
        </p:xfrm>
        <a:graphic>
          <a:graphicData uri="http://schemas.openxmlformats.org/drawingml/2006/table">
            <a:tbl>
              <a:tblPr/>
              <a:tblGrid>
                <a:gridCol w="574584">
                  <a:extLst>
                    <a:ext uri="{9D8B030D-6E8A-4147-A177-3AD203B41FA5}">
                      <a16:colId xmlns:a16="http://schemas.microsoft.com/office/drawing/2014/main" val="3901345283"/>
                    </a:ext>
                  </a:extLst>
                </a:gridCol>
                <a:gridCol w="576121">
                  <a:extLst>
                    <a:ext uri="{9D8B030D-6E8A-4147-A177-3AD203B41FA5}">
                      <a16:colId xmlns:a16="http://schemas.microsoft.com/office/drawing/2014/main" val="2125101465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4134223693"/>
                    </a:ext>
                  </a:extLst>
                </a:gridCol>
                <a:gridCol w="576120">
                  <a:extLst>
                    <a:ext uri="{9D8B030D-6E8A-4147-A177-3AD203B41FA5}">
                      <a16:colId xmlns:a16="http://schemas.microsoft.com/office/drawing/2014/main" val="3296346271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1144392257"/>
                    </a:ext>
                  </a:extLst>
                </a:gridCol>
              </a:tblGrid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86686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7895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085560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1443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688077"/>
                  </a:ext>
                </a:extLst>
              </a:tr>
            </a:tbl>
          </a:graphicData>
        </a:graphic>
      </p:graphicFrame>
      <p:sp>
        <p:nvSpPr>
          <p:cNvPr id="22" name="Rectangle 9"/>
          <p:cNvSpPr/>
          <p:nvPr/>
        </p:nvSpPr>
        <p:spPr>
          <a:xfrm>
            <a:off x="8747467" y="1773143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10"/>
          <p:cNvSpPr/>
          <p:nvPr/>
        </p:nvSpPr>
        <p:spPr>
          <a:xfrm>
            <a:off x="8754738" y="2223686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11"/>
          <p:cNvSpPr/>
          <p:nvPr/>
        </p:nvSpPr>
        <p:spPr>
          <a:xfrm>
            <a:off x="9337663" y="2244718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12"/>
          <p:cNvSpPr/>
          <p:nvPr/>
        </p:nvSpPr>
        <p:spPr>
          <a:xfrm>
            <a:off x="9908910" y="2240914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13"/>
          <p:cNvSpPr/>
          <p:nvPr/>
        </p:nvSpPr>
        <p:spPr>
          <a:xfrm>
            <a:off x="10480984" y="2232830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Multiply 8"/>
          <p:cNvSpPr/>
          <p:nvPr/>
        </p:nvSpPr>
        <p:spPr>
          <a:xfrm>
            <a:off x="8812852" y="2249957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Multiply 9"/>
          <p:cNvSpPr/>
          <p:nvPr/>
        </p:nvSpPr>
        <p:spPr>
          <a:xfrm>
            <a:off x="9400517" y="2244718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Multiply 10"/>
          <p:cNvSpPr/>
          <p:nvPr/>
        </p:nvSpPr>
        <p:spPr>
          <a:xfrm>
            <a:off x="9972070" y="2241093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13"/>
          <p:cNvSpPr/>
          <p:nvPr/>
        </p:nvSpPr>
        <p:spPr>
          <a:xfrm>
            <a:off x="8755331" y="2693568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14"/>
          <p:cNvSpPr/>
          <p:nvPr/>
        </p:nvSpPr>
        <p:spPr>
          <a:xfrm>
            <a:off x="9325636" y="2689469"/>
            <a:ext cx="504056" cy="39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Multiply 9"/>
          <p:cNvSpPr/>
          <p:nvPr/>
        </p:nvSpPr>
        <p:spPr>
          <a:xfrm>
            <a:off x="8819239" y="2690177"/>
            <a:ext cx="378042" cy="418485"/>
          </a:xfrm>
          <a:prstGeom prst="mathMultiply">
            <a:avLst>
              <a:gd name="adj1" fmla="val 16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8347165" y="3136179"/>
            <a:ext cx="3043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rgbClr val="AD1457"/>
                </a:solidFill>
              </a:rPr>
              <a:t>4 – Promising </a:t>
            </a:r>
            <a:r>
              <a:rPr lang="en-IN" sz="2200" b="1" dirty="0">
                <a:solidFill>
                  <a:srgbClr val="AD1457"/>
                </a:solidFill>
              </a:rPr>
              <a:t>&lt;3, 1, 4, 2&gt;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5759" y="4123373"/>
            <a:ext cx="7420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Above 4-promising solution can be written as </a:t>
            </a:r>
            <a:r>
              <a:rPr lang="en-IN" sz="2400" b="1" dirty="0">
                <a:solidFill>
                  <a:srgbClr val="AD1457"/>
                </a:solidFill>
              </a:rPr>
              <a:t>&lt;3, 1, 4, 2&gt;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Another possible solution is  </a:t>
            </a:r>
            <a:r>
              <a:rPr lang="en-IN" sz="2400" b="1" dirty="0">
                <a:solidFill>
                  <a:srgbClr val="AD1457"/>
                </a:solidFill>
              </a:rPr>
              <a:t>&lt;2, 4, 1, 3&gt; </a:t>
            </a:r>
          </a:p>
        </p:txBody>
      </p:sp>
      <p:graphicFrame>
        <p:nvGraphicFramePr>
          <p:cNvPr id="3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129996"/>
              </p:ext>
            </p:extLst>
          </p:nvPr>
        </p:nvGraphicFramePr>
        <p:xfrm>
          <a:off x="8146585" y="3657573"/>
          <a:ext cx="2875993" cy="2286000"/>
        </p:xfrm>
        <a:graphic>
          <a:graphicData uri="http://schemas.openxmlformats.org/drawingml/2006/table">
            <a:tbl>
              <a:tblPr/>
              <a:tblGrid>
                <a:gridCol w="574584">
                  <a:extLst>
                    <a:ext uri="{9D8B030D-6E8A-4147-A177-3AD203B41FA5}">
                      <a16:colId xmlns:a16="http://schemas.microsoft.com/office/drawing/2014/main" val="3901345283"/>
                    </a:ext>
                  </a:extLst>
                </a:gridCol>
                <a:gridCol w="576121">
                  <a:extLst>
                    <a:ext uri="{9D8B030D-6E8A-4147-A177-3AD203B41FA5}">
                      <a16:colId xmlns:a16="http://schemas.microsoft.com/office/drawing/2014/main" val="2125101465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4134223693"/>
                    </a:ext>
                  </a:extLst>
                </a:gridCol>
                <a:gridCol w="576120">
                  <a:extLst>
                    <a:ext uri="{9D8B030D-6E8A-4147-A177-3AD203B41FA5}">
                      <a16:colId xmlns:a16="http://schemas.microsoft.com/office/drawing/2014/main" val="3296346271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1144392257"/>
                    </a:ext>
                  </a:extLst>
                </a:gridCol>
              </a:tblGrid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86686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7895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085560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1443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688077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290048" y="5972222"/>
            <a:ext cx="3084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rgbClr val="AD1457"/>
                </a:solidFill>
              </a:rPr>
              <a:t>4 – Promising </a:t>
            </a:r>
            <a:r>
              <a:rPr lang="en-IN" sz="2200" b="1" dirty="0">
                <a:solidFill>
                  <a:srgbClr val="AD1457"/>
                </a:solidFill>
              </a:rPr>
              <a:t>&lt;2, 4, 1, 3&gt;   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258490" y="857793"/>
            <a:ext cx="0" cy="28346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963989" y="831667"/>
            <a:ext cx="0" cy="28346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444137" y="3683726"/>
            <a:ext cx="11430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1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- Queen Problem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444210"/>
              </p:ext>
            </p:extLst>
          </p:nvPr>
        </p:nvGraphicFramePr>
        <p:xfrm>
          <a:off x="3833242" y="1003663"/>
          <a:ext cx="4525516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758">
                  <a:extLst>
                    <a:ext uri="{9D8B030D-6E8A-4147-A177-3AD203B41FA5}">
                      <a16:colId xmlns:a16="http://schemas.microsoft.com/office/drawing/2014/main" val="3447454615"/>
                    </a:ext>
                  </a:extLst>
                </a:gridCol>
                <a:gridCol w="2262758">
                  <a:extLst>
                    <a:ext uri="{9D8B030D-6E8A-4147-A177-3AD203B41FA5}">
                      <a16:colId xmlns:a16="http://schemas.microsoft.com/office/drawing/2014/main" val="3929746018"/>
                    </a:ext>
                  </a:extLst>
                </a:gridCol>
              </a:tblGrid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C00000"/>
                          </a:solidFill>
                        </a:rPr>
                        <a:t>Number</a:t>
                      </a:r>
                      <a:r>
                        <a:rPr lang="en-IN" sz="2400" baseline="0" dirty="0">
                          <a:solidFill>
                            <a:srgbClr val="C00000"/>
                          </a:solidFill>
                        </a:rPr>
                        <a:t> of Queens</a:t>
                      </a:r>
                      <a:endParaRPr lang="en-IN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C00000"/>
                          </a:solidFill>
                        </a:rPr>
                        <a:t>Possible Solutions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579888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491248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649960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208249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352217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750590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111852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643001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774889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352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152810"/>
                  </a:ext>
                </a:extLst>
              </a:tr>
              <a:tr h="45078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724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8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17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 - Queen Problem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8020043" cy="5590565"/>
              </a:xfrm>
            </p:spPr>
            <p:txBody>
              <a:bodyPr/>
              <a:lstStyle/>
              <a:p>
                <a:r>
                  <a:rPr lang="en-US" dirty="0"/>
                  <a:t>Here, suppose queen position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AD1457"/>
                    </a:solidFill>
                  </a:rPr>
                  <a:t>.</a:t>
                </a:r>
                <a:endParaRPr lang="en-US" b="1" dirty="0"/>
              </a:p>
              <a:p>
                <a:r>
                  <a:rPr lang="en-US" dirty="0"/>
                  <a:t>To identify the positions that can not be chosen, so that the queen does not attack.</a:t>
                </a:r>
              </a:p>
              <a:p>
                <a:r>
                  <a:rPr lang="en-US" dirty="0"/>
                  <a:t>The diagonal positions which are under attack are denoted as,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8020043" cy="5590565"/>
              </a:xfrm>
              <a:blipFill>
                <a:blip r:embed="rId2"/>
                <a:stretch>
                  <a:fillRect l="-1065" t="-1418" r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411393"/>
              </p:ext>
            </p:extLst>
          </p:nvPr>
        </p:nvGraphicFramePr>
        <p:xfrm>
          <a:off x="8553548" y="932149"/>
          <a:ext cx="2875993" cy="2286000"/>
        </p:xfrm>
        <a:graphic>
          <a:graphicData uri="http://schemas.openxmlformats.org/drawingml/2006/table">
            <a:tbl>
              <a:tblPr/>
              <a:tblGrid>
                <a:gridCol w="574584">
                  <a:extLst>
                    <a:ext uri="{9D8B030D-6E8A-4147-A177-3AD203B41FA5}">
                      <a16:colId xmlns:a16="http://schemas.microsoft.com/office/drawing/2014/main" val="3901345283"/>
                    </a:ext>
                  </a:extLst>
                </a:gridCol>
                <a:gridCol w="576121">
                  <a:extLst>
                    <a:ext uri="{9D8B030D-6E8A-4147-A177-3AD203B41FA5}">
                      <a16:colId xmlns:a16="http://schemas.microsoft.com/office/drawing/2014/main" val="2125101465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4134223693"/>
                    </a:ext>
                  </a:extLst>
                </a:gridCol>
                <a:gridCol w="576120">
                  <a:extLst>
                    <a:ext uri="{9D8B030D-6E8A-4147-A177-3AD203B41FA5}">
                      <a16:colId xmlns:a16="http://schemas.microsoft.com/office/drawing/2014/main" val="3296346271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1144392257"/>
                    </a:ext>
                  </a:extLst>
                </a:gridCol>
              </a:tblGrid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86686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7895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085560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11443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6880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013805"/>
                  </p:ext>
                </p:extLst>
              </p:nvPr>
            </p:nvGraphicFramePr>
            <p:xfrm>
              <a:off x="1593668" y="3187336"/>
              <a:ext cx="5537713" cy="24886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6077">
                      <a:extLst>
                        <a:ext uri="{9D8B030D-6E8A-4147-A177-3AD203B41FA5}">
                          <a16:colId xmlns:a16="http://schemas.microsoft.com/office/drawing/2014/main" val="3324478005"/>
                        </a:ext>
                      </a:extLst>
                    </a:gridCol>
                    <a:gridCol w="1519551">
                      <a:extLst>
                        <a:ext uri="{9D8B030D-6E8A-4147-A177-3AD203B41FA5}">
                          <a16:colId xmlns:a16="http://schemas.microsoft.com/office/drawing/2014/main" val="1096266728"/>
                        </a:ext>
                      </a:extLst>
                    </a:gridCol>
                    <a:gridCol w="1332928">
                      <a:extLst>
                        <a:ext uri="{9D8B030D-6E8A-4147-A177-3AD203B41FA5}">
                          <a16:colId xmlns:a16="http://schemas.microsoft.com/office/drawing/2014/main" val="3148696663"/>
                        </a:ext>
                      </a:extLst>
                    </a:gridCol>
                    <a:gridCol w="999157">
                      <a:extLst>
                        <a:ext uri="{9D8B030D-6E8A-4147-A177-3AD203B41FA5}">
                          <a16:colId xmlns:a16="http://schemas.microsoft.com/office/drawing/2014/main" val="4279874618"/>
                        </a:ext>
                      </a:extLst>
                    </a:gridCol>
                  </a:tblGrid>
                  <a:tr h="6221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C00000"/>
                              </a:solidFill>
                            </a:rPr>
                            <a:t>Same Row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C00000"/>
                              </a:solidFill>
                            </a:rPr>
                            <a:t>Same Col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C00000"/>
                              </a:solidFill>
                            </a:rPr>
                            <a:t>Same Diagonal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0617631"/>
                      </a:ext>
                    </a:extLst>
                  </a:tr>
                  <a:tr h="6221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(2, 1)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(1, 3)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(1, 4)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(1, 2)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1903963"/>
                      </a:ext>
                    </a:extLst>
                  </a:tr>
                  <a:tr h="6221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(2,</m:t>
                                </m:r>
                                <m:r>
                                  <a:rPr lang="en-US" sz="2200" i="1" baseline="0" dirty="0" smtClean="0">
                                    <a:latin typeface="Cambria Math" panose="02040503050406030204" pitchFamily="18" charset="0"/>
                                  </a:rPr>
                                  <m:t> 2)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(3, 3)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(3, 2)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(3, 4)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0726404"/>
                      </a:ext>
                    </a:extLst>
                  </a:tr>
                  <a:tr h="6221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(2, 4)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(4, 3)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(4, 1)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0612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013805"/>
                  </p:ext>
                </p:extLst>
              </p:nvPr>
            </p:nvGraphicFramePr>
            <p:xfrm>
              <a:off x="1593668" y="3187336"/>
              <a:ext cx="5537713" cy="24886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6077">
                      <a:extLst>
                        <a:ext uri="{9D8B030D-6E8A-4147-A177-3AD203B41FA5}">
                          <a16:colId xmlns:a16="http://schemas.microsoft.com/office/drawing/2014/main" val="3324478005"/>
                        </a:ext>
                      </a:extLst>
                    </a:gridCol>
                    <a:gridCol w="1519551">
                      <a:extLst>
                        <a:ext uri="{9D8B030D-6E8A-4147-A177-3AD203B41FA5}">
                          <a16:colId xmlns:a16="http://schemas.microsoft.com/office/drawing/2014/main" val="1096266728"/>
                        </a:ext>
                      </a:extLst>
                    </a:gridCol>
                    <a:gridCol w="1332928">
                      <a:extLst>
                        <a:ext uri="{9D8B030D-6E8A-4147-A177-3AD203B41FA5}">
                          <a16:colId xmlns:a16="http://schemas.microsoft.com/office/drawing/2014/main" val="3148696663"/>
                        </a:ext>
                      </a:extLst>
                    </a:gridCol>
                    <a:gridCol w="999157">
                      <a:extLst>
                        <a:ext uri="{9D8B030D-6E8A-4147-A177-3AD203B41FA5}">
                          <a16:colId xmlns:a16="http://schemas.microsoft.com/office/drawing/2014/main" val="4279874618"/>
                        </a:ext>
                      </a:extLst>
                    </a:gridCol>
                  </a:tblGrid>
                  <a:tr h="6221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solidFill>
                                <a:srgbClr val="C00000"/>
                              </a:solidFill>
                            </a:rPr>
                            <a:t>Same Row</a:t>
                          </a:r>
                          <a:endParaRPr lang="en-US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solidFill>
                                <a:srgbClr val="C00000"/>
                              </a:solidFill>
                            </a:rPr>
                            <a:t>Same Col</a:t>
                          </a:r>
                          <a:endParaRPr lang="en-US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>
                              <a:solidFill>
                                <a:srgbClr val="C00000"/>
                              </a:solidFill>
                            </a:rPr>
                            <a:t>Same Diagonal</a:t>
                          </a:r>
                          <a:endParaRPr lang="en-US" sz="22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0617631"/>
                      </a:ext>
                    </a:extLst>
                  </a:tr>
                  <a:tr h="6221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1" t="-101961" r="-228881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647" t="-101961" r="-154618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0639" t="-101961" r="-75799" b="-2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4878" t="-101961" r="-1220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1903963"/>
                      </a:ext>
                    </a:extLst>
                  </a:tr>
                  <a:tr h="6221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1" t="-200000" r="-228881" b="-1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647" t="-200000" r="-154618" b="-1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0639" t="-200000" r="-75799" b="-1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4878" t="-200000" r="-1220" b="-1009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0726404"/>
                      </a:ext>
                    </a:extLst>
                  </a:tr>
                  <a:tr h="6221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1" t="-302941" r="-228881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647" t="-302941" r="-154618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0639" t="-302941" r="-75799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06120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5049868" y="5857839"/>
                <a:ext cx="1599126" cy="360040"/>
              </a:xfrm>
              <a:prstGeom prst="wedgeRectCallout">
                <a:avLst>
                  <a:gd name="adj1" fmla="val -26860"/>
                  <a:gd name="adj2" fmla="val -117168"/>
                </a:avLst>
              </a:prstGeom>
              <a:noFill/>
              <a:ln w="19050">
                <a:solidFill>
                  <a:srgbClr val="AD14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𝑅𝑜𝑤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𝐶𝑜𝑙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868" y="5857839"/>
                <a:ext cx="1599126" cy="360040"/>
              </a:xfrm>
              <a:prstGeom prst="wedgeRectCallout">
                <a:avLst>
                  <a:gd name="adj1" fmla="val -26860"/>
                  <a:gd name="adj2" fmla="val -117168"/>
                </a:avLst>
              </a:prstGeom>
              <a:blipFill>
                <a:blip r:embed="rId4"/>
                <a:stretch>
                  <a:fillRect l="-2256" b="-3883"/>
                </a:stretch>
              </a:blipFill>
              <a:ln w="19050">
                <a:solidFill>
                  <a:srgbClr val="AD1457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7206960" y="4003723"/>
                <a:ext cx="1600200" cy="457200"/>
              </a:xfrm>
              <a:prstGeom prst="wedgeRectCallout">
                <a:avLst>
                  <a:gd name="adj1" fmla="val -63394"/>
                  <a:gd name="adj2" fmla="val -9169"/>
                </a:avLst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𝑅𝑜𝑤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𝐶𝑜𝑙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960" y="4003723"/>
                <a:ext cx="1600200" cy="457200"/>
              </a:xfrm>
              <a:prstGeom prst="wedgeRectCallout">
                <a:avLst>
                  <a:gd name="adj1" fmla="val -63394"/>
                  <a:gd name="adj2" fmla="val -9169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5027858" y="3900096"/>
            <a:ext cx="839532" cy="1690807"/>
          </a:xfrm>
          <a:prstGeom prst="roundRect">
            <a:avLst/>
          </a:prstGeom>
          <a:noFill/>
          <a:ln w="19050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34490" y="3900095"/>
            <a:ext cx="731520" cy="1076853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397199" y="1253174"/>
            <a:ext cx="687276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45459" y="1423220"/>
            <a:ext cx="2225011" cy="179492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9754762" y="1423221"/>
            <a:ext cx="1615708" cy="127312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4" idx="3"/>
          </p:cNvCxnSpPr>
          <p:nvPr/>
        </p:nvCxnSpPr>
        <p:spPr>
          <a:xfrm flipV="1">
            <a:off x="9130937" y="2075149"/>
            <a:ext cx="2298604" cy="184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554789" y="1397726"/>
            <a:ext cx="0" cy="1828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0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664029"/>
              </p:ext>
            </p:extLst>
          </p:nvPr>
        </p:nvGraphicFramePr>
        <p:xfrm>
          <a:off x="8589462" y="8979"/>
          <a:ext cx="2875993" cy="2286000"/>
        </p:xfrm>
        <a:graphic>
          <a:graphicData uri="http://schemas.openxmlformats.org/drawingml/2006/table">
            <a:tbl>
              <a:tblPr/>
              <a:tblGrid>
                <a:gridCol w="574584">
                  <a:extLst>
                    <a:ext uri="{9D8B030D-6E8A-4147-A177-3AD203B41FA5}">
                      <a16:colId xmlns:a16="http://schemas.microsoft.com/office/drawing/2014/main" val="3901345283"/>
                    </a:ext>
                  </a:extLst>
                </a:gridCol>
                <a:gridCol w="576121">
                  <a:extLst>
                    <a:ext uri="{9D8B030D-6E8A-4147-A177-3AD203B41FA5}">
                      <a16:colId xmlns:a16="http://schemas.microsoft.com/office/drawing/2014/main" val="2125101465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4134223693"/>
                    </a:ext>
                  </a:extLst>
                </a:gridCol>
                <a:gridCol w="576120">
                  <a:extLst>
                    <a:ext uri="{9D8B030D-6E8A-4147-A177-3AD203B41FA5}">
                      <a16:colId xmlns:a16="http://schemas.microsoft.com/office/drawing/2014/main" val="3296346271"/>
                    </a:ext>
                  </a:extLst>
                </a:gridCol>
                <a:gridCol w="574584">
                  <a:extLst>
                    <a:ext uri="{9D8B030D-6E8A-4147-A177-3AD203B41FA5}">
                      <a16:colId xmlns:a16="http://schemas.microsoft.com/office/drawing/2014/main" val="1144392257"/>
                    </a:ext>
                  </a:extLst>
                </a:gridCol>
              </a:tblGrid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86686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7895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085560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14434"/>
                  </a:ext>
                </a:extLst>
              </a:tr>
              <a:tr h="4267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5000"/>
                        <a:buFont typeface="Verdana" panose="020B0604030504040204" pitchFamily="34" charset="0"/>
                        <a:defRPr sz="2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7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688077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 txBox="1">
            <a:spLocks/>
          </p:cNvSpPr>
          <p:nvPr/>
        </p:nvSpPr>
        <p:spPr>
          <a:xfrm>
            <a:off x="247269" y="1921510"/>
            <a:ext cx="8348094" cy="492536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procedure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queens (k, col, diag45, diag135)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{sol[1..k] is k-promising,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col = {sol[</a:t>
            </a: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] | 1≤i≤k},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diag45 = {sol[</a:t>
            </a: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]–i+1 | 1≤i≤k}, and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diag135 = {sol[</a:t>
            </a: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]+</a:t>
            </a:r>
            <a:r>
              <a:rPr lang="en-I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–1 | 1≤i≤k}}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k = 4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then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write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sol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else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for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j ← 1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4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do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     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j ∉ col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j – k ∉ diag45 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j + k ∉ diag135 	      </a:t>
            </a: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then 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sol[k+1]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j</a:t>
            </a:r>
            <a:endParaRPr lang="en-I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queens(k + 1, col U {j}, diag45 U {j - k}, diag135 U {j + k})</a:t>
            </a:r>
          </a:p>
        </p:txBody>
      </p:sp>
      <p:sp>
        <p:nvSpPr>
          <p:cNvPr id="4" name="Rectangle 3"/>
          <p:cNvSpPr/>
          <p:nvPr/>
        </p:nvSpPr>
        <p:spPr>
          <a:xfrm>
            <a:off x="71500" y="80628"/>
            <a:ext cx="828092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Sol =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4607" y="78378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[2,0,0,0]</a:t>
            </a:r>
          </a:p>
        </p:txBody>
      </p:sp>
      <p:sp>
        <p:nvSpPr>
          <p:cNvPr id="6" name="Rectangle 5"/>
          <p:cNvSpPr/>
          <p:nvPr/>
        </p:nvSpPr>
        <p:spPr>
          <a:xfrm>
            <a:off x="71500" y="570236"/>
            <a:ext cx="828092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col = </a:t>
            </a:r>
          </a:p>
        </p:txBody>
      </p:sp>
      <p:sp>
        <p:nvSpPr>
          <p:cNvPr id="7" name="Rectangle 6"/>
          <p:cNvSpPr/>
          <p:nvPr/>
        </p:nvSpPr>
        <p:spPr>
          <a:xfrm>
            <a:off x="791580" y="570276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{2}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9712" y="80628"/>
            <a:ext cx="540060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K =</a:t>
            </a:r>
          </a:p>
        </p:txBody>
      </p:sp>
      <p:sp>
        <p:nvSpPr>
          <p:cNvPr id="9" name="Rectangle 8"/>
          <p:cNvSpPr/>
          <p:nvPr/>
        </p:nvSpPr>
        <p:spPr>
          <a:xfrm>
            <a:off x="2497507" y="72011"/>
            <a:ext cx="32911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3436" y="571907"/>
            <a:ext cx="1292420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diag45 =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59704" y="570498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{2}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76494" y="1072293"/>
            <a:ext cx="1299362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diag135 =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59704" y="1073028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{2}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31385" y="2483224"/>
            <a:ext cx="1773000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1- Promising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48171" y="5117683"/>
            <a:ext cx="712767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rgbClr val="AD1457"/>
                </a:solidFill>
              </a:rPr>
              <a:t>j =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84277" y="5104618"/>
            <a:ext cx="104411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rgbClr val="AD1457"/>
                </a:solidFill>
              </a:rPr>
              <a:t>j - k =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47514" y="5104617"/>
            <a:ext cx="129614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rgbClr val="AD1457"/>
                </a:solidFill>
              </a:rPr>
              <a:t>j + k =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4607" y="78378"/>
            <a:ext cx="1152128" cy="4680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[2,4,0,0]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959880" y="977680"/>
            <a:ext cx="4329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791580" y="570236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{2,4}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45698" y="576324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{2,3}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45698" y="1072293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{2,5}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431385" y="2483224"/>
            <a:ext cx="1773000" cy="4680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2- Promising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48171" y="5117683"/>
            <a:ext cx="712767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rgbClr val="AD1457"/>
                </a:solidFill>
              </a:rPr>
              <a:t>j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48171" y="5117683"/>
            <a:ext cx="712767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rgbClr val="AD1457"/>
                </a:solidFill>
              </a:rPr>
              <a:t>j = 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84277" y="5104618"/>
            <a:ext cx="104411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rgbClr val="AD1457"/>
                </a:solidFill>
              </a:rPr>
              <a:t>j - k = 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48171" y="5117683"/>
            <a:ext cx="712767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rgbClr val="AD1457"/>
                </a:solidFill>
              </a:rPr>
              <a:t>j = 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84277" y="5104618"/>
            <a:ext cx="1044116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rgbClr val="AD1457"/>
                </a:solidFill>
              </a:rPr>
              <a:t>j - k = 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47514" y="5104617"/>
            <a:ext cx="129614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rgbClr val="AD1457"/>
                </a:solidFill>
              </a:rPr>
              <a:t>j + k = 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497507" y="72011"/>
            <a:ext cx="329116" cy="4680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37475" y="1434022"/>
            <a:ext cx="4329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ight Arrow 31"/>
          <p:cNvSpPr/>
          <p:nvPr/>
        </p:nvSpPr>
        <p:spPr>
          <a:xfrm>
            <a:off x="289948" y="4077072"/>
            <a:ext cx="416193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ight Arrow 32"/>
          <p:cNvSpPr/>
          <p:nvPr/>
        </p:nvSpPr>
        <p:spPr>
          <a:xfrm>
            <a:off x="1057032" y="5697252"/>
            <a:ext cx="416193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3148171" y="5117683"/>
            <a:ext cx="712767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rgbClr val="AD1457"/>
                </a:solidFill>
              </a:rPr>
              <a:t>j = 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40444" y="5104618"/>
            <a:ext cx="113178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rgbClr val="AD1457"/>
                </a:solidFill>
              </a:rPr>
              <a:t>j - k = -1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147514" y="5104617"/>
            <a:ext cx="1296143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rgbClr val="AD1457"/>
                </a:solidFill>
              </a:rPr>
              <a:t>j + k = 3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1052840" y="6099129"/>
            <a:ext cx="416193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834607" y="78378"/>
            <a:ext cx="1152128" cy="4680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[2,4,1,0]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431385" y="2483224"/>
            <a:ext cx="1773000" cy="4680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3- Promising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1594328" y="6525049"/>
            <a:ext cx="416193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2497507" y="81873"/>
            <a:ext cx="329116" cy="4483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5266" y="576884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{2,4,1}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55858" y="574297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{2,3,-2}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63611" y="1075770"/>
            <a:ext cx="115212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>
                <a:solidFill>
                  <a:schemeClr val="tx1"/>
                </a:solidFill>
              </a:rPr>
              <a:t>{2,5,4}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380085" y="1880996"/>
            <a:ext cx="4329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834607" y="78378"/>
            <a:ext cx="1152128" cy="4680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[2,4,1,3]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431385" y="2483224"/>
            <a:ext cx="1773000" cy="4680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4- Promising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97507" y="72011"/>
            <a:ext cx="329116" cy="4680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05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9" grpId="0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2868</Words>
  <Application>Microsoft Office PowerPoint</Application>
  <PresentationFormat>Widescreen</PresentationFormat>
  <Paragraphs>820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Wingdings</vt:lpstr>
      <vt:lpstr>Roboto Condensed Light</vt:lpstr>
      <vt:lpstr>Open Sans Semibold</vt:lpstr>
      <vt:lpstr>Cambria Math</vt:lpstr>
      <vt:lpstr>Consolas</vt:lpstr>
      <vt:lpstr>Wingdings 3</vt:lpstr>
      <vt:lpstr>Roboto Condensed</vt:lpstr>
      <vt:lpstr>Arial</vt:lpstr>
      <vt:lpstr>Calibri</vt:lpstr>
      <vt:lpstr>Office Theme</vt:lpstr>
      <vt:lpstr>Unit-7:  Backtracking and Branch &amp; Bound </vt:lpstr>
      <vt:lpstr>PowerPoint Presentation</vt:lpstr>
      <vt:lpstr>Backtracking</vt:lpstr>
      <vt:lpstr>Introduction </vt:lpstr>
      <vt:lpstr>The N - Queen Problem</vt:lpstr>
      <vt:lpstr>The 4 - Queen Problem </vt:lpstr>
      <vt:lpstr>N - Queen Problem</vt:lpstr>
      <vt:lpstr>N - Queen Problem Solution</vt:lpstr>
      <vt:lpstr>PowerPoint Presentation</vt:lpstr>
      <vt:lpstr>N – Queen Algorithm </vt:lpstr>
      <vt:lpstr>Branch &amp; Bound</vt:lpstr>
      <vt:lpstr>Introduction </vt:lpstr>
      <vt:lpstr>0/1 Knapsack Problem – Introduction </vt:lpstr>
      <vt:lpstr>0/1 Knapsack using Branch &amp; Bound</vt:lpstr>
      <vt:lpstr>0/1 Knapsack Problem – Algorithm</vt:lpstr>
      <vt:lpstr>Travelling Salesman Problem (TSP) – Introduction </vt:lpstr>
      <vt:lpstr>Travelling Salesman Problem (TSP) – Introduction </vt:lpstr>
      <vt:lpstr>TSP using Branch &amp; Bound</vt:lpstr>
      <vt:lpstr>TSP using Branch &amp; Bound</vt:lpstr>
      <vt:lpstr>TSP using Branch &amp; Bound</vt:lpstr>
      <vt:lpstr>TSP using Branch &amp; Bound</vt:lpstr>
      <vt:lpstr>TSP using Branch &amp; Bound</vt:lpstr>
      <vt:lpstr>TSP using Branch &amp; Bound</vt:lpstr>
      <vt:lpstr>Difference between Branch &amp; Bound and Backtracking</vt:lpstr>
      <vt:lpstr>Difference between Branch &amp; Bound and Backtracking</vt:lpstr>
      <vt:lpstr>MiniMax principle </vt:lpstr>
      <vt:lpstr>Minimax – Example </vt:lpstr>
      <vt:lpstr>Minimax - Introduction </vt:lpstr>
      <vt:lpstr>Minimax Algorithm in Game Theory – Tic Tac Toe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Naimish Vadodariya</cp:lastModifiedBy>
  <cp:revision>444</cp:revision>
  <dcterms:created xsi:type="dcterms:W3CDTF">2020-05-01T05:09:15Z</dcterms:created>
  <dcterms:modified xsi:type="dcterms:W3CDTF">2020-11-05T07:57:49Z</dcterms:modified>
</cp:coreProperties>
</file>