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24" r:id="rId2"/>
    <p:sldId id="288" r:id="rId3"/>
    <p:sldId id="422" r:id="rId4"/>
    <p:sldId id="392" r:id="rId5"/>
    <p:sldId id="396" r:id="rId6"/>
    <p:sldId id="423" r:id="rId7"/>
    <p:sldId id="421" r:id="rId8"/>
    <p:sldId id="425" r:id="rId9"/>
    <p:sldId id="426" r:id="rId10"/>
    <p:sldId id="427" r:id="rId11"/>
    <p:sldId id="428" r:id="rId12"/>
    <p:sldId id="446" r:id="rId13"/>
    <p:sldId id="447" r:id="rId14"/>
    <p:sldId id="429" r:id="rId15"/>
    <p:sldId id="430" r:id="rId16"/>
    <p:sldId id="431" r:id="rId17"/>
    <p:sldId id="432" r:id="rId18"/>
    <p:sldId id="433" r:id="rId19"/>
    <p:sldId id="434" r:id="rId20"/>
    <p:sldId id="436" r:id="rId21"/>
    <p:sldId id="437" r:id="rId22"/>
    <p:sldId id="438" r:id="rId23"/>
    <p:sldId id="450" r:id="rId24"/>
    <p:sldId id="439" r:id="rId25"/>
    <p:sldId id="440" r:id="rId26"/>
    <p:sldId id="448" r:id="rId27"/>
    <p:sldId id="442" r:id="rId28"/>
    <p:sldId id="444" r:id="rId29"/>
    <p:sldId id="449" r:id="rId30"/>
    <p:sldId id="445" r:id="rId31"/>
    <p:sldId id="417" r:id="rId32"/>
  </p:sldIdLst>
  <p:sldSz cx="12192000" cy="6858000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mbria Math" panose="02040503050406030204" pitchFamily="18" charset="0"/>
      <p:regular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Open Sans Semibold" panose="020B0706030804020204" pitchFamily="34" charset="0"/>
      <p:bold r:id="rId44"/>
      <p:boldItalic r:id="rId45"/>
    </p:embeddedFont>
    <p:embeddedFont>
      <p:font typeface="Roboto Condensed" panose="02000000000000000000" pitchFamily="2" charset="0"/>
      <p:regular r:id="rId46"/>
      <p:bold r:id="rId47"/>
      <p:italic r:id="rId48"/>
      <p:boldItalic r:id="rId49"/>
    </p:embeddedFont>
    <p:embeddedFont>
      <p:font typeface="Roboto Condensed Light" panose="02000000000000000000" pitchFamily="2" charset="0"/>
      <p:regular r:id="rId50"/>
      <p:italic r:id="rId51"/>
    </p:embeddedFont>
    <p:embeddedFont>
      <p:font typeface="Wingdings 3" panose="05040102010807070707" pitchFamily="18" charset="2"/>
      <p:regular r:id="rId5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Ln+uI3q+1jBIld9rJ/QzIA==" hashData="s+qF+QZuK3/ixu0iAqNX/bS0e7+yz/mYgTWcpluGx5pkhZbUAYrC+59RIpKm8vQDL1IJxO6DzTV06ToL35lDMg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457"/>
    <a:srgbClr val="424242"/>
    <a:srgbClr val="F6E7E6"/>
    <a:srgbClr val="00BBD3"/>
    <a:srgbClr val="F9C5D7"/>
    <a:srgbClr val="F19D19"/>
    <a:srgbClr val="F48CAF"/>
    <a:srgbClr val="B5E61D"/>
    <a:srgbClr val="B84742"/>
    <a:srgbClr val="8BC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921DC-3109-4569-9FE5-3F5BA0747F75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E4867-9854-45D8-A58B-AED9F0BB4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9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27051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Basics of Algorithms and Mathematics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/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solidFill>
            <a:srgbClr val="DFDFDF">
              <a:alpha val="49804"/>
            </a:srgbClr>
          </a:solidFill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DFDFDF">
              <a:alpha val="49804"/>
            </a:srgbClr>
          </a:solidFill>
          <a:ln>
            <a:noFill/>
          </a:ln>
        </p:spPr>
        <p:txBody>
          <a:bodyPr vert="horz" lIns="216000" tIns="108000" rIns="216000" bIns="108000" rtlCol="0" anchor="ctr">
            <a:normAutofit/>
          </a:bodyPr>
          <a:lstStyle>
            <a:lvl1pPr>
              <a:def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5918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800" b="1" dirty="0"/>
              <a:t>Analysis and Design of Algorithms </a:t>
            </a:r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(ADA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3150703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565204" y="2657799"/>
            <a:ext cx="2103120" cy="20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2857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q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Basics of Algorithms and Mathematics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fld id="{0DFAFC65-7612-4714-8C31-D331BBD2B88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Darshan Institute of Engineering &amp; Technology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5529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83765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8 – String Matching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solidFill>
            <a:srgbClr val="F48CAF"/>
          </a:solidFill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DFDFDF">
              <a:alpha val="49804"/>
            </a:srgbClr>
          </a:solidFill>
          <a:ln>
            <a:noFill/>
          </a:ln>
        </p:spPr>
        <p:txBody>
          <a:bodyPr vert="horz" lIns="216000" tIns="108000" rIns="216000" bIns="108000" rtlCol="0" anchor="ctr">
            <a:normAutofit/>
          </a:bodyPr>
          <a:lstStyle>
            <a:lvl1pPr>
              <a:def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solidFill>
            <a:srgbClr val="DFDFDF">
              <a:alpha val="49804"/>
            </a:srgbClr>
          </a:solidFill>
          <a:ln>
            <a:noFill/>
          </a:ln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701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8 – String Matching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DFDFDF">
              <a:alpha val="49804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383505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8 – String Matching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39954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6 –Exploring Graphs 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91440" y="6593188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335379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8 – String Matching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  <p:sldLayoutId id="2147483693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700F155-879E-4253-A2D1-B37B688D1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740801"/>
          </a:xfrm>
        </p:spPr>
        <p:txBody>
          <a:bodyPr/>
          <a:lstStyle/>
          <a:p>
            <a:r>
              <a:rPr lang="en-US" sz="5400" b="0" dirty="0"/>
              <a:t>Unit-8:</a:t>
            </a:r>
            <a:r>
              <a:rPr lang="en-US" sz="5400" dirty="0"/>
              <a:t> </a:t>
            </a:r>
            <a:br>
              <a:rPr lang="en-US" sz="5400" dirty="0"/>
            </a:br>
            <a:r>
              <a:rPr lang="en-US" sz="5400" dirty="0"/>
              <a:t>String</a:t>
            </a:r>
            <a:r>
              <a:rPr lang="en-US" sz="5400" b="0" dirty="0"/>
              <a:t> Matching</a:t>
            </a:r>
            <a:br>
              <a:rPr lang="en-US" sz="5400" b="0" dirty="0"/>
            </a:br>
            <a:br>
              <a:rPr lang="en-US" sz="5400" dirty="0"/>
            </a:br>
            <a:endParaRPr lang="en-US" sz="5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BCC6A4-CA58-4C8C-86C4-5A5EA7071D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gopi.sanghani@darshan.ac.in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3DAF969-5487-4485-9486-76BDA53380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9825621471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B882FCE-AB64-406E-AD3E-C406330FA2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06E432F-88D3-43E4-900F-2EEC807E9E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Gopi</a:t>
            </a:r>
            <a:r>
              <a:rPr lang="en-US" dirty="0"/>
              <a:t> </a:t>
            </a:r>
            <a:r>
              <a:rPr lang="en-US" dirty="0" err="1"/>
              <a:t>Sanghani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4FB63FA-504F-4C2F-94BC-4E75D37EEF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56567" y="13855"/>
            <a:ext cx="4572000" cy="734653"/>
          </a:xfrm>
        </p:spPr>
        <p:txBody>
          <a:bodyPr/>
          <a:lstStyle/>
          <a:p>
            <a:r>
              <a:rPr lang="en-US" sz="2000" b="1" dirty="0"/>
              <a:t>Analysis and Design of Algorithms </a:t>
            </a:r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(ADA)</a:t>
            </a:r>
          </a:p>
          <a:p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3150703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5329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Rabin-Karp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using following formula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1931786" y="1427268"/>
            <a:ext cx="9072500" cy="54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i="1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3200" i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3200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+1 </a:t>
            </a:r>
            <a:r>
              <a:rPr lang="en-IN" sz="3200" dirty="0">
                <a:solidFill>
                  <a:schemeClr val="tx1"/>
                </a:solidFill>
                <a:latin typeface="Consolas" panose="020B0609020204030204" pitchFamily="49" charset="0"/>
              </a:rPr>
              <a:t>= 10(</a:t>
            </a:r>
            <a:r>
              <a:rPr lang="en-IN" sz="32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3200" i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3200" i="1" baseline="-25000" dirty="0"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chemeClr val="tx1"/>
                </a:solidFill>
                <a:latin typeface="Consolas" panose="020B0609020204030204" pitchFamily="49" charset="0"/>
              </a:rPr>
              <a:t>- 10</a:t>
            </a:r>
            <a:r>
              <a:rPr lang="en-IN" sz="3200" baseline="30000" dirty="0">
                <a:solidFill>
                  <a:schemeClr val="tx1"/>
                </a:solidFill>
                <a:latin typeface="Consolas" panose="020B0609020204030204" pitchFamily="49" charset="0"/>
              </a:rPr>
              <a:t>m-1</a:t>
            </a:r>
            <a:r>
              <a:rPr lang="en-IN" sz="3200" dirty="0">
                <a:solidFill>
                  <a:schemeClr val="tx1"/>
                </a:solidFill>
                <a:latin typeface="Consolas" panose="020B0609020204030204" pitchFamily="49" charset="0"/>
              </a:rPr>
              <a:t>T[s+1]) + T[s + m + 1]  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97412"/>
              </p:ext>
            </p:extLst>
          </p:nvPr>
        </p:nvGraphicFramePr>
        <p:xfrm>
          <a:off x="3272118" y="2191871"/>
          <a:ext cx="6275291" cy="6331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481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331642898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465400065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860598317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774959623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2354691562"/>
                    </a:ext>
                  </a:extLst>
                </a:gridCol>
              </a:tblGrid>
              <a:tr h="63313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2082881" y="3027142"/>
            <a:ext cx="4559382" cy="46805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AD1457"/>
                </a:solidFill>
                <a:latin typeface="Consolas" panose="020B0609020204030204" pitchFamily="49" charset="0"/>
              </a:rPr>
              <a:t>For m=2 and s=0 </a:t>
            </a:r>
            <a:r>
              <a:rPr lang="en-IN" sz="2400" i="1" dirty="0" err="1">
                <a:solidFill>
                  <a:srgbClr val="AD1457"/>
                </a:solidFill>
                <a:latin typeface="Consolas" panose="020B0609020204030204" pitchFamily="49" charset="0"/>
              </a:rPr>
              <a:t>t</a:t>
            </a:r>
            <a:r>
              <a:rPr lang="en-IN" sz="2400" baseline="-25000" dirty="0" err="1">
                <a:solidFill>
                  <a:srgbClr val="AD1457"/>
                </a:solidFill>
                <a:latin typeface="Consolas" panose="020B0609020204030204" pitchFamily="49" charset="0"/>
              </a:rPr>
              <a:t>s</a:t>
            </a:r>
            <a:r>
              <a:rPr lang="en-IN" sz="2400" dirty="0">
                <a:solidFill>
                  <a:srgbClr val="AD1457"/>
                </a:solidFill>
                <a:latin typeface="Consolas" panose="020B0609020204030204" pitchFamily="49" charset="0"/>
              </a:rPr>
              <a:t> = 31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82881" y="3566656"/>
            <a:ext cx="8766070" cy="8260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400" dirty="0">
                <a:solidFill>
                  <a:schemeClr val="tx1"/>
                </a:solidFill>
                <a:latin typeface="+mj-lt"/>
              </a:rPr>
              <a:t>We wish to remove higher order digit T[s+1]=3 and bring the new lower order digit T[s+m+1]=4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35687" y="2244830"/>
            <a:ext cx="1005840" cy="521208"/>
          </a:xfrm>
          <a:prstGeom prst="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AD1457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82881" y="4464208"/>
            <a:ext cx="4114800" cy="8260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+1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= 10(31-10·3) + 4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   = 10(1) + 4 = </a:t>
            </a:r>
            <a:r>
              <a:rPr lang="en-IN" sz="2400" b="1" dirty="0">
                <a:solidFill>
                  <a:srgbClr val="AD1457"/>
                </a:solidFill>
                <a:latin typeface="Consolas" panose="020B0609020204030204" pitchFamily="49" charset="0"/>
              </a:rPr>
              <a:t>14</a:t>
            </a:r>
            <a:endParaRPr lang="en-IN" sz="2400" b="1" dirty="0">
              <a:solidFill>
                <a:srgbClr val="AD1457"/>
              </a:solidFill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082881" y="5346348"/>
            <a:ext cx="4114800" cy="8260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+2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= 10(14-10·1) + 1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   = 10(4) + 1 = </a:t>
            </a:r>
            <a:r>
              <a:rPr lang="en-IN" sz="2400" b="1" dirty="0">
                <a:solidFill>
                  <a:srgbClr val="AD1457"/>
                </a:solidFill>
                <a:latin typeface="Consolas" panose="020B0609020204030204" pitchFamily="49" charset="0"/>
              </a:rPr>
              <a:t>41</a:t>
            </a:r>
            <a:endParaRPr lang="en-IN" sz="2400" b="1" dirty="0">
              <a:solidFill>
                <a:srgbClr val="AD145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60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22222E-6 L 0.04688 -0.0004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88 -0.00046 L 0.09323 -0.0004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8" grpId="1" animBg="1"/>
      <p:bldP spid="18" grpId="2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Rabin-Karp-Matcher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RABIN-KARP-MATCHER(T, P, d, q)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n ← length[T];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m ← length[P];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h ← d</a:t>
            </a:r>
            <a:r>
              <a:rPr lang="en-IN" sz="2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m-1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mod q;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IN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← 0;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t</a:t>
            </a:r>
            <a:r>
              <a:rPr lang="en-IN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← 0;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for </a:t>
            </a:r>
            <a:r>
              <a:rPr lang="en-IN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← 1 to m do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IN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← (</a:t>
            </a:r>
            <a:r>
              <a:rPr lang="en-IN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IN" sz="22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+ P[</a:t>
            </a:r>
            <a:r>
              <a:rPr lang="en-IN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]) mod q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t</a:t>
            </a:r>
            <a:r>
              <a:rPr lang="en-IN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← (dt</a:t>
            </a:r>
            <a:r>
              <a:rPr lang="en-IN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+ T[</a:t>
            </a:r>
            <a:r>
              <a:rPr lang="en-IN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]) mod q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for s ← 0 to n – m do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if </a:t>
            </a:r>
            <a:r>
              <a:rPr lang="en-IN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== </a:t>
            </a:r>
            <a:r>
              <a:rPr lang="en-IN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IN" sz="22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then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if P[1..m] == T[s+1..s+m] then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	   print “pattern occurs with shift” 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if s &lt; n-m then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t</a:t>
            </a:r>
            <a:r>
              <a:rPr lang="en-IN" sz="2200" baseline="-25000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s+1</a:t>
            </a:r>
            <a:r>
              <a:rPr lang="en-IN" sz="2200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← (d(</a:t>
            </a:r>
            <a:r>
              <a:rPr lang="en-IN" sz="2200" dirty="0" err="1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IN" sz="2200" baseline="-25000" dirty="0" err="1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2200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T[s+1]h) + T[s+m+1]) mod q</a:t>
            </a:r>
          </a:p>
          <a:p>
            <a:pPr>
              <a:spcBef>
                <a:spcPts val="400"/>
              </a:spcBef>
            </a:pPr>
            <a:endParaRPr lang="en-US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27345"/>
              </p:ext>
            </p:extLst>
          </p:nvPr>
        </p:nvGraphicFramePr>
        <p:xfrm>
          <a:off x="7653916" y="1219010"/>
          <a:ext cx="3337392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3632972313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2959464589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2837615725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2340922682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154022684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389237245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1077832017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3303865244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2741318054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1355053339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155458"/>
              </p:ext>
            </p:extLst>
          </p:nvPr>
        </p:nvGraphicFramePr>
        <p:xfrm>
          <a:off x="7653913" y="1744731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3632972313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7389703" y="878006"/>
            <a:ext cx="0" cy="55778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13728"/>
              </p:ext>
            </p:extLst>
          </p:nvPr>
        </p:nvGraphicFramePr>
        <p:xfrm>
          <a:off x="8678817" y="1744731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45927"/>
              </p:ext>
            </p:extLst>
          </p:nvPr>
        </p:nvGraphicFramePr>
        <p:xfrm>
          <a:off x="9703721" y="1744731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q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375720"/>
              </p:ext>
            </p:extLst>
          </p:nvPr>
        </p:nvGraphicFramePr>
        <p:xfrm>
          <a:off x="7653913" y="2295971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69346"/>
              </p:ext>
            </p:extLst>
          </p:nvPr>
        </p:nvGraphicFramePr>
        <p:xfrm>
          <a:off x="8678817" y="2290184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573399"/>
              </p:ext>
            </p:extLst>
          </p:nvPr>
        </p:nvGraphicFramePr>
        <p:xfrm>
          <a:off x="9703721" y="2270452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451788"/>
              </p:ext>
            </p:extLst>
          </p:nvPr>
        </p:nvGraphicFramePr>
        <p:xfrm>
          <a:off x="7653913" y="2849822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614456"/>
              </p:ext>
            </p:extLst>
          </p:nvPr>
        </p:nvGraphicFramePr>
        <p:xfrm>
          <a:off x="8665962" y="2835637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23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370225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algn="ctr"/>
                      <a:r>
                        <a:rPr lang="en-IN" sz="24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r>
                        <a:rPr lang="en-IN" sz="2400" i="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21951"/>
              </p:ext>
            </p:extLst>
          </p:nvPr>
        </p:nvGraphicFramePr>
        <p:xfrm>
          <a:off x="7653913" y="2845181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226846"/>
              </p:ext>
            </p:extLst>
          </p:nvPr>
        </p:nvGraphicFramePr>
        <p:xfrm>
          <a:off x="8665962" y="2830996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23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370225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algn="ctr"/>
                      <a:r>
                        <a:rPr lang="en-IN" sz="24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r>
                        <a:rPr lang="en-IN" sz="2400" i="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String Matching with Finite Automata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51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Finite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Finite automaton (FA) is a simple machine, used </a:t>
            </a:r>
            <a:r>
              <a:rPr lang="en-US" dirty="0">
                <a:solidFill>
                  <a:srgbClr val="AD1457"/>
                </a:solidFill>
              </a:rPr>
              <a:t>to recognize patterns</a:t>
            </a:r>
            <a:r>
              <a:rPr lang="en-US" dirty="0"/>
              <a:t>.</a:t>
            </a:r>
          </a:p>
          <a:p>
            <a:r>
              <a:rPr lang="en-US" dirty="0"/>
              <a:t>It has a </a:t>
            </a:r>
            <a:r>
              <a:rPr lang="en-US" dirty="0">
                <a:solidFill>
                  <a:srgbClr val="AD1457"/>
                </a:solidFill>
              </a:rPr>
              <a:t>set of states and rules </a:t>
            </a:r>
            <a:r>
              <a:rPr lang="en-US" dirty="0"/>
              <a:t>for moving from one state to another.</a:t>
            </a:r>
          </a:p>
          <a:p>
            <a:r>
              <a:rPr lang="en-US" dirty="0"/>
              <a:t>It takes the </a:t>
            </a:r>
            <a:r>
              <a:rPr lang="en-US" dirty="0">
                <a:solidFill>
                  <a:srgbClr val="AD1457"/>
                </a:solidFill>
              </a:rPr>
              <a:t>string of symbol as input</a:t>
            </a:r>
            <a:r>
              <a:rPr lang="en-US" dirty="0"/>
              <a:t> and changes its state accordingly. When the desired symbol is found, then the transition occurs.</a:t>
            </a:r>
          </a:p>
          <a:p>
            <a:r>
              <a:rPr lang="en-US" dirty="0"/>
              <a:t>At the time of transition, the automata can either </a:t>
            </a:r>
            <a:r>
              <a:rPr lang="en-US" dirty="0">
                <a:solidFill>
                  <a:srgbClr val="AD1457"/>
                </a:solidFill>
              </a:rPr>
              <a:t>move to the next state </a:t>
            </a:r>
            <a:r>
              <a:rPr lang="en-US" dirty="0"/>
              <a:t>or stay in the same state.</a:t>
            </a:r>
          </a:p>
          <a:p>
            <a:r>
              <a:rPr lang="en-US" dirty="0"/>
              <a:t>When the input string is processed successfully, and the </a:t>
            </a:r>
            <a:r>
              <a:rPr lang="en-US" dirty="0">
                <a:solidFill>
                  <a:srgbClr val="AD1457"/>
                </a:solidFill>
              </a:rPr>
              <a:t>automata reached its final state</a:t>
            </a:r>
            <a:r>
              <a:rPr lang="en-US" dirty="0"/>
              <a:t>, then it will accept the input string.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AD1457"/>
                </a:solidFill>
              </a:rPr>
              <a:t>string-matching automaton is very efficient</a:t>
            </a:r>
            <a:r>
              <a:rPr lang="en-US" dirty="0"/>
              <a:t>: it examines each character in the text exactly once and reports all the valid shifts. </a:t>
            </a:r>
          </a:p>
        </p:txBody>
      </p:sp>
    </p:spTree>
    <p:extLst>
      <p:ext uri="{BB962C8B-B14F-4D97-AF65-F5344CB8AC3E}">
        <p14:creationId xmlns:p14="http://schemas.microsoft.com/office/powerpoint/2010/main" val="276209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Finite Automata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 finite automaton M is a 5-tuple, which consists of,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2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IN" sz="32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32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IN" sz="32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sz="32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32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IN" sz="32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32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𝜮</m:t>
                      </m:r>
                      <m:r>
                        <a:rPr lang="en-IN" sz="32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32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IN" sz="32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b="1" dirty="0">
                  <a:solidFill>
                    <a:srgbClr val="AD1457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IN" dirty="0"/>
                  <a:t> is a finite set of </a:t>
                </a:r>
                <a:r>
                  <a:rPr lang="en-IN" b="1" dirty="0">
                    <a:solidFill>
                      <a:srgbClr val="AD1457"/>
                    </a:solidFill>
                  </a:rPr>
                  <a:t>states</a:t>
                </a:r>
                <a:r>
                  <a:rPr lang="en-IN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rgbClr val="AD145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rgbClr val="AD1457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IN" b="1" i="1">
                            <a:solidFill>
                              <a:srgbClr val="AD1457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IN" b="1">
                        <a:solidFill>
                          <a:srgbClr val="AD145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𝛜</m:t>
                    </m:r>
                    <m:r>
                      <a:rPr lang="en-IN" b="1">
                        <a:solidFill>
                          <a:srgbClr val="AD145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1" i="1">
                        <a:solidFill>
                          <a:srgbClr val="AD145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IN" b="1" dirty="0">
                    <a:solidFill>
                      <a:srgbClr val="AD1457"/>
                    </a:solidFill>
                  </a:rPr>
                  <a:t> </a:t>
                </a:r>
                <a:r>
                  <a:rPr lang="en-IN" dirty="0"/>
                  <a:t>is a </a:t>
                </a:r>
                <a:r>
                  <a:rPr lang="en-IN" b="1" dirty="0">
                    <a:solidFill>
                      <a:srgbClr val="AD1457"/>
                    </a:solidFill>
                  </a:rPr>
                  <a:t>start state</a:t>
                </a:r>
                <a:r>
                  <a:rPr lang="en-IN" dirty="0">
                    <a:solidFill>
                      <a:srgbClr val="AD1457"/>
                    </a:solidFill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IN" b="1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IN" b="1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IN" b="1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set of </a:t>
                </a:r>
                <a:r>
                  <a:rPr lang="en-IN" b="1" dirty="0">
                    <a:solidFill>
                      <a:srgbClr val="AD1457"/>
                    </a:solidFill>
                  </a:rPr>
                  <a:t>accepting states</a:t>
                </a:r>
                <a:r>
                  <a:rPr lang="en-IN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IN" b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a finite </a:t>
                </a:r>
                <a:r>
                  <a:rPr lang="en-IN" b="1" dirty="0">
                    <a:solidFill>
                      <a:srgbClr val="AD1457"/>
                    </a:solidFill>
                  </a:rPr>
                  <a:t>input alphabet</a:t>
                </a:r>
                <a:r>
                  <a:rPr lang="en-IN" dirty="0"/>
                  <a:t>,</a:t>
                </a:r>
                <a:r>
                  <a:rPr lang="en-IN" b="1" dirty="0">
                    <a:solidFill>
                      <a:schemeClr val="tx2"/>
                    </a:solidFill>
                  </a:rPr>
                  <a:t>	 </a:t>
                </a:r>
              </a:p>
              <a:p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IN" b="1" dirty="0">
                    <a:solidFill>
                      <a:srgbClr val="AD1457"/>
                    </a:solidFill>
                  </a:rPr>
                  <a:t> </a:t>
                </a:r>
                <a:r>
                  <a:rPr lang="en-IN" dirty="0"/>
                  <a:t>is a </a:t>
                </a:r>
                <a:r>
                  <a:rPr lang="en-IN" b="1" dirty="0">
                    <a:solidFill>
                      <a:srgbClr val="AD1457"/>
                    </a:solidFill>
                  </a:rPr>
                  <a:t>transition function</a:t>
                </a:r>
                <a:r>
                  <a:rPr lang="en-IN" dirty="0">
                    <a:solidFill>
                      <a:srgbClr val="AD1457"/>
                    </a:solidFill>
                  </a:rPr>
                  <a:t> </a:t>
                </a:r>
                <a:r>
                  <a:rPr lang="en-IN" dirty="0"/>
                  <a:t>of M.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599535"/>
              </p:ext>
            </p:extLst>
          </p:nvPr>
        </p:nvGraphicFramePr>
        <p:xfrm>
          <a:off x="784562" y="4273300"/>
          <a:ext cx="259228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33357209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83396349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5890981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Input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14293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State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965660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531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655326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262992" y="4338614"/>
            <a:ext cx="4023360" cy="1853179"/>
            <a:chOff x="3931150" y="4367750"/>
            <a:chExt cx="3938702" cy="2021734"/>
          </a:xfrm>
        </p:grpSpPr>
        <p:sp>
          <p:nvSpPr>
            <p:cNvPr id="6" name="Oval 5"/>
            <p:cNvSpPr/>
            <p:nvPr/>
          </p:nvSpPr>
          <p:spPr>
            <a:xfrm>
              <a:off x="4860032" y="5013176"/>
              <a:ext cx="648000" cy="6480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0</a:t>
              </a:r>
              <a:endParaRPr lang="en-IN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221852" y="5013176"/>
              <a:ext cx="648000" cy="6480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1</a:t>
              </a:r>
              <a:endParaRPr lang="en-IN" b="1" dirty="0"/>
            </a:p>
          </p:txBody>
        </p:sp>
        <p:cxnSp>
          <p:nvCxnSpPr>
            <p:cNvPr id="8" name="Curved Connector 7"/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6364942" y="3832266"/>
              <a:ext cx="12700" cy="2361820"/>
            </a:xfrm>
            <a:prstGeom prst="curvedConnector3">
              <a:avLst>
                <a:gd name="adj1" fmla="val 1800000"/>
              </a:avLst>
            </a:prstGeom>
            <a:ln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7" idx="4"/>
              <a:endCxn id="6" idx="4"/>
            </p:cNvCxnSpPr>
            <p:nvPr/>
          </p:nvCxnSpPr>
          <p:spPr>
            <a:xfrm rot="5400000">
              <a:off x="6364942" y="4480338"/>
              <a:ext cx="12700" cy="2361820"/>
            </a:xfrm>
            <a:prstGeom prst="curvedConnector3">
              <a:avLst>
                <a:gd name="adj1" fmla="val 1800000"/>
              </a:avLst>
            </a:prstGeom>
            <a:ln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7" idx="5"/>
              <a:endCxn id="6" idx="3"/>
            </p:cNvCxnSpPr>
            <p:nvPr/>
          </p:nvCxnSpPr>
          <p:spPr>
            <a:xfrm rot="5400000">
              <a:off x="6364942" y="4156327"/>
              <a:ext cx="12700" cy="2820026"/>
            </a:xfrm>
            <a:prstGeom prst="curvedConnector3">
              <a:avLst>
                <a:gd name="adj1" fmla="val 6121402"/>
              </a:avLst>
            </a:prstGeom>
            <a:ln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6" idx="1"/>
              <a:endCxn id="6" idx="2"/>
            </p:cNvCxnSpPr>
            <p:nvPr/>
          </p:nvCxnSpPr>
          <p:spPr>
            <a:xfrm rot="16200000" flipH="1" flipV="1">
              <a:off x="4792917" y="5175199"/>
              <a:ext cx="229128" cy="94897"/>
            </a:xfrm>
            <a:prstGeom prst="curvedConnector4">
              <a:avLst>
                <a:gd name="adj1" fmla="val -195741"/>
                <a:gd name="adj2" fmla="val 673635"/>
              </a:avLst>
            </a:prstGeom>
            <a:ln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11322" y="4367750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a</a:t>
              </a:r>
              <a:endParaRPr lang="en-IN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28184" y="5436765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a</a:t>
              </a:r>
              <a:endParaRPr lang="en-IN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28184" y="5927819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b</a:t>
              </a:r>
              <a:endParaRPr lang="en-IN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1150" y="4689140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b</a:t>
              </a:r>
              <a:endParaRPr lang="en-IN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4508285" y="1809470"/>
                <a:ext cx="1554480" cy="3657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I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{0,1}</m:t>
                      </m:r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285" y="1809470"/>
                <a:ext cx="1554480" cy="365760"/>
              </a:xfrm>
              <a:prstGeom prst="roundRect">
                <a:avLst/>
              </a:prstGeom>
              <a:blipFill>
                <a:blip r:embed="rId3"/>
                <a:stretch>
                  <a:fillRect l="-1176" b="-3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4874045" y="2277281"/>
                <a:ext cx="1188720" cy="3657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045" y="2277281"/>
                <a:ext cx="1188720" cy="365760"/>
              </a:xfrm>
              <a:prstGeom prst="roundRect">
                <a:avLst/>
              </a:prstGeom>
              <a:blipFill>
                <a:blip r:embed="rId4"/>
                <a:stretch>
                  <a:fillRect l="-513" b="-2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4599725" y="3171609"/>
                <a:ext cx="1463040" cy="3657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I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I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I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725" y="3171609"/>
                <a:ext cx="1463040" cy="365760"/>
              </a:xfrm>
              <a:prstGeom prst="roundRect">
                <a:avLst/>
              </a:prstGeom>
              <a:blipFill>
                <a:blip r:embed="rId5"/>
                <a:stretch>
                  <a:fillRect l="-2083" b="-3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4325405" y="3600712"/>
                <a:ext cx="1737360" cy="3657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d>
                        <m:dPr>
                          <m:ctrlPr>
                            <a:rPr lang="en-I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405" y="3600712"/>
                <a:ext cx="1737360" cy="365760"/>
              </a:xfrm>
              <a:prstGeom prst="roundRect">
                <a:avLst/>
              </a:prstGeom>
              <a:blipFill>
                <a:blip r:embed="rId6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4874045" y="2721486"/>
                <a:ext cx="1222851" cy="3657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I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1}</m:t>
                      </m:r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045" y="2721486"/>
                <a:ext cx="1222851" cy="365760"/>
              </a:xfrm>
              <a:prstGeom prst="roundRect">
                <a:avLst/>
              </a:prstGeom>
              <a:blipFill>
                <a:blip r:embed="rId7"/>
                <a:stretch>
                  <a:fillRect l="-3000" b="-3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V="1">
            <a:off x="349624" y="4289612"/>
            <a:ext cx="11430000" cy="0"/>
          </a:xfrm>
          <a:prstGeom prst="line">
            <a:avLst/>
          </a:prstGeom>
          <a:ln w="28575"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02229" y="6152605"/>
            <a:ext cx="2011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Transition Table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05897" y="6152605"/>
            <a:ext cx="2103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Finite Automaton</a:t>
            </a:r>
          </a:p>
        </p:txBody>
      </p:sp>
    </p:spTree>
    <p:extLst>
      <p:ext uri="{BB962C8B-B14F-4D97-AF65-F5344CB8AC3E}">
        <p14:creationId xmlns:p14="http://schemas.microsoft.com/office/powerpoint/2010/main" val="240113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Suffix of String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Suffix of a string is any number of trailing symbols of that string. If a string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𝛚</m:t>
                    </m:r>
                  </m:oMath>
                </a14:m>
                <a:r>
                  <a:rPr lang="en-US" dirty="0"/>
                  <a:t> is a suffix of a string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then it is denoted by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⊐</m:t>
                    </m:r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srgbClr val="AD1457"/>
                    </a:solidFill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347423"/>
                  </p:ext>
                </p:extLst>
              </p:nvPr>
            </p:nvGraphicFramePr>
            <p:xfrm>
              <a:off x="3156857" y="2122549"/>
              <a:ext cx="6096000" cy="27614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3738005212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88814739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rgbClr val="AD1457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AD1457"/>
                                    </a:solidFill>
                                    <a:latin typeface="Cambria Math" panose="02040503050406030204" pitchFamily="18" charset="0"/>
                                  </a:rPr>
                                  <m:t> = </m:t>
                                </m:r>
                                <m:r>
                                  <a:rPr lang="en-US" sz="2400" i="1" dirty="0" err="1">
                                    <a:solidFill>
                                      <a:srgbClr val="AD1457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𝑎𝑏𝑎𝑏𝑎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rgbClr val="AD1457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7530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⊐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6651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⊐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94962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⊐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5243666"/>
                      </a:ext>
                    </a:extLst>
                  </a:tr>
                  <a:tr h="4754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𝑏𝑎𝑏𝑎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⊐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8004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𝑎𝑏𝑎𝑏𝑎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⊐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3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347423"/>
                  </p:ext>
                </p:extLst>
              </p:nvPr>
            </p:nvGraphicFramePr>
            <p:xfrm>
              <a:off x="3156857" y="2122549"/>
              <a:ext cx="6096000" cy="27614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3738005212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88814739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" t="-1333" r="-200" b="-509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75301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" t="-101333" r="-100200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400" t="-101333" r="-400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65167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" t="-201333" r="-100200" b="-3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400" t="-201333" r="-400" b="-3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49625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" t="-297368" r="-100200" b="-2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400" t="-297368" r="-400" b="-2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5243666"/>
                      </a:ext>
                    </a:extLst>
                  </a:tr>
                  <a:tr h="475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" t="-387179" r="-1002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400" t="-387179" r="-4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0040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" t="-506667" r="-1002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400" t="-506667" r="-400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35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3576565" y="2654800"/>
            <a:ext cx="193182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60513" y="2654800"/>
            <a:ext cx="193182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76565" y="3105161"/>
            <a:ext cx="193182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0513" y="3105161"/>
            <a:ext cx="193182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76565" y="3566705"/>
            <a:ext cx="193182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0513" y="3566705"/>
            <a:ext cx="193182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76565" y="4034757"/>
            <a:ext cx="193182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60513" y="4034757"/>
            <a:ext cx="193182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76565" y="4488061"/>
            <a:ext cx="228600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60513" y="4488061"/>
            <a:ext cx="193182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Compute Transition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424242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COMPUTE-TRANSITION-FUNCTION(P,  </a:t>
            </a:r>
            <a:r>
              <a:rPr lang="el-GR" dirty="0">
                <a:solidFill>
                  <a:srgbClr val="00B0F0"/>
                </a:solidFill>
              </a:rPr>
              <a:t>Σ )</a:t>
            </a:r>
          </a:p>
          <a:p>
            <a:pPr marL="0" indent="0">
              <a:buNone/>
            </a:pPr>
            <a:r>
              <a:rPr lang="en-US" dirty="0">
                <a:solidFill>
                  <a:srgbClr val="F6E7E6"/>
                </a:solidFill>
              </a:rPr>
              <a:t>m ← length[P]</a:t>
            </a:r>
          </a:p>
          <a:p>
            <a:pPr marL="0" indent="0">
              <a:buNone/>
            </a:pPr>
            <a:r>
              <a:rPr lang="en-US" dirty="0">
                <a:solidFill>
                  <a:srgbClr val="F6E7E6"/>
                </a:solidFill>
              </a:rPr>
              <a:t>for q ← 0 to m do</a:t>
            </a:r>
          </a:p>
          <a:p>
            <a:pPr marL="0" indent="0">
              <a:buNone/>
            </a:pPr>
            <a:r>
              <a:rPr lang="en-US" dirty="0">
                <a:solidFill>
                  <a:srgbClr val="F6E7E6"/>
                </a:solidFill>
              </a:rPr>
              <a:t>   for each character </a:t>
            </a:r>
            <a:r>
              <a:rPr lang="el-GR" dirty="0">
                <a:solidFill>
                  <a:srgbClr val="F6E7E6"/>
                </a:solidFill>
              </a:rPr>
              <a:t>α </a:t>
            </a:r>
            <a:r>
              <a:rPr lang="az-Cyrl-AZ" dirty="0">
                <a:solidFill>
                  <a:srgbClr val="F6E7E6"/>
                </a:solidFill>
              </a:rPr>
              <a:t>Є </a:t>
            </a:r>
            <a:r>
              <a:rPr lang="el-GR" dirty="0">
                <a:solidFill>
                  <a:srgbClr val="F6E7E6"/>
                </a:solidFill>
              </a:rPr>
              <a:t>Σ </a:t>
            </a:r>
            <a:r>
              <a:rPr lang="en-US" dirty="0">
                <a:solidFill>
                  <a:srgbClr val="F6E7E6"/>
                </a:solidFill>
              </a:rPr>
              <a:t>do</a:t>
            </a:r>
          </a:p>
          <a:p>
            <a:pPr marL="0" indent="0">
              <a:buNone/>
            </a:pPr>
            <a:r>
              <a:rPr lang="en-US" dirty="0">
                <a:solidFill>
                  <a:srgbClr val="F6E7E6"/>
                </a:solidFill>
              </a:rPr>
              <a:t>          k ← min(m + 1, q + 2)</a:t>
            </a:r>
          </a:p>
          <a:p>
            <a:pPr marL="0" indent="0">
              <a:buNone/>
            </a:pPr>
            <a:r>
              <a:rPr lang="en-US" dirty="0">
                <a:solidFill>
                  <a:srgbClr val="F6E7E6"/>
                </a:solidFill>
              </a:rPr>
              <a:t>          repeat k ← k – 1 until </a:t>
            </a:r>
            <a:r>
              <a:rPr lang="en-US" dirty="0" err="1">
                <a:solidFill>
                  <a:srgbClr val="F6E7E6"/>
                </a:solidFill>
              </a:rPr>
              <a:t>P</a:t>
            </a:r>
            <a:r>
              <a:rPr lang="en-US" baseline="-25000" dirty="0" err="1">
                <a:solidFill>
                  <a:srgbClr val="F6E7E6"/>
                </a:solidFill>
              </a:rPr>
              <a:t>k</a:t>
            </a:r>
            <a:r>
              <a:rPr lang="en-US" dirty="0">
                <a:solidFill>
                  <a:srgbClr val="F6E7E6"/>
                </a:solidFill>
              </a:rPr>
              <a:t> ⊐ </a:t>
            </a:r>
            <a:r>
              <a:rPr lang="en-US" dirty="0" err="1">
                <a:solidFill>
                  <a:srgbClr val="F6E7E6"/>
                </a:solidFill>
              </a:rPr>
              <a:t>P</a:t>
            </a:r>
            <a:r>
              <a:rPr lang="en-US" baseline="-25000" dirty="0" err="1">
                <a:solidFill>
                  <a:srgbClr val="F6E7E6"/>
                </a:solidFill>
              </a:rPr>
              <a:t>q</a:t>
            </a:r>
            <a:r>
              <a:rPr lang="el-GR" dirty="0">
                <a:solidFill>
                  <a:srgbClr val="F6E7E6"/>
                </a:solidFill>
              </a:rPr>
              <a:t>α</a:t>
            </a:r>
          </a:p>
          <a:p>
            <a:pPr marL="0" indent="0">
              <a:buNone/>
            </a:pPr>
            <a:r>
              <a:rPr lang="el-GR" dirty="0">
                <a:solidFill>
                  <a:srgbClr val="F6E7E6"/>
                </a:solidFill>
              </a:rPr>
              <a:t>          δ(</a:t>
            </a:r>
            <a:r>
              <a:rPr lang="en-US" dirty="0">
                <a:solidFill>
                  <a:srgbClr val="F6E7E6"/>
                </a:solidFill>
              </a:rPr>
              <a:t>q, </a:t>
            </a:r>
            <a:r>
              <a:rPr lang="el-GR" dirty="0">
                <a:solidFill>
                  <a:srgbClr val="F6E7E6"/>
                </a:solidFill>
              </a:rPr>
              <a:t>α) ← </a:t>
            </a:r>
            <a:r>
              <a:rPr lang="en-US" dirty="0">
                <a:solidFill>
                  <a:srgbClr val="F6E7E6"/>
                </a:solidFill>
              </a:rPr>
              <a:t>k</a:t>
            </a:r>
          </a:p>
          <a:p>
            <a:pPr marL="0" indent="0">
              <a:buNone/>
            </a:pPr>
            <a:r>
              <a:rPr lang="en-US" dirty="0">
                <a:solidFill>
                  <a:srgbClr val="F6E7E6"/>
                </a:solidFill>
              </a:rPr>
              <a:t>return </a:t>
            </a:r>
            <a:r>
              <a:rPr lang="el-GR" dirty="0">
                <a:solidFill>
                  <a:srgbClr val="F6E7E6"/>
                </a:solidFill>
              </a:rPr>
              <a:t>δ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4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/>
              <p:cNvSpPr txBox="1">
                <a:spLocks/>
              </p:cNvSpPr>
              <p:nvPr/>
            </p:nvSpPr>
            <p:spPr>
              <a:xfrm>
                <a:off x="6225988" y="94129"/>
                <a:ext cx="5499847" cy="240702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for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q ← 0 to m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do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for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each character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Є Σ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do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   k ← min(m + 1, q + 2)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  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repeat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k ← k – 1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until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P</a:t>
                </a:r>
                <a:r>
                  <a:rPr lang="en-US" sz="20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k</a:t>
                </a:r>
                <a:r>
                  <a:rPr lang="en-US" sz="20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⊐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P</a:t>
                </a:r>
                <a:r>
                  <a:rPr lang="en-US" sz="20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q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IN" sz="2000" i="1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   δ(q,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) ← k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return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δ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988" y="94129"/>
                <a:ext cx="5499847" cy="2407024"/>
              </a:xfrm>
              <a:prstGeom prst="rect">
                <a:avLst/>
              </a:prstGeom>
              <a:blipFill>
                <a:blip r:embed="rId2"/>
                <a:stretch>
                  <a:fillRect l="-994" t="-2267" b="-277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44517"/>
              </p:ext>
            </p:extLst>
          </p:nvPr>
        </p:nvGraphicFramePr>
        <p:xfrm>
          <a:off x="-72516" y="-12258"/>
          <a:ext cx="446449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280">
                  <a:extLst>
                    <a:ext uri="{9D8B030D-6E8A-4147-A177-3AD203B41FA5}">
                      <a16:colId xmlns:a16="http://schemas.microsoft.com/office/drawing/2014/main" val="254454906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3833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82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Pattern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61644"/>
              </p:ext>
            </p:extLst>
          </p:nvPr>
        </p:nvGraphicFramePr>
        <p:xfrm>
          <a:off x="1084585" y="1812327"/>
          <a:ext cx="2563356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893">
                  <a:extLst>
                    <a:ext uri="{9D8B030D-6E8A-4147-A177-3AD203B41FA5}">
                      <a16:colId xmlns:a16="http://schemas.microsoft.com/office/drawing/2014/main" val="14892859"/>
                    </a:ext>
                  </a:extLst>
                </a:gridCol>
                <a:gridCol w="575463">
                  <a:extLst>
                    <a:ext uri="{9D8B030D-6E8A-4147-A177-3AD203B41FA5}">
                      <a16:colId xmlns:a16="http://schemas.microsoft.com/office/drawing/2014/main" val="276801813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74822019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4976557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input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019812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State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735453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391201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998015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382278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76971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943085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93988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540029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87786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228277"/>
              </p:ext>
            </p:extLst>
          </p:nvPr>
        </p:nvGraphicFramePr>
        <p:xfrm>
          <a:off x="8103225" y="5766941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1112720180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405670979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2008041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  <a:cs typeface="+mn-cs"/>
                        </a:rPr>
                        <a:t>k=0</a:t>
                      </a:r>
                      <a:endParaRPr lang="en-IN" sz="24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l-GR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ϵ⊐ϵc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93658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42522"/>
              </p:ext>
            </p:extLst>
          </p:nvPr>
        </p:nvGraphicFramePr>
        <p:xfrm>
          <a:off x="6239363" y="2667255"/>
          <a:ext cx="5544616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82007">
                  <a:extLst>
                    <a:ext uri="{9D8B030D-6E8A-4147-A177-3AD203B41FA5}">
                      <a16:colId xmlns:a16="http://schemas.microsoft.com/office/drawing/2014/main" val="3015274529"/>
                    </a:ext>
                  </a:extLst>
                </a:gridCol>
                <a:gridCol w="1090201">
                  <a:extLst>
                    <a:ext uri="{9D8B030D-6E8A-4147-A177-3AD203B41FA5}">
                      <a16:colId xmlns:a16="http://schemas.microsoft.com/office/drawing/2014/main" val="3223696195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992919855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425681418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196907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q=0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=a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k=2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l-GR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IN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 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ab⊐ϵa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948855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154517"/>
              </p:ext>
            </p:extLst>
          </p:nvPr>
        </p:nvGraphicFramePr>
        <p:xfrm>
          <a:off x="8110845" y="3087879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426618447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39659536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296932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  <a:cs typeface="+mn-cs"/>
                        </a:rPr>
                        <a:t>k=1</a:t>
                      </a:r>
                      <a:endParaRPr lang="en-IN" sz="24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l-GR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a⊐ϵa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11723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714045"/>
              </p:ext>
            </p:extLst>
          </p:nvPr>
        </p:nvGraphicFramePr>
        <p:xfrm>
          <a:off x="7014861" y="3508503"/>
          <a:ext cx="4762609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90201">
                  <a:extLst>
                    <a:ext uri="{9D8B030D-6E8A-4147-A177-3AD203B41FA5}">
                      <a16:colId xmlns:a16="http://schemas.microsoft.com/office/drawing/2014/main" val="372730885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134813177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30464343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925887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=b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k=2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l-GR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ab⊐ϵb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078214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57887"/>
              </p:ext>
            </p:extLst>
          </p:nvPr>
        </p:nvGraphicFramePr>
        <p:xfrm>
          <a:off x="8103225" y="3961956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942508629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97806313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609698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k=1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l-GR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a⊐ϵb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18574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095156"/>
              </p:ext>
            </p:extLst>
          </p:nvPr>
        </p:nvGraphicFramePr>
        <p:xfrm>
          <a:off x="8103225" y="4415409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1982893943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87982761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7332007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  <a:cs typeface="+mn-cs"/>
                        </a:rPr>
                        <a:t>k=0</a:t>
                      </a:r>
                      <a:endParaRPr lang="en-IN" sz="24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l-GR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ϵ⊐ϵb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522302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443979"/>
              </p:ext>
            </p:extLst>
          </p:nvPr>
        </p:nvGraphicFramePr>
        <p:xfrm>
          <a:off x="7009769" y="4866131"/>
          <a:ext cx="4762609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90201">
                  <a:extLst>
                    <a:ext uri="{9D8B030D-6E8A-4147-A177-3AD203B41FA5}">
                      <a16:colId xmlns:a16="http://schemas.microsoft.com/office/drawing/2014/main" val="2064533246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1559044680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161137993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225681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k=2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l-GR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ab⊐ϵc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64790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33270"/>
              </p:ext>
            </p:extLst>
          </p:nvPr>
        </p:nvGraphicFramePr>
        <p:xfrm>
          <a:off x="8103225" y="5313488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1442122683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4574681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65644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k=1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l-GR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a⊐ϵc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0934413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961141" y="2642946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537205" y="2632502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107813" y="2633522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833258" y="512140"/>
            <a:ext cx="1319348" cy="3396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Σ = {a, b, c}</a:t>
            </a:r>
            <a:endParaRPr lang="en-US" dirty="0">
              <a:solidFill>
                <a:srgbClr val="AD1457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42709" y="923107"/>
            <a:ext cx="809897" cy="3396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m = 7</a:t>
            </a:r>
            <a:endParaRPr lang="en-US" dirty="0">
              <a:solidFill>
                <a:srgbClr val="AD1457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64782"/>
              </p:ext>
            </p:extLst>
          </p:nvPr>
        </p:nvGraphicFramePr>
        <p:xfrm>
          <a:off x="1021979" y="961713"/>
          <a:ext cx="33752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173">
                  <a:extLst>
                    <a:ext uri="{9D8B030D-6E8A-4147-A177-3AD203B41FA5}">
                      <a16:colId xmlns:a16="http://schemas.microsoft.com/office/drawing/2014/main" val="3141664834"/>
                    </a:ext>
                  </a:extLst>
                </a:gridCol>
                <a:gridCol w="482173">
                  <a:extLst>
                    <a:ext uri="{9D8B030D-6E8A-4147-A177-3AD203B41FA5}">
                      <a16:colId xmlns:a16="http://schemas.microsoft.com/office/drawing/2014/main" val="918690995"/>
                    </a:ext>
                  </a:extLst>
                </a:gridCol>
                <a:gridCol w="482173">
                  <a:extLst>
                    <a:ext uri="{9D8B030D-6E8A-4147-A177-3AD203B41FA5}">
                      <a16:colId xmlns:a16="http://schemas.microsoft.com/office/drawing/2014/main" val="1952647935"/>
                    </a:ext>
                  </a:extLst>
                </a:gridCol>
                <a:gridCol w="482173">
                  <a:extLst>
                    <a:ext uri="{9D8B030D-6E8A-4147-A177-3AD203B41FA5}">
                      <a16:colId xmlns:a16="http://schemas.microsoft.com/office/drawing/2014/main" val="2853189280"/>
                    </a:ext>
                  </a:extLst>
                </a:gridCol>
                <a:gridCol w="482173">
                  <a:extLst>
                    <a:ext uri="{9D8B030D-6E8A-4147-A177-3AD203B41FA5}">
                      <a16:colId xmlns:a16="http://schemas.microsoft.com/office/drawing/2014/main" val="2833193921"/>
                    </a:ext>
                  </a:extLst>
                </a:gridCol>
                <a:gridCol w="482173">
                  <a:extLst>
                    <a:ext uri="{9D8B030D-6E8A-4147-A177-3AD203B41FA5}">
                      <a16:colId xmlns:a16="http://schemas.microsoft.com/office/drawing/2014/main" val="2186840211"/>
                    </a:ext>
                  </a:extLst>
                </a:gridCol>
                <a:gridCol w="482173">
                  <a:extLst>
                    <a:ext uri="{9D8B030D-6E8A-4147-A177-3AD203B41FA5}">
                      <a16:colId xmlns:a16="http://schemas.microsoft.com/office/drawing/2014/main" val="3374299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AD1457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AD1457"/>
                          </a:solidFill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AD1457"/>
                          </a:solidFill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AD1457"/>
                          </a:solidFill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AD1457"/>
                          </a:solidFill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AD1457"/>
                          </a:solidFill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0689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8148917" y="3119717"/>
            <a:ext cx="822960" cy="3474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139953" y="4455453"/>
            <a:ext cx="822960" cy="3474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144436" y="5791191"/>
            <a:ext cx="822960" cy="3474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0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3" grpId="0" animBg="1"/>
      <p:bldP spid="14" grpId="0" animBg="1"/>
      <p:bldP spid="15" grpId="0" animBg="1"/>
      <p:bldP spid="20" grpId="0" animBg="1"/>
      <p:bldP spid="21" grpId="0" animBg="1"/>
      <p:bldP spid="19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/>
              <p:cNvSpPr txBox="1">
                <a:spLocks/>
              </p:cNvSpPr>
              <p:nvPr/>
            </p:nvSpPr>
            <p:spPr>
              <a:xfrm>
                <a:off x="6225988" y="94129"/>
                <a:ext cx="5499847" cy="23935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for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q ← 0 to m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do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for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each character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Є Σ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do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   k ← min(m + 1, q + 2)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  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repeat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k ← k – 1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until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P</a:t>
                </a:r>
                <a:r>
                  <a:rPr lang="en-US" sz="20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k</a:t>
                </a:r>
                <a:r>
                  <a:rPr lang="en-US" sz="20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⊐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P</a:t>
                </a:r>
                <a:r>
                  <a:rPr lang="en-US" sz="20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q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IN" sz="2000" i="1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   δ(q,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) ← k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return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δ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988" y="94129"/>
                <a:ext cx="5499847" cy="2393577"/>
              </a:xfrm>
              <a:prstGeom prst="rect">
                <a:avLst/>
              </a:prstGeom>
              <a:blipFill>
                <a:blip r:embed="rId2"/>
                <a:stretch>
                  <a:fillRect l="-994" t="-2278" b="-329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-72516" y="-12258"/>
          <a:ext cx="446449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280">
                  <a:extLst>
                    <a:ext uri="{9D8B030D-6E8A-4147-A177-3AD203B41FA5}">
                      <a16:colId xmlns:a16="http://schemas.microsoft.com/office/drawing/2014/main" val="254454906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3833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82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Pattern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570719"/>
              </p:ext>
            </p:extLst>
          </p:nvPr>
        </p:nvGraphicFramePr>
        <p:xfrm>
          <a:off x="1084585" y="1812327"/>
          <a:ext cx="2563356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893">
                  <a:extLst>
                    <a:ext uri="{9D8B030D-6E8A-4147-A177-3AD203B41FA5}">
                      <a16:colId xmlns:a16="http://schemas.microsoft.com/office/drawing/2014/main" val="14892859"/>
                    </a:ext>
                  </a:extLst>
                </a:gridCol>
                <a:gridCol w="575463">
                  <a:extLst>
                    <a:ext uri="{9D8B030D-6E8A-4147-A177-3AD203B41FA5}">
                      <a16:colId xmlns:a16="http://schemas.microsoft.com/office/drawing/2014/main" val="276801813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74822019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4976557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input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019812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State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735453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391201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998015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382278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76971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943085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93988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540029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877866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961141" y="3073250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537205" y="3062806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107813" y="3063826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875633"/>
              </p:ext>
            </p:extLst>
          </p:nvPr>
        </p:nvGraphicFramePr>
        <p:xfrm>
          <a:off x="8062884" y="5851509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1112720180"/>
                    </a:ext>
                  </a:extLst>
                </a:gridCol>
                <a:gridCol w="1304490">
                  <a:extLst>
                    <a:ext uri="{9D8B030D-6E8A-4147-A177-3AD203B41FA5}">
                      <a16:colId xmlns:a16="http://schemas.microsoft.com/office/drawing/2014/main" val="4056709790"/>
                    </a:ext>
                  </a:extLst>
                </a:gridCol>
                <a:gridCol w="1467818">
                  <a:extLst>
                    <a:ext uri="{9D8B030D-6E8A-4147-A177-3AD203B41FA5}">
                      <a16:colId xmlns:a16="http://schemas.microsoft.com/office/drawing/2014/main" val="42008041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  <a:cs typeface="+mn-cs"/>
                        </a:rPr>
                        <a:t>k=1</a:t>
                      </a:r>
                      <a:endParaRPr lang="en-IN" sz="24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a⊐ac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93658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12535"/>
              </p:ext>
            </p:extLst>
          </p:nvPr>
        </p:nvGraphicFramePr>
        <p:xfrm>
          <a:off x="6199022" y="2680703"/>
          <a:ext cx="5544616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82007">
                  <a:extLst>
                    <a:ext uri="{9D8B030D-6E8A-4147-A177-3AD203B41FA5}">
                      <a16:colId xmlns:a16="http://schemas.microsoft.com/office/drawing/2014/main" val="3015274529"/>
                    </a:ext>
                  </a:extLst>
                </a:gridCol>
                <a:gridCol w="1090201">
                  <a:extLst>
                    <a:ext uri="{9D8B030D-6E8A-4147-A177-3AD203B41FA5}">
                      <a16:colId xmlns:a16="http://schemas.microsoft.com/office/drawing/2014/main" val="3223696195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99291985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256814182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2196907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q=1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=a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k=3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3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IN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aba⊐aa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9488556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29045"/>
              </p:ext>
            </p:extLst>
          </p:nvPr>
        </p:nvGraphicFramePr>
        <p:xfrm>
          <a:off x="8070504" y="3131807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426618447"/>
                    </a:ext>
                  </a:extLst>
                </a:gridCol>
                <a:gridCol w="1296870">
                  <a:extLst>
                    <a:ext uri="{9D8B030D-6E8A-4147-A177-3AD203B41FA5}">
                      <a16:colId xmlns:a16="http://schemas.microsoft.com/office/drawing/2014/main" val="3965953603"/>
                    </a:ext>
                  </a:extLst>
                </a:gridCol>
                <a:gridCol w="1475438">
                  <a:extLst>
                    <a:ext uri="{9D8B030D-6E8A-4147-A177-3AD203B41FA5}">
                      <a16:colId xmlns:a16="http://schemas.microsoft.com/office/drawing/2014/main" val="3296932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  <a:cs typeface="+mn-cs"/>
                        </a:rPr>
                        <a:t>k=2</a:t>
                      </a:r>
                      <a:endParaRPr lang="en-IN" sz="24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ab⊐aa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1172384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302434"/>
              </p:ext>
            </p:extLst>
          </p:nvPr>
        </p:nvGraphicFramePr>
        <p:xfrm>
          <a:off x="6974520" y="4045191"/>
          <a:ext cx="4762609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90201">
                  <a:extLst>
                    <a:ext uri="{9D8B030D-6E8A-4147-A177-3AD203B41FA5}">
                      <a16:colId xmlns:a16="http://schemas.microsoft.com/office/drawing/2014/main" val="372730885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134813177"/>
                    </a:ext>
                  </a:extLst>
                </a:gridCol>
                <a:gridCol w="1302653">
                  <a:extLst>
                    <a:ext uri="{9D8B030D-6E8A-4147-A177-3AD203B41FA5}">
                      <a16:colId xmlns:a16="http://schemas.microsoft.com/office/drawing/2014/main" val="3046434303"/>
                    </a:ext>
                  </a:extLst>
                </a:gridCol>
                <a:gridCol w="1469655">
                  <a:extLst>
                    <a:ext uri="{9D8B030D-6E8A-4147-A177-3AD203B41FA5}">
                      <a16:colId xmlns:a16="http://schemas.microsoft.com/office/drawing/2014/main" val="35925887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=b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k=3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3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aba⊐ab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0782149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409641"/>
              </p:ext>
            </p:extLst>
          </p:nvPr>
        </p:nvGraphicFramePr>
        <p:xfrm>
          <a:off x="8062884" y="4498644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942508629"/>
                    </a:ext>
                  </a:extLst>
                </a:gridCol>
                <a:gridCol w="1304490">
                  <a:extLst>
                    <a:ext uri="{9D8B030D-6E8A-4147-A177-3AD203B41FA5}">
                      <a16:colId xmlns:a16="http://schemas.microsoft.com/office/drawing/2014/main" val="978063131"/>
                    </a:ext>
                  </a:extLst>
                </a:gridCol>
                <a:gridCol w="1467818">
                  <a:extLst>
                    <a:ext uri="{9D8B030D-6E8A-4147-A177-3AD203B41FA5}">
                      <a16:colId xmlns:a16="http://schemas.microsoft.com/office/drawing/2014/main" val="2609698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k=2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ab⊐ab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1857417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445821"/>
              </p:ext>
            </p:extLst>
          </p:nvPr>
        </p:nvGraphicFramePr>
        <p:xfrm>
          <a:off x="8059629" y="6299211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1982893943"/>
                    </a:ext>
                  </a:extLst>
                </a:gridCol>
                <a:gridCol w="1304490">
                  <a:extLst>
                    <a:ext uri="{9D8B030D-6E8A-4147-A177-3AD203B41FA5}">
                      <a16:colId xmlns:a16="http://schemas.microsoft.com/office/drawing/2014/main" val="2879827618"/>
                    </a:ext>
                  </a:extLst>
                </a:gridCol>
                <a:gridCol w="1467818">
                  <a:extLst>
                    <a:ext uri="{9D8B030D-6E8A-4147-A177-3AD203B41FA5}">
                      <a16:colId xmlns:a16="http://schemas.microsoft.com/office/drawing/2014/main" val="7332007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  <a:cs typeface="+mn-cs"/>
                        </a:rPr>
                        <a:t>k=0</a:t>
                      </a:r>
                      <a:endParaRPr lang="en-IN" sz="24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ϵ⊐ac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5223027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486397"/>
              </p:ext>
            </p:extLst>
          </p:nvPr>
        </p:nvGraphicFramePr>
        <p:xfrm>
          <a:off x="6969428" y="4950699"/>
          <a:ext cx="4762609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90201">
                  <a:extLst>
                    <a:ext uri="{9D8B030D-6E8A-4147-A177-3AD203B41FA5}">
                      <a16:colId xmlns:a16="http://schemas.microsoft.com/office/drawing/2014/main" val="2064533246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1559044680"/>
                    </a:ext>
                  </a:extLst>
                </a:gridCol>
                <a:gridCol w="1307745">
                  <a:extLst>
                    <a:ext uri="{9D8B030D-6E8A-4147-A177-3AD203B41FA5}">
                      <a16:colId xmlns:a16="http://schemas.microsoft.com/office/drawing/2014/main" val="1611379938"/>
                    </a:ext>
                  </a:extLst>
                </a:gridCol>
                <a:gridCol w="1464563">
                  <a:extLst>
                    <a:ext uri="{9D8B030D-6E8A-4147-A177-3AD203B41FA5}">
                      <a16:colId xmlns:a16="http://schemas.microsoft.com/office/drawing/2014/main" val="1225681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k=3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3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aba⊐ac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647907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989703"/>
              </p:ext>
            </p:extLst>
          </p:nvPr>
        </p:nvGraphicFramePr>
        <p:xfrm>
          <a:off x="8062884" y="5398056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1442122683"/>
                    </a:ext>
                  </a:extLst>
                </a:gridCol>
                <a:gridCol w="1304490">
                  <a:extLst>
                    <a:ext uri="{9D8B030D-6E8A-4147-A177-3AD203B41FA5}">
                      <a16:colId xmlns:a16="http://schemas.microsoft.com/office/drawing/2014/main" val="2045746811"/>
                    </a:ext>
                  </a:extLst>
                </a:gridCol>
                <a:gridCol w="1467818">
                  <a:extLst>
                    <a:ext uri="{9D8B030D-6E8A-4147-A177-3AD203B41FA5}">
                      <a16:colId xmlns:a16="http://schemas.microsoft.com/office/drawing/2014/main" val="2865644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k=2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ab⊐ac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093441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29801"/>
              </p:ext>
            </p:extLst>
          </p:nvPr>
        </p:nvGraphicFramePr>
        <p:xfrm>
          <a:off x="8070504" y="3593071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426618447"/>
                    </a:ext>
                  </a:extLst>
                </a:gridCol>
                <a:gridCol w="1296870">
                  <a:extLst>
                    <a:ext uri="{9D8B030D-6E8A-4147-A177-3AD203B41FA5}">
                      <a16:colId xmlns:a16="http://schemas.microsoft.com/office/drawing/2014/main" val="3965953603"/>
                    </a:ext>
                  </a:extLst>
                </a:gridCol>
                <a:gridCol w="1475438">
                  <a:extLst>
                    <a:ext uri="{9D8B030D-6E8A-4147-A177-3AD203B41FA5}">
                      <a16:colId xmlns:a16="http://schemas.microsoft.com/office/drawing/2014/main" val="3296932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  <a:cs typeface="+mn-cs"/>
                        </a:rPr>
                        <a:t>k=1</a:t>
                      </a:r>
                      <a:endParaRPr lang="en-IN" sz="24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a⊐aa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1172384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4833258" y="512140"/>
            <a:ext cx="1319348" cy="3396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Σ = {a, b, c}</a:t>
            </a:r>
            <a:endParaRPr lang="en-US" dirty="0">
              <a:solidFill>
                <a:srgbClr val="AD1457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2709" y="923107"/>
            <a:ext cx="809897" cy="3396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m = 7</a:t>
            </a:r>
            <a:endParaRPr lang="en-US" dirty="0">
              <a:solidFill>
                <a:srgbClr val="AD1457"/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64782"/>
              </p:ext>
            </p:extLst>
          </p:nvPr>
        </p:nvGraphicFramePr>
        <p:xfrm>
          <a:off x="1021979" y="961713"/>
          <a:ext cx="33752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173">
                  <a:extLst>
                    <a:ext uri="{9D8B030D-6E8A-4147-A177-3AD203B41FA5}">
                      <a16:colId xmlns:a16="http://schemas.microsoft.com/office/drawing/2014/main" val="3141664834"/>
                    </a:ext>
                  </a:extLst>
                </a:gridCol>
                <a:gridCol w="482173">
                  <a:extLst>
                    <a:ext uri="{9D8B030D-6E8A-4147-A177-3AD203B41FA5}">
                      <a16:colId xmlns:a16="http://schemas.microsoft.com/office/drawing/2014/main" val="918690995"/>
                    </a:ext>
                  </a:extLst>
                </a:gridCol>
                <a:gridCol w="482173">
                  <a:extLst>
                    <a:ext uri="{9D8B030D-6E8A-4147-A177-3AD203B41FA5}">
                      <a16:colId xmlns:a16="http://schemas.microsoft.com/office/drawing/2014/main" val="1952647935"/>
                    </a:ext>
                  </a:extLst>
                </a:gridCol>
                <a:gridCol w="482173">
                  <a:extLst>
                    <a:ext uri="{9D8B030D-6E8A-4147-A177-3AD203B41FA5}">
                      <a16:colId xmlns:a16="http://schemas.microsoft.com/office/drawing/2014/main" val="2853189280"/>
                    </a:ext>
                  </a:extLst>
                </a:gridCol>
                <a:gridCol w="482173">
                  <a:extLst>
                    <a:ext uri="{9D8B030D-6E8A-4147-A177-3AD203B41FA5}">
                      <a16:colId xmlns:a16="http://schemas.microsoft.com/office/drawing/2014/main" val="2833193921"/>
                    </a:ext>
                  </a:extLst>
                </a:gridCol>
                <a:gridCol w="482173">
                  <a:extLst>
                    <a:ext uri="{9D8B030D-6E8A-4147-A177-3AD203B41FA5}">
                      <a16:colId xmlns:a16="http://schemas.microsoft.com/office/drawing/2014/main" val="2186840211"/>
                    </a:ext>
                  </a:extLst>
                </a:gridCol>
                <a:gridCol w="482173">
                  <a:extLst>
                    <a:ext uri="{9D8B030D-6E8A-4147-A177-3AD203B41FA5}">
                      <a16:colId xmlns:a16="http://schemas.microsoft.com/office/drawing/2014/main" val="3374299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AD1457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AD1457"/>
                          </a:solidFill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AD1457"/>
                          </a:solidFill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AD1457"/>
                          </a:solidFill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AD1457"/>
                          </a:solidFill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AD1457"/>
                          </a:solidFill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0689"/>
                  </a:ext>
                </a:extLst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8108576" y="3630703"/>
            <a:ext cx="822960" cy="3291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099612" y="4536135"/>
            <a:ext cx="822960" cy="32004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090648" y="6329071"/>
            <a:ext cx="822960" cy="3291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34" grpId="0" animBg="1"/>
      <p:bldP spid="35" grpId="0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/>
              <p:cNvSpPr txBox="1">
                <a:spLocks/>
              </p:cNvSpPr>
              <p:nvPr/>
            </p:nvSpPr>
            <p:spPr>
              <a:xfrm>
                <a:off x="6225988" y="94129"/>
                <a:ext cx="5499847" cy="23935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for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q ← 0 to m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do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for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each character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Є Σ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do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   k ← min(m + 1, q + 2)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  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repeat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k ← k – 1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until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P</a:t>
                </a:r>
                <a:r>
                  <a:rPr lang="en-US" sz="20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k</a:t>
                </a:r>
                <a:r>
                  <a:rPr lang="en-US" sz="20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⊐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P</a:t>
                </a:r>
                <a:r>
                  <a:rPr lang="en-US" sz="20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q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IN" sz="2000" i="1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   δ(q,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) ← k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return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δ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988" y="94129"/>
                <a:ext cx="5499847" cy="2393577"/>
              </a:xfrm>
              <a:prstGeom prst="rect">
                <a:avLst/>
              </a:prstGeom>
              <a:blipFill>
                <a:blip r:embed="rId2"/>
                <a:stretch>
                  <a:fillRect l="-994" t="-2278" b="-329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-72516" y="-12258"/>
          <a:ext cx="446449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280">
                  <a:extLst>
                    <a:ext uri="{9D8B030D-6E8A-4147-A177-3AD203B41FA5}">
                      <a16:colId xmlns:a16="http://schemas.microsoft.com/office/drawing/2014/main" val="254454906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3833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82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Pattern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826478"/>
              </p:ext>
            </p:extLst>
          </p:nvPr>
        </p:nvGraphicFramePr>
        <p:xfrm>
          <a:off x="1084585" y="1812327"/>
          <a:ext cx="2563356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893">
                  <a:extLst>
                    <a:ext uri="{9D8B030D-6E8A-4147-A177-3AD203B41FA5}">
                      <a16:colId xmlns:a16="http://schemas.microsoft.com/office/drawing/2014/main" val="14892859"/>
                    </a:ext>
                  </a:extLst>
                </a:gridCol>
                <a:gridCol w="575463">
                  <a:extLst>
                    <a:ext uri="{9D8B030D-6E8A-4147-A177-3AD203B41FA5}">
                      <a16:colId xmlns:a16="http://schemas.microsoft.com/office/drawing/2014/main" val="276801813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74822019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4976557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input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019812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State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735453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391201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998015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382278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76971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943085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93988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540029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877866"/>
                  </a:ext>
                </a:extLst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1974203" y="3504325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2550267" y="3493881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3120875" y="3494901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642696"/>
              </p:ext>
            </p:extLst>
          </p:nvPr>
        </p:nvGraphicFramePr>
        <p:xfrm>
          <a:off x="5802910" y="2666485"/>
          <a:ext cx="5976665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42942">
                  <a:extLst>
                    <a:ext uri="{9D8B030D-6E8A-4147-A177-3AD203B41FA5}">
                      <a16:colId xmlns:a16="http://schemas.microsoft.com/office/drawing/2014/main" val="3015274529"/>
                    </a:ext>
                  </a:extLst>
                </a:gridCol>
                <a:gridCol w="1175152">
                  <a:extLst>
                    <a:ext uri="{9D8B030D-6E8A-4147-A177-3AD203B41FA5}">
                      <a16:colId xmlns:a16="http://schemas.microsoft.com/office/drawing/2014/main" val="3223696195"/>
                    </a:ext>
                  </a:extLst>
                </a:gridCol>
                <a:gridCol w="970238">
                  <a:extLst>
                    <a:ext uri="{9D8B030D-6E8A-4147-A177-3AD203B41FA5}">
                      <a16:colId xmlns:a16="http://schemas.microsoft.com/office/drawing/2014/main" val="3992919855"/>
                    </a:ext>
                  </a:extLst>
                </a:gridCol>
                <a:gridCol w="1397143">
                  <a:extLst>
                    <a:ext uri="{9D8B030D-6E8A-4147-A177-3AD203B41FA5}">
                      <a16:colId xmlns:a16="http://schemas.microsoft.com/office/drawing/2014/main" val="4256814182"/>
                    </a:ext>
                  </a:extLst>
                </a:gridCol>
                <a:gridCol w="1591190">
                  <a:extLst>
                    <a:ext uri="{9D8B030D-6E8A-4147-A177-3AD203B41FA5}">
                      <a16:colId xmlns:a16="http://schemas.microsoft.com/office/drawing/2014/main" val="2196907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q=2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=a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k=4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4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IN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abab⊐aba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9488556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241514"/>
              </p:ext>
            </p:extLst>
          </p:nvPr>
        </p:nvGraphicFramePr>
        <p:xfrm>
          <a:off x="7819132" y="3122669"/>
          <a:ext cx="3960442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70697">
                  <a:extLst>
                    <a:ext uri="{9D8B030D-6E8A-4147-A177-3AD203B41FA5}">
                      <a16:colId xmlns:a16="http://schemas.microsoft.com/office/drawing/2014/main" val="2426618447"/>
                    </a:ext>
                  </a:extLst>
                </a:gridCol>
                <a:gridCol w="1398586">
                  <a:extLst>
                    <a:ext uri="{9D8B030D-6E8A-4147-A177-3AD203B41FA5}">
                      <a16:colId xmlns:a16="http://schemas.microsoft.com/office/drawing/2014/main" val="3965953603"/>
                    </a:ext>
                  </a:extLst>
                </a:gridCol>
                <a:gridCol w="1591159">
                  <a:extLst>
                    <a:ext uri="{9D8B030D-6E8A-4147-A177-3AD203B41FA5}">
                      <a16:colId xmlns:a16="http://schemas.microsoft.com/office/drawing/2014/main" val="3296932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  <a:cs typeface="+mn-cs"/>
                        </a:rPr>
                        <a:t>k=3</a:t>
                      </a:r>
                      <a:endParaRPr lang="en-IN" sz="24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3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aba⊐aba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1172384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674685"/>
              </p:ext>
            </p:extLst>
          </p:nvPr>
        </p:nvGraphicFramePr>
        <p:xfrm>
          <a:off x="6728854" y="3605614"/>
          <a:ext cx="5045641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85200">
                  <a:extLst>
                    <a:ext uri="{9D8B030D-6E8A-4147-A177-3AD203B41FA5}">
                      <a16:colId xmlns:a16="http://schemas.microsoft.com/office/drawing/2014/main" val="3727308851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134813177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3046434303"/>
                    </a:ext>
                  </a:extLst>
                </a:gridCol>
                <a:gridCol w="1584177">
                  <a:extLst>
                    <a:ext uri="{9D8B030D-6E8A-4147-A177-3AD203B41FA5}">
                      <a16:colId xmlns:a16="http://schemas.microsoft.com/office/drawing/2014/main" val="35925887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=b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k=0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ϵ⊐</a:t>
                      </a: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abb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0782149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69328"/>
              </p:ext>
            </p:extLst>
          </p:nvPr>
        </p:nvGraphicFramePr>
        <p:xfrm>
          <a:off x="6733934" y="4100747"/>
          <a:ext cx="5045640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85200">
                  <a:extLst>
                    <a:ext uri="{9D8B030D-6E8A-4147-A177-3AD203B41FA5}">
                      <a16:colId xmlns:a16="http://schemas.microsoft.com/office/drawing/2014/main" val="2064533246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559044680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61137993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225681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k=0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ϵ⊐</a:t>
                      </a: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647907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727690"/>
              </p:ext>
            </p:extLst>
          </p:nvPr>
        </p:nvGraphicFramePr>
        <p:xfrm>
          <a:off x="5812971" y="4797794"/>
          <a:ext cx="5969727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1338">
                  <a:extLst>
                    <a:ext uri="{9D8B030D-6E8A-4147-A177-3AD203B41FA5}">
                      <a16:colId xmlns:a16="http://schemas.microsoft.com/office/drawing/2014/main" val="3015274529"/>
                    </a:ext>
                  </a:extLst>
                </a:gridCol>
                <a:gridCol w="875211">
                  <a:extLst>
                    <a:ext uri="{9D8B030D-6E8A-4147-A177-3AD203B41FA5}">
                      <a16:colId xmlns:a16="http://schemas.microsoft.com/office/drawing/2014/main" val="3223696195"/>
                    </a:ext>
                  </a:extLst>
                </a:gridCol>
                <a:gridCol w="1201783">
                  <a:extLst>
                    <a:ext uri="{9D8B030D-6E8A-4147-A177-3AD203B41FA5}">
                      <a16:colId xmlns:a16="http://schemas.microsoft.com/office/drawing/2014/main" val="3992919855"/>
                    </a:ext>
                  </a:extLst>
                </a:gridCol>
                <a:gridCol w="1232571">
                  <a:extLst>
                    <a:ext uri="{9D8B030D-6E8A-4147-A177-3AD203B41FA5}">
                      <a16:colId xmlns:a16="http://schemas.microsoft.com/office/drawing/2014/main" val="4256814182"/>
                    </a:ext>
                  </a:extLst>
                </a:gridCol>
                <a:gridCol w="1758824">
                  <a:extLst>
                    <a:ext uri="{9D8B030D-6E8A-4147-A177-3AD203B41FA5}">
                      <a16:colId xmlns:a16="http://schemas.microsoft.com/office/drawing/2014/main" val="2196907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q=3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=a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k=1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3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IN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a⊐abaa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9488556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387858"/>
              </p:ext>
            </p:extLst>
          </p:nvPr>
        </p:nvGraphicFramePr>
        <p:xfrm>
          <a:off x="6698150" y="5297090"/>
          <a:ext cx="5045641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99925">
                  <a:extLst>
                    <a:ext uri="{9D8B030D-6E8A-4147-A177-3AD203B41FA5}">
                      <a16:colId xmlns:a16="http://schemas.microsoft.com/office/drawing/2014/main" val="372730885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134813177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3046434303"/>
                    </a:ext>
                  </a:extLst>
                </a:gridCol>
                <a:gridCol w="1733448">
                  <a:extLst>
                    <a:ext uri="{9D8B030D-6E8A-4147-A177-3AD203B41FA5}">
                      <a16:colId xmlns:a16="http://schemas.microsoft.com/office/drawing/2014/main" val="35925887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=b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k=4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4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3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abab⊐abab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0782149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677247"/>
              </p:ext>
            </p:extLst>
          </p:nvPr>
        </p:nvGraphicFramePr>
        <p:xfrm>
          <a:off x="6703230" y="5792223"/>
          <a:ext cx="5045640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94845">
                  <a:extLst>
                    <a:ext uri="{9D8B030D-6E8A-4147-A177-3AD203B41FA5}">
                      <a16:colId xmlns:a16="http://schemas.microsoft.com/office/drawing/2014/main" val="206453324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559044680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611379938"/>
                    </a:ext>
                  </a:extLst>
                </a:gridCol>
                <a:gridCol w="1738527">
                  <a:extLst>
                    <a:ext uri="{9D8B030D-6E8A-4147-A177-3AD203B41FA5}">
                      <a16:colId xmlns:a16="http://schemas.microsoft.com/office/drawing/2014/main" val="1225681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k=0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3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ϵ⊐</a:t>
                      </a: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abac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647907"/>
                  </a:ext>
                </a:extLst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1947073" y="3946157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2518442" y="3942538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3091716" y="3948253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1946163" y="4369702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2517532" y="4366083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3090806" y="4371798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1949170" y="4794765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2520539" y="4791146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3093813" y="4796861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/>
          <p:cNvSpPr/>
          <p:nvPr/>
        </p:nvSpPr>
        <p:spPr>
          <a:xfrm>
            <a:off x="1944449" y="5225473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/>
          <p:cNvSpPr/>
          <p:nvPr/>
        </p:nvSpPr>
        <p:spPr>
          <a:xfrm>
            <a:off x="2515818" y="5221854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/>
          <p:cNvSpPr/>
          <p:nvPr/>
        </p:nvSpPr>
        <p:spPr>
          <a:xfrm>
            <a:off x="3089092" y="5227569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/>
          <p:cNvSpPr/>
          <p:nvPr/>
        </p:nvSpPr>
        <p:spPr>
          <a:xfrm>
            <a:off x="1946992" y="5649793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2518361" y="5646174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/>
          <p:cNvSpPr/>
          <p:nvPr/>
        </p:nvSpPr>
        <p:spPr>
          <a:xfrm>
            <a:off x="3091635" y="5651889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4833258" y="512140"/>
            <a:ext cx="1319348" cy="3396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Σ = {a, b, c}</a:t>
            </a:r>
            <a:endParaRPr lang="en-US" dirty="0">
              <a:solidFill>
                <a:srgbClr val="AD1457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42709" y="923107"/>
            <a:ext cx="809897" cy="3396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m = 7</a:t>
            </a:r>
            <a:endParaRPr lang="en-US" dirty="0">
              <a:solidFill>
                <a:srgbClr val="AD1457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1317"/>
              </p:ext>
            </p:extLst>
          </p:nvPr>
        </p:nvGraphicFramePr>
        <p:xfrm>
          <a:off x="1021979" y="961713"/>
          <a:ext cx="33752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173">
                  <a:extLst>
                    <a:ext uri="{9D8B030D-6E8A-4147-A177-3AD203B41FA5}">
                      <a16:colId xmlns:a16="http://schemas.microsoft.com/office/drawing/2014/main" val="3141664834"/>
                    </a:ext>
                  </a:extLst>
                </a:gridCol>
                <a:gridCol w="482173">
                  <a:extLst>
                    <a:ext uri="{9D8B030D-6E8A-4147-A177-3AD203B41FA5}">
                      <a16:colId xmlns:a16="http://schemas.microsoft.com/office/drawing/2014/main" val="918690995"/>
                    </a:ext>
                  </a:extLst>
                </a:gridCol>
                <a:gridCol w="482173">
                  <a:extLst>
                    <a:ext uri="{9D8B030D-6E8A-4147-A177-3AD203B41FA5}">
                      <a16:colId xmlns:a16="http://schemas.microsoft.com/office/drawing/2014/main" val="1952647935"/>
                    </a:ext>
                  </a:extLst>
                </a:gridCol>
                <a:gridCol w="482173">
                  <a:extLst>
                    <a:ext uri="{9D8B030D-6E8A-4147-A177-3AD203B41FA5}">
                      <a16:colId xmlns:a16="http://schemas.microsoft.com/office/drawing/2014/main" val="2853189280"/>
                    </a:ext>
                  </a:extLst>
                </a:gridCol>
                <a:gridCol w="482173">
                  <a:extLst>
                    <a:ext uri="{9D8B030D-6E8A-4147-A177-3AD203B41FA5}">
                      <a16:colId xmlns:a16="http://schemas.microsoft.com/office/drawing/2014/main" val="2833193921"/>
                    </a:ext>
                  </a:extLst>
                </a:gridCol>
                <a:gridCol w="482173">
                  <a:extLst>
                    <a:ext uri="{9D8B030D-6E8A-4147-A177-3AD203B41FA5}">
                      <a16:colId xmlns:a16="http://schemas.microsoft.com/office/drawing/2014/main" val="2186840211"/>
                    </a:ext>
                  </a:extLst>
                </a:gridCol>
                <a:gridCol w="482173">
                  <a:extLst>
                    <a:ext uri="{9D8B030D-6E8A-4147-A177-3AD203B41FA5}">
                      <a16:colId xmlns:a16="http://schemas.microsoft.com/office/drawing/2014/main" val="3374299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AD1457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AD1457"/>
                          </a:solidFill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AD1457"/>
                          </a:solidFill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AD1457"/>
                          </a:solidFill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AD1457"/>
                          </a:solidFill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AD1457"/>
                          </a:solidFill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0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20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</p:cNvCxnSpPr>
          <p:nvPr/>
        </p:nvCxnSpPr>
        <p:spPr>
          <a:xfrm>
            <a:off x="1191446" y="-17287"/>
            <a:ext cx="0" cy="5486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534989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191446" y="1009551"/>
            <a:ext cx="0" cy="5029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512751" y="530001"/>
            <a:ext cx="682442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AD1457"/>
                </a:solidFill>
              </a:rPr>
              <a:t>Outline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Introduction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The Naive String Matching Algorithm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The Rabin-Karp Algorithm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String Matching with Finite Automata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The Knuth-Morris-Pratt Algorithm</a:t>
            </a:r>
          </a:p>
        </p:txBody>
      </p:sp>
    </p:spTree>
    <p:extLst>
      <p:ext uri="{BB962C8B-B14F-4D97-AF65-F5344CB8AC3E}">
        <p14:creationId xmlns:p14="http://schemas.microsoft.com/office/powerpoint/2010/main" val="272453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Automata Matcher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5551163" cy="3316670"/>
          </a:xfrm>
          <a:solidFill>
            <a:srgbClr val="424242"/>
          </a:solidFill>
        </p:spPr>
        <p:txBody>
          <a:bodyPr/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FINITE-AUTOMATON MATCHER(</a:t>
            </a:r>
            <a:r>
              <a:rPr lang="en-US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T, δ, m</a:t>
            </a:r>
            <a:r>
              <a:rPr lang="en-US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)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n 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← 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length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[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T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]</a:t>
            </a:r>
            <a:endParaRPr lang="en-IN" dirty="0">
              <a:solidFill>
                <a:srgbClr val="F6E7E6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q 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← 0</a:t>
            </a:r>
            <a:endParaRPr lang="en-IN" dirty="0">
              <a:solidFill>
                <a:srgbClr val="F6E7E6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BoldMT"/>
              </a:rPr>
              <a:t>for </a:t>
            </a:r>
            <a:r>
              <a:rPr lang="en-US" dirty="0" err="1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i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 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← 1 </a:t>
            </a:r>
            <a:r>
              <a:rPr lang="en-US" b="1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BoldMT"/>
              </a:rPr>
              <a:t>to 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n </a:t>
            </a:r>
            <a:r>
              <a:rPr lang="en-US" b="1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BoldMT"/>
              </a:rPr>
              <a:t>do</a:t>
            </a:r>
            <a:endParaRPr lang="en-IN" dirty="0">
              <a:solidFill>
                <a:srgbClr val="F6E7E6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     q 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← 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δ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(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q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, 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T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[</a:t>
            </a:r>
            <a:r>
              <a:rPr lang="en-US" dirty="0" err="1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i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])</a:t>
            </a:r>
            <a:endParaRPr lang="en-IN" dirty="0">
              <a:solidFill>
                <a:srgbClr val="F6E7E6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BoldMT"/>
              </a:rPr>
              <a:t>     if 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q =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= 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m </a:t>
            </a:r>
            <a:r>
              <a:rPr lang="en-US" b="1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BoldMT"/>
              </a:rPr>
              <a:t>then</a:t>
            </a:r>
            <a:endParaRPr lang="en-IN" dirty="0">
              <a:solidFill>
                <a:srgbClr val="F6E7E6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192087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  print "Pattern occurs with shift" </a:t>
            </a:r>
            <a:r>
              <a:rPr lang="en-US" dirty="0" err="1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i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 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– 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m</a:t>
            </a:r>
            <a:endParaRPr lang="en-IN" dirty="0">
              <a:solidFill>
                <a:srgbClr val="F6E7E6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49767"/>
              </p:ext>
            </p:extLst>
          </p:nvPr>
        </p:nvGraphicFramePr>
        <p:xfrm>
          <a:off x="8808713" y="804063"/>
          <a:ext cx="2563356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893">
                  <a:extLst>
                    <a:ext uri="{9D8B030D-6E8A-4147-A177-3AD203B41FA5}">
                      <a16:colId xmlns:a16="http://schemas.microsoft.com/office/drawing/2014/main" val="14892859"/>
                    </a:ext>
                  </a:extLst>
                </a:gridCol>
                <a:gridCol w="575463">
                  <a:extLst>
                    <a:ext uri="{9D8B030D-6E8A-4147-A177-3AD203B41FA5}">
                      <a16:colId xmlns:a16="http://schemas.microsoft.com/office/drawing/2014/main" val="276801813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74822019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4976557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input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019812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State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735453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391201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998015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382278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76971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943085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93988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540029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87786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822145"/>
              </p:ext>
            </p:extLst>
          </p:nvPr>
        </p:nvGraphicFramePr>
        <p:xfrm>
          <a:off x="1231614" y="5495982"/>
          <a:ext cx="683677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807">
                  <a:extLst>
                    <a:ext uri="{9D8B030D-6E8A-4147-A177-3AD203B41FA5}">
                      <a16:colId xmlns:a16="http://schemas.microsoft.com/office/drawing/2014/main" val="3805077920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438334824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1546133272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141812366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36790925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4006796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8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9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10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11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82161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Text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31614" y="4451866"/>
          <a:ext cx="446449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280">
                  <a:extLst>
                    <a:ext uri="{9D8B030D-6E8A-4147-A177-3AD203B41FA5}">
                      <a16:colId xmlns:a16="http://schemas.microsoft.com/office/drawing/2014/main" val="254454906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3833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82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Pattern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9733163" y="1733328"/>
            <a:ext cx="345574" cy="324036"/>
          </a:xfrm>
          <a:prstGeom prst="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6186415" y="770709"/>
                <a:ext cx="2454665" cy="4598125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i="1" dirty="0">
                  <a:solidFill>
                    <a:srgbClr val="AD1457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sz="2000" i="1" dirty="0">
                  <a:solidFill>
                    <a:srgbClr val="AD1457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sz="2000" i="1" dirty="0">
                  <a:solidFill>
                    <a:srgbClr val="AD1457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sz="2000" i="1" dirty="0">
                  <a:solidFill>
                    <a:srgbClr val="AD1457"/>
                  </a:solidFill>
                  <a:latin typeface="Cambria Math" panose="02040503050406030204" pitchFamily="18" charset="0"/>
                </a:endParaRP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𝛿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(0,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𝑎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)=1  </m:t>
                      </m:r>
                    </m:oMath>
                  </m:oMathPara>
                </a14:m>
                <a:endParaRPr lang="en-US" sz="2000" dirty="0">
                  <a:solidFill>
                    <a:srgbClr val="AD1457"/>
                  </a:solidFill>
                </a:endParaRP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𝛿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(1,</m:t>
                      </m:r>
                      <m:r>
                        <a:rPr lang="en-US" sz="2000" b="0" i="1" dirty="0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𝑏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)=</m:t>
                      </m:r>
                      <m:r>
                        <a:rPr lang="en-US" sz="2000" b="0" i="1" dirty="0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2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AD1457"/>
                  </a:solidFill>
                </a:endParaRP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𝛿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(2,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𝑎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)=3  </m:t>
                      </m:r>
                    </m:oMath>
                  </m:oMathPara>
                </a14:m>
                <a:endParaRPr lang="en-US" sz="2000" dirty="0">
                  <a:solidFill>
                    <a:srgbClr val="AD1457"/>
                  </a:solidFill>
                </a:endParaRP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𝛿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(3,</m:t>
                      </m:r>
                      <m:r>
                        <a:rPr lang="en-US" sz="2000" b="0" i="1" dirty="0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𝑏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)=</m:t>
                      </m:r>
                      <m:r>
                        <a:rPr lang="en-US" sz="2000" b="0" i="1" dirty="0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4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AD1457"/>
                  </a:solidFill>
                </a:endParaRP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𝛿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(4,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𝑎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)=5  </m:t>
                      </m:r>
                    </m:oMath>
                  </m:oMathPara>
                </a14:m>
                <a:endParaRPr lang="en-US" sz="2000" dirty="0">
                  <a:solidFill>
                    <a:srgbClr val="AD1457"/>
                  </a:solidFill>
                </a:endParaRP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𝛿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(5,</m:t>
                      </m:r>
                      <m:r>
                        <a:rPr lang="en-US" sz="2000" b="0" i="1" dirty="0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𝑏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)=</m:t>
                      </m:r>
                      <m:r>
                        <a:rPr lang="en-US" sz="2000" b="0" i="1" dirty="0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4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AD1457"/>
                  </a:solidFill>
                </a:endParaRP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𝛿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(4,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𝑎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)=5  </m:t>
                      </m:r>
                    </m:oMath>
                  </m:oMathPara>
                </a14:m>
                <a:endParaRPr lang="en-US" sz="2000" dirty="0">
                  <a:solidFill>
                    <a:srgbClr val="AD1457"/>
                  </a:solidFill>
                  <a:ea typeface="Cambria Math" panose="02040503050406030204" pitchFamily="18" charset="0"/>
                  <a:cs typeface="CourierNewPS-ItalicMT"/>
                </a:endParaRP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2000" dirty="0">
                  <a:solidFill>
                    <a:srgbClr val="AD1457"/>
                  </a:solidFill>
                  <a:ea typeface="Cambria Math" panose="02040503050406030204" pitchFamily="18" charset="0"/>
                  <a:cs typeface="CourierNewPS-ItalicMT"/>
                </a:endParaRP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2000" dirty="0">
                  <a:solidFill>
                    <a:srgbClr val="AD1457"/>
                  </a:solidFill>
                  <a:ea typeface="Cambria Math" panose="02040503050406030204" pitchFamily="18" charset="0"/>
                  <a:cs typeface="CourierNewPS-ItalicMT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415" y="770709"/>
                <a:ext cx="2454665" cy="45981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161365" y="2205318"/>
            <a:ext cx="2194560" cy="36576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278368" y="6011282"/>
            <a:ext cx="365760" cy="36576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755556" y="908876"/>
            <a:ext cx="1393633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IN" sz="2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=</a:t>
            </a:r>
          </a:p>
        </p:txBody>
      </p:sp>
      <p:sp>
        <p:nvSpPr>
          <p:cNvPr id="8" name="Rectangle 7"/>
          <p:cNvSpPr/>
          <p:nvPr/>
        </p:nvSpPr>
        <p:spPr>
          <a:xfrm>
            <a:off x="6759612" y="1455572"/>
            <a:ext cx="1393633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q =</a:t>
            </a:r>
          </a:p>
        </p:txBody>
      </p:sp>
      <p:sp>
        <p:nvSpPr>
          <p:cNvPr id="9" name="Rectangle 8"/>
          <p:cNvSpPr/>
          <p:nvPr/>
        </p:nvSpPr>
        <p:spPr>
          <a:xfrm>
            <a:off x="7403628" y="962902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03628" y="1509598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08472" y="1511086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03627" y="970342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03627" y="1513551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03626" y="962902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86177" y="1516016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7816" y="970342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94902" y="1498640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94901" y="966389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94900" y="1501132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97835" y="962731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12350" y="1505058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12350" y="982761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13922" y="1515071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733163" y="3446375"/>
            <a:ext cx="345574" cy="324036"/>
          </a:xfrm>
          <a:prstGeom prst="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reeform 17"/>
          <p:cNvSpPr>
            <a:spLocks/>
          </p:cNvSpPr>
          <p:nvPr/>
        </p:nvSpPr>
        <p:spPr bwMode="auto">
          <a:xfrm>
            <a:off x="9914709" y="3827418"/>
            <a:ext cx="326571" cy="339634"/>
          </a:xfrm>
          <a:custGeom>
            <a:avLst/>
            <a:gdLst>
              <a:gd name="T0" fmla="*/ 197 w 197"/>
              <a:gd name="T1" fmla="*/ 260 h 260"/>
              <a:gd name="T2" fmla="*/ 114 w 197"/>
              <a:gd name="T3" fmla="*/ 233 h 260"/>
              <a:gd name="T4" fmla="*/ 41 w 197"/>
              <a:gd name="T5" fmla="*/ 164 h 260"/>
              <a:gd name="T6" fmla="*/ 0 w 197"/>
              <a:gd name="T7" fmla="*/ 0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197"/>
              <a:gd name="T13" fmla="*/ 0 h 260"/>
              <a:gd name="T14" fmla="*/ 197 w 19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" h="260">
                <a:moveTo>
                  <a:pt x="197" y="260"/>
                </a:moveTo>
                <a:cubicBezTo>
                  <a:pt x="183" y="256"/>
                  <a:pt x="140" y="249"/>
                  <a:pt x="114" y="233"/>
                </a:cubicBezTo>
                <a:cubicBezTo>
                  <a:pt x="88" y="217"/>
                  <a:pt x="60" y="203"/>
                  <a:pt x="41" y="164"/>
                </a:cubicBezTo>
                <a:cubicBezTo>
                  <a:pt x="22" y="125"/>
                  <a:pt x="9" y="34"/>
                  <a:pt x="0" y="0"/>
                </a:cubicBezTo>
              </a:path>
            </a:pathLst>
          </a:custGeom>
          <a:noFill/>
          <a:ln w="15875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11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L 0.04414 -0.0013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4896 0.06273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14 -0.00138 L 0.08933 -0.00139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96 0.06273 L 0.00039 0.12546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32 -0.00139 L 0.13242 -0.00139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500"/>
                            </p:stCondLst>
                            <p:childTnLst>
                              <p:par>
                                <p:cTn id="13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12546 L 0.04896 0.18842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42 -0.00139 L 0.17644 -0.00139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96 0.18842 L 0 0.25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43 -0.00139 L 0.22058 -0.00139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0"/>
                            </p:stCondLst>
                            <p:childTnLst>
                              <p:par>
                                <p:cTn id="173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.25 L 0.04779 0.31389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58 -0.00139 L 0.26589 0.0007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5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000"/>
                            </p:stCondLst>
                            <p:childTnLst>
                              <p:par>
                                <p:cTn id="19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38" grpId="0" animBg="1"/>
      <p:bldP spid="37" grpId="0" animBg="1"/>
      <p:bldP spid="39" grpId="0" animBg="1"/>
      <p:bldP spid="39" grpId="1" animBg="1"/>
      <p:bldP spid="39" grpId="2" animBg="1"/>
      <p:bldP spid="39" grpId="3" animBg="1"/>
      <p:bldP spid="39" grpId="4" animBg="1"/>
      <p:bldP spid="39" grpId="5" animBg="1"/>
      <p:bldP spid="39" grpId="6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40" grpId="0" animBg="1"/>
      <p:bldP spid="41" grpId="0" animBg="1"/>
      <p:bldP spid="4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Automata Matcher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5551163" cy="3316670"/>
          </a:xfrm>
          <a:solidFill>
            <a:srgbClr val="424242"/>
          </a:solidFill>
        </p:spPr>
        <p:txBody>
          <a:bodyPr/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FINITE-AUTOMATON MATCHER(</a:t>
            </a:r>
            <a:r>
              <a:rPr lang="en-US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T, δ, m</a:t>
            </a:r>
            <a:r>
              <a:rPr lang="en-US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)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n 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← 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length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[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T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]</a:t>
            </a:r>
            <a:endParaRPr lang="en-IN" dirty="0">
              <a:solidFill>
                <a:srgbClr val="F6E7E6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q 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← 0</a:t>
            </a:r>
            <a:endParaRPr lang="en-IN" dirty="0">
              <a:solidFill>
                <a:srgbClr val="F6E7E6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BoldMT"/>
              </a:rPr>
              <a:t>for </a:t>
            </a:r>
            <a:r>
              <a:rPr lang="en-US" dirty="0" err="1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i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 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← 1 </a:t>
            </a:r>
            <a:r>
              <a:rPr lang="en-US" b="1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BoldMT"/>
              </a:rPr>
              <a:t>to 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n </a:t>
            </a:r>
            <a:r>
              <a:rPr lang="en-US" b="1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BoldMT"/>
              </a:rPr>
              <a:t>do</a:t>
            </a:r>
            <a:endParaRPr lang="en-IN" dirty="0">
              <a:solidFill>
                <a:srgbClr val="F6E7E6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     q 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← 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δ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(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q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, 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T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[</a:t>
            </a:r>
            <a:r>
              <a:rPr lang="en-US" dirty="0" err="1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i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])</a:t>
            </a:r>
            <a:endParaRPr lang="en-IN" dirty="0">
              <a:solidFill>
                <a:srgbClr val="F6E7E6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BoldMT"/>
              </a:rPr>
              <a:t>     if 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q =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= 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m </a:t>
            </a:r>
            <a:r>
              <a:rPr lang="en-US" b="1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BoldMT"/>
              </a:rPr>
              <a:t>then</a:t>
            </a:r>
            <a:endParaRPr lang="en-IN" dirty="0">
              <a:solidFill>
                <a:srgbClr val="F6E7E6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192087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  print "Pattern occurs with shift" </a:t>
            </a:r>
            <a:r>
              <a:rPr lang="en-US" dirty="0" err="1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i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 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– </a:t>
            </a:r>
            <a:r>
              <a:rPr lang="en-US" dirty="0">
                <a:solidFill>
                  <a:srgbClr val="F6E7E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m</a:t>
            </a:r>
            <a:endParaRPr lang="en-IN" dirty="0">
              <a:solidFill>
                <a:srgbClr val="F6E7E6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808713" y="804063"/>
          <a:ext cx="2563356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893">
                  <a:extLst>
                    <a:ext uri="{9D8B030D-6E8A-4147-A177-3AD203B41FA5}">
                      <a16:colId xmlns:a16="http://schemas.microsoft.com/office/drawing/2014/main" val="14892859"/>
                    </a:ext>
                  </a:extLst>
                </a:gridCol>
                <a:gridCol w="575463">
                  <a:extLst>
                    <a:ext uri="{9D8B030D-6E8A-4147-A177-3AD203B41FA5}">
                      <a16:colId xmlns:a16="http://schemas.microsoft.com/office/drawing/2014/main" val="276801813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74822019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4976557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input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019812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State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735453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391201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998015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382278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76971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943085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93988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540029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87786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31614" y="5495982"/>
          <a:ext cx="683677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807">
                  <a:extLst>
                    <a:ext uri="{9D8B030D-6E8A-4147-A177-3AD203B41FA5}">
                      <a16:colId xmlns:a16="http://schemas.microsoft.com/office/drawing/2014/main" val="3805077920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438334824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1546133272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141812366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36790925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4006796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8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9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10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11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82161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Text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31614" y="4451866"/>
          <a:ext cx="446449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280">
                  <a:extLst>
                    <a:ext uri="{9D8B030D-6E8A-4147-A177-3AD203B41FA5}">
                      <a16:colId xmlns:a16="http://schemas.microsoft.com/office/drawing/2014/main" val="254454906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3833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82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Pattern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6186415" y="770709"/>
                <a:ext cx="2454665" cy="4598125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i="1" dirty="0">
                  <a:solidFill>
                    <a:srgbClr val="AD1457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sz="2000" i="1" dirty="0">
                  <a:solidFill>
                    <a:srgbClr val="AD1457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sz="2000" i="1" dirty="0">
                  <a:solidFill>
                    <a:srgbClr val="AD1457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sz="2000" i="1" dirty="0">
                  <a:solidFill>
                    <a:srgbClr val="AD1457"/>
                  </a:solidFill>
                  <a:latin typeface="Cambria Math" panose="02040503050406030204" pitchFamily="18" charset="0"/>
                </a:endParaRP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𝛿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(0,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𝑎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)=1  </m:t>
                      </m:r>
                    </m:oMath>
                  </m:oMathPara>
                </a14:m>
                <a:endParaRPr lang="en-US" sz="2000" dirty="0">
                  <a:solidFill>
                    <a:srgbClr val="AD1457"/>
                  </a:solidFill>
                </a:endParaRP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𝛿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(1,</m:t>
                      </m:r>
                      <m:r>
                        <a:rPr lang="en-US" sz="2000" b="0" i="1" dirty="0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𝑏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)=</m:t>
                      </m:r>
                      <m:r>
                        <a:rPr lang="en-US" sz="2000" b="0" i="1" dirty="0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2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AD1457"/>
                  </a:solidFill>
                </a:endParaRP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𝛿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(2,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𝑎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)=3  </m:t>
                      </m:r>
                    </m:oMath>
                  </m:oMathPara>
                </a14:m>
                <a:endParaRPr lang="en-US" sz="2000" dirty="0">
                  <a:solidFill>
                    <a:srgbClr val="AD1457"/>
                  </a:solidFill>
                </a:endParaRP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𝛿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(3,</m:t>
                      </m:r>
                      <m:r>
                        <a:rPr lang="en-US" sz="2000" b="0" i="1" dirty="0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𝑏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)=</m:t>
                      </m:r>
                      <m:r>
                        <a:rPr lang="en-US" sz="2000" b="0" i="1" dirty="0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4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AD1457"/>
                  </a:solidFill>
                </a:endParaRP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𝛿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(4,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𝑎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)=5  </m:t>
                      </m:r>
                    </m:oMath>
                  </m:oMathPara>
                </a14:m>
                <a:endParaRPr lang="en-US" sz="2000" dirty="0">
                  <a:solidFill>
                    <a:srgbClr val="AD1457"/>
                  </a:solidFill>
                </a:endParaRP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𝛿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(5,</m:t>
                      </m:r>
                      <m:r>
                        <a:rPr lang="en-US" sz="2000" b="0" i="1" dirty="0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𝑏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)=</m:t>
                      </m:r>
                      <m:r>
                        <a:rPr lang="en-US" sz="2000" b="0" i="1" dirty="0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4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AD1457"/>
                  </a:solidFill>
                </a:endParaRP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𝛿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(4,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𝑎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)=5  </m:t>
                      </m:r>
                    </m:oMath>
                  </m:oMathPara>
                </a14:m>
                <a:endParaRPr lang="en-US" sz="2000" dirty="0">
                  <a:solidFill>
                    <a:srgbClr val="AD1457"/>
                  </a:solidFill>
                </a:endParaRP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𝛿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(5,</m:t>
                      </m:r>
                      <m:r>
                        <a:rPr lang="en-US" sz="2000" b="0" i="1" dirty="0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𝑐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)=</m:t>
                      </m:r>
                      <m:r>
                        <a:rPr lang="en-US" sz="2000" b="0" i="1" dirty="0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6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AD1457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𝛿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(6,</m:t>
                      </m:r>
                      <m:r>
                        <a:rPr lang="en-US" sz="2000" b="0" i="1" dirty="0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𝑎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)=</m:t>
                      </m:r>
                      <m:r>
                        <a:rPr lang="en-US" sz="2000" b="0" i="1" dirty="0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7</m:t>
                      </m:r>
                      <m:r>
                        <a:rPr lang="en-US" sz="2000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NewPS-ItalicMT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415" y="770709"/>
                <a:ext cx="2454665" cy="45981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3265427" y="5961888"/>
            <a:ext cx="3794760" cy="4389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61365" y="2205318"/>
            <a:ext cx="2194560" cy="36576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55556" y="908876"/>
            <a:ext cx="1393633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IN" sz="2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=</a:t>
            </a:r>
          </a:p>
        </p:txBody>
      </p:sp>
      <p:sp>
        <p:nvSpPr>
          <p:cNvPr id="8" name="Rectangle 7"/>
          <p:cNvSpPr/>
          <p:nvPr/>
        </p:nvSpPr>
        <p:spPr>
          <a:xfrm>
            <a:off x="6759612" y="1455572"/>
            <a:ext cx="1393633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q =</a:t>
            </a:r>
          </a:p>
        </p:txBody>
      </p:sp>
      <p:sp>
        <p:nvSpPr>
          <p:cNvPr id="9" name="Rectangle 8"/>
          <p:cNvSpPr/>
          <p:nvPr/>
        </p:nvSpPr>
        <p:spPr>
          <a:xfrm>
            <a:off x="7403628" y="962902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03628" y="1509598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08472" y="1511086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03627" y="970342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03627" y="1513551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03626" y="962902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86177" y="1516016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7816" y="970342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94902" y="1498640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94901" y="966389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94900" y="1501132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97835" y="962731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12350" y="1505058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12350" y="982761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13922" y="1515071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54429" y="952925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389450" y="1498640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383543" y="956031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n-IN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90257" y="1508853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IN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746225" y="3446375"/>
            <a:ext cx="345574" cy="324036"/>
          </a:xfrm>
          <a:prstGeom prst="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5515980" y="6010834"/>
            <a:ext cx="365760" cy="36576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7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0.04466 -0.000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0.09297 0.0643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3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66 -0.00023 L 0.08971 -0.0020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97 0.06435 L -0.00026 0.1252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1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0.01367 0.1263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0" grpId="0" animBg="1"/>
      <p:bldP spid="32" grpId="0" animBg="1"/>
      <p:bldP spid="33" grpId="0" animBg="1"/>
      <p:bldP spid="35" grpId="0" animBg="1"/>
      <p:bldP spid="40" grpId="1" animBg="1"/>
      <p:bldP spid="40" grpId="2" animBg="1"/>
      <p:bldP spid="40" grpId="3" animBg="1"/>
      <p:bldP spid="43" grpId="0" animBg="1"/>
      <p:bldP spid="43" grpId="1" animBg="1"/>
      <p:bldP spid="43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Suffix &amp; Prefix of a String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5992182"/>
                  </p:ext>
                </p:extLst>
              </p:nvPr>
            </p:nvGraphicFramePr>
            <p:xfrm>
              <a:off x="849406" y="1630941"/>
              <a:ext cx="4237484" cy="32759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5236">
                      <a:extLst>
                        <a:ext uri="{9D8B030D-6E8A-4147-A177-3AD203B41FA5}">
                          <a16:colId xmlns:a16="http://schemas.microsoft.com/office/drawing/2014/main" val="3738005212"/>
                        </a:ext>
                      </a:extLst>
                    </a:gridCol>
                    <a:gridCol w="2232248">
                      <a:extLst>
                        <a:ext uri="{9D8B030D-6E8A-4147-A177-3AD203B41FA5}">
                          <a16:colId xmlns:a16="http://schemas.microsoft.com/office/drawing/2014/main" val="88814739"/>
                        </a:ext>
                      </a:extLst>
                    </a:gridCol>
                  </a:tblGrid>
                  <a:tr h="493204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400" dirty="0">
                              <a:solidFill>
                                <a:srgbClr val="C00000"/>
                              </a:solidFill>
                            </a:rPr>
                            <a:t>Suffix of a string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7530118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𝑠𝑡𝑟𝑖𝑛𝑔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6651670"/>
                      </a:ext>
                    </a:extLst>
                  </a:tr>
                  <a:tr h="47850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⊐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94962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𝑛𝑔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⊐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5243666"/>
                      </a:ext>
                    </a:extLst>
                  </a:tr>
                  <a:tr h="4754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𝑖𝑛𝑔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⊐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8004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𝑟𝑖𝑛𝑔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⊐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𝑡𝑟𝑖𝑛𝑔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⊐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67018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5992182"/>
                  </p:ext>
                </p:extLst>
              </p:nvPr>
            </p:nvGraphicFramePr>
            <p:xfrm>
              <a:off x="849406" y="1630941"/>
              <a:ext cx="4237484" cy="32759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5236">
                      <a:extLst>
                        <a:ext uri="{9D8B030D-6E8A-4147-A177-3AD203B41FA5}">
                          <a16:colId xmlns:a16="http://schemas.microsoft.com/office/drawing/2014/main" val="3738005212"/>
                        </a:ext>
                      </a:extLst>
                    </a:gridCol>
                    <a:gridCol w="2232248">
                      <a:extLst>
                        <a:ext uri="{9D8B030D-6E8A-4147-A177-3AD203B41FA5}">
                          <a16:colId xmlns:a16="http://schemas.microsoft.com/office/drawing/2014/main" val="88814739"/>
                        </a:ext>
                      </a:extLst>
                    </a:gridCol>
                  </a:tblGrid>
                  <a:tr h="493204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400" dirty="0" smtClean="0">
                              <a:solidFill>
                                <a:srgbClr val="C00000"/>
                              </a:solidFill>
                            </a:rPr>
                            <a:t>Suffix of a string</a:t>
                          </a:r>
                          <a:endParaRPr lang="en-IN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7530118"/>
                      </a:ext>
                    </a:extLst>
                  </a:tr>
                  <a:tr h="45720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4" t="-116000" r="-287" b="-528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6651670"/>
                      </a:ext>
                    </a:extLst>
                  </a:tr>
                  <a:tr h="4785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4" t="-205063" r="-112158" b="-4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9918" t="-205063" r="-545" b="-40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49625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4" t="-321333" r="-112158" b="-3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9918" t="-321333" r="-545" b="-32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5243666"/>
                      </a:ext>
                    </a:extLst>
                  </a:tr>
                  <a:tr h="475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4" t="-405128" r="-112158" b="-2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9918" t="-405128" r="-545" b="-210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0040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4" t="-525333" r="-112158" b="-1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9918" t="-525333" r="-545" b="-1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35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4" t="-625333" r="-112158" b="-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9918" t="-625333" r="-545" b="-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70182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8609859"/>
                  </p:ext>
                </p:extLst>
              </p:nvPr>
            </p:nvGraphicFramePr>
            <p:xfrm>
              <a:off x="6621068" y="1630941"/>
              <a:ext cx="4233672" cy="32735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5043">
                      <a:extLst>
                        <a:ext uri="{9D8B030D-6E8A-4147-A177-3AD203B41FA5}">
                          <a16:colId xmlns:a16="http://schemas.microsoft.com/office/drawing/2014/main" val="3738005212"/>
                        </a:ext>
                      </a:extLst>
                    </a:gridCol>
                    <a:gridCol w="1828629">
                      <a:extLst>
                        <a:ext uri="{9D8B030D-6E8A-4147-A177-3AD203B41FA5}">
                          <a16:colId xmlns:a16="http://schemas.microsoft.com/office/drawing/2014/main" val="88814739"/>
                        </a:ext>
                      </a:extLst>
                    </a:gridCol>
                  </a:tblGrid>
                  <a:tr h="464998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400" dirty="0">
                              <a:solidFill>
                                <a:srgbClr val="C00000"/>
                              </a:solidFill>
                            </a:rPr>
                            <a:t>Prefix of a string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7530118"/>
                      </a:ext>
                    </a:extLst>
                  </a:tr>
                  <a:tr h="464998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=</m:t>
                              </m:r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</m:oMath>
                          </a14:m>
                          <a:r>
                            <a:rPr lang="en-IN" sz="24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6651670"/>
                      </a:ext>
                    </a:extLst>
                  </a:tr>
                  <a:tr h="4649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⊏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94962560"/>
                      </a:ext>
                    </a:extLst>
                  </a:tr>
                  <a:tr h="4649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⊏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5243666"/>
                      </a:ext>
                    </a:extLst>
                  </a:tr>
                  <a:tr h="48356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⊏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8004032"/>
                      </a:ext>
                    </a:extLst>
                  </a:tr>
                  <a:tr h="4649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𝑠𝑡𝑟𝑖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⊏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3567"/>
                      </a:ext>
                    </a:extLst>
                  </a:tr>
                  <a:tr h="4649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𝑠𝑡𝑟𝑖𝑛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⊏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62041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8609859"/>
                  </p:ext>
                </p:extLst>
              </p:nvPr>
            </p:nvGraphicFramePr>
            <p:xfrm>
              <a:off x="6621068" y="1630941"/>
              <a:ext cx="4233672" cy="32735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5043">
                      <a:extLst>
                        <a:ext uri="{9D8B030D-6E8A-4147-A177-3AD203B41FA5}">
                          <a16:colId xmlns:a16="http://schemas.microsoft.com/office/drawing/2014/main" val="3738005212"/>
                        </a:ext>
                      </a:extLst>
                    </a:gridCol>
                    <a:gridCol w="1828629">
                      <a:extLst>
                        <a:ext uri="{9D8B030D-6E8A-4147-A177-3AD203B41FA5}">
                          <a16:colId xmlns:a16="http://schemas.microsoft.com/office/drawing/2014/main" val="88814739"/>
                        </a:ext>
                      </a:extLst>
                    </a:gridCol>
                  </a:tblGrid>
                  <a:tr h="464998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400" dirty="0" smtClean="0">
                              <a:solidFill>
                                <a:srgbClr val="C00000"/>
                              </a:solidFill>
                            </a:rPr>
                            <a:t>Prefix of a string</a:t>
                          </a:r>
                          <a:endParaRPr lang="en-IN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7530118"/>
                      </a:ext>
                    </a:extLst>
                  </a:tr>
                  <a:tr h="464998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4" t="-106494" r="-288" b="-50259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6651670"/>
                      </a:ext>
                    </a:extLst>
                  </a:tr>
                  <a:tr h="4649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53" t="-209211" r="-76456" b="-4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2000" t="-209211" r="-667" b="-409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4962560"/>
                      </a:ext>
                    </a:extLst>
                  </a:tr>
                  <a:tr h="4649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53" t="-305195" r="-76456" b="-303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2000" t="-305195" r="-667" b="-3038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5243666"/>
                      </a:ext>
                    </a:extLst>
                  </a:tr>
                  <a:tr h="4835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53" t="-394937" r="-76456" b="-196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2000" t="-394937" r="-667" b="-196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004032"/>
                      </a:ext>
                    </a:extLst>
                  </a:tr>
                  <a:tr h="4649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53" t="-507792" r="-76456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2000" t="-507792" r="-667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3567"/>
                      </a:ext>
                    </a:extLst>
                  </a:tr>
                  <a:tr h="4649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53" t="-615789" r="-7645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2000" t="-615789" r="-667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2041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Connector 5"/>
          <p:cNvCxnSpPr/>
          <p:nvPr/>
        </p:nvCxnSpPr>
        <p:spPr>
          <a:xfrm>
            <a:off x="5853374" y="1088740"/>
            <a:ext cx="0" cy="5076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50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607040" cy="2852737"/>
          </a:xfrm>
        </p:spPr>
        <p:txBody>
          <a:bodyPr>
            <a:normAutofit/>
          </a:bodyPr>
          <a:lstStyle/>
          <a:p>
            <a:r>
              <a:rPr lang="en-US" sz="4000" dirty="0"/>
              <a:t>String Matching with Knuth-Morris-Pratt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607040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83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KMP algorithm relies on </a:t>
            </a:r>
            <a:r>
              <a:rPr lang="en-US" dirty="0">
                <a:solidFill>
                  <a:srgbClr val="AD1457"/>
                </a:solidFill>
              </a:rPr>
              <a:t>prefix function (π).</a:t>
            </a:r>
          </a:p>
          <a:p>
            <a:r>
              <a:rPr lang="en-US" dirty="0">
                <a:solidFill>
                  <a:srgbClr val="AD1457"/>
                </a:solidFill>
              </a:rPr>
              <a:t>Proper prefix: </a:t>
            </a:r>
            <a:r>
              <a:rPr lang="en-US" dirty="0"/>
              <a:t>All the characters in a string, with one or more cut off the end. “S”, “Sn”, “</a:t>
            </a:r>
            <a:r>
              <a:rPr lang="en-US" dirty="0" err="1"/>
              <a:t>Sna</a:t>
            </a:r>
            <a:r>
              <a:rPr lang="en-US" dirty="0"/>
              <a:t>”, and “Snap” are all the proper prefixes of “Snape”.</a:t>
            </a:r>
          </a:p>
          <a:p>
            <a:r>
              <a:rPr lang="en-US" dirty="0">
                <a:solidFill>
                  <a:srgbClr val="AD1457"/>
                </a:solidFill>
              </a:rPr>
              <a:t>Proper suffix: </a:t>
            </a:r>
            <a:r>
              <a:rPr lang="en-US" dirty="0"/>
              <a:t>All the characters in a string, with one or more cut off the beginning. “</a:t>
            </a:r>
            <a:r>
              <a:rPr lang="en-US" dirty="0" err="1"/>
              <a:t>agrid</a:t>
            </a:r>
            <a:r>
              <a:rPr lang="en-US" dirty="0"/>
              <a:t>”, “grid”, “rid”, “id”, and “d” are all proper suffixes of “Hagrid”.</a:t>
            </a:r>
          </a:p>
          <a:p>
            <a:r>
              <a:rPr lang="en-US" dirty="0"/>
              <a:t>KMP algorithm works as follows:</a:t>
            </a:r>
          </a:p>
          <a:p>
            <a:pPr marL="887412" lvl="1" indent="-342900"/>
            <a:r>
              <a:rPr lang="en-US" dirty="0"/>
              <a:t>Step-1: </a:t>
            </a:r>
            <a:r>
              <a:rPr lang="en-US" dirty="0">
                <a:solidFill>
                  <a:srgbClr val="AD1457"/>
                </a:solidFill>
              </a:rPr>
              <a:t>Calculate</a:t>
            </a:r>
            <a:r>
              <a:rPr lang="en-US" dirty="0"/>
              <a:t> Prefix Function</a:t>
            </a:r>
          </a:p>
          <a:p>
            <a:pPr marL="887412" lvl="1" indent="-342900"/>
            <a:r>
              <a:rPr lang="en-US" dirty="0"/>
              <a:t>Step-2: </a:t>
            </a:r>
            <a:r>
              <a:rPr lang="en-US" dirty="0">
                <a:solidFill>
                  <a:srgbClr val="AD1457"/>
                </a:solidFill>
              </a:rPr>
              <a:t>Match</a:t>
            </a:r>
            <a:r>
              <a:rPr lang="en-US" dirty="0"/>
              <a:t> Pattern with Text</a:t>
            </a:r>
          </a:p>
          <a:p>
            <a:pPr marL="887412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0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Longest Common Prefix and Suffix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595568"/>
              </p:ext>
            </p:extLst>
          </p:nvPr>
        </p:nvGraphicFramePr>
        <p:xfrm>
          <a:off x="2994698" y="1412776"/>
          <a:ext cx="466121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54454906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3833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82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Pattern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Prefix(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903741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4531515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995706" y="4257092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We have no possible prefixes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94698" y="4977172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We have no possible suffixes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1515" y="2382344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824236" y="2382344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318099" y="2382344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790820" y="2382344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274967" y="2382344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754730" y="2382344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237236" y="2382344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5469423" y="3107196"/>
            <a:ext cx="497389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15271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298437" y="3105872"/>
            <a:ext cx="852383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ab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995706" y="4257092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Possible prefix = a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994698" y="4977172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Possible suffix = b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98334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82090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464716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948472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436824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318099" y="3104548"/>
            <a:ext cx="852383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aba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003496" y="4267412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Possible prefix = a, ab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002488" y="4987492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Possible suffix = a, </a:t>
            </a:r>
            <a:r>
              <a:rPr lang="en-IN" sz="2400" dirty="0" err="1">
                <a:solidFill>
                  <a:schemeClr val="tx1"/>
                </a:solidFill>
                <a:latin typeface="+mj-lt"/>
              </a:rPr>
              <a:t>ba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142394" y="3094228"/>
            <a:ext cx="116446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solidFill>
                  <a:schemeClr val="tx1"/>
                </a:solidFill>
                <a:latin typeface="+mj-lt"/>
              </a:rPr>
              <a:t>abab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11286" y="4279547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Possible prefix = a, ab, aba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010278" y="4999627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Possible suffix = b, ab, </a:t>
            </a:r>
            <a:r>
              <a:rPr lang="en-IN" sz="2400" dirty="0" err="1">
                <a:solidFill>
                  <a:schemeClr val="tx1"/>
                </a:solidFill>
                <a:latin typeface="+mj-lt"/>
              </a:rPr>
              <a:t>bab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125806" y="3079004"/>
            <a:ext cx="116446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solidFill>
                  <a:schemeClr val="tx1"/>
                </a:solidFill>
                <a:latin typeface="+mj-lt"/>
              </a:rPr>
              <a:t>ababa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994698" y="4264323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Possible prefix = a, ab, aba, </a:t>
            </a:r>
            <a:r>
              <a:rPr lang="en-IN" sz="2400" dirty="0" err="1">
                <a:solidFill>
                  <a:schemeClr val="tx1"/>
                </a:solidFill>
                <a:latin typeface="+mj-lt"/>
              </a:rPr>
              <a:t>abab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993690" y="4984403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Possible suffix = a, </a:t>
            </a:r>
            <a:r>
              <a:rPr lang="en-IN" sz="2400" dirty="0" err="1">
                <a:solidFill>
                  <a:schemeClr val="tx1"/>
                </a:solidFill>
                <a:latin typeface="+mj-lt"/>
              </a:rPr>
              <a:t>ba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, aba, baba </a:t>
            </a:r>
          </a:p>
        </p:txBody>
      </p:sp>
    </p:spTree>
    <p:extLst>
      <p:ext uri="{BB962C8B-B14F-4D97-AF65-F5344CB8AC3E}">
        <p14:creationId xmlns:p14="http://schemas.microsoft.com/office/powerpoint/2010/main" val="291864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Prefix Function -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533273"/>
              </p:ext>
            </p:extLst>
          </p:nvPr>
        </p:nvGraphicFramePr>
        <p:xfrm>
          <a:off x="1367922" y="1180975"/>
          <a:ext cx="6469792" cy="1602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724">
                  <a:extLst>
                    <a:ext uri="{9D8B030D-6E8A-4147-A177-3AD203B41FA5}">
                      <a16:colId xmlns:a16="http://schemas.microsoft.com/office/drawing/2014/main" val="4157395379"/>
                    </a:ext>
                  </a:extLst>
                </a:gridCol>
                <a:gridCol w="808724">
                  <a:extLst>
                    <a:ext uri="{9D8B030D-6E8A-4147-A177-3AD203B41FA5}">
                      <a16:colId xmlns:a16="http://schemas.microsoft.com/office/drawing/2014/main" val="1676240761"/>
                    </a:ext>
                  </a:extLst>
                </a:gridCol>
                <a:gridCol w="808724">
                  <a:extLst>
                    <a:ext uri="{9D8B030D-6E8A-4147-A177-3AD203B41FA5}">
                      <a16:colId xmlns:a16="http://schemas.microsoft.com/office/drawing/2014/main" val="2733759007"/>
                    </a:ext>
                  </a:extLst>
                </a:gridCol>
                <a:gridCol w="808724">
                  <a:extLst>
                    <a:ext uri="{9D8B030D-6E8A-4147-A177-3AD203B41FA5}">
                      <a16:colId xmlns:a16="http://schemas.microsoft.com/office/drawing/2014/main" val="3272912894"/>
                    </a:ext>
                  </a:extLst>
                </a:gridCol>
                <a:gridCol w="808724">
                  <a:extLst>
                    <a:ext uri="{9D8B030D-6E8A-4147-A177-3AD203B41FA5}">
                      <a16:colId xmlns:a16="http://schemas.microsoft.com/office/drawing/2014/main" val="494371180"/>
                    </a:ext>
                  </a:extLst>
                </a:gridCol>
                <a:gridCol w="808724">
                  <a:extLst>
                    <a:ext uri="{9D8B030D-6E8A-4147-A177-3AD203B41FA5}">
                      <a16:colId xmlns:a16="http://schemas.microsoft.com/office/drawing/2014/main" val="1035108413"/>
                    </a:ext>
                  </a:extLst>
                </a:gridCol>
                <a:gridCol w="808724">
                  <a:extLst>
                    <a:ext uri="{9D8B030D-6E8A-4147-A177-3AD203B41FA5}">
                      <a16:colId xmlns:a16="http://schemas.microsoft.com/office/drawing/2014/main" val="2733593413"/>
                    </a:ext>
                  </a:extLst>
                </a:gridCol>
                <a:gridCol w="808724">
                  <a:extLst>
                    <a:ext uri="{9D8B030D-6E8A-4147-A177-3AD203B41FA5}">
                      <a16:colId xmlns:a16="http://schemas.microsoft.com/office/drawing/2014/main" val="2684976021"/>
                    </a:ext>
                  </a:extLst>
                </a:gridCol>
              </a:tblGrid>
              <a:tr h="566256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8455000"/>
                  </a:ext>
                </a:extLst>
              </a:tr>
              <a:tr h="484537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141251"/>
                  </a:ext>
                </a:extLst>
              </a:tr>
              <a:tr h="484537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IN" sz="24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867107"/>
                  </a:ext>
                </a:extLst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3158102" y="556172"/>
            <a:ext cx="360000" cy="822341"/>
            <a:chOff x="1005409" y="586217"/>
            <a:chExt cx="360000" cy="822341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1224598" y="1091723"/>
              <a:ext cx="0" cy="31683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005409" y="58621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13576" y="635504"/>
            <a:ext cx="660917" cy="745213"/>
            <a:chOff x="5983749" y="3399774"/>
            <a:chExt cx="660917" cy="745213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6323332" y="3828152"/>
              <a:ext cx="0" cy="31683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983749" y="3399774"/>
              <a:ext cx="6609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k+1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408424" y="4292997"/>
            <a:ext cx="4319972" cy="12601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Initially set </a:t>
            </a:r>
            <a:r>
              <a:rPr lang="en-US" sz="2400" b="1" dirty="0">
                <a:solidFill>
                  <a:schemeClr val="tx1"/>
                </a:solidFill>
              </a:rPr>
              <a:t>π[1] = 0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k is the longest prefix found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q is the current index of pattern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3440" y="3555645"/>
            <a:ext cx="1393633" cy="4680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  </a:t>
            </a:r>
            <a:r>
              <a:rPr lang="en-IN" sz="24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6981" y="3007641"/>
            <a:ext cx="1393633" cy="4680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  = 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6388" y="3007641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16388" y="3555645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16388" y="3555645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37" name="Flowchart: Decision 36"/>
          <p:cNvSpPr/>
          <p:nvPr/>
        </p:nvSpPr>
        <p:spPr>
          <a:xfrm>
            <a:off x="6509310" y="2813456"/>
            <a:ext cx="4283968" cy="1044116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P[k+1]==P[q]</a:t>
            </a:r>
          </a:p>
        </p:txBody>
      </p:sp>
      <p:sp>
        <p:nvSpPr>
          <p:cNvPr id="38" name="Flowchart: Decision 37"/>
          <p:cNvSpPr/>
          <p:nvPr/>
        </p:nvSpPr>
        <p:spPr>
          <a:xfrm>
            <a:off x="5338926" y="3857795"/>
            <a:ext cx="1584176" cy="576064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k&gt;0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793278" y="4748409"/>
            <a:ext cx="1224136" cy="5400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k=k+1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815090" y="4758370"/>
            <a:ext cx="1224136" cy="5400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k=</a:t>
            </a:r>
            <a:r>
              <a:rPr lang="el-GR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[k]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39226" y="6017812"/>
            <a:ext cx="1224136" cy="5400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[q]=k</a:t>
            </a:r>
          </a:p>
        </p:txBody>
      </p:sp>
      <p:cxnSp>
        <p:nvCxnSpPr>
          <p:cNvPr id="42" name="Elbow Connector 41"/>
          <p:cNvCxnSpPr>
            <a:stCxn id="37" idx="1"/>
            <a:endCxn id="38" idx="0"/>
          </p:cNvCxnSpPr>
          <p:nvPr/>
        </p:nvCxnSpPr>
        <p:spPr>
          <a:xfrm rot="10800000" flipV="1">
            <a:off x="6131014" y="3335513"/>
            <a:ext cx="378296" cy="5222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7" idx="3"/>
            <a:endCxn id="39" idx="0"/>
          </p:cNvCxnSpPr>
          <p:nvPr/>
        </p:nvCxnSpPr>
        <p:spPr>
          <a:xfrm>
            <a:off x="10793278" y="3335514"/>
            <a:ext cx="612068" cy="1412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8" idx="3"/>
            <a:endCxn id="40" idx="0"/>
          </p:cNvCxnSpPr>
          <p:nvPr/>
        </p:nvCxnSpPr>
        <p:spPr>
          <a:xfrm>
            <a:off x="6923102" y="4145827"/>
            <a:ext cx="504056" cy="612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8" idx="1"/>
            <a:endCxn id="41" idx="1"/>
          </p:cNvCxnSpPr>
          <p:nvPr/>
        </p:nvCxnSpPr>
        <p:spPr>
          <a:xfrm rot="10800000" flipH="1" flipV="1">
            <a:off x="5338926" y="4145826"/>
            <a:ext cx="2700300" cy="2142015"/>
          </a:xfrm>
          <a:prstGeom prst="bentConnector3">
            <a:avLst>
              <a:gd name="adj1" fmla="val -84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9" idx="2"/>
            <a:endCxn id="41" idx="3"/>
          </p:cNvCxnSpPr>
          <p:nvPr/>
        </p:nvCxnSpPr>
        <p:spPr>
          <a:xfrm rot="5400000">
            <a:off x="9834668" y="4717163"/>
            <a:ext cx="999373" cy="2141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0" idx="3"/>
            <a:endCxn id="37" idx="2"/>
          </p:cNvCxnSpPr>
          <p:nvPr/>
        </p:nvCxnSpPr>
        <p:spPr>
          <a:xfrm flipV="1">
            <a:off x="8039226" y="3857572"/>
            <a:ext cx="612068" cy="1170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748146" y="2908571"/>
            <a:ext cx="702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true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36292" y="3762844"/>
            <a:ext cx="702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true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54635" y="2908571"/>
            <a:ext cx="702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false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23850" y="3684467"/>
            <a:ext cx="702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false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16388" y="3555645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216388" y="3555645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216388" y="3555645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216388" y="3555645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216388" y="3007641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393576" y="2339789"/>
            <a:ext cx="403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191432" y="2330825"/>
            <a:ext cx="403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989291" y="2321860"/>
            <a:ext cx="403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840938" y="2366684"/>
            <a:ext cx="403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216388" y="3007641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11902" y="2344272"/>
            <a:ext cx="403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216388" y="3007641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216388" y="3007641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216388" y="3007641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2218776" y="626910"/>
            <a:ext cx="660917" cy="745213"/>
            <a:chOff x="5983749" y="3399774"/>
            <a:chExt cx="660917" cy="745213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6323332" y="3828152"/>
              <a:ext cx="0" cy="3168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5983749" y="3399774"/>
              <a:ext cx="6609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k+1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476997" y="2375649"/>
            <a:ext cx="403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7259889" y="622949"/>
            <a:ext cx="360000" cy="822341"/>
            <a:chOff x="1005409" y="586217"/>
            <a:chExt cx="360000" cy="822341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1185409" y="1091723"/>
              <a:ext cx="0" cy="31683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005409" y="58621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221068" y="2366684"/>
            <a:ext cx="403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8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18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9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0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22222E-6 L 0.06601 0.00023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1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D9A7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46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7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8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0.0651 -0.00602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01 0.00023 L 0.13437 0.00023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7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1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7" presetClass="emph" presetSubtype="0" repeatCount="indefinite" fill="remove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80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1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1 -0.00602 L 0.13112 -0.00579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-208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37 0.00023 L 0.20052 0.00209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12 -0.00579 L 0.19948 -0.00579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-208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052 0.00209 L 0.26679 0.00417 " pathEditMode="relative" rAng="0" ptsTypes="AA">
                                      <p:cBhvr>
                                        <p:cTn id="22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27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8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9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48 -0.00579 L 0.0651 -0.00602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15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1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0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1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2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7" presetClass="emph" presetSubtype="0" repeatCount="indefinite" fill="remove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69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0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1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8" grpId="0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8" grpId="0"/>
      <p:bldP spid="48" grpId="1"/>
      <p:bldP spid="49" grpId="0"/>
      <p:bldP spid="50" grpId="0"/>
      <p:bldP spid="50" grpId="1"/>
      <p:bldP spid="51" grpId="0"/>
      <p:bldP spid="51" grpId="1"/>
      <p:bldP spid="54" grpId="0" animBg="1"/>
      <p:bldP spid="55" grpId="0" animBg="1"/>
      <p:bldP spid="57" grpId="0" animBg="1"/>
      <p:bldP spid="60" grpId="0" animBg="1"/>
      <p:bldP spid="61" grpId="0" animBg="1"/>
      <p:bldP spid="74" grpId="0" animBg="1"/>
      <p:bldP spid="75" grpId="0" animBg="1"/>
      <p:bldP spid="76" grpId="0" animBg="1"/>
      <p:bldP spid="77" grpId="0" animBg="1"/>
      <p:bldP spid="53" grpId="0" animBg="1"/>
      <p:bldP spid="78" grpId="0" animBg="1"/>
      <p:bldP spid="56" grpId="0" animBg="1"/>
      <p:bldP spid="80" grpId="0" animBg="1"/>
      <p:bldP spid="59" grpId="0" animBg="1"/>
      <p:bldP spid="84" grpId="0" animBg="1"/>
      <p:bldP spid="8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KMP- Compute Prefix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424242"/>
          </a:solidFill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00B0F0"/>
                </a:solidFill>
              </a:rPr>
              <a:t>COMPUTE-PREFIX-FUNCTION(P)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m ← length[P]</a:t>
            </a:r>
          </a:p>
          <a:p>
            <a:pPr marL="544512" lvl="1" indent="0">
              <a:buNone/>
            </a:pPr>
            <a:r>
              <a:rPr lang="el-GR" sz="2200" dirty="0">
                <a:solidFill>
                  <a:srgbClr val="F6E7E6"/>
                </a:solidFill>
              </a:rPr>
              <a:t>π[1] ← 0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k ← 0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for q ← 2 to m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while k &gt; 0 and P[k + 1] ≠ P[q]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	     	k ← </a:t>
            </a:r>
            <a:r>
              <a:rPr lang="el-GR" sz="2200" dirty="0">
                <a:solidFill>
                  <a:srgbClr val="F6E7E6"/>
                </a:solidFill>
              </a:rPr>
              <a:t>π[</a:t>
            </a:r>
            <a:r>
              <a:rPr lang="en-US" sz="2200" dirty="0">
                <a:solidFill>
                  <a:srgbClr val="F6E7E6"/>
                </a:solidFill>
              </a:rPr>
              <a:t>k]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 end while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 if P[k + 1] == P[q] then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       	k ← k + 1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 end if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 	</a:t>
            </a:r>
            <a:r>
              <a:rPr lang="el-GR" sz="2200" dirty="0">
                <a:solidFill>
                  <a:srgbClr val="F6E7E6"/>
                </a:solidFill>
              </a:rPr>
              <a:t>π[</a:t>
            </a:r>
            <a:r>
              <a:rPr lang="en-US" sz="2200" dirty="0">
                <a:solidFill>
                  <a:srgbClr val="F6E7E6"/>
                </a:solidFill>
              </a:rPr>
              <a:t>q] ← k 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return </a:t>
            </a:r>
            <a:r>
              <a:rPr lang="el-GR" sz="2200" dirty="0">
                <a:solidFill>
                  <a:srgbClr val="F6E7E6"/>
                </a:solidFill>
              </a:rPr>
              <a:t>π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50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KMP String Matching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191732"/>
              </p:ext>
            </p:extLst>
          </p:nvPr>
        </p:nvGraphicFramePr>
        <p:xfrm>
          <a:off x="7170471" y="637178"/>
          <a:ext cx="466121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54454906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3833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82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Pattern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Prefix(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90374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168767"/>
              </p:ext>
            </p:extLst>
          </p:nvPr>
        </p:nvGraphicFramePr>
        <p:xfrm>
          <a:off x="-16480" y="1664804"/>
          <a:ext cx="5715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09372615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164427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75710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305055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150602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214236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825480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9779428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50777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01304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7052426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944450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507621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605379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2613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9173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3250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44850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126450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508050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890464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271250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g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652036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t</a:t>
            </a:r>
            <a:endParaRPr lang="en-IN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3923928" y="2245540"/>
            <a:ext cx="3012449" cy="596152"/>
          </a:xfrm>
          <a:prstGeom prst="wedgeRoundRectCallout">
            <a:avLst>
              <a:gd name="adj1" fmla="val -67307"/>
              <a:gd name="adj2" fmla="val 91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</a:rPr>
              <a:t>Mismatch ?</a:t>
            </a:r>
          </a:p>
          <a:p>
            <a:r>
              <a:rPr lang="en-IN" sz="2000" dirty="0">
                <a:solidFill>
                  <a:schemeClr val="tx1"/>
                </a:solidFill>
              </a:rPr>
              <a:t>Check value in prefix table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644008" y="2894344"/>
            <a:ext cx="2814883" cy="606664"/>
          </a:xfrm>
          <a:prstGeom prst="wedgeRoundRectCallout">
            <a:avLst>
              <a:gd name="adj1" fmla="val -63783"/>
              <a:gd name="adj2" fmla="val -881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</a:rPr>
              <a:t>We can skip 2 shifts</a:t>
            </a:r>
          </a:p>
          <a:p>
            <a:r>
              <a:rPr lang="en-IN" sz="2000" dirty="0">
                <a:solidFill>
                  <a:schemeClr val="tx1"/>
                </a:solidFill>
              </a:rPr>
              <a:t>(Skip unnecessary shifts) </a:t>
            </a:r>
          </a:p>
        </p:txBody>
      </p:sp>
      <p:cxnSp>
        <p:nvCxnSpPr>
          <p:cNvPr id="15" name="Straight Connector 14"/>
          <p:cNvCxnSpPr>
            <a:stCxn id="6" idx="0"/>
          </p:cNvCxnSpPr>
          <p:nvPr/>
        </p:nvCxnSpPr>
        <p:spPr>
          <a:xfrm flipV="1">
            <a:off x="554050" y="2122004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32778" y="2117192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314378" y="2117192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1588214" y="2122436"/>
            <a:ext cx="173736" cy="26244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9483221" y="1606098"/>
            <a:ext cx="365760" cy="3657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/>
          <p:cNvGrpSpPr/>
          <p:nvPr/>
        </p:nvGrpSpPr>
        <p:grpSpPr>
          <a:xfrm>
            <a:off x="741499" y="2926676"/>
            <a:ext cx="2670386" cy="457200"/>
            <a:chOff x="519018" y="2999262"/>
            <a:chExt cx="2670386" cy="457200"/>
          </a:xfrm>
        </p:grpSpPr>
        <p:sp>
          <p:nvSpPr>
            <p:cNvPr id="21" name="TextBox 20"/>
            <p:cNvSpPr txBox="1"/>
            <p:nvPr/>
          </p:nvSpPr>
          <p:spPr>
            <a:xfrm>
              <a:off x="519018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a</a:t>
              </a:r>
              <a:endParaRPr lang="en-IN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00618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c</a:t>
              </a:r>
              <a:endParaRPr lang="en-I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82218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a</a:t>
              </a:r>
              <a:endParaRPr lang="en-IN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63818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c</a:t>
              </a:r>
              <a:endParaRPr lang="en-I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46232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a</a:t>
              </a:r>
              <a:endParaRPr lang="en-IN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27018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g</a:t>
              </a:r>
              <a:endParaRPr lang="en-IN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07804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t</a:t>
              </a:r>
              <a:endParaRPr lang="en-IN" dirty="0"/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13367"/>
              </p:ext>
            </p:extLst>
          </p:nvPr>
        </p:nvGraphicFramePr>
        <p:xfrm>
          <a:off x="-22200" y="3753036"/>
          <a:ext cx="5715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09372615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164427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75710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305055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150602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214236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825480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9779428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50777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01304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7052426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944450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507621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605379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2613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91738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153271" y="4472724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1534871" y="4472724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1916471" y="4472724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2298071" y="4472724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2680485" y="4472724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3061271" y="4472724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g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3442057" y="4472724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t</a:t>
            </a:r>
            <a:endParaRPr lang="en-IN" dirty="0"/>
          </a:p>
        </p:txBody>
      </p:sp>
      <p:sp>
        <p:nvSpPr>
          <p:cNvPr id="37" name="Freeform 36"/>
          <p:cNvSpPr/>
          <p:nvPr/>
        </p:nvSpPr>
        <p:spPr>
          <a:xfrm>
            <a:off x="1599357" y="4210276"/>
            <a:ext cx="173736" cy="26244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ounded Rectangular Callout 37"/>
          <p:cNvSpPr/>
          <p:nvPr/>
        </p:nvSpPr>
        <p:spPr>
          <a:xfrm>
            <a:off x="5076056" y="4341500"/>
            <a:ext cx="2879224" cy="596152"/>
          </a:xfrm>
          <a:prstGeom prst="wedgeRoundRectCallout">
            <a:avLst>
              <a:gd name="adj1" fmla="val -62430"/>
              <a:gd name="adj2" fmla="val 1352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</a:rPr>
              <a:t>Mismatch ?</a:t>
            </a:r>
          </a:p>
          <a:p>
            <a:r>
              <a:rPr lang="en-IN" sz="2000" dirty="0">
                <a:solidFill>
                  <a:schemeClr val="tx1"/>
                </a:solidFill>
              </a:rPr>
              <a:t>Check value in prefix table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531646" y="1592651"/>
            <a:ext cx="365760" cy="3657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913905"/>
              </p:ext>
            </p:extLst>
          </p:nvPr>
        </p:nvGraphicFramePr>
        <p:xfrm>
          <a:off x="-18119" y="5231475"/>
          <a:ext cx="5715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09372615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164427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75710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305055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150602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214236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825480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9779428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50777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01304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7052426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944450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507621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605379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2613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91738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482235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1863835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2245435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627035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3009449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3390235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g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3771021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t</a:t>
            </a:r>
            <a:endParaRPr lang="en-IN" dirty="0"/>
          </a:p>
        </p:txBody>
      </p:sp>
      <p:sp>
        <p:nvSpPr>
          <p:cNvPr id="48" name="Multiply 47"/>
          <p:cNvSpPr/>
          <p:nvPr/>
        </p:nvSpPr>
        <p:spPr>
          <a:xfrm>
            <a:off x="107871" y="2926676"/>
            <a:ext cx="504056" cy="510599"/>
          </a:xfrm>
          <a:prstGeom prst="mathMultiply">
            <a:avLst>
              <a:gd name="adj1" fmla="val 0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Freeform 50"/>
          <p:cNvSpPr/>
          <p:nvPr/>
        </p:nvSpPr>
        <p:spPr>
          <a:xfrm>
            <a:off x="1592085" y="5694434"/>
            <a:ext cx="173736" cy="26244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ounded Rectangular Callout 51"/>
          <p:cNvSpPr/>
          <p:nvPr/>
        </p:nvSpPr>
        <p:spPr>
          <a:xfrm>
            <a:off x="5472100" y="5876724"/>
            <a:ext cx="2888129" cy="596152"/>
          </a:xfrm>
          <a:prstGeom prst="wedgeRoundRectCallout">
            <a:avLst>
              <a:gd name="adj1" fmla="val -72865"/>
              <a:gd name="adj2" fmla="val 91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</a:rPr>
              <a:t>Mismatch ?</a:t>
            </a:r>
          </a:p>
          <a:p>
            <a:r>
              <a:rPr lang="en-IN" sz="2000" dirty="0">
                <a:solidFill>
                  <a:schemeClr val="tx1"/>
                </a:solidFill>
              </a:rPr>
              <a:t>Check value in prefix table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349211" y="4202899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38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1" grpId="0" animBg="1"/>
      <p:bldP spid="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KMP String Matching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70471" y="637178"/>
          <a:ext cx="466121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54454906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3833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82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Pattern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Prefix(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90374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-16480" y="1664804"/>
          <a:ext cx="5715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09372615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164427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75710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305055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150602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214236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825480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9779428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50777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01304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7052426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944450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507621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605379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2613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9173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91605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273205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654805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036405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418819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799605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g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180391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t</a:t>
            </a:r>
            <a:endParaRPr lang="en-IN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5820352" y="2087249"/>
            <a:ext cx="2879896" cy="596152"/>
          </a:xfrm>
          <a:prstGeom prst="wedgeRoundRectCallout">
            <a:avLst>
              <a:gd name="adj1" fmla="val -67307"/>
              <a:gd name="adj2" fmla="val 91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</a:rPr>
              <a:t>Mismatch ?</a:t>
            </a:r>
          </a:p>
          <a:p>
            <a:r>
              <a:rPr lang="en-IN" sz="2000" dirty="0">
                <a:solidFill>
                  <a:schemeClr val="tx1"/>
                </a:solidFill>
              </a:rPr>
              <a:t>Check value in prefix table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5859242" y="2806746"/>
            <a:ext cx="2841009" cy="606664"/>
          </a:xfrm>
          <a:prstGeom prst="wedgeRoundRectCallout">
            <a:avLst>
              <a:gd name="adj1" fmla="val -72973"/>
              <a:gd name="adj2" fmla="val -4883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</a:rPr>
              <a:t>We can skip 2 shifts</a:t>
            </a:r>
          </a:p>
          <a:p>
            <a:r>
              <a:rPr lang="en-IN" sz="2000" dirty="0">
                <a:solidFill>
                  <a:schemeClr val="tx1"/>
                </a:solidFill>
              </a:rPr>
              <a:t>(Skip unnecessary shifts) </a:t>
            </a:r>
          </a:p>
        </p:txBody>
      </p:sp>
      <p:sp>
        <p:nvSpPr>
          <p:cNvPr id="18" name="Freeform 17"/>
          <p:cNvSpPr/>
          <p:nvPr/>
        </p:nvSpPr>
        <p:spPr>
          <a:xfrm>
            <a:off x="2711622" y="2122436"/>
            <a:ext cx="173736" cy="26244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63332"/>
              </p:ext>
            </p:extLst>
          </p:nvPr>
        </p:nvGraphicFramePr>
        <p:xfrm>
          <a:off x="-22200" y="3325797"/>
          <a:ext cx="5715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09372615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164427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75710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305055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150602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214236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825480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9779428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50777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01304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7052426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944450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507621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605379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2613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91738"/>
                  </a:ext>
                </a:extLst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2590191" y="4058550"/>
            <a:ext cx="2670002" cy="457200"/>
            <a:chOff x="1492909" y="4472724"/>
            <a:chExt cx="2670002" cy="457200"/>
          </a:xfrm>
        </p:grpSpPr>
        <p:sp>
          <p:nvSpPr>
            <p:cNvPr id="30" name="TextBox 29"/>
            <p:cNvSpPr txBox="1"/>
            <p:nvPr/>
          </p:nvSpPr>
          <p:spPr>
            <a:xfrm>
              <a:off x="1492909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a</a:t>
              </a:r>
              <a:endParaRPr lang="en-IN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74509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c</a:t>
              </a:r>
              <a:endParaRPr lang="en-IN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56109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a</a:t>
              </a:r>
              <a:endParaRPr lang="en-IN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37709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c</a:t>
              </a:r>
              <a:endParaRPr lang="en-IN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20123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a</a:t>
              </a:r>
              <a:endParaRPr lang="en-IN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00909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g</a:t>
              </a:r>
              <a:endParaRPr lang="en-IN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81311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t</a:t>
              </a:r>
              <a:endParaRPr lang="en-IN" dirty="0"/>
            </a:p>
          </p:txBody>
        </p:sp>
      </p:grpSp>
      <p:sp>
        <p:nvSpPr>
          <p:cNvPr id="37" name="Freeform 36"/>
          <p:cNvSpPr/>
          <p:nvPr/>
        </p:nvSpPr>
        <p:spPr>
          <a:xfrm>
            <a:off x="2683577" y="3796102"/>
            <a:ext cx="173736" cy="26244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079400"/>
              </p:ext>
            </p:extLst>
          </p:nvPr>
        </p:nvGraphicFramePr>
        <p:xfrm>
          <a:off x="-18119" y="4813461"/>
          <a:ext cx="5715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09372615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164427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75710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305055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150602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214236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825480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9779428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50777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01304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7052426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944450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507621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605379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2613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91738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010591" y="5528186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3392191" y="5528186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3773791" y="5528186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4155391" y="5528186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4537805" y="5528186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4918591" y="5528186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g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5299377" y="5528186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t</a:t>
            </a:r>
            <a:endParaRPr lang="en-IN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3213979" y="5269725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585584" y="5259287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976527" y="5257097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355255" y="5252285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736855" y="5252285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112999" y="5257093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5491727" y="5252281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060093" y="2130285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431698" y="2119847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006158" y="1592651"/>
            <a:ext cx="365760" cy="3657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66754" y="6087293"/>
                <a:ext cx="4258492" cy="4616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Pattern matches with shift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754" y="6087293"/>
                <a:ext cx="4258492" cy="461665"/>
              </a:xfrm>
              <a:prstGeom prst="rect">
                <a:avLst/>
              </a:prstGeom>
              <a:blipFill>
                <a:blip r:embed="rId3"/>
                <a:stretch>
                  <a:fillRect l="-2006" t="-9333" b="-3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17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F8FE"/>
                                      </p:to>
                                    </p:animClr>
                                    <p:set>
                                      <p:cBhvr>
                                        <p:cTn id="1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F8FE"/>
                                      </p:to>
                                    </p:animClr>
                                    <p:set>
                                      <p:cBhvr>
                                        <p:cTn id="1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F8FE"/>
                                      </p:to>
                                    </p:animClr>
                                    <p:set>
                                      <p:cBhvr>
                                        <p:cTn id="1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F8FE"/>
                                      </p:to>
                                    </p:animClr>
                                    <p:set>
                                      <p:cBhvr>
                                        <p:cTn id="1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F8FE"/>
                                      </p:to>
                                    </p:animClr>
                                    <p:set>
                                      <p:cBhvr>
                                        <p:cTn id="1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F8FE"/>
                                      </p:to>
                                    </p:animClr>
                                    <p:set>
                                      <p:cBhvr>
                                        <p:cTn id="16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F8FE"/>
                                      </p:to>
                                    </p:animClr>
                                    <p:set>
                                      <p:cBhvr>
                                        <p:cTn id="1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37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8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Text-editing programs frequently </a:t>
            </a:r>
            <a:r>
              <a:rPr lang="en-US" dirty="0">
                <a:solidFill>
                  <a:srgbClr val="AD1457"/>
                </a:solidFill>
              </a:rPr>
              <a:t>need to find all occurrences </a:t>
            </a:r>
            <a:r>
              <a:rPr lang="en-US" dirty="0"/>
              <a:t>of a pattern in the text.</a:t>
            </a:r>
          </a:p>
          <a:p>
            <a:r>
              <a:rPr lang="en-US" dirty="0"/>
              <a:t>Efficient algorithms for this problem is called </a:t>
            </a:r>
            <a:r>
              <a:rPr lang="en-US" dirty="0">
                <a:solidFill>
                  <a:srgbClr val="AD1457"/>
                </a:solidFill>
              </a:rPr>
              <a:t>String-Matching Algorithms</a:t>
            </a:r>
            <a:r>
              <a:rPr lang="en-US" dirty="0"/>
              <a:t>. </a:t>
            </a:r>
          </a:p>
          <a:p>
            <a:r>
              <a:rPr lang="en-US" dirty="0"/>
              <a:t>Among its many applications, “String-Matching”  is highly used in Searching for </a:t>
            </a:r>
            <a:r>
              <a:rPr lang="en-US" dirty="0">
                <a:solidFill>
                  <a:srgbClr val="AD1457"/>
                </a:solidFill>
              </a:rPr>
              <a:t>patterns in DNA </a:t>
            </a:r>
            <a:r>
              <a:rPr lang="en-US" dirty="0"/>
              <a:t>and </a:t>
            </a:r>
            <a:r>
              <a:rPr lang="en-US" dirty="0">
                <a:solidFill>
                  <a:srgbClr val="AD1457"/>
                </a:solidFill>
              </a:rPr>
              <a:t>Internet search engines</a:t>
            </a:r>
            <a:r>
              <a:rPr lang="en-US" dirty="0"/>
              <a:t>.</a:t>
            </a:r>
          </a:p>
          <a:p>
            <a:r>
              <a:rPr lang="en-US" dirty="0"/>
              <a:t>Assume that the text is represented in the form of an array </a:t>
            </a:r>
            <a:r>
              <a:rPr lang="en-US" dirty="0">
                <a:solidFill>
                  <a:srgbClr val="AD1457"/>
                </a:solidFill>
              </a:rPr>
              <a:t>𝑻[𝟏…𝒏] </a:t>
            </a:r>
            <a:r>
              <a:rPr lang="en-US" dirty="0"/>
              <a:t>and the pattern is an array </a:t>
            </a:r>
            <a:r>
              <a:rPr lang="en-US" dirty="0">
                <a:solidFill>
                  <a:srgbClr val="AD1457"/>
                </a:solidFill>
              </a:rPr>
              <a:t>𝑷[𝟏…𝒎].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315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120315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480315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840315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200315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560315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923639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283639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643639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9003639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9363639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9723639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0082509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760315" y="442145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120315" y="442145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480315" y="442145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843639" y="442145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3279243" y="3658981"/>
            <a:ext cx="2016224" cy="468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Text T[1..13]</a:t>
            </a:r>
            <a:endParaRPr lang="en-IN" sz="2400" dirty="0">
              <a:solidFill>
                <a:srgbClr val="AD1457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79243" y="4439454"/>
            <a:ext cx="2016224" cy="468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Pattern P[1..4]</a:t>
            </a:r>
            <a:endParaRPr lang="en-IN" sz="2400" dirty="0">
              <a:solidFill>
                <a:srgbClr val="AD145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590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KMP-MATCHER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424242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KMP-MATCHER(T, P)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n ← length[T]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m ← length[P]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π ← COMPUTE-PREFIX-FUNCTION(P)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q ← 0                          //Number of characters matched.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for </a:t>
            </a:r>
            <a:r>
              <a:rPr lang="en-US" sz="2200" dirty="0" err="1">
                <a:solidFill>
                  <a:srgbClr val="F6E7E6"/>
                </a:solidFill>
              </a:rPr>
              <a:t>i</a:t>
            </a:r>
            <a:r>
              <a:rPr lang="en-US" sz="2200" dirty="0">
                <a:solidFill>
                  <a:srgbClr val="F6E7E6"/>
                </a:solidFill>
              </a:rPr>
              <a:t> ← 1 to n                 //Scan the text from left to right.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while q &gt; 0 and P[q + 1] ≠ T[</a:t>
            </a:r>
            <a:r>
              <a:rPr lang="en-US" sz="2200" dirty="0" err="1">
                <a:solidFill>
                  <a:srgbClr val="F6E7E6"/>
                </a:solidFill>
              </a:rPr>
              <a:t>i</a:t>
            </a:r>
            <a:r>
              <a:rPr lang="en-US" sz="2200" dirty="0">
                <a:solidFill>
                  <a:srgbClr val="F6E7E6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            q ← π[q]    //Next character does not match.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if P[q + 1] == T[</a:t>
            </a:r>
            <a:r>
              <a:rPr lang="en-US" sz="2200" dirty="0" err="1">
                <a:solidFill>
                  <a:srgbClr val="F6E7E6"/>
                </a:solidFill>
              </a:rPr>
              <a:t>i</a:t>
            </a:r>
            <a:r>
              <a:rPr lang="en-US" sz="2200" dirty="0">
                <a:solidFill>
                  <a:srgbClr val="F6E7E6"/>
                </a:solidFill>
              </a:rPr>
              <a:t>] then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            then q ← q + 1      //Next character matches.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if q == m then           //Is all of P matched?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            print "Pattern occurs with shift" </a:t>
            </a:r>
            <a:r>
              <a:rPr lang="en-US" sz="2200" dirty="0" err="1">
                <a:solidFill>
                  <a:srgbClr val="F6E7E6"/>
                </a:solidFill>
              </a:rPr>
              <a:t>i</a:t>
            </a:r>
            <a:r>
              <a:rPr lang="en-US" sz="2200" dirty="0">
                <a:solidFill>
                  <a:srgbClr val="F6E7E6"/>
                </a:solidFill>
              </a:rPr>
              <a:t> - m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            q ← π[q]    //Look for the next match. </a:t>
            </a:r>
          </a:p>
          <a:p>
            <a:pPr marL="0" indent="0">
              <a:buNone/>
            </a:pPr>
            <a:endParaRPr lang="en-US" sz="2200" dirty="0">
              <a:solidFill>
                <a:srgbClr val="F6E7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345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2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String Matching Algorithm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7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Naive String Matching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naive algorithm finds all valid shifts using a loop that checks the condition </a:t>
            </a:r>
            <a:r>
              <a:rPr lang="en-US" b="1" dirty="0">
                <a:solidFill>
                  <a:srgbClr val="AD1457"/>
                </a:solidFill>
              </a:rPr>
              <a:t>P[1..m] = T[s+1..s+m]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95072" y="188763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055072" y="188763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2415072" y="188763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2775072" y="188763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3133942" y="188763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1695072" y="2751729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2055072" y="2751729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2415072" y="2751729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cxnSp>
        <p:nvCxnSpPr>
          <p:cNvPr id="34" name="Straight Connector 33"/>
          <p:cNvCxnSpPr>
            <a:stCxn id="26" idx="2"/>
            <a:endCxn id="31" idx="0"/>
          </p:cNvCxnSpPr>
          <p:nvPr/>
        </p:nvCxnSpPr>
        <p:spPr>
          <a:xfrm>
            <a:off x="1875072" y="2349298"/>
            <a:ext cx="0" cy="402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127686" y="2347293"/>
            <a:ext cx="173736" cy="39928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2459602" y="3376674"/>
            <a:ext cx="832238" cy="365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 = 0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92812" y="188763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4418759" y="188246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4778759" y="188246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5138759" y="188246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5498759" y="188246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5857629" y="188246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4778759" y="2746581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5138759" y="2746581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5498759" y="2746581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46" name="Freeform 45"/>
          <p:cNvSpPr/>
          <p:nvPr/>
        </p:nvSpPr>
        <p:spPr>
          <a:xfrm>
            <a:off x="4851373" y="2342122"/>
            <a:ext cx="173736" cy="39928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5298065" y="3376674"/>
            <a:ext cx="758584" cy="365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 = 1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16499" y="1882461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7259942" y="1867687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7619942" y="1867687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79942" y="1867687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8339942" y="1867687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8698812" y="1867687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7979942" y="270972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8339942" y="270972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8699942" y="270972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57" name="Rectangle 56"/>
          <p:cNvSpPr/>
          <p:nvPr/>
        </p:nvSpPr>
        <p:spPr>
          <a:xfrm>
            <a:off x="8062874" y="3376674"/>
            <a:ext cx="758584" cy="365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 = 2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057682" y="186768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1693942" y="426155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2053942" y="426155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2413942" y="426155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2773942" y="426155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3132812" y="426155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2772812" y="511475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3132812" y="511475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3492812" y="511475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67" name="Rectangle 66"/>
          <p:cNvSpPr/>
          <p:nvPr/>
        </p:nvSpPr>
        <p:spPr>
          <a:xfrm>
            <a:off x="2457102" y="5730579"/>
            <a:ext cx="758584" cy="365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 = 3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91682" y="4261551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cxnSp>
        <p:nvCxnSpPr>
          <p:cNvPr id="69" name="Straight Connector 68"/>
          <p:cNvCxnSpPr>
            <a:stCxn id="51" idx="2"/>
            <a:endCxn id="54" idx="0"/>
          </p:cNvCxnSpPr>
          <p:nvPr/>
        </p:nvCxnSpPr>
        <p:spPr>
          <a:xfrm>
            <a:off x="8159942" y="2329352"/>
            <a:ext cx="0" cy="380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2" idx="2"/>
            <a:endCxn id="55" idx="0"/>
          </p:cNvCxnSpPr>
          <p:nvPr/>
        </p:nvCxnSpPr>
        <p:spPr>
          <a:xfrm>
            <a:off x="8519942" y="2329352"/>
            <a:ext cx="0" cy="380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3" idx="2"/>
            <a:endCxn id="56" idx="0"/>
          </p:cNvCxnSpPr>
          <p:nvPr/>
        </p:nvCxnSpPr>
        <p:spPr>
          <a:xfrm>
            <a:off x="8878812" y="2329352"/>
            <a:ext cx="1130" cy="380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2" idx="2"/>
            <a:endCxn id="64" idx="0"/>
          </p:cNvCxnSpPr>
          <p:nvPr/>
        </p:nvCxnSpPr>
        <p:spPr>
          <a:xfrm flipH="1">
            <a:off x="2952812" y="4723217"/>
            <a:ext cx="1130" cy="391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Freeform 72"/>
          <p:cNvSpPr/>
          <p:nvPr/>
        </p:nvSpPr>
        <p:spPr>
          <a:xfrm>
            <a:off x="3222485" y="4723216"/>
            <a:ext cx="173736" cy="39928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4" name="Straight Connector 73"/>
          <p:cNvCxnSpPr/>
          <p:nvPr/>
        </p:nvCxnSpPr>
        <p:spPr>
          <a:xfrm>
            <a:off x="4093055" y="1743617"/>
            <a:ext cx="0" cy="21799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960816" y="1743617"/>
            <a:ext cx="0" cy="21799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535200" y="4070314"/>
            <a:ext cx="8763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ounded Rectangular Callout 76"/>
          <p:cNvSpPr/>
          <p:nvPr/>
        </p:nvSpPr>
        <p:spPr>
          <a:xfrm>
            <a:off x="6216499" y="4707644"/>
            <a:ext cx="3984677" cy="972108"/>
          </a:xfrm>
          <a:prstGeom prst="wedgeRoundRectCallout">
            <a:avLst>
              <a:gd name="adj1" fmla="val 9388"/>
              <a:gd name="adj2" fmla="val -13401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AD1457"/>
                </a:solidFill>
              </a:rPr>
              <a:t>Pattern matched with shift 2</a:t>
            </a:r>
          </a:p>
          <a:p>
            <a:pPr algn="ctr"/>
            <a:r>
              <a:rPr lang="en-IN" sz="2400" dirty="0">
                <a:solidFill>
                  <a:srgbClr val="AD1457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P[1..m] = T[s+1..s+m]</a:t>
            </a:r>
          </a:p>
        </p:txBody>
      </p:sp>
    </p:spTree>
    <p:extLst>
      <p:ext uri="{BB962C8B-B14F-4D97-AF65-F5344CB8AC3E}">
        <p14:creationId xmlns:p14="http://schemas.microsoft.com/office/powerpoint/2010/main" val="41748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41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45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35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48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52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61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65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16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20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3" grpId="0" animBg="1"/>
      <p:bldP spid="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String Matching -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7706534" cy="5590565"/>
          </a:xfrm>
          <a:solidFill>
            <a:srgbClr val="424242"/>
          </a:solidFill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latin typeface="Consolas" panose="020B0609020204030204" pitchFamily="49" charset="0"/>
              </a:rPr>
              <a:t>NAIVE-STRING MATCHER (T,P)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n = </a:t>
            </a:r>
            <a:r>
              <a:rPr lang="en-IN" dirty="0" err="1">
                <a:solidFill>
                  <a:srgbClr val="F9C5D7"/>
                </a:solidFill>
                <a:latin typeface="Consolas" panose="020B0609020204030204" pitchFamily="49" charset="0"/>
              </a:rPr>
              <a:t>T.length</a:t>
            </a:r>
            <a:endParaRPr lang="en-IN" dirty="0">
              <a:solidFill>
                <a:srgbClr val="F9C5D7"/>
              </a:solidFill>
              <a:latin typeface="Consolas" panose="020B0609020204030204" pitchFamily="49" charset="0"/>
            </a:endParaRP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m = </a:t>
            </a:r>
            <a:r>
              <a:rPr lang="en-IN" dirty="0" err="1">
                <a:solidFill>
                  <a:srgbClr val="F9C5D7"/>
                </a:solidFill>
                <a:latin typeface="Consolas" panose="020B0609020204030204" pitchFamily="49" charset="0"/>
              </a:rPr>
              <a:t>P.length</a:t>
            </a:r>
            <a:endParaRPr lang="en-IN" dirty="0">
              <a:solidFill>
                <a:srgbClr val="F9C5D7"/>
              </a:solidFill>
              <a:latin typeface="Consolas" panose="020B0609020204030204" pitchFamily="49" charset="0"/>
            </a:endParaRP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for s = 0 to n-m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    if   p[1..m] == T[s+1..s+m]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         print “Pattern occurs with                    			shift” 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30446" y="164714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990446" y="164714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350446" y="164714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710446" y="164714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1069316" y="164714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63044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999044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035044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1428186" y="164714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8307194" y="1640755"/>
            <a:ext cx="106216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T[1..6]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07194" y="2482793"/>
            <a:ext cx="1008112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P[1..3]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8931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034931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070931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034818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070818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106818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070818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106818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142818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9513545" y="3259108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s = 0</a:t>
            </a:r>
            <a:endParaRPr lang="en-IN" sz="2400" b="1" dirty="0">
              <a:solidFill>
                <a:srgbClr val="AD1457"/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4332" y="5086197"/>
            <a:ext cx="5892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b="1" dirty="0">
                <a:solidFill>
                  <a:schemeClr val="accent5"/>
                </a:solidFill>
              </a:rPr>
              <a:t>Naive String Matcher takes time O((n-m+1)m) </a:t>
            </a:r>
            <a:endParaRPr lang="en-IN" sz="2400" b="1" dirty="0">
              <a:solidFill>
                <a:schemeClr val="accent5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8906" y="2232212"/>
            <a:ext cx="2770094" cy="389965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048024" y="2106783"/>
            <a:ext cx="173736" cy="39928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0037345" y="3261344"/>
            <a:ext cx="324036" cy="468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1</a:t>
            </a:r>
            <a:endParaRPr lang="en-IN" sz="2400" b="1" dirty="0">
              <a:solidFill>
                <a:srgbClr val="AD1457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068722" y="3238933"/>
            <a:ext cx="324036" cy="468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2</a:t>
            </a:r>
            <a:endParaRPr lang="en-IN" sz="2400" b="1" dirty="0">
              <a:solidFill>
                <a:srgbClr val="AD1457"/>
              </a:solidFill>
              <a:latin typeface="+mj-lt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1154012" y="2102427"/>
            <a:ext cx="173736" cy="39928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037856" y="3273766"/>
            <a:ext cx="324036" cy="468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3</a:t>
            </a:r>
            <a:endParaRPr lang="en-IN" sz="2400" b="1" dirty="0">
              <a:solidFill>
                <a:srgbClr val="AD1457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262374" y="4024264"/>
            <a:ext cx="3385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dirty="0">
                <a:solidFill>
                  <a:srgbClr val="AD1457"/>
                </a:solidFill>
              </a:rPr>
              <a:t>Pattern occurs with shift 2</a:t>
            </a:r>
          </a:p>
        </p:txBody>
      </p:sp>
    </p:spTree>
    <p:extLst>
      <p:ext uri="{BB962C8B-B14F-4D97-AF65-F5344CB8AC3E}">
        <p14:creationId xmlns:p14="http://schemas.microsoft.com/office/powerpoint/2010/main" val="220991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4C8EC"/>
                                      </p:to>
                                    </p:animClr>
                                    <p:set>
                                      <p:cBhvr>
                                        <p:cTn id="1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4C8EC"/>
                                      </p:to>
                                    </p:animClr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4C8EC"/>
                                      </p:to>
                                    </p:animClr>
                                    <p:set>
                                      <p:cBhvr>
                                        <p:cTn id="1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/>
      <p:bldP spid="25" grpId="0"/>
      <p:bldP spid="26" grpId="0" animBg="1"/>
      <p:bldP spid="27" grpId="0" animBg="1"/>
      <p:bldP spid="27" grpId="1" animBg="1"/>
      <p:bldP spid="28" grpId="0" animBg="1"/>
      <p:bldP spid="30" grpId="0" animBg="1"/>
      <p:bldP spid="31" grpId="0" animBg="1"/>
      <p:bldP spid="32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Rabin-Karp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693837"/>
              </p:ext>
            </p:extLst>
          </p:nvPr>
        </p:nvGraphicFramePr>
        <p:xfrm>
          <a:off x="1897962" y="341892"/>
          <a:ext cx="352926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842">
                  <a:extLst>
                    <a:ext uri="{9D8B030D-6E8A-4147-A177-3AD203B41FA5}">
                      <a16:colId xmlns:a16="http://schemas.microsoft.com/office/drawing/2014/main" val="3584346046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379684916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1457192630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3314813978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444222467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4021103195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504161438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3943242449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896549800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393244396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1916693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59237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463440" y="336466"/>
            <a:ext cx="1264798" cy="46805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Text </a:t>
            </a:r>
            <a:r>
              <a:rPr lang="en-IN" sz="2400" dirty="0">
                <a:solidFill>
                  <a:srgbClr val="AD1457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T</a:t>
            </a:r>
            <a:endParaRPr lang="en-IN" sz="2400" dirty="0">
              <a:solidFill>
                <a:srgbClr val="AD145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63440" y="1025567"/>
            <a:ext cx="1393633" cy="46805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Pattern P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495042"/>
              </p:ext>
            </p:extLst>
          </p:nvPr>
        </p:nvGraphicFramePr>
        <p:xfrm>
          <a:off x="2045844" y="1030993"/>
          <a:ext cx="64168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842">
                  <a:extLst>
                    <a:ext uri="{9D8B030D-6E8A-4147-A177-3AD203B41FA5}">
                      <a16:colId xmlns:a16="http://schemas.microsoft.com/office/drawing/2014/main" val="3584346046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379684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5923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63440" y="1729001"/>
            <a:ext cx="5120640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Choose a random prime number 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q = 11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3440" y="2441709"/>
            <a:ext cx="3860366" cy="8604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Let,   </a:t>
            </a:r>
            <a:r>
              <a:rPr lang="en-IN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p 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= P mod q </a:t>
            </a:r>
          </a:p>
          <a:p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= 26 mod 11 = 4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3440" y="3546857"/>
            <a:ext cx="557784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Let </a:t>
            </a:r>
            <a:r>
              <a:rPr lang="en-IN" sz="24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i="1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denotes modulo 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q</a:t>
            </a:r>
            <a:r>
              <a:rPr lang="en-IN" sz="2400" dirty="0">
                <a:solidFill>
                  <a:schemeClr val="tx1"/>
                </a:solidFill>
              </a:rPr>
              <a:t> for text of length 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m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69584"/>
              </p:ext>
            </p:extLst>
          </p:nvPr>
        </p:nvGraphicFramePr>
        <p:xfrm>
          <a:off x="463440" y="4582677"/>
          <a:ext cx="60350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164289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6540006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605983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7749596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5469156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648999"/>
              </p:ext>
            </p:extLst>
          </p:nvPr>
        </p:nvGraphicFramePr>
        <p:xfrm>
          <a:off x="737760" y="5508047"/>
          <a:ext cx="5486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164289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6540006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605983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77495962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611597"/>
                  </p:ext>
                </p:extLst>
              </p:nvPr>
            </p:nvGraphicFramePr>
            <p:xfrm>
              <a:off x="7458891" y="380031"/>
              <a:ext cx="4043680" cy="548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43680">
                      <a:extLst>
                        <a:ext uri="{9D8B030D-6E8A-4147-A177-3AD203B41FA5}">
                          <a16:colId xmlns:a16="http://schemas.microsoft.com/office/drawing/2014/main" val="516351655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 = 31 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11 = 9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329401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 = 14 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11 = 3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408559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 = 41 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11 = 8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409766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 = 15 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11 = 4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299263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 = 59 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11 = 4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463602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 = 92 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11 = 4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234270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 = 26 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11 = 4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538932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 = 65 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11 = 10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72376505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 = 53 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11 = 9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757196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 = 35 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11 = 2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73600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611597"/>
                  </p:ext>
                </p:extLst>
              </p:nvPr>
            </p:nvGraphicFramePr>
            <p:xfrm>
              <a:off x="7458891" y="380031"/>
              <a:ext cx="4043680" cy="548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43680">
                      <a:extLst>
                        <a:ext uri="{9D8B030D-6E8A-4147-A177-3AD203B41FA5}">
                          <a16:colId xmlns:a16="http://schemas.microsoft.com/office/drawing/2014/main" val="516351655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1111" r="-301" b="-9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29401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101111" r="-301" b="-8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408559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201111" r="-301" b="-7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409766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301111" r="-301" b="-6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299263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396703" r="-301" b="-496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63602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502222" r="-301" b="-4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234270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602222" r="-301" b="-3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538932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702222" r="-301" b="-2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376505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802222" r="-301" b="-1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757196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902222" r="-301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3600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tangle 12"/>
          <p:cNvSpPr/>
          <p:nvPr/>
        </p:nvSpPr>
        <p:spPr>
          <a:xfrm>
            <a:off x="509450" y="4624250"/>
            <a:ext cx="1005840" cy="457200"/>
          </a:xfrm>
          <a:prstGeom prst="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57018" y="431843"/>
            <a:ext cx="338328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20271" y="5539162"/>
            <a:ext cx="3630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57018" y="978173"/>
            <a:ext cx="338328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66457" y="5539162"/>
            <a:ext cx="3630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57018" y="1524503"/>
            <a:ext cx="338328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12643" y="5539162"/>
            <a:ext cx="3630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57018" y="2070833"/>
            <a:ext cx="338328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58829" y="5539162"/>
            <a:ext cx="3630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757018" y="2617163"/>
            <a:ext cx="338328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05015" y="5539162"/>
            <a:ext cx="3630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57018" y="3176556"/>
            <a:ext cx="338328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51201" y="5539162"/>
            <a:ext cx="3630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17829" y="3722886"/>
            <a:ext cx="338328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97387" y="5539162"/>
            <a:ext cx="3630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17829" y="4269216"/>
            <a:ext cx="338328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643573" y="5539162"/>
            <a:ext cx="3630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717829" y="4815546"/>
            <a:ext cx="338328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189759" y="5539162"/>
            <a:ext cx="3630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717829" y="5361874"/>
            <a:ext cx="338328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35949" y="5539162"/>
            <a:ext cx="3630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380658" y="5496040"/>
            <a:ext cx="219456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811530" y="2832843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4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0.04492 0.0002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92 0.00023 L 0.08946 0.00231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46 0.00231 L 0.13464 0.00069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64 0.00069 L 0.17982 -0.00093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82 -0.00093 L 0.22448 0.00092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48 0.00093 L 0.27045 0.00278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4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500"/>
                            </p:stCondLst>
                            <p:childTnLst>
                              <p:par>
                                <p:cTn id="158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000"/>
                            </p:stCondLst>
                            <p:childTnLst>
                              <p:par>
                                <p:cTn id="162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8" grpId="0" animBg="1"/>
      <p:bldP spid="9" grpId="0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705902" y="1226626"/>
            <a:ext cx="1264798" cy="46805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Text </a:t>
            </a:r>
            <a:r>
              <a:rPr lang="en-IN" sz="2400" dirty="0">
                <a:solidFill>
                  <a:srgbClr val="AD1457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T</a:t>
            </a:r>
            <a:endParaRPr lang="en-IN" sz="2400" dirty="0">
              <a:solidFill>
                <a:srgbClr val="AD145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05902" y="346296"/>
            <a:ext cx="1393633" cy="46805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Pattern P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609709"/>
              </p:ext>
            </p:extLst>
          </p:nvPr>
        </p:nvGraphicFramePr>
        <p:xfrm>
          <a:off x="4318785" y="351722"/>
          <a:ext cx="84104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522">
                  <a:extLst>
                    <a:ext uri="{9D8B030D-6E8A-4147-A177-3AD203B41FA5}">
                      <a16:colId xmlns:a16="http://schemas.microsoft.com/office/drawing/2014/main" val="3584346046"/>
                    </a:ext>
                  </a:extLst>
                </a:gridCol>
                <a:gridCol w="420522">
                  <a:extLst>
                    <a:ext uri="{9D8B030D-6E8A-4147-A177-3AD203B41FA5}">
                      <a16:colId xmlns:a16="http://schemas.microsoft.com/office/drawing/2014/main" val="37968491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AD1457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b="1" kern="1200" dirty="0">
                          <a:solidFill>
                            <a:srgbClr val="AD1457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59237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5329645" y="299397"/>
            <a:ext cx="4963886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p 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= P mod q = 26 mod 11 = 4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788992"/>
              </p:ext>
            </p:extLst>
          </p:nvPr>
        </p:nvGraphicFramePr>
        <p:xfrm>
          <a:off x="4318785" y="1186332"/>
          <a:ext cx="60350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164289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6540006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605983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7749596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5469156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730926"/>
              </p:ext>
            </p:extLst>
          </p:nvPr>
        </p:nvGraphicFramePr>
        <p:xfrm>
          <a:off x="4525996" y="2502067"/>
          <a:ext cx="5486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164289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6540006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605983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77495962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6168892" y="2491582"/>
            <a:ext cx="219456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676760" y="363957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598674" y="4291899"/>
            <a:ext cx="8030518" cy="12549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if  </a:t>
            </a:r>
            <a:r>
              <a:rPr lang="en-IN" sz="24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== </a:t>
            </a:r>
            <a:r>
              <a:rPr lang="en-IN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</a:p>
          <a:p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   if P[1..m] == T[s+1..s+m]</a:t>
            </a:r>
          </a:p>
          <a:p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print “pattern occurs with shift” 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554987" y="2502067"/>
            <a:ext cx="731520" cy="457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err="1">
                <a:solidFill>
                  <a:srgbClr val="AD1457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 err="1">
                <a:solidFill>
                  <a:srgbClr val="AD1457"/>
                </a:solidFill>
                <a:latin typeface="Consolas" panose="020B0609020204030204" pitchFamily="49" charset="0"/>
              </a:rPr>
              <a:t>s</a:t>
            </a:r>
            <a:endParaRPr lang="en-IN" sz="2400" dirty="0">
              <a:solidFill>
                <a:srgbClr val="AD14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ight Brace 11"/>
          <p:cNvSpPr/>
          <p:nvPr/>
        </p:nvSpPr>
        <p:spPr>
          <a:xfrm rot="5400000">
            <a:off x="6230984" y="1449980"/>
            <a:ext cx="548638" cy="1097280"/>
          </a:xfrm>
          <a:prstGeom prst="rightBrace">
            <a:avLst>
              <a:gd name="adj1" fmla="val 10727"/>
              <a:gd name="adj2" fmla="val 56479"/>
            </a:avLst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ular Callout 12"/>
          <p:cNvSpPr/>
          <p:nvPr/>
        </p:nvSpPr>
        <p:spPr>
          <a:xfrm>
            <a:off x="5408023" y="3226361"/>
            <a:ext cx="1463040" cy="365760"/>
          </a:xfrm>
          <a:prstGeom prst="wedgeRoundRectCallout">
            <a:avLst>
              <a:gd name="adj1" fmla="val 22308"/>
              <a:gd name="adj2" fmla="val -1176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Spurious Hit</a:t>
            </a:r>
            <a:endParaRPr lang="en-IN" sz="2000" dirty="0">
              <a:solidFill>
                <a:srgbClr val="AD14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7053944" y="3233885"/>
            <a:ext cx="1463040" cy="365760"/>
          </a:xfrm>
          <a:prstGeom prst="wedgeRoundRectCallout">
            <a:avLst>
              <a:gd name="adj1" fmla="val 21415"/>
              <a:gd name="adj2" fmla="val -1211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Valid match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924314" y="5127882"/>
            <a:ext cx="3657600" cy="0"/>
          </a:xfrm>
          <a:prstGeom prst="line">
            <a:avLst/>
          </a:prstGeom>
          <a:ln w="38100">
            <a:solidFill>
              <a:srgbClr val="AD14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3412" y="1194542"/>
            <a:ext cx="1115568" cy="548640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13763"/>
              </p:ext>
            </p:extLst>
          </p:nvPr>
        </p:nvGraphicFramePr>
        <p:xfrm>
          <a:off x="4314430" y="347369"/>
          <a:ext cx="84104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522">
                  <a:extLst>
                    <a:ext uri="{9D8B030D-6E8A-4147-A177-3AD203B41FA5}">
                      <a16:colId xmlns:a16="http://schemas.microsoft.com/office/drawing/2014/main" val="3584346046"/>
                    </a:ext>
                  </a:extLst>
                </a:gridCol>
                <a:gridCol w="420522">
                  <a:extLst>
                    <a:ext uri="{9D8B030D-6E8A-4147-A177-3AD203B41FA5}">
                      <a16:colId xmlns:a16="http://schemas.microsoft.com/office/drawing/2014/main" val="37968491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AD1457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b="1" kern="1200" dirty="0">
                          <a:solidFill>
                            <a:srgbClr val="AD1457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59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0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0.04493 4.8148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0.04571 -0.00069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04505 0.0002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93 4.81481E-6 L 0.09102 4.81481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71 -0.0007 L 0.08959 -0.0006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05 0.00023 L 0.0901 -0.0018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02 2.96296E-6 L 0.13607 0.0018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59 -0.00069 L 0.13568 -0.00069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7" grpId="0" animBg="1"/>
      <p:bldP spid="19" grpId="0" animBg="1"/>
      <p:bldP spid="19" grpId="1" animBg="1"/>
      <p:bldP spid="19" grpId="2" animBg="1"/>
      <p:bldP spid="19" grpId="3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3824</TotalTime>
  <Words>3270</Words>
  <Application>Microsoft Office PowerPoint</Application>
  <PresentationFormat>Widescreen</PresentationFormat>
  <Paragraphs>1171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Wingdings</vt:lpstr>
      <vt:lpstr>Wingdings 3</vt:lpstr>
      <vt:lpstr>Cambria Math</vt:lpstr>
      <vt:lpstr>Consolas</vt:lpstr>
      <vt:lpstr>Roboto Condensed</vt:lpstr>
      <vt:lpstr>Open Sans Semibold</vt:lpstr>
      <vt:lpstr>Roboto Condensed Light</vt:lpstr>
      <vt:lpstr>Calibri</vt:lpstr>
      <vt:lpstr>Arial</vt:lpstr>
      <vt:lpstr>Office Theme</vt:lpstr>
      <vt:lpstr>Unit-8:  String Matching  </vt:lpstr>
      <vt:lpstr>PowerPoint Presentation</vt:lpstr>
      <vt:lpstr>Introduction </vt:lpstr>
      <vt:lpstr>Naive String Matching Algorithm </vt:lpstr>
      <vt:lpstr>Naive String Matching - Example</vt:lpstr>
      <vt:lpstr>Naive String Matching - Algorithm</vt:lpstr>
      <vt:lpstr>Rabin-Karp Algorithm</vt:lpstr>
      <vt:lpstr>PowerPoint Presentation</vt:lpstr>
      <vt:lpstr>PowerPoint Presentation</vt:lpstr>
      <vt:lpstr>Rabin-Karp Algorithm</vt:lpstr>
      <vt:lpstr>Rabin-Karp-Matcher </vt:lpstr>
      <vt:lpstr>String Matching with Finite Automata</vt:lpstr>
      <vt:lpstr>Introduction to Finite Automata</vt:lpstr>
      <vt:lpstr>Introduction to Finite Automata</vt:lpstr>
      <vt:lpstr>Suffix of String</vt:lpstr>
      <vt:lpstr>Compute Transition Function</vt:lpstr>
      <vt:lpstr>PowerPoint Presentation</vt:lpstr>
      <vt:lpstr>PowerPoint Presentation</vt:lpstr>
      <vt:lpstr>PowerPoint Presentation</vt:lpstr>
      <vt:lpstr>Finite Automata Matcher</vt:lpstr>
      <vt:lpstr>Finite Automata Matcher</vt:lpstr>
      <vt:lpstr>Suffix &amp; Prefix of a String </vt:lpstr>
      <vt:lpstr>String Matching with Knuth-Morris-Pratt Algorithm</vt:lpstr>
      <vt:lpstr>Introduction </vt:lpstr>
      <vt:lpstr>Longest Common Prefix and Suffix</vt:lpstr>
      <vt:lpstr>Calculate Prefix Function - Example</vt:lpstr>
      <vt:lpstr>KMP- Compute Prefix Function</vt:lpstr>
      <vt:lpstr>KMP String Matching</vt:lpstr>
      <vt:lpstr>KMP String Matching</vt:lpstr>
      <vt:lpstr>KMP-MATCHER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Naimish Vadodariya</cp:lastModifiedBy>
  <cp:revision>490</cp:revision>
  <dcterms:created xsi:type="dcterms:W3CDTF">2020-05-01T05:09:15Z</dcterms:created>
  <dcterms:modified xsi:type="dcterms:W3CDTF">2020-11-05T07:58:14Z</dcterms:modified>
</cp:coreProperties>
</file>