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4" r:id="rId2"/>
    <p:sldId id="288" r:id="rId3"/>
    <p:sldId id="392" r:id="rId4"/>
    <p:sldId id="396" r:id="rId5"/>
    <p:sldId id="397" r:id="rId6"/>
    <p:sldId id="421" r:id="rId7"/>
    <p:sldId id="398" r:id="rId8"/>
    <p:sldId id="399" r:id="rId9"/>
    <p:sldId id="400" r:id="rId10"/>
    <p:sldId id="401" r:id="rId11"/>
    <p:sldId id="402" r:id="rId12"/>
    <p:sldId id="403" r:id="rId13"/>
    <p:sldId id="422" r:id="rId14"/>
    <p:sldId id="423" r:id="rId15"/>
    <p:sldId id="424" r:id="rId16"/>
    <p:sldId id="419" r:id="rId17"/>
    <p:sldId id="413" r:id="rId18"/>
    <p:sldId id="414" r:id="rId19"/>
    <p:sldId id="415" r:id="rId20"/>
    <p:sldId id="420" r:id="rId21"/>
    <p:sldId id="408" r:id="rId22"/>
    <p:sldId id="417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bold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MEN3QyHPk7GDUyV1R4how==" hashData="0muROhRDMs3MObp/4hv0FA2nJz/o5zkdqq1iNHqDHFW4b6GX1A32f7iafiZoKaDq+yo5QdB1HLTkC+GGOkvwc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457"/>
    <a:srgbClr val="424242"/>
    <a:srgbClr val="F9C5D7"/>
    <a:srgbClr val="F19D19"/>
    <a:srgbClr val="F6E7E6"/>
    <a:srgbClr val="F48CAF"/>
    <a:srgbClr val="B5E61D"/>
    <a:srgbClr val="B84742"/>
    <a:srgbClr val="8BC145"/>
    <a:srgbClr val="00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/>
              <a:t>Analysis and Design of Algorithms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65204" y="2657799"/>
            <a:ext cx="2103120" cy="2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/>
              <a:t>Unit-6: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b="0" dirty="0"/>
              <a:t>Exploring </a:t>
            </a:r>
            <a:r>
              <a:rPr lang="en-US" sz="5400" dirty="0"/>
              <a:t>Graphs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gopi.sanghani@darshan.ac.in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Analysis and Design of Algorithms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(ADA)</a:t>
            </a:r>
          </a:p>
          <a:p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procedure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dfsearch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(G)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 each v Є N </a:t>
            </a: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   		</a:t>
            </a: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mark[v] ← not-visited</a:t>
            </a:r>
          </a:p>
          <a:p>
            <a:pPr marL="0" indent="0">
              <a:buNone/>
            </a:pP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 each v Є N </a:t>
            </a: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do </a:t>
            </a:r>
            <a:endParaRPr lang="en-US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   		if </a:t>
            </a: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mark[v] ≠ visited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9C5D7"/>
                </a:solidFill>
                <a:latin typeface="Consolas" panose="020B0609020204030204" pitchFamily="49" charset="0"/>
              </a:rPr>
              <a:t>       	then</a:t>
            </a:r>
            <a:r>
              <a:rPr lang="en-US" dirty="0">
                <a:solidFill>
                  <a:srgbClr val="F9C5D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dfs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procedure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dfs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(v)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  {Node v has not previously been visited}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  mark[v] ← visited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each node w adjacent to v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  		if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      	then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dfs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(w)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Depth-First Search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659584" cy="5590565"/>
          </a:xfrm>
          <a:solidFill>
            <a:srgbClr val="424242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(1)         	Initial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(2)  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(3)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(6)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(5) 	recursive call; progress is blocked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(4)    		a neighbour of node 1 that has not been visited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(7)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dfs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(8)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There are no more nodes to visit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71742" y="974517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8671742" y="2051767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7519614" y="20552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671742" y="31297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7519614" y="313325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9818084" y="20552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10970212" y="31297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9818084" y="313325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8941742" y="1514517"/>
            <a:ext cx="0" cy="537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7789614" y="1244517"/>
            <a:ext cx="882128" cy="810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9211742" y="1244517"/>
            <a:ext cx="876342" cy="810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8941742" y="2591767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>
            <a:off x="7789614" y="2595260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7980533" y="2516179"/>
            <a:ext cx="770290" cy="692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8059614" y="2321767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8059614" y="3399760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10358084" y="3399760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>
            <a:off x="10088084" y="2595260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10358084" y="2325260"/>
            <a:ext cx="882128" cy="804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23314" y="4008313"/>
            <a:ext cx="5133703" cy="163121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rgbClr val="AD1457"/>
                </a:solidFill>
                <a:latin typeface="Consolas" panose="020B0609020204030204" pitchFamily="49" charset="0"/>
              </a:rPr>
              <a:t>dfs</a:t>
            </a:r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(v)</a:t>
            </a:r>
            <a:endParaRPr lang="en-US" sz="2000" dirty="0">
              <a:solidFill>
                <a:srgbClr val="AD1457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   mark[v] ← visited</a:t>
            </a:r>
          </a:p>
          <a:p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each node w adjacent to v </a:t>
            </a:r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	if </a:t>
            </a:r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mark[w] ≠ visited </a:t>
            </a:r>
          </a:p>
          <a:p>
            <a:r>
              <a:rPr lang="en-US" sz="2000" b="1" dirty="0">
                <a:solidFill>
                  <a:srgbClr val="AD1457"/>
                </a:solidFill>
                <a:latin typeface="Consolas" panose="020B0609020204030204" pitchFamily="49" charset="0"/>
              </a:rPr>
              <a:t>       then</a:t>
            </a:r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dfs</a:t>
            </a:r>
            <a:r>
              <a:rPr lang="en-US" sz="2000" dirty="0">
                <a:solidFill>
                  <a:srgbClr val="AD1457"/>
                </a:solidFill>
                <a:latin typeface="Consolas" panose="020B06090202040302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36166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Breadth First Search /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433" y="1021729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846433" y="2098979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694305" y="21024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846433" y="31769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94305" y="3180465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2992775" y="21024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4144903" y="31769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992775" y="3180465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2120753" y="1570369"/>
            <a:ext cx="0" cy="528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968625" y="1296049"/>
            <a:ext cx="877808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2395073" y="1296049"/>
            <a:ext cx="872022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2120753" y="2647619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>
            <a:off x="968625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1162599" y="2570766"/>
            <a:ext cx="764180" cy="686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1242945" y="2373299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1242945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3541415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>
            <a:off x="3267095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3541415" y="2376792"/>
            <a:ext cx="877808" cy="800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7330" y="957295"/>
            <a:ext cx="6811273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any node v ∈ N as starting point mark that node as visited.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330" y="1969405"/>
            <a:ext cx="6811273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Enqueue visited v node into queue Q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8756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0705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99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5191" y="5871408"/>
            <a:ext cx="122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Queue Q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26260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5750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69686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063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0012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0871" y="5133703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1474" y="5819875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7330" y="2572893"/>
            <a:ext cx="6811273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Dequeue a node from the front of queue.</a:t>
            </a:r>
          </a:p>
          <a:p>
            <a:pPr algn="just"/>
            <a:r>
              <a:rPr lang="en-IN" sz="2400" dirty="0"/>
              <a:t>Find it’s all unvisited adjacent nodes, mark as visited, enqueue into queue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9726" y="5886634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AD1457"/>
                </a:solidFill>
              </a:rPr>
              <a:t>Visited :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88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0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52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40425" y="592602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16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8054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879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1079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43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17385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procedure search(G)</a:t>
            </a:r>
            <a:endParaRPr lang="en-IN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each v Є N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  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mark[v] ← not visited</a:t>
            </a:r>
            <a:endParaRPr lang="en-IN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each v Є N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  	if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mark[v] ≠ visited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  	then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bfs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(v)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5036" y="820270"/>
            <a:ext cx="653527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bfs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(v)</a:t>
            </a:r>
            <a:endParaRPr lang="en-IN" sz="2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IN" sz="2400" dirty="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Q ← empty-queue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  mark[v] ← visited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F9C5D7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v into Q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Q is not empty </a:t>
            </a: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	u ← first(Q)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9C5D7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u from Q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for each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node w adjacent to u </a:t>
            </a: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      	if 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F9C5D7"/>
                </a:solidFill>
                <a:latin typeface="Consolas" panose="020B0609020204030204" pitchFamily="49" charset="0"/>
              </a:rPr>
              <a:t>         	then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mark[w] ← visited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F9C5D7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>
                <a:solidFill>
                  <a:srgbClr val="F9C5D7"/>
                </a:solidFill>
                <a:latin typeface="Consolas" panose="020B0609020204030204" pitchFamily="49" charset="0"/>
              </a:rPr>
              <a:t> w into Q</a:t>
            </a:r>
            <a:endParaRPr lang="en-IN" sz="2400" dirty="0">
              <a:solidFill>
                <a:srgbClr val="F9C5D7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988862" y="927847"/>
            <a:ext cx="0" cy="54864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DFS and BFS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2"/>
            <a:ext cx="11808822" cy="49101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 dirty="0"/>
              <a:t>	</a:t>
            </a:r>
            <a:r>
              <a:rPr lang="en-US" sz="2400" b="1" dirty="0"/>
              <a:t>Depth First Search (DFS)	</a:t>
            </a:r>
            <a:r>
              <a:rPr lang="en-US" b="1" dirty="0"/>
              <a:t>			</a:t>
            </a:r>
            <a:r>
              <a:rPr lang="en-US" sz="2400" b="1" dirty="0"/>
              <a:t>Breath First Search (BFS)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2734" y="135040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DFS traverses according to </a:t>
            </a:r>
            <a:r>
              <a:rPr lang="en-US" sz="2200" dirty="0">
                <a:solidFill>
                  <a:srgbClr val="AD1457"/>
                </a:solidFill>
              </a:rPr>
              <a:t>tree depth</a:t>
            </a:r>
            <a:r>
              <a:rPr lang="en-US" sz="2200" dirty="0"/>
              <a:t>. DFS reaches up to the bottom of a subtree, then backtracks.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61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BFS traverses according to </a:t>
            </a:r>
            <a:r>
              <a:rPr lang="en-US" sz="2200" dirty="0">
                <a:solidFill>
                  <a:srgbClr val="AD1457"/>
                </a:solidFill>
              </a:rPr>
              <a:t>tree level</a:t>
            </a:r>
            <a:r>
              <a:rPr lang="en-US" sz="2200" dirty="0"/>
              <a:t>. BFS finds the shortest path to the destination.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734" y="2647509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It uses </a:t>
            </a:r>
            <a:r>
              <a:rPr lang="en-US" sz="2200" dirty="0">
                <a:solidFill>
                  <a:srgbClr val="AD1457"/>
                </a:solidFill>
              </a:rPr>
              <a:t>a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AD1457"/>
                </a:solidFill>
              </a:rPr>
              <a:t>stack</a:t>
            </a:r>
            <a:r>
              <a:rPr lang="en-US" sz="2200" dirty="0"/>
              <a:t> to keep track of the next location to visit.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1107" y="2647509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It uses </a:t>
            </a:r>
            <a:r>
              <a:rPr lang="en-US" sz="2200" dirty="0">
                <a:solidFill>
                  <a:srgbClr val="AD1457"/>
                </a:solidFill>
              </a:rPr>
              <a:t>a queue </a:t>
            </a:r>
            <a:r>
              <a:rPr lang="en-US" sz="2200" dirty="0"/>
              <a:t>to keep track of the next location to visit.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734" y="3508743"/>
            <a:ext cx="5669280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 dirty="0"/>
              <a:t>DFS requires </a:t>
            </a:r>
            <a:r>
              <a:rPr lang="en-US" sz="2200" dirty="0">
                <a:solidFill>
                  <a:srgbClr val="AD1457"/>
                </a:solidFill>
              </a:rPr>
              <a:t>less memory </a:t>
            </a:r>
            <a:r>
              <a:rPr lang="en-US" sz="2200" dirty="0"/>
              <a:t>since only nodes on the current path are stored.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617" y="3508743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BFS guarantees that the space of possible moves is systematically examined; this search requires </a:t>
            </a:r>
            <a:r>
              <a:rPr lang="en-US" sz="2200" dirty="0">
                <a:solidFill>
                  <a:srgbClr val="AD1457"/>
                </a:solidFill>
              </a:rPr>
              <a:t>considerably more memory </a:t>
            </a:r>
            <a:r>
              <a:rPr lang="en-US" sz="2200" dirty="0"/>
              <a:t>resources.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734" y="4737580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Does not guarantee to find solution. </a:t>
            </a:r>
            <a:r>
              <a:rPr lang="en-US" sz="2200" dirty="0">
                <a:solidFill>
                  <a:srgbClr val="AD1457"/>
                </a:solidFill>
              </a:rPr>
              <a:t>Backtracking is required</a:t>
            </a:r>
            <a:r>
              <a:rPr lang="en-US" sz="2200" dirty="0">
                <a:solidFill>
                  <a:srgbClr val="F92672"/>
                </a:solidFill>
              </a:rPr>
              <a:t> </a:t>
            </a:r>
            <a:r>
              <a:rPr lang="en-US" sz="2200" dirty="0"/>
              <a:t>if wrong path is selected.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1617" y="4737580"/>
            <a:ext cx="5669280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/>
              <a:t>If there is a solution, </a:t>
            </a:r>
            <a:r>
              <a:rPr lang="en-US" sz="2200">
                <a:solidFill>
                  <a:srgbClr val="AD1457"/>
                </a:solidFill>
              </a:rPr>
              <a:t>BFS is guaranteed </a:t>
            </a:r>
            <a:r>
              <a:rPr lang="en-US" sz="2200"/>
              <a:t>to find it.</a:t>
            </a:r>
            <a:endParaRPr lang="en-US" sz="2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51176" y="1347393"/>
            <a:ext cx="0" cy="42062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DFS and BFS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2"/>
            <a:ext cx="11808822" cy="31727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 dirty="0"/>
              <a:t>	</a:t>
            </a:r>
            <a:r>
              <a:rPr lang="en-US" sz="2400" b="1" dirty="0"/>
              <a:t>Depth First Search	</a:t>
            </a:r>
            <a:r>
              <a:rPr lang="en-US" b="1" dirty="0"/>
              <a:t>				</a:t>
            </a:r>
            <a:r>
              <a:rPr lang="en-US" sz="2400" b="1" dirty="0"/>
              <a:t>Breath First Search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2734" y="135040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If the selected path does not reach to the solution node, DFS </a:t>
            </a:r>
            <a:r>
              <a:rPr lang="en-US" sz="2200" dirty="0">
                <a:solidFill>
                  <a:srgbClr val="AD1457"/>
                </a:solidFill>
              </a:rPr>
              <a:t>gets stuck or trapped </a:t>
            </a:r>
            <a:r>
              <a:rPr lang="en-US" sz="2200" dirty="0"/>
              <a:t>into an infinite loops.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61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BFS will </a:t>
            </a:r>
            <a:r>
              <a:rPr lang="en-US" sz="2200" dirty="0">
                <a:solidFill>
                  <a:srgbClr val="AD1457"/>
                </a:solidFill>
              </a:rPr>
              <a:t>not get trapped </a:t>
            </a:r>
            <a:r>
              <a:rPr lang="en-US" sz="2200" dirty="0"/>
              <a:t>exploring an infinite loops.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51176" y="1347393"/>
            <a:ext cx="0" cy="10972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51761" y="2779264"/>
            <a:ext cx="7380514" cy="76944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D1457"/>
                </a:solidFill>
              </a:rPr>
              <a:t>The Time complexity of both BFS and DFS will be O(V + E), where V is the number of vertices, and E is the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24370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</a:t>
                </a:r>
                <a:r>
                  <a:rPr lang="en-IN" b="1" dirty="0">
                    <a:solidFill>
                      <a:srgbClr val="AD1457"/>
                    </a:solidFill>
                  </a:rPr>
                  <a:t>topological sort </a:t>
                </a:r>
                <a:r>
                  <a:rPr lang="en-IN" dirty="0"/>
                  <a:t>or </a:t>
                </a:r>
                <a:r>
                  <a:rPr lang="en-IN" b="1" dirty="0">
                    <a:solidFill>
                      <a:srgbClr val="AD1457"/>
                    </a:solidFill>
                  </a:rPr>
                  <a:t>topological ordering</a:t>
                </a:r>
                <a:r>
                  <a:rPr lang="en-IN" dirty="0">
                    <a:solidFill>
                      <a:srgbClr val="AD1457"/>
                    </a:solidFill>
                  </a:rPr>
                  <a:t> </a:t>
                </a:r>
                <a:r>
                  <a:rPr lang="en-IN" dirty="0"/>
                  <a:t>of a directed acyclic graph is a linear ordering of its vertices such that for every directed edge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b="1" i="1" dirty="0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dirty="0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from vertex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dirty="0"/>
                  <a:t> to vertex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dirty="0">
                    <a:solidFill>
                      <a:srgbClr val="AD1457"/>
                    </a:solidFill>
                  </a:rPr>
                  <a:t>, </a:t>
                </a:r>
                <a:r>
                  <a:rPr lang="en-IN" dirty="0"/>
                  <a:t>the vertex </a:t>
                </a:r>
                <a14:m>
                  <m:oMath xmlns:m="http://schemas.openxmlformats.org/officeDocument/2006/math">
                    <m:r>
                      <a:rPr lang="en-IN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comes before the vertex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dirty="0"/>
                  <a:t> in the ordering.</a:t>
                </a:r>
              </a:p>
              <a:p>
                <a:r>
                  <a:rPr lang="en-US" dirty="0"/>
                  <a:t>Topological Sorting for a graph is not possible if the graph is not a DAG.</a:t>
                </a:r>
              </a:p>
              <a:p>
                <a:r>
                  <a:rPr lang="en-US" dirty="0"/>
                  <a:t>In DFS, we print a vertex and then recursively call DFS for its adjacent vertices. In topological sorting, we need to print a vertex before its adjacent vertices.</a:t>
                </a:r>
                <a:endParaRPr lang="en-IN" dirty="0"/>
              </a:p>
              <a:p>
                <a:pPr fontAlgn="base"/>
                <a:r>
                  <a:rPr lang="en-US" dirty="0"/>
                  <a:t>Few important applications of topological sort are-</a:t>
                </a:r>
              </a:p>
              <a:p>
                <a:pPr lvl="1" fontAlgn="base"/>
                <a:r>
                  <a:rPr lang="en-US" dirty="0"/>
                  <a:t>Scheduling jobs from the given dependencies among jobs</a:t>
                </a:r>
              </a:p>
              <a:p>
                <a:pPr lvl="1" fontAlgn="base"/>
                <a:r>
                  <a:rPr lang="en-US" dirty="0"/>
                  <a:t>Instruction Scheduling</a:t>
                </a:r>
              </a:p>
              <a:p>
                <a:pPr lvl="1" fontAlgn="base"/>
                <a:r>
                  <a:rPr lang="en-US" dirty="0"/>
                  <a:t>Determining the order of compilation tasks to perform in </a:t>
                </a:r>
                <a:r>
                  <a:rPr lang="en-US" dirty="0" err="1"/>
                  <a:t>makefiles</a:t>
                </a:r>
                <a:endParaRPr lang="en-US" dirty="0"/>
              </a:p>
              <a:p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0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IN" dirty="0"/>
              <a:t>Topological Sorting – Example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1137" y="188082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030884" y="104478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030884" y="278306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3579056" y="104478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3575954" y="278306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4351259" y="191392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IN" b="1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>
          <a:xfrm flipV="1">
            <a:off x="1171137" y="1314780"/>
            <a:ext cx="859747" cy="5660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2"/>
          </p:cNvCxnSpPr>
          <p:nvPr/>
        </p:nvCxnSpPr>
        <p:spPr>
          <a:xfrm>
            <a:off x="1171137" y="2420828"/>
            <a:ext cx="859747" cy="6322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2570884" y="1314780"/>
            <a:ext cx="100817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>
            <a:off x="2570884" y="3053064"/>
            <a:ext cx="10050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 flipH="1">
            <a:off x="3845954" y="1584780"/>
            <a:ext cx="3102" cy="11982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7"/>
          </p:cNvCxnSpPr>
          <p:nvPr/>
        </p:nvCxnSpPr>
        <p:spPr>
          <a:xfrm flipH="1">
            <a:off x="2491803" y="1505699"/>
            <a:ext cx="1166334" cy="13564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7687" y="957295"/>
            <a:ext cx="6468256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Identify nodes having </a:t>
            </a:r>
            <a:r>
              <a:rPr lang="en-IN" sz="2400" dirty="0">
                <a:solidFill>
                  <a:srgbClr val="AD1457"/>
                </a:solidFill>
              </a:rPr>
              <a:t>in degree </a:t>
            </a:r>
            <a:r>
              <a:rPr lang="en-IN" sz="2400" dirty="0"/>
              <a:t>‘0’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7686" y="1631706"/>
            <a:ext cx="6520508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a node and delete it with its edges then add node to output</a:t>
            </a:r>
          </a:p>
        </p:txBody>
      </p:sp>
      <p:sp>
        <p:nvSpPr>
          <p:cNvPr id="18" name="Oval 17"/>
          <p:cNvSpPr/>
          <p:nvPr/>
        </p:nvSpPr>
        <p:spPr>
          <a:xfrm>
            <a:off x="1740605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19" name="Oval 18"/>
          <p:cNvSpPr/>
          <p:nvPr/>
        </p:nvSpPr>
        <p:spPr>
          <a:xfrm>
            <a:off x="2980479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4206189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21" name="Oval 20"/>
          <p:cNvSpPr/>
          <p:nvPr/>
        </p:nvSpPr>
        <p:spPr>
          <a:xfrm>
            <a:off x="5446063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sp>
        <p:nvSpPr>
          <p:cNvPr id="22" name="Oval 21"/>
          <p:cNvSpPr/>
          <p:nvPr/>
        </p:nvSpPr>
        <p:spPr>
          <a:xfrm>
            <a:off x="6659662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IN" b="1" dirty="0"/>
          </a:p>
        </p:txBody>
      </p:sp>
      <p:sp>
        <p:nvSpPr>
          <p:cNvPr id="23" name="Oval 22"/>
          <p:cNvSpPr/>
          <p:nvPr/>
        </p:nvSpPr>
        <p:spPr>
          <a:xfrm>
            <a:off x="7899536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2846" y="4257092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Output: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8" idx="6"/>
            <a:endCxn id="19" idx="2"/>
          </p:cNvCxnSpPr>
          <p:nvPr/>
        </p:nvCxnSpPr>
        <p:spPr>
          <a:xfrm>
            <a:off x="2280605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8" idx="4"/>
            <a:endCxn id="21" idx="4"/>
          </p:cNvCxnSpPr>
          <p:nvPr/>
        </p:nvCxnSpPr>
        <p:spPr>
          <a:xfrm rot="16200000" flipH="1">
            <a:off x="3863334" y="3795026"/>
            <a:ext cx="12700" cy="3705458"/>
          </a:xfrm>
          <a:prstGeom prst="curvedConnector3">
            <a:avLst>
              <a:gd name="adj1" fmla="val 461324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6"/>
            <a:endCxn id="20" idx="2"/>
          </p:cNvCxnSpPr>
          <p:nvPr/>
        </p:nvCxnSpPr>
        <p:spPr>
          <a:xfrm>
            <a:off x="3520479" y="5377755"/>
            <a:ext cx="68571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21" idx="2"/>
          </p:cNvCxnSpPr>
          <p:nvPr/>
        </p:nvCxnSpPr>
        <p:spPr>
          <a:xfrm>
            <a:off x="4746189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0"/>
            <a:endCxn id="22" idx="0"/>
          </p:cNvCxnSpPr>
          <p:nvPr/>
        </p:nvCxnSpPr>
        <p:spPr>
          <a:xfrm rot="5400000" flipH="1" flipV="1">
            <a:off x="5702925" y="3881019"/>
            <a:ext cx="12700" cy="2453473"/>
          </a:xfrm>
          <a:prstGeom prst="curvedConnector3">
            <a:avLst>
              <a:gd name="adj1" fmla="val 318275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5986063" y="5377755"/>
            <a:ext cx="6735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4"/>
          </p:cNvCxnSpPr>
          <p:nvPr/>
        </p:nvCxnSpPr>
        <p:spPr>
          <a:xfrm flipV="1">
            <a:off x="4115954" y="2453922"/>
            <a:ext cx="505305" cy="5991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6"/>
            <a:endCxn id="23" idx="2"/>
          </p:cNvCxnSpPr>
          <p:nvPr/>
        </p:nvCxnSpPr>
        <p:spPr>
          <a:xfrm>
            <a:off x="7199662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4" animBg="1"/>
      <p:bldP spid="9" grpId="5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Sorting –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8634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812730" y="12180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3812730" y="309021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784838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828954" y="12180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837066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 flipH="1">
            <a:off x="3218634" y="1488003"/>
            <a:ext cx="594096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>
            <a:off x="4352730" y="1488003"/>
            <a:ext cx="511189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2"/>
          </p:cNvCxnSpPr>
          <p:nvPr/>
        </p:nvCxnSpPr>
        <p:spPr>
          <a:xfrm>
            <a:off x="3218634" y="2658103"/>
            <a:ext cx="594096" cy="702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9" idx="3"/>
          </p:cNvCxnSpPr>
          <p:nvPr/>
        </p:nvCxnSpPr>
        <p:spPr>
          <a:xfrm flipV="1">
            <a:off x="4352730" y="2579022"/>
            <a:ext cx="2563417" cy="7811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7" idx="7"/>
          </p:cNvCxnSpPr>
          <p:nvPr/>
        </p:nvCxnSpPr>
        <p:spPr>
          <a:xfrm flipH="1">
            <a:off x="5245757" y="1488003"/>
            <a:ext cx="583197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0"/>
          </p:cNvCxnSpPr>
          <p:nvPr/>
        </p:nvCxnSpPr>
        <p:spPr>
          <a:xfrm>
            <a:off x="6368954" y="1488003"/>
            <a:ext cx="738112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52728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7" name="Oval 16"/>
          <p:cNvSpPr/>
          <p:nvPr/>
        </p:nvSpPr>
        <p:spPr>
          <a:xfrm>
            <a:off x="3192602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4418312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IN" b="1" dirty="0"/>
          </a:p>
        </p:txBody>
      </p:sp>
      <p:sp>
        <p:nvSpPr>
          <p:cNvPr id="19" name="Oval 18"/>
          <p:cNvSpPr/>
          <p:nvPr/>
        </p:nvSpPr>
        <p:spPr>
          <a:xfrm>
            <a:off x="5658186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6871785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21" name="Oval 20"/>
          <p:cNvSpPr/>
          <p:nvPr/>
        </p:nvSpPr>
        <p:spPr>
          <a:xfrm>
            <a:off x="8111659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84969" y="4056180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Output:</a:t>
            </a:r>
            <a:endParaRPr lang="en-IN" dirty="0"/>
          </a:p>
        </p:txBody>
      </p:sp>
      <p:cxnSp>
        <p:nvCxnSpPr>
          <p:cNvPr id="23" name="Curved Connector 22"/>
          <p:cNvCxnSpPr>
            <a:stCxn id="16" idx="0"/>
            <a:endCxn id="21" idx="0"/>
          </p:cNvCxnSpPr>
          <p:nvPr/>
        </p:nvCxnSpPr>
        <p:spPr>
          <a:xfrm rot="5400000" flipH="1" flipV="1">
            <a:off x="5302193" y="1827378"/>
            <a:ext cx="12700" cy="6158931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4"/>
            <a:endCxn id="18" idx="4"/>
          </p:cNvCxnSpPr>
          <p:nvPr/>
        </p:nvCxnSpPr>
        <p:spPr>
          <a:xfrm rot="16200000" flipH="1">
            <a:off x="3455520" y="4214051"/>
            <a:ext cx="12700" cy="2465584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6"/>
            <a:endCxn id="18" idx="2"/>
          </p:cNvCxnSpPr>
          <p:nvPr/>
        </p:nvCxnSpPr>
        <p:spPr>
          <a:xfrm>
            <a:off x="3732602" y="5176843"/>
            <a:ext cx="68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>
            <a:off x="6198186" y="5176843"/>
            <a:ext cx="673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1" idx="2"/>
          </p:cNvCxnSpPr>
          <p:nvPr/>
        </p:nvCxnSpPr>
        <p:spPr>
          <a:xfrm>
            <a:off x="7411785" y="5176843"/>
            <a:ext cx="6998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0"/>
            <a:endCxn id="19" idx="0"/>
          </p:cNvCxnSpPr>
          <p:nvPr/>
        </p:nvCxnSpPr>
        <p:spPr>
          <a:xfrm rot="5400000" flipH="1" flipV="1">
            <a:off x="4695394" y="3674051"/>
            <a:ext cx="12700" cy="2465584"/>
          </a:xfrm>
          <a:prstGeom prst="curvedConnector3">
            <a:avLst>
              <a:gd name="adj1" fmla="val 261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AD1457"/>
                </a:solidFill>
              </a:rPr>
              <a:t>connected component </a:t>
            </a:r>
            <a:r>
              <a:rPr lang="en-IN" dirty="0"/>
              <a:t>(or just component) of an undirected graph is </a:t>
            </a:r>
            <a:r>
              <a:rPr lang="en-IN" b="1" dirty="0"/>
              <a:t>a subgraph in which any two vertices are connected </a:t>
            </a:r>
            <a:r>
              <a:rPr lang="en-IN" dirty="0"/>
              <a:t>to each other by paths.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 are two connected components in the above undirected graph. </a:t>
            </a:r>
            <a:r>
              <a:rPr lang="en-IN" b="1" dirty="0">
                <a:solidFill>
                  <a:srgbClr val="AD1457"/>
                </a:solidFill>
              </a:rPr>
              <a:t>0 1 2 </a:t>
            </a:r>
            <a:r>
              <a:rPr lang="en-IN" dirty="0"/>
              <a:t>and </a:t>
            </a:r>
            <a:r>
              <a:rPr lang="en-IN" b="1" dirty="0">
                <a:solidFill>
                  <a:srgbClr val="AD1457"/>
                </a:solidFill>
              </a:rPr>
              <a:t>3 4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44257" y="237970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296653" y="239995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296653" y="398955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283313" y="239995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83313" y="371010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>
            <a:off x="3570973" y="2948591"/>
            <a:ext cx="0" cy="1040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6"/>
            <a:endCxn id="4" idx="2"/>
          </p:cNvCxnSpPr>
          <p:nvPr/>
        </p:nvCxnSpPr>
        <p:spPr>
          <a:xfrm flipV="1">
            <a:off x="3845293" y="2654028"/>
            <a:ext cx="1098964" cy="20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4"/>
            <a:endCxn id="8" idx="0"/>
          </p:cNvCxnSpPr>
          <p:nvPr/>
        </p:nvCxnSpPr>
        <p:spPr>
          <a:xfrm>
            <a:off x="7557633" y="2948591"/>
            <a:ext cx="0" cy="76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64605" y="2053916"/>
            <a:ext cx="2772308" cy="27003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77073" y="2161928"/>
            <a:ext cx="1188132" cy="23762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</p:cNvCxnSpPr>
          <p:nvPr/>
        </p:nvCxnSpPr>
        <p:spPr>
          <a:xfrm flipV="1">
            <a:off x="5492896" y="2641644"/>
            <a:ext cx="17830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1" y="530001"/>
            <a:ext cx="68244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An introduction using Graphs 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Undirected Graph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Directed Graph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Traversing Graphs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Depth First Search (DFS)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Breath First Search (BFS)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Topological sort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Connected components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Articulation point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B20E2A-F2D8-419C-9FD1-95D26342647C}"/>
              </a:ext>
            </a:extLst>
          </p:cNvPr>
          <p:cNvSpPr/>
          <p:nvPr/>
        </p:nvSpPr>
        <p:spPr>
          <a:xfrm>
            <a:off x="6096000" y="0"/>
            <a:ext cx="6096000" cy="6588000"/>
          </a:xfrm>
          <a:prstGeom prst="rect">
            <a:avLst/>
          </a:prstGeom>
          <a:gradFill flip="none" rotWithShape="1">
            <a:gsLst>
              <a:gs pos="55000">
                <a:srgbClr val="B21266"/>
              </a:gs>
              <a:gs pos="30000">
                <a:srgbClr val="A3115D">
                  <a:lumMod val="100000"/>
                </a:srgbClr>
              </a:gs>
              <a:gs pos="100000">
                <a:srgbClr val="ED6D9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directed graph is strongly connected if there is a directed path from any vertex to every other vertex.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This is same as connectivity in an undirected graph, the only difference is strong connectivity applies to directed graphs and there should be directed paths instead of just paths.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Similar to connected components, a directed graph can be broken down into Strongly Connected Components.</a:t>
            </a:r>
          </a:p>
          <a:p>
            <a:pPr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036"/>
            <a:ext cx="6096000" cy="74892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424242"/>
                </a:solidFill>
              </a:rPr>
              <a:t>Connected Components</a:t>
            </a:r>
          </a:p>
        </p:txBody>
      </p:sp>
      <p:pic>
        <p:nvPicPr>
          <p:cNvPr id="7" name="Picture 2" descr="Image result for connected components i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5" y="1358154"/>
            <a:ext cx="4316708" cy="38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Articulation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AD1457"/>
                </a:solidFill>
              </a:rPr>
              <a:t>articulation point </a:t>
            </a:r>
            <a:r>
              <a:rPr lang="en-IN" dirty="0"/>
              <a:t>in a connected graph is a vertex, that if is deleted (and edges through it) then disconnects the graph.</a:t>
            </a:r>
          </a:p>
          <a:p>
            <a:r>
              <a:rPr lang="en-IN" dirty="0"/>
              <a:t>It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/>
              <a:t>represent </a:t>
            </a:r>
            <a:r>
              <a:rPr lang="en-IN" dirty="0">
                <a:solidFill>
                  <a:srgbClr val="AD1457"/>
                </a:solidFill>
              </a:rPr>
              <a:t>vulnerabilities</a:t>
            </a:r>
            <a:r>
              <a:rPr lang="en-IN" dirty="0"/>
              <a:t> in a connected network, single points whose failure would </a:t>
            </a:r>
            <a:r>
              <a:rPr lang="en-IN" dirty="0">
                <a:solidFill>
                  <a:srgbClr val="AD1457"/>
                </a:solidFill>
              </a:rPr>
              <a:t>split </a:t>
            </a:r>
            <a:r>
              <a:rPr lang="en-IN" dirty="0"/>
              <a:t>network into two or more disconnected components.</a:t>
            </a:r>
          </a:p>
          <a:p>
            <a:r>
              <a:rPr lang="en-US" dirty="0"/>
              <a:t>For a disconnected undirected graph, an articulation point is </a:t>
            </a:r>
            <a:r>
              <a:rPr lang="en-US" dirty="0">
                <a:solidFill>
                  <a:srgbClr val="AD1457"/>
                </a:solidFill>
              </a:rPr>
              <a:t>a vertex removing which </a:t>
            </a:r>
            <a:r>
              <a:rPr lang="en-US" dirty="0"/>
              <a:t>will  increases number of connected components.</a:t>
            </a:r>
          </a:p>
        </p:txBody>
      </p:sp>
      <p:sp>
        <p:nvSpPr>
          <p:cNvPr id="4" name="Oval 3"/>
          <p:cNvSpPr/>
          <p:nvPr/>
        </p:nvSpPr>
        <p:spPr>
          <a:xfrm>
            <a:off x="109478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094780" y="479100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35492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361506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3617430" y="479100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1634780" y="3923779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>
            <a:off x="2894920" y="3923779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>
          <a:xfrm>
            <a:off x="1364780" y="4193779"/>
            <a:ext cx="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3"/>
          </p:cNvCxnSpPr>
          <p:nvPr/>
        </p:nvCxnSpPr>
        <p:spPr>
          <a:xfrm flipV="1">
            <a:off x="1634780" y="4114698"/>
            <a:ext cx="799221" cy="9463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3885060" y="4193779"/>
            <a:ext cx="237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90686" y="340317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15" name="Oval 14"/>
          <p:cNvSpPr/>
          <p:nvPr/>
        </p:nvSpPr>
        <p:spPr>
          <a:xfrm>
            <a:off x="5690686" y="454272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16" name="Oval 15"/>
          <p:cNvSpPr/>
          <p:nvPr/>
        </p:nvSpPr>
        <p:spPr>
          <a:xfrm>
            <a:off x="6775826" y="401383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17" name="Oval 16"/>
          <p:cNvSpPr/>
          <p:nvPr/>
        </p:nvSpPr>
        <p:spPr>
          <a:xfrm>
            <a:off x="7771918" y="340317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8751189" y="401383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sp>
        <p:nvSpPr>
          <p:cNvPr id="19" name="Oval 18"/>
          <p:cNvSpPr/>
          <p:nvPr/>
        </p:nvSpPr>
        <p:spPr>
          <a:xfrm>
            <a:off x="7771918" y="461473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6775826" y="540682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cxnSp>
        <p:nvCxnSpPr>
          <p:cNvPr id="21" name="Straight Connector 20"/>
          <p:cNvCxnSpPr>
            <a:stCxn id="14" idx="6"/>
            <a:endCxn id="16" idx="1"/>
          </p:cNvCxnSpPr>
          <p:nvPr/>
        </p:nvCxnSpPr>
        <p:spPr>
          <a:xfrm>
            <a:off x="6230686" y="3673172"/>
            <a:ext cx="624221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5" idx="0"/>
          </p:cNvCxnSpPr>
          <p:nvPr/>
        </p:nvCxnSpPr>
        <p:spPr>
          <a:xfrm>
            <a:off x="5960686" y="3943172"/>
            <a:ext cx="0" cy="59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16" idx="3"/>
          </p:cNvCxnSpPr>
          <p:nvPr/>
        </p:nvCxnSpPr>
        <p:spPr>
          <a:xfrm flipV="1">
            <a:off x="6230686" y="4474750"/>
            <a:ext cx="624221" cy="33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7"/>
            <a:endCxn id="17" idx="2"/>
          </p:cNvCxnSpPr>
          <p:nvPr/>
        </p:nvCxnSpPr>
        <p:spPr>
          <a:xfrm flipV="1">
            <a:off x="7236745" y="3673172"/>
            <a:ext cx="535173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5"/>
            <a:endCxn id="19" idx="2"/>
          </p:cNvCxnSpPr>
          <p:nvPr/>
        </p:nvCxnSpPr>
        <p:spPr>
          <a:xfrm>
            <a:off x="7236745" y="4474750"/>
            <a:ext cx="535173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4"/>
            <a:endCxn id="20" idx="0"/>
          </p:cNvCxnSpPr>
          <p:nvPr/>
        </p:nvCxnSpPr>
        <p:spPr>
          <a:xfrm>
            <a:off x="7045826" y="4553831"/>
            <a:ext cx="0" cy="8529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8" idx="1"/>
          </p:cNvCxnSpPr>
          <p:nvPr/>
        </p:nvCxnSpPr>
        <p:spPr>
          <a:xfrm>
            <a:off x="8311918" y="3673172"/>
            <a:ext cx="518352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18" idx="3"/>
          </p:cNvCxnSpPr>
          <p:nvPr/>
        </p:nvCxnSpPr>
        <p:spPr>
          <a:xfrm flipV="1">
            <a:off x="8311918" y="4474750"/>
            <a:ext cx="518352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2752" y="565510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Articulation Points: 2,3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671747" y="599677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Articulation Points: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9" grpId="0" animBg="1"/>
      <p:bldP spid="20" grpId="0" animBg="1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b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 consists of a non-empty set </a:t>
                </a:r>
                <a:r>
                  <a:rPr lang="en-US" b="1" dirty="0">
                    <a:solidFill>
                      <a:srgbClr val="AD1457"/>
                    </a:solidFill>
                  </a:rPr>
                  <a:t>𝑵</a:t>
                </a:r>
                <a:r>
                  <a:rPr lang="en-US" dirty="0"/>
                  <a:t> called the set of nodes (vertices) of the graph, a set </a:t>
                </a:r>
                <a:r>
                  <a:rPr lang="en-US" b="1" dirty="0">
                    <a:solidFill>
                      <a:srgbClr val="AD1457"/>
                    </a:solidFill>
                  </a:rPr>
                  <a:t>𝑨</a:t>
                </a:r>
                <a:r>
                  <a:rPr lang="en-US" dirty="0"/>
                  <a:t> called the set of edges that also represents a mapping from the set of edges </a:t>
                </a:r>
                <a:r>
                  <a:rPr lang="en-US" b="1" dirty="0">
                    <a:solidFill>
                      <a:srgbClr val="AD1457"/>
                    </a:solidFill>
                  </a:rPr>
                  <a:t>𝑨</a:t>
                </a:r>
                <a:r>
                  <a:rPr lang="en-US" dirty="0"/>
                  <a:t> to a set of pairs of elements </a:t>
                </a:r>
                <a:r>
                  <a:rPr lang="en-US" b="1" dirty="0">
                    <a:solidFill>
                      <a:srgbClr val="AD1457"/>
                    </a:solidFill>
                  </a:rPr>
                  <a:t>𝑵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1341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370291" y="36107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894291" y="52937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89491" y="42203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760691" y="50651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808691" y="32363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7561291" y="39155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4" idx="7"/>
            <a:endCxn id="8" idx="1"/>
          </p:cNvCxnSpPr>
          <p:nvPr/>
        </p:nvCxnSpPr>
        <p:spPr>
          <a:xfrm flipV="1">
            <a:off x="3890617" y="3325641"/>
            <a:ext cx="2007348" cy="3743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6" idx="2"/>
          </p:cNvCxnSpPr>
          <p:nvPr/>
        </p:nvCxnSpPr>
        <p:spPr>
          <a:xfrm flipV="1">
            <a:off x="3370291" y="4525141"/>
            <a:ext cx="1219200" cy="84482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3065491" y="4131067"/>
            <a:ext cx="394074" cy="9341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5" idx="3"/>
          </p:cNvCxnSpPr>
          <p:nvPr/>
        </p:nvCxnSpPr>
        <p:spPr>
          <a:xfrm>
            <a:off x="3281017" y="5585493"/>
            <a:ext cx="1702548" cy="2286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1"/>
          </p:cNvCxnSpPr>
          <p:nvPr/>
        </p:nvCxnSpPr>
        <p:spPr>
          <a:xfrm>
            <a:off x="6418291" y="3541167"/>
            <a:ext cx="1232274" cy="46364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8" idx="3"/>
          </p:cNvCxnSpPr>
          <p:nvPr/>
        </p:nvCxnSpPr>
        <p:spPr>
          <a:xfrm flipV="1">
            <a:off x="5109817" y="3756693"/>
            <a:ext cx="788148" cy="5529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9" idx="3"/>
          </p:cNvCxnSpPr>
          <p:nvPr/>
        </p:nvCxnSpPr>
        <p:spPr>
          <a:xfrm flipV="1">
            <a:off x="5503891" y="4435867"/>
            <a:ext cx="2146674" cy="11627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5" idx="0"/>
          </p:cNvCxnSpPr>
          <p:nvPr/>
        </p:nvCxnSpPr>
        <p:spPr>
          <a:xfrm>
            <a:off x="5109817" y="4740667"/>
            <a:ext cx="89274" cy="5531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4591" y="540899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nodes</a:t>
            </a:r>
          </a:p>
          <a:p>
            <a:pPr algn="ctr"/>
            <a:r>
              <a:rPr lang="en-US" sz="2000" b="1" dirty="0"/>
              <a:t>(or vertices)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5415" y="252848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edges</a:t>
            </a:r>
          </a:p>
          <a:p>
            <a:pPr algn="ctr"/>
            <a:r>
              <a:rPr lang="en-US" sz="2000" b="1" dirty="0"/>
              <a:t>(or links)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30947" y="5762941"/>
            <a:ext cx="1828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8" idx="5"/>
          </p:cNvCxnSpPr>
          <p:nvPr/>
        </p:nvCxnSpPr>
        <p:spPr>
          <a:xfrm flipH="1" flipV="1">
            <a:off x="6329017" y="3756693"/>
            <a:ext cx="965574" cy="200624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9" idx="4"/>
          </p:cNvCxnSpPr>
          <p:nvPr/>
        </p:nvCxnSpPr>
        <p:spPr>
          <a:xfrm flipV="1">
            <a:off x="7294591" y="4525141"/>
            <a:ext cx="571500" cy="123780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13591" y="2837329"/>
            <a:ext cx="1047068" cy="891025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77679" y="2837329"/>
            <a:ext cx="1482980" cy="2179888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07976" y="2850776"/>
            <a:ext cx="4666130" cy="1559859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&amp;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Graph</a:t>
            </a:r>
            <a:r>
              <a:rPr lang="en-US" dirty="0"/>
              <a:t>:  A graph in which </a:t>
            </a:r>
            <a:r>
              <a:rPr lang="en-US" b="1" dirty="0"/>
              <a:t>every edge is directed</a:t>
            </a:r>
            <a:r>
              <a:rPr lang="en-US" dirty="0"/>
              <a:t> from one node to another is called a directed graph or digraph.</a:t>
            </a:r>
          </a:p>
          <a:p>
            <a:r>
              <a:rPr lang="en-US" b="1" dirty="0"/>
              <a:t>Undirected Graph</a:t>
            </a:r>
            <a:r>
              <a:rPr lang="en-US" dirty="0"/>
              <a:t>: A graph in which </a:t>
            </a:r>
            <a:r>
              <a:rPr lang="en-US" b="1" dirty="0"/>
              <a:t>every edge is undirected and no direction is associated with them </a:t>
            </a:r>
            <a:r>
              <a:rPr lang="en-US" dirty="0"/>
              <a:t>is called an undirected graph.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93296" y="3154166"/>
            <a:ext cx="2707497" cy="2203575"/>
            <a:chOff x="1980679" y="3969060"/>
            <a:chExt cx="2707497" cy="2203575"/>
          </a:xfrm>
        </p:grpSpPr>
        <p:sp>
          <p:nvSpPr>
            <p:cNvPr id="5" name="Oval 4"/>
            <p:cNvSpPr/>
            <p:nvPr/>
          </p:nvSpPr>
          <p:spPr>
            <a:xfrm>
              <a:off x="1980679" y="4073602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28954" y="432070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86012" y="507150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88371" y="4843409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0976" y="396906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>
              <a:off x="2437879" y="4302202"/>
              <a:ext cx="658030" cy="854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2"/>
            </p:cNvCxnSpPr>
            <p:nvPr/>
          </p:nvCxnSpPr>
          <p:spPr>
            <a:xfrm>
              <a:off x="3419199" y="4710945"/>
              <a:ext cx="369172" cy="36106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9" idx="4"/>
            </p:cNvCxnSpPr>
            <p:nvPr/>
          </p:nvCxnSpPr>
          <p:spPr>
            <a:xfrm flipV="1">
              <a:off x="4178616" y="4426260"/>
              <a:ext cx="280960" cy="48410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  <a:endCxn id="5" idx="4"/>
            </p:cNvCxnSpPr>
            <p:nvPr/>
          </p:nvCxnSpPr>
          <p:spPr>
            <a:xfrm flipH="1" flipV="1">
              <a:off x="2209279" y="4530802"/>
              <a:ext cx="243688" cy="6076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7"/>
              <a:endCxn id="9" idx="1"/>
            </p:cNvCxnSpPr>
            <p:nvPr/>
          </p:nvCxnSpPr>
          <p:spPr>
            <a:xfrm flipV="1">
              <a:off x="3419199" y="4036015"/>
              <a:ext cx="878732" cy="3516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2814641" y="5072009"/>
              <a:ext cx="973730" cy="21808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17001" y="5642902"/>
              <a:ext cx="2357454" cy="52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Directed Graph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7222" y="3086830"/>
            <a:ext cx="3587304" cy="2270911"/>
            <a:chOff x="5833085" y="3753036"/>
            <a:chExt cx="3587304" cy="2270911"/>
          </a:xfrm>
        </p:grpSpPr>
        <p:sp>
          <p:nvSpPr>
            <p:cNvPr id="18" name="Oval 17"/>
            <p:cNvSpPr/>
            <p:nvPr/>
          </p:nvSpPr>
          <p:spPr>
            <a:xfrm>
              <a:off x="7076584" y="3953541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3325" y="4462373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50493" y="4868890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482279" y="495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236527" y="375303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33085" y="455505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7"/>
              <a:endCxn id="18" idx="2"/>
            </p:cNvCxnSpPr>
            <p:nvPr/>
          </p:nvCxnSpPr>
          <p:spPr>
            <a:xfrm flipV="1">
              <a:off x="6223330" y="4182141"/>
              <a:ext cx="853254" cy="43987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5"/>
              <a:endCxn id="20" idx="2"/>
            </p:cNvCxnSpPr>
            <p:nvPr/>
          </p:nvCxnSpPr>
          <p:spPr>
            <a:xfrm>
              <a:off x="6223330" y="4945301"/>
              <a:ext cx="627163" cy="15218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7"/>
              <a:endCxn id="22" idx="3"/>
            </p:cNvCxnSpPr>
            <p:nvPr/>
          </p:nvCxnSpPr>
          <p:spPr>
            <a:xfrm flipV="1">
              <a:off x="8233570" y="4143281"/>
              <a:ext cx="69912" cy="38604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6"/>
              <a:endCxn id="22" idx="2"/>
            </p:cNvCxnSpPr>
            <p:nvPr/>
          </p:nvCxnSpPr>
          <p:spPr>
            <a:xfrm flipV="1">
              <a:off x="7533784" y="3981636"/>
              <a:ext cx="702743" cy="2005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4"/>
              <a:endCxn id="20" idx="0"/>
            </p:cNvCxnSpPr>
            <p:nvPr/>
          </p:nvCxnSpPr>
          <p:spPr>
            <a:xfrm flipH="1">
              <a:off x="7079093" y="4410741"/>
              <a:ext cx="226091" cy="4581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5"/>
              <a:endCxn id="19" idx="1"/>
            </p:cNvCxnSpPr>
            <p:nvPr/>
          </p:nvCxnSpPr>
          <p:spPr>
            <a:xfrm>
              <a:off x="7466829" y="4343786"/>
              <a:ext cx="443451" cy="18554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6"/>
              <a:endCxn id="21" idx="2"/>
            </p:cNvCxnSpPr>
            <p:nvPr/>
          </p:nvCxnSpPr>
          <p:spPr>
            <a:xfrm>
              <a:off x="7307693" y="5097490"/>
              <a:ext cx="1174586" cy="8717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4"/>
              <a:endCxn id="21" idx="1"/>
            </p:cNvCxnSpPr>
            <p:nvPr/>
          </p:nvCxnSpPr>
          <p:spPr>
            <a:xfrm>
              <a:off x="8465127" y="4210236"/>
              <a:ext cx="84107" cy="81278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15614" y="5538035"/>
              <a:ext cx="2904775" cy="48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Undirected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Graph/Tree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</a:t>
            </a:r>
            <a:r>
              <a:rPr lang="en-US" dirty="0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preorder.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preorder.</a:t>
            </a:r>
          </a:p>
          <a:p>
            <a:r>
              <a:rPr lang="en-US" b="1" dirty="0"/>
              <a:t>In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in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</a:t>
            </a:r>
            <a:r>
              <a:rPr lang="en-US" dirty="0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in order.</a:t>
            </a:r>
          </a:p>
          <a:p>
            <a:r>
              <a:rPr lang="en-US" b="1" dirty="0"/>
              <a:t>Post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Depth-First Search /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6220" y="1021729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396220" y="2098979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244092" y="21024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96220" y="31769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244092" y="3180465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3542562" y="21024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4694690" y="31769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3542562" y="3180465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2670540" y="1570369"/>
            <a:ext cx="0" cy="528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1518412" y="1296049"/>
            <a:ext cx="877808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2944860" y="1296049"/>
            <a:ext cx="872022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2670540" y="2647619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>
            <a:off x="1518412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1712386" y="2570766"/>
            <a:ext cx="764180" cy="686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1792732" y="2373299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1792732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4091202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>
            <a:off x="3816882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4091202" y="2376792"/>
            <a:ext cx="877808" cy="800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0718" y="982465"/>
                <a:ext cx="5943600" cy="91940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dirty="0"/>
                  <a:t>Select any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as starting point mark that node as visited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18" y="982465"/>
                <a:ext cx="5943600" cy="919401"/>
              </a:xfrm>
              <a:prstGeom prst="roundRect">
                <a:avLst/>
              </a:prstGeom>
              <a:blipFill>
                <a:blip r:embed="rId2"/>
                <a:stretch>
                  <a:fillRect l="-819" r="-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5288" y="2056190"/>
            <a:ext cx="5943600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one of the unvisited adjacent of current node.</a:t>
            </a:r>
          </a:p>
          <a:p>
            <a:pPr algn="just"/>
            <a:r>
              <a:rPr lang="en-IN" sz="2400" dirty="0"/>
              <a:t>Make it new starting point and mark it as visited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0719" y="3960223"/>
            <a:ext cx="5943600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If new node has no unvisited adjacent then move to parent and make it starting point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9219" y="5754301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AD1457"/>
                </a:solidFill>
              </a:rPr>
              <a:t>Visited 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8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80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12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4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76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08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8290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70290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D1457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07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–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an undirected graph all of whose nodes we wish to visit. </a:t>
                </a:r>
              </a:p>
              <a:p>
                <a:pPr lvl="0"/>
                <a:r>
                  <a:rPr lang="en-US" dirty="0"/>
                  <a:t>It is somehow possible </a:t>
                </a:r>
                <a:r>
                  <a:rPr lang="en-US" b="1" dirty="0">
                    <a:solidFill>
                      <a:srgbClr val="AD1457"/>
                    </a:solidFill>
                  </a:rPr>
                  <a:t>to mark a node </a:t>
                </a:r>
                <a:r>
                  <a:rPr lang="en-US" dirty="0"/>
                  <a:t>to show it has already been visited.</a:t>
                </a:r>
              </a:p>
              <a:p>
                <a:pPr lvl="0"/>
                <a:r>
                  <a:rPr lang="en-US" dirty="0"/>
                  <a:t>To carry out a </a:t>
                </a:r>
                <a:r>
                  <a:rPr lang="en-US" b="1" dirty="0">
                    <a:solidFill>
                      <a:srgbClr val="AD1457"/>
                    </a:solidFill>
                  </a:rPr>
                  <a:t>depth-first traversal </a:t>
                </a:r>
                <a:r>
                  <a:rPr lang="en-US" dirty="0"/>
                  <a:t>of the graph, choose any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starting point.</a:t>
                </a:r>
              </a:p>
              <a:p>
                <a:pPr lvl="0"/>
                <a:r>
                  <a:rPr lang="en-US" dirty="0"/>
                  <a:t>Mark this node to show it has been </a:t>
                </a:r>
                <a:r>
                  <a:rPr lang="en-US" b="1" dirty="0">
                    <a:solidFill>
                      <a:srgbClr val="AD1457"/>
                    </a:solidFill>
                  </a:rPr>
                  <a:t>visited</a:t>
                </a:r>
                <a:r>
                  <a:rPr lang="en-US" dirty="0">
                    <a:solidFill>
                      <a:srgbClr val="AD1457"/>
                    </a:solidFill>
                  </a:rPr>
                  <a:t>.</a:t>
                </a:r>
              </a:p>
              <a:p>
                <a:pPr lvl="0"/>
                <a:r>
                  <a:rPr lang="en-US" dirty="0"/>
                  <a:t>If there is a node adjacent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that has not yet been visited, choose this node as a new starting point and call the </a:t>
                </a:r>
                <a:r>
                  <a:rPr lang="en-US" dirty="0">
                    <a:solidFill>
                      <a:srgbClr val="AD1457"/>
                    </a:solidFill>
                  </a:rPr>
                  <a:t>depth-first search procedure </a:t>
                </a:r>
                <a:r>
                  <a:rPr lang="en-US" b="1" dirty="0">
                    <a:solidFill>
                      <a:srgbClr val="AD1457"/>
                    </a:solidFill>
                  </a:rPr>
                  <a:t>recursively</a:t>
                </a:r>
                <a:r>
                  <a:rPr lang="en-US" dirty="0"/>
                  <a:t>. </a:t>
                </a:r>
              </a:p>
              <a:p>
                <a:pPr lvl="0"/>
                <a:r>
                  <a:rPr lang="en-US" dirty="0"/>
                  <a:t>When all the nodes adjacent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AD1457"/>
                    </a:solidFill>
                  </a:rPr>
                  <a:t> are marked</a:t>
                </a:r>
                <a:r>
                  <a:rPr lang="en-US" dirty="0"/>
                  <a:t>, the search starting at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finished. </a:t>
                </a:r>
              </a:p>
              <a:p>
                <a:pPr lvl="0"/>
                <a:r>
                  <a:rPr lang="en-US" dirty="0"/>
                  <a:t>If there remain any nodes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</a:t>
                </a:r>
                <a:r>
                  <a:rPr lang="en-US" b="1" dirty="0">
                    <a:solidFill>
                      <a:srgbClr val="AD1457"/>
                    </a:solidFill>
                  </a:rPr>
                  <a:t>have not been visited</a:t>
                </a:r>
                <a:r>
                  <a:rPr lang="en-US" dirty="0"/>
                  <a:t>, choose any one of them as a </a:t>
                </a:r>
                <a:r>
                  <a:rPr lang="en-US" b="1" dirty="0">
                    <a:solidFill>
                      <a:srgbClr val="AD1457"/>
                    </a:solidFill>
                  </a:rPr>
                  <a:t>new starting point</a:t>
                </a:r>
                <a:r>
                  <a:rPr lang="en-US" dirty="0">
                    <a:solidFill>
                      <a:srgbClr val="AD1457"/>
                    </a:solidFill>
                  </a:rPr>
                  <a:t>,</a:t>
                </a:r>
                <a:r>
                  <a:rPr lang="en-US" dirty="0"/>
                  <a:t> and call the procedure again.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1547</Words>
  <Application>Microsoft Office PowerPoint</Application>
  <PresentationFormat>Widescreen</PresentationFormat>
  <Paragraphs>259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 Condensed</vt:lpstr>
      <vt:lpstr>Wingdings</vt:lpstr>
      <vt:lpstr>Open Sans Semibold</vt:lpstr>
      <vt:lpstr>Cambria Math</vt:lpstr>
      <vt:lpstr>Consolas</vt:lpstr>
      <vt:lpstr>Wingdings 3</vt:lpstr>
      <vt:lpstr>Roboto Condensed Light</vt:lpstr>
      <vt:lpstr>Arial</vt:lpstr>
      <vt:lpstr>Calibri</vt:lpstr>
      <vt:lpstr>Office Theme</vt:lpstr>
      <vt:lpstr>Unit-6:  Exploring Graphs </vt:lpstr>
      <vt:lpstr>PowerPoint Presentation</vt:lpstr>
      <vt:lpstr>Introduction to Graph</vt:lpstr>
      <vt:lpstr>Graph - Definition</vt:lpstr>
      <vt:lpstr>Directed &amp; Undirected Graph</vt:lpstr>
      <vt:lpstr>Traversing Graphs</vt:lpstr>
      <vt:lpstr>Traversing Graph/Tree</vt:lpstr>
      <vt:lpstr>Depth-First Search / Traversal</vt:lpstr>
      <vt:lpstr>DFS – Procedure </vt:lpstr>
      <vt:lpstr>Depth-First Search Algorithm</vt:lpstr>
      <vt:lpstr>Depth-First Search - Algorithm</vt:lpstr>
      <vt:lpstr>Breadth First Search / Traversal</vt:lpstr>
      <vt:lpstr>Breadth First Search - Algorithm</vt:lpstr>
      <vt:lpstr>Comparison of DFS and BFS</vt:lpstr>
      <vt:lpstr>Comparison of DFS and BFS</vt:lpstr>
      <vt:lpstr>Topological Sorting</vt:lpstr>
      <vt:lpstr>Topological Sorting – Example 1</vt:lpstr>
      <vt:lpstr>Topological Sorting – Example 2</vt:lpstr>
      <vt:lpstr>Connected Components</vt:lpstr>
      <vt:lpstr>PowerPoint Presentation</vt:lpstr>
      <vt:lpstr>Articulation 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408</cp:revision>
  <dcterms:created xsi:type="dcterms:W3CDTF">2020-05-01T05:09:15Z</dcterms:created>
  <dcterms:modified xsi:type="dcterms:W3CDTF">2020-11-05T07:57:25Z</dcterms:modified>
</cp:coreProperties>
</file>