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3" r:id="rId3"/>
    <p:sldId id="258" r:id="rId4"/>
    <p:sldId id="284" r:id="rId5"/>
    <p:sldId id="259" r:id="rId6"/>
    <p:sldId id="285" r:id="rId7"/>
    <p:sldId id="262" r:id="rId8"/>
    <p:sldId id="260" r:id="rId9"/>
    <p:sldId id="261" r:id="rId10"/>
    <p:sldId id="263" r:id="rId11"/>
    <p:sldId id="264" r:id="rId12"/>
    <p:sldId id="265" r:id="rId13"/>
    <p:sldId id="286" r:id="rId14"/>
    <p:sldId id="266" r:id="rId15"/>
    <p:sldId id="267" r:id="rId16"/>
    <p:sldId id="269" r:id="rId17"/>
    <p:sldId id="271" r:id="rId18"/>
    <p:sldId id="273" r:id="rId19"/>
    <p:sldId id="274" r:id="rId20"/>
    <p:sldId id="275" r:id="rId21"/>
    <p:sldId id="277" r:id="rId22"/>
    <p:sldId id="278" r:id="rId23"/>
    <p:sldId id="279" r:id="rId24"/>
    <p:sldId id="280" r:id="rId25"/>
    <p:sldId id="281"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282"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1BBAF"/>
    <a:srgbClr val="FFCA4F"/>
    <a:srgbClr val="854F89"/>
    <a:srgbClr val="FFE152"/>
    <a:srgbClr val="DD00FF"/>
    <a:srgbClr val="D8D5ED"/>
    <a:srgbClr val="B5FCFF"/>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36"/>
    <p:restoredTop sz="94607"/>
  </p:normalViewPr>
  <p:slideViewPr>
    <p:cSldViewPr snapToGrid="0">
      <p:cViewPr varScale="1">
        <p:scale>
          <a:sx n="68" d="100"/>
          <a:sy n="68" d="100"/>
        </p:scale>
        <p:origin x="58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06-04-2021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06-04-2021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71523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6E4831-481F-4AF1-9D8E-170CD6E1C3F5}" type="datetimeFigureOut">
              <a:rPr lang="en-IN" smtClean="0"/>
              <a:pPr/>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B6E4831-481F-4AF1-9D8E-170CD6E1C3F5}" type="datetimeFigureOut">
              <a:rPr lang="en-IN" smtClean="0"/>
              <a:pPr/>
              <a:t>06-04-2021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06-04-2021</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06-04-2021</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6E4831-481F-4AF1-9D8E-170CD6E1C3F5}" type="datetimeFigureOut">
              <a:rPr lang="en-IN" smtClean="0"/>
              <a:pPr/>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06-04-2021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06-04-2021</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B6E4831-481F-4AF1-9D8E-170CD6E1C3F5}" type="datetimeFigureOut">
              <a:rPr lang="en-IN" smtClean="0"/>
              <a:pPr/>
              <a:t>06-04-2021</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C11CE39-2868-44A2-A0C6-827D458F7A8B}" type="slidenum">
              <a:rPr lang="en-IN" smtClean="0"/>
              <a:pPr/>
              <a:t>‹#›</a:t>
            </a:fld>
            <a:endParaRPr lang="en-IN"/>
          </a:p>
        </p:txBody>
      </p:sp>
    </p:spTree>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 Id="rId5" Type="http://schemas.openxmlformats.org/officeDocument/2006/relationships/image" Target="../media/image42.jpeg"/><Relationship Id="rId4" Type="http://schemas.openxmlformats.org/officeDocument/2006/relationships/image" Target="../media/image41.jpeg"/></Relationships>
</file>

<file path=ppt/slides/_rels/slide7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6733" y="841791"/>
            <a:ext cx="2734471" cy="913313"/>
          </a:xfrm>
          <a:prstGeom prst="rect">
            <a:avLst/>
          </a:prstGeom>
        </p:spPr>
      </p:pic>
      <p:sp>
        <p:nvSpPr>
          <p:cNvPr id="5" name="TextBox 4"/>
          <p:cNvSpPr txBox="1"/>
          <p:nvPr/>
        </p:nvSpPr>
        <p:spPr>
          <a:xfrm>
            <a:off x="9345419" y="1755104"/>
            <a:ext cx="2743200" cy="430887"/>
          </a:xfrm>
          <a:prstGeom prst="rect">
            <a:avLst/>
          </a:prstGeom>
          <a:noFill/>
        </p:spPr>
        <p:txBody>
          <a:bodyPr wrap="square" rtlCol="0">
            <a:spAutoFit/>
          </a:bodyPr>
          <a:lstStyle/>
          <a:p>
            <a:r>
              <a:rPr lang="en-IN" sz="2200" dirty="0">
                <a:solidFill>
                  <a:srgbClr val="0098A3"/>
                </a:solidFill>
                <a:latin typeface="CastleT" panose="020E0602050706020204" pitchFamily="34" charset="0"/>
              </a:rPr>
              <a:t>Department of IT</a:t>
            </a:r>
          </a:p>
        </p:txBody>
      </p:sp>
      <p:sp>
        <p:nvSpPr>
          <p:cNvPr id="7" name="Subtitle 2"/>
          <p:cNvSpPr txBox="1">
            <a:spLocks/>
          </p:cNvSpPr>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sz="7200" b="1" dirty="0"/>
          </a:p>
        </p:txBody>
      </p:sp>
      <p:sp>
        <p:nvSpPr>
          <p:cNvPr id="12" name="TextBox 11"/>
          <p:cNvSpPr txBox="1"/>
          <p:nvPr/>
        </p:nvSpPr>
        <p:spPr>
          <a:xfrm>
            <a:off x="9448800" y="2856628"/>
            <a:ext cx="2743200" cy="2800767"/>
          </a:xfrm>
          <a:prstGeom prst="rect">
            <a:avLst/>
          </a:prstGeom>
          <a:noFill/>
        </p:spPr>
        <p:txBody>
          <a:bodyPr wrap="square" rtlCol="0">
            <a:spAutoFit/>
          </a:bodyPr>
          <a:lstStyle/>
          <a:p>
            <a:r>
              <a:rPr lang="en-IN" sz="2200" dirty="0">
                <a:solidFill>
                  <a:srgbClr val="0098A3"/>
                </a:solidFill>
                <a:latin typeface="CastleT" panose="020E0602050706020204" pitchFamily="34" charset="0"/>
              </a:rPr>
              <a:t>Unit no: 1</a:t>
            </a:r>
          </a:p>
          <a:p>
            <a:r>
              <a:rPr lang="en-IN" sz="2200" dirty="0">
                <a:solidFill>
                  <a:srgbClr val="0098A3"/>
                </a:solidFill>
                <a:latin typeface="CastleT" panose="020E0602050706020204" pitchFamily="34" charset="0"/>
              </a:rPr>
              <a:t>Unit title :  Introduction to CNS</a:t>
            </a:r>
          </a:p>
          <a:p>
            <a:endParaRPr lang="en-IN" sz="2200" dirty="0">
              <a:solidFill>
                <a:srgbClr val="0098A3"/>
              </a:solidFill>
              <a:latin typeface="CastleT" panose="020E0602050706020204" pitchFamily="34" charset="0"/>
            </a:endParaRPr>
          </a:p>
          <a:p>
            <a:endParaRPr lang="en-IN" sz="2200" dirty="0">
              <a:solidFill>
                <a:srgbClr val="0098A3"/>
              </a:solidFill>
              <a:latin typeface="CastleT" panose="020E0602050706020204" pitchFamily="34" charset="0"/>
            </a:endParaRPr>
          </a:p>
          <a:p>
            <a:r>
              <a:rPr lang="en-IN" sz="2200" dirty="0">
                <a:solidFill>
                  <a:srgbClr val="0098A3"/>
                </a:solidFill>
                <a:latin typeface="CastleT" panose="020E0602050706020204" pitchFamily="34" charset="0"/>
              </a:rPr>
              <a:t>Cryptography and Network Security </a:t>
            </a:r>
            <a:r>
              <a:rPr lang="en-IN" sz="2200">
                <a:solidFill>
                  <a:srgbClr val="0098A3"/>
                </a:solidFill>
                <a:latin typeface="CastleT" panose="020E0602050706020204" pitchFamily="34" charset="0"/>
              </a:rPr>
              <a:t>and 3161609</a:t>
            </a:r>
            <a:endParaRPr lang="en-IN" sz="2200" dirty="0">
              <a:solidFill>
                <a:srgbClr val="0098A3"/>
              </a:solidFill>
              <a:latin typeface="CastleT" panose="020E0602050706020204" pitchFamily="34" charset="0"/>
            </a:endParaRPr>
          </a:p>
        </p:txBody>
      </p:sp>
    </p:spTree>
    <p:extLst>
      <p:ext uri="{BB962C8B-B14F-4D97-AF65-F5344CB8AC3E}">
        <p14:creationId xmlns:p14="http://schemas.microsoft.com/office/powerpoint/2010/main" val="3082812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Examples of Security </a:t>
            </a:r>
            <a:br>
              <a:rPr lang="en-US" altLang="en-US" dirty="0">
                <a:ea typeface="ＭＳ Ｐゴシック" panose="020B0600070205080204" pitchFamily="34" charset="-128"/>
              </a:rPr>
            </a:br>
            <a:r>
              <a:rPr lang="en-US" altLang="en-US" dirty="0">
                <a:ea typeface="ＭＳ Ｐゴシック" panose="020B0600070205080204" pitchFamily="34" charset="-128"/>
              </a:rPr>
              <a:t>Requirements</a:t>
            </a:r>
            <a:endParaRPr lang="en-IN" dirty="0"/>
          </a:p>
        </p:txBody>
      </p:sp>
      <p:sp>
        <p:nvSpPr>
          <p:cNvPr id="3" name="Content Placeholder 2"/>
          <p:cNvSpPr>
            <a:spLocks noGrp="1"/>
          </p:cNvSpPr>
          <p:nvPr>
            <p:ph idx="1"/>
          </p:nvPr>
        </p:nvSpPr>
        <p:spPr/>
        <p:txBody>
          <a:bodyPr/>
          <a:lstStyle/>
          <a:p>
            <a:pPr>
              <a:defRPr/>
            </a:pPr>
            <a:r>
              <a:rPr lang="en-US" altLang="el-GR" dirty="0">
                <a:ea typeface="ＭＳ Ｐゴシック" pitchFamily="34" charset="-128"/>
              </a:rPr>
              <a:t>Confidentiality – student grades</a:t>
            </a:r>
          </a:p>
          <a:p>
            <a:pPr>
              <a:defRPr/>
            </a:pPr>
            <a:endParaRPr lang="en-US" altLang="el-GR" dirty="0">
              <a:ea typeface="ＭＳ Ｐゴシック" pitchFamily="34" charset="-128"/>
            </a:endParaRPr>
          </a:p>
          <a:p>
            <a:pPr>
              <a:defRPr/>
            </a:pPr>
            <a:r>
              <a:rPr lang="en-US" altLang="el-GR" dirty="0">
                <a:ea typeface="ＭＳ Ｐゴシック" pitchFamily="34" charset="-128"/>
              </a:rPr>
              <a:t>Integrity – patient information</a:t>
            </a:r>
          </a:p>
          <a:p>
            <a:pPr>
              <a:defRPr/>
            </a:pPr>
            <a:endParaRPr lang="en-US" altLang="el-GR" dirty="0">
              <a:ea typeface="ＭＳ Ｐゴシック" pitchFamily="34" charset="-128"/>
            </a:endParaRPr>
          </a:p>
          <a:p>
            <a:pPr>
              <a:defRPr/>
            </a:pPr>
            <a:r>
              <a:rPr lang="en-US" altLang="el-GR" dirty="0">
                <a:ea typeface="ＭＳ Ｐゴシック" pitchFamily="34" charset="-128"/>
              </a:rPr>
              <a:t>Availability – authentication service</a:t>
            </a:r>
          </a:p>
          <a:p>
            <a:pPr>
              <a:defRPr/>
            </a:pPr>
            <a:endParaRPr lang="en-US" altLang="el-GR" dirty="0">
              <a:ea typeface="ＭＳ Ｐゴシック" pitchFamily="34" charset="-128"/>
            </a:endParaRPr>
          </a:p>
          <a:p>
            <a:r>
              <a:rPr lang="en-US" dirty="0"/>
              <a:t>authenticity – admission ticket</a:t>
            </a:r>
          </a:p>
          <a:p>
            <a:endParaRPr lang="en-US" dirty="0"/>
          </a:p>
          <a:p>
            <a:r>
              <a:rPr lang="en-US" dirty="0"/>
              <a:t>non-repudiation – stock sell order</a:t>
            </a:r>
          </a:p>
          <a:p>
            <a:endParaRPr lang="en-IN" dirty="0"/>
          </a:p>
        </p:txBody>
      </p:sp>
    </p:spTree>
    <p:extLst>
      <p:ext uri="{BB962C8B-B14F-4D97-AF65-F5344CB8AC3E}">
        <p14:creationId xmlns:p14="http://schemas.microsoft.com/office/powerpoint/2010/main" val="3629748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Security Requirements</a:t>
            </a:r>
            <a:endParaRPr lang="en-IN" dirty="0"/>
          </a:p>
        </p:txBody>
      </p:sp>
      <p:sp>
        <p:nvSpPr>
          <p:cNvPr id="3" name="Content Placeholder 2"/>
          <p:cNvSpPr>
            <a:spLocks noGrp="1"/>
          </p:cNvSpPr>
          <p:nvPr>
            <p:ph idx="1"/>
          </p:nvPr>
        </p:nvSpPr>
        <p:spPr/>
        <p:txBody>
          <a:bodyPr/>
          <a:lstStyle/>
          <a:p>
            <a:pPr>
              <a:defRPr/>
            </a:pPr>
            <a:r>
              <a:rPr lang="en-US" b="1" dirty="0"/>
              <a:t>Confidentiality: </a:t>
            </a:r>
            <a:r>
              <a:rPr lang="en-US" dirty="0"/>
              <a:t>Preserving authorized restrictions on information access and disclosure, including means for protecting personal privacy and proprietary information. A loss of confidentiality is the unauthorized disclosure of </a:t>
            </a:r>
            <a:r>
              <a:rPr lang="en-IN" dirty="0"/>
              <a:t>information.</a:t>
            </a:r>
          </a:p>
          <a:p>
            <a:pPr>
              <a:defRPr/>
            </a:pPr>
            <a:r>
              <a:rPr lang="en-US" b="1" dirty="0"/>
              <a:t>Integrity: </a:t>
            </a:r>
            <a:r>
              <a:rPr lang="en-US" dirty="0"/>
              <a:t>Guarding against improper information modification or destruction, including ensuring information nonrepudiation and authenticity. A loss of integrity is the unauthorized modification or destruction of information.</a:t>
            </a:r>
          </a:p>
          <a:p>
            <a:pPr>
              <a:defRPr/>
            </a:pPr>
            <a:r>
              <a:rPr lang="en-US" b="1" dirty="0"/>
              <a:t>Availability: </a:t>
            </a:r>
            <a:r>
              <a:rPr lang="en-US" dirty="0"/>
              <a:t>Ensuring timely and reliable access to and use of information. A loss of availability is the disruption of access to or use of information or an </a:t>
            </a:r>
            <a:r>
              <a:rPr lang="en-IN" dirty="0"/>
              <a:t>information system.</a:t>
            </a:r>
          </a:p>
          <a:p>
            <a:endParaRPr lang="en-IN" dirty="0"/>
          </a:p>
        </p:txBody>
      </p:sp>
    </p:spTree>
    <p:extLst>
      <p:ext uri="{BB962C8B-B14F-4D97-AF65-F5344CB8AC3E}">
        <p14:creationId xmlns:p14="http://schemas.microsoft.com/office/powerpoint/2010/main" val="563190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en-US" dirty="0">
                <a:ea typeface="ＭＳ Ｐゴシック" panose="020B0600070205080204" pitchFamily="34" charset="-128"/>
              </a:rPr>
              <a:t>Aspects of Security</a:t>
            </a:r>
            <a:endParaRPr lang="en-IN" dirty="0"/>
          </a:p>
        </p:txBody>
      </p:sp>
      <p:sp>
        <p:nvSpPr>
          <p:cNvPr id="3" name="Content Placeholder 2"/>
          <p:cNvSpPr>
            <a:spLocks noGrp="1"/>
          </p:cNvSpPr>
          <p:nvPr>
            <p:ph idx="1"/>
          </p:nvPr>
        </p:nvSpPr>
        <p:spPr/>
        <p:txBody>
          <a:bodyPr>
            <a:normAutofit/>
          </a:bodyPr>
          <a:lstStyle/>
          <a:p>
            <a:r>
              <a:rPr lang="en-US" dirty="0"/>
              <a:t>Consider 3 aspects of information security:</a:t>
            </a:r>
          </a:p>
          <a:p>
            <a:r>
              <a:rPr lang="en-US" dirty="0"/>
              <a:t>security attack</a:t>
            </a:r>
          </a:p>
          <a:p>
            <a:r>
              <a:rPr lang="en-US" dirty="0"/>
              <a:t>security mechanism (control)</a:t>
            </a:r>
          </a:p>
          <a:p>
            <a:r>
              <a:rPr lang="en-US" dirty="0"/>
              <a:t>security service</a:t>
            </a:r>
          </a:p>
          <a:p>
            <a:endParaRPr lang="en-US" dirty="0"/>
          </a:p>
          <a:p>
            <a:r>
              <a:rPr lang="en-US" dirty="0"/>
              <a:t>note terms</a:t>
            </a:r>
          </a:p>
          <a:p>
            <a:r>
              <a:rPr lang="en-US" dirty="0"/>
              <a:t>Threat – a potential for violation of security</a:t>
            </a:r>
          </a:p>
          <a:p>
            <a:r>
              <a:rPr lang="en-US" dirty="0"/>
              <a:t>Vulnerability – a way by which loss can happen</a:t>
            </a:r>
          </a:p>
          <a:p>
            <a:r>
              <a:rPr lang="en-US" dirty="0"/>
              <a:t>Attack – an assault on system security, a deliberate attempt to evade security services.</a:t>
            </a:r>
          </a:p>
        </p:txBody>
      </p:sp>
    </p:spTree>
    <p:extLst>
      <p:ext uri="{BB962C8B-B14F-4D97-AF65-F5344CB8AC3E}">
        <p14:creationId xmlns:p14="http://schemas.microsoft.com/office/powerpoint/2010/main" val="2309222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A989-2919-7F4F-A992-63BB7F247830}"/>
              </a:ext>
            </a:extLst>
          </p:cNvPr>
          <p:cNvSpPr>
            <a:spLocks noGrp="1"/>
          </p:cNvSpPr>
          <p:nvPr>
            <p:ph type="title"/>
          </p:nvPr>
        </p:nvSpPr>
        <p:spPr/>
        <p:txBody>
          <a:bodyPr/>
          <a:lstStyle/>
          <a:p>
            <a:r>
              <a:rPr lang="en-US" dirty="0"/>
              <a:t>Types of Attacks</a:t>
            </a:r>
          </a:p>
        </p:txBody>
      </p:sp>
      <p:sp>
        <p:nvSpPr>
          <p:cNvPr id="3" name="Content Placeholder 2">
            <a:extLst>
              <a:ext uri="{FF2B5EF4-FFF2-40B4-BE49-F238E27FC236}">
                <a16:creationId xmlns:a16="http://schemas.microsoft.com/office/drawing/2014/main" id="{1C17517A-D8FA-4C49-9DBA-F08B418BA5B5}"/>
              </a:ext>
            </a:extLst>
          </p:cNvPr>
          <p:cNvSpPr>
            <a:spLocks noGrp="1"/>
          </p:cNvSpPr>
          <p:nvPr>
            <p:ph idx="1"/>
          </p:nvPr>
        </p:nvSpPr>
        <p:spPr/>
        <p:txBody>
          <a:bodyPr/>
          <a:lstStyle/>
          <a:p>
            <a:endParaRPr lang="en-US"/>
          </a:p>
        </p:txBody>
      </p:sp>
      <p:pic>
        <p:nvPicPr>
          <p:cNvPr id="4" name="Picture 2">
            <a:extLst>
              <a:ext uri="{FF2B5EF4-FFF2-40B4-BE49-F238E27FC236}">
                <a16:creationId xmlns:a16="http://schemas.microsoft.com/office/drawing/2014/main" id="{CAA36800-6BF9-AB4D-B886-C2B447DC2F03}"/>
              </a:ext>
            </a:extLst>
          </p:cNvPr>
          <p:cNvPicPr>
            <a:picLocks noChangeAspect="1" noChangeArrowheads="1"/>
          </p:cNvPicPr>
          <p:nvPr/>
        </p:nvPicPr>
        <p:blipFill>
          <a:blip r:embed="rId2"/>
          <a:srcRect/>
          <a:stretch>
            <a:fillRect/>
          </a:stretch>
        </p:blipFill>
        <p:spPr bwMode="auto">
          <a:xfrm>
            <a:off x="3946961" y="1123837"/>
            <a:ext cx="7239000" cy="4419600"/>
          </a:xfrm>
          <a:prstGeom prst="rect">
            <a:avLst/>
          </a:prstGeom>
          <a:noFill/>
        </p:spPr>
      </p:pic>
    </p:spTree>
    <p:extLst>
      <p:ext uri="{BB962C8B-B14F-4D97-AF65-F5344CB8AC3E}">
        <p14:creationId xmlns:p14="http://schemas.microsoft.com/office/powerpoint/2010/main" val="1282265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en-US" dirty="0"/>
              <a:t>Classify Security Attacks as</a:t>
            </a:r>
            <a:endParaRPr lang="en-IN" dirty="0"/>
          </a:p>
        </p:txBody>
      </p:sp>
      <p:sp>
        <p:nvSpPr>
          <p:cNvPr id="3" name="Content Placeholder 2"/>
          <p:cNvSpPr>
            <a:spLocks noGrp="1"/>
          </p:cNvSpPr>
          <p:nvPr>
            <p:ph idx="1"/>
          </p:nvPr>
        </p:nvSpPr>
        <p:spPr/>
        <p:txBody>
          <a:bodyPr>
            <a:normAutofit/>
          </a:bodyPr>
          <a:lstStyle/>
          <a:p>
            <a:pPr algn="just">
              <a:defRPr/>
            </a:pPr>
            <a:r>
              <a:rPr lang="en-US" altLang="en-US" sz="2600" b="1" dirty="0"/>
              <a:t>Passive attacks</a:t>
            </a:r>
            <a:r>
              <a:rPr lang="en-US" altLang="en-US" sz="2600" dirty="0"/>
              <a:t> – </a:t>
            </a:r>
          </a:p>
          <a:p>
            <a:pPr algn="just">
              <a:defRPr/>
            </a:pPr>
            <a:r>
              <a:rPr lang="en-US" altLang="en-US" sz="2600" dirty="0"/>
              <a:t>Passive attacks are in the nature of eavesdropping on, or monitoring of, transmissions. The goal of the opponent is to obtain information that is being transmitted. </a:t>
            </a:r>
          </a:p>
          <a:p>
            <a:pPr algn="just">
              <a:defRPr/>
            </a:pPr>
            <a:r>
              <a:rPr lang="en-US" altLang="en-US" sz="2600" dirty="0"/>
              <a:t>Two types of passive attacks are the release of message contents and traffic analysis</a:t>
            </a:r>
            <a:endParaRPr lang="en-AU" altLang="en-US" sz="2600" b="1" dirty="0"/>
          </a:p>
          <a:p>
            <a:pPr algn="just">
              <a:defRPr/>
            </a:pPr>
            <a:r>
              <a:rPr lang="en-AU" altLang="en-US" sz="2600" b="1" dirty="0"/>
              <a:t>Active attacks</a:t>
            </a:r>
            <a:r>
              <a:rPr lang="en-AU" altLang="en-US" sz="2600" dirty="0"/>
              <a:t> – modification of data stream to:</a:t>
            </a:r>
          </a:p>
          <a:p>
            <a:pPr lvl="1" algn="just">
              <a:defRPr/>
            </a:pPr>
            <a:r>
              <a:rPr lang="en-US" altLang="en-US" sz="2600" dirty="0"/>
              <a:t>masquerade of one entity as some other</a:t>
            </a:r>
            <a:endParaRPr lang="en-AU" altLang="en-US" sz="2600" dirty="0"/>
          </a:p>
          <a:p>
            <a:pPr lvl="1" algn="just">
              <a:defRPr/>
            </a:pPr>
            <a:r>
              <a:rPr lang="en-US" altLang="en-US" sz="2600" dirty="0"/>
              <a:t>replay previous messages</a:t>
            </a:r>
          </a:p>
          <a:p>
            <a:pPr lvl="1" algn="just">
              <a:defRPr/>
            </a:pPr>
            <a:r>
              <a:rPr lang="en-US" altLang="en-US" sz="2600" dirty="0"/>
              <a:t>modify messages in transit</a:t>
            </a:r>
          </a:p>
          <a:p>
            <a:pPr lvl="1" algn="just">
              <a:defRPr/>
            </a:pPr>
            <a:r>
              <a:rPr lang="en-US" altLang="en-US" sz="2600" dirty="0"/>
              <a:t>denial of service</a:t>
            </a:r>
          </a:p>
        </p:txBody>
      </p:sp>
    </p:spTree>
    <p:extLst>
      <p:ext uri="{BB962C8B-B14F-4D97-AF65-F5344CB8AC3E}">
        <p14:creationId xmlns:p14="http://schemas.microsoft.com/office/powerpoint/2010/main" val="274316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el-GR" dirty="0">
                <a:ea typeface="ＭＳ Ｐゴシック" panose="020B0600070205080204" pitchFamily="34" charset="-128"/>
              </a:rPr>
              <a:t>Passive Attack: </a:t>
            </a:r>
            <a:br>
              <a:rPr lang="en-AU" altLang="el-GR" dirty="0">
                <a:ea typeface="ＭＳ Ｐゴシック" panose="020B0600070205080204" pitchFamily="34" charset="-128"/>
              </a:rPr>
            </a:br>
            <a:r>
              <a:rPr lang="en-AU" altLang="el-GR" dirty="0">
                <a:ea typeface="ＭＳ Ｐゴシック" panose="020B0600070205080204" pitchFamily="34" charset="-128"/>
              </a:rPr>
              <a:t>release of message contents</a:t>
            </a:r>
            <a:endParaRPr lang="en-IN" dirty="0"/>
          </a:p>
        </p:txBody>
      </p:sp>
      <p:pic>
        <p:nvPicPr>
          <p:cNvPr id="4" name="Picture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536533"/>
            <a:ext cx="7315200" cy="429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6591988E-0D0A-E648-A53D-D3C6F9BB90EF}"/>
              </a:ext>
            </a:extLst>
          </p:cNvPr>
          <p:cNvSpPr/>
          <p:nvPr/>
        </p:nvSpPr>
        <p:spPr>
          <a:xfrm>
            <a:off x="4124446" y="4830379"/>
            <a:ext cx="6096000" cy="1631216"/>
          </a:xfrm>
          <a:prstGeom prst="rect">
            <a:avLst/>
          </a:prstGeom>
        </p:spPr>
        <p:txBody>
          <a:bodyPr>
            <a:spAutoFit/>
          </a:bodyPr>
          <a:lstStyle/>
          <a:p>
            <a:r>
              <a:rPr lang="en-US" sz="2000" b="1" dirty="0"/>
              <a:t>1. Release of  message content :</a:t>
            </a:r>
            <a:r>
              <a:rPr lang="en-US" sz="2000" dirty="0"/>
              <a:t> </a:t>
            </a:r>
          </a:p>
          <a:p>
            <a:pPr lvl="1"/>
            <a:r>
              <a:rPr lang="en-US" sz="2000" dirty="0"/>
              <a:t>A telephone conversation and email and transferred file may contain sensitive or confidentiality information. </a:t>
            </a:r>
          </a:p>
          <a:p>
            <a:pPr lvl="1"/>
            <a:r>
              <a:rPr lang="en-US" sz="2000" dirty="0"/>
              <a:t>Prevent attacker from reading this content.</a:t>
            </a:r>
          </a:p>
        </p:txBody>
      </p:sp>
    </p:spTree>
    <p:extLst>
      <p:ext uri="{BB962C8B-B14F-4D97-AF65-F5344CB8AC3E}">
        <p14:creationId xmlns:p14="http://schemas.microsoft.com/office/powerpoint/2010/main" val="1753977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el-GR" dirty="0">
                <a:ea typeface="ＭＳ Ｐゴシック" panose="020B0600070205080204" pitchFamily="34" charset="-128"/>
              </a:rPr>
              <a:t>Passive Attack: Traffic Analysis</a:t>
            </a:r>
            <a:endParaRPr lang="en-IN" dirty="0"/>
          </a:p>
        </p:txBody>
      </p:sp>
      <p:pic>
        <p:nvPicPr>
          <p:cNvPr id="4" name="Picture 2"/>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417518"/>
            <a:ext cx="7315200" cy="4207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6136B175-9B92-544D-A085-2D8BD0094204}"/>
              </a:ext>
            </a:extLst>
          </p:cNvPr>
          <p:cNvSpPr/>
          <p:nvPr/>
        </p:nvSpPr>
        <p:spPr>
          <a:xfrm>
            <a:off x="3868738" y="5131933"/>
            <a:ext cx="6096000" cy="1015663"/>
          </a:xfrm>
          <a:prstGeom prst="rect">
            <a:avLst/>
          </a:prstGeom>
        </p:spPr>
        <p:txBody>
          <a:bodyPr>
            <a:spAutoFit/>
          </a:bodyPr>
          <a:lstStyle/>
          <a:p>
            <a:r>
              <a:rPr lang="en-US" sz="2400" b="1" dirty="0"/>
              <a:t>2. Traffic Analysis : </a:t>
            </a:r>
          </a:p>
          <a:p>
            <a:pPr lvl="1"/>
            <a:r>
              <a:rPr lang="en-US" dirty="0"/>
              <a:t>Observing  Identity of sender and receiver.</a:t>
            </a:r>
          </a:p>
          <a:p>
            <a:pPr lvl="1"/>
            <a:r>
              <a:rPr lang="en-US" dirty="0"/>
              <a:t>Observing pattern or type of file which is transferred.</a:t>
            </a:r>
          </a:p>
        </p:txBody>
      </p:sp>
    </p:spTree>
    <p:extLst>
      <p:ext uri="{BB962C8B-B14F-4D97-AF65-F5344CB8AC3E}">
        <p14:creationId xmlns:p14="http://schemas.microsoft.com/office/powerpoint/2010/main" val="1963459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el-GR" dirty="0">
                <a:ea typeface="ＭＳ Ｐゴシック" panose="020B0600070205080204" pitchFamily="34" charset="-128"/>
              </a:rPr>
              <a:t>Active Attack: Masquerade</a:t>
            </a:r>
            <a:endParaRPr lang="en-IN" dirty="0"/>
          </a:p>
        </p:txBody>
      </p:sp>
      <p:pic>
        <p:nvPicPr>
          <p:cNvPr id="4" name="Picture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77194"/>
            <a:ext cx="7315200" cy="4456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362282AB-7878-C646-B925-068243C0BE0E}"/>
              </a:ext>
            </a:extLst>
          </p:cNvPr>
          <p:cNvSpPr/>
          <p:nvPr/>
        </p:nvSpPr>
        <p:spPr>
          <a:xfrm>
            <a:off x="3915037" y="4564931"/>
            <a:ext cx="6096000" cy="2246769"/>
          </a:xfrm>
          <a:prstGeom prst="rect">
            <a:avLst/>
          </a:prstGeom>
        </p:spPr>
        <p:txBody>
          <a:bodyPr>
            <a:spAutoFit/>
          </a:bodyPr>
          <a:lstStyle/>
          <a:p>
            <a:pPr algn="just"/>
            <a:r>
              <a:rPr lang="en-US" sz="2000" b="1" dirty="0"/>
              <a:t>1.  Masquerade </a:t>
            </a:r>
            <a:r>
              <a:rPr lang="en-US" sz="2000" dirty="0"/>
              <a:t>: when one entity pretend as a different entity. </a:t>
            </a:r>
          </a:p>
          <a:p>
            <a:pPr lvl="1" algn="just"/>
            <a:r>
              <a:rPr lang="en-US" sz="2000" dirty="0"/>
              <a:t>A masquerade attack is an attack that uses a fake identity, such as a network identity, to gain unauthorized access to personal computer information.</a:t>
            </a:r>
          </a:p>
          <a:p>
            <a:pPr lvl="2" algn="just"/>
            <a:r>
              <a:rPr lang="en-US" sz="2000" dirty="0"/>
              <a:t>Stolen user id and password…</a:t>
            </a:r>
          </a:p>
        </p:txBody>
      </p:sp>
    </p:spTree>
    <p:extLst>
      <p:ext uri="{BB962C8B-B14F-4D97-AF65-F5344CB8AC3E}">
        <p14:creationId xmlns:p14="http://schemas.microsoft.com/office/powerpoint/2010/main" val="1112965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el-GR" dirty="0">
                <a:ea typeface="ＭＳ Ｐゴシック" panose="020B0600070205080204" pitchFamily="34" charset="-128"/>
              </a:rPr>
              <a:t>Active Attack: Replay</a:t>
            </a:r>
            <a:endParaRPr lang="en-IN" dirty="0"/>
          </a:p>
        </p:txBody>
      </p:sp>
      <p:pic>
        <p:nvPicPr>
          <p:cNvPr id="4" name="Picture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267170"/>
            <a:ext cx="7315200" cy="4508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AF5BFDF1-74C8-C441-8C5E-5EC74FD05C16}"/>
              </a:ext>
            </a:extLst>
          </p:cNvPr>
          <p:cNvSpPr/>
          <p:nvPr/>
        </p:nvSpPr>
        <p:spPr>
          <a:xfrm>
            <a:off x="3868738" y="5582817"/>
            <a:ext cx="6096000" cy="646331"/>
          </a:xfrm>
          <a:prstGeom prst="rect">
            <a:avLst/>
          </a:prstGeom>
        </p:spPr>
        <p:txBody>
          <a:bodyPr>
            <a:spAutoFit/>
          </a:bodyPr>
          <a:lstStyle/>
          <a:p>
            <a:pPr algn="just"/>
            <a:r>
              <a:rPr lang="en-US" b="1" dirty="0"/>
              <a:t>2. Replay :</a:t>
            </a:r>
            <a:r>
              <a:rPr lang="en-US" dirty="0"/>
              <a:t> Copy a message and replay it latter to produce an unauthorized effect.</a:t>
            </a:r>
          </a:p>
        </p:txBody>
      </p:sp>
    </p:spTree>
    <p:extLst>
      <p:ext uri="{BB962C8B-B14F-4D97-AF65-F5344CB8AC3E}">
        <p14:creationId xmlns:p14="http://schemas.microsoft.com/office/powerpoint/2010/main" val="1841740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el-GR" dirty="0">
                <a:ea typeface="ＭＳ Ｐゴシック" panose="020B0600070205080204" pitchFamily="34" charset="-128"/>
              </a:rPr>
              <a:t>Active Attack: Replay and </a:t>
            </a:r>
            <a:br>
              <a:rPr lang="en-AU" altLang="el-GR" dirty="0">
                <a:ea typeface="ＭＳ Ｐゴシック" panose="020B0600070205080204" pitchFamily="34" charset="-128"/>
              </a:rPr>
            </a:br>
            <a:r>
              <a:rPr lang="en-AU" altLang="el-GR" dirty="0">
                <a:ea typeface="ＭＳ Ｐゴシック" panose="020B0600070205080204" pitchFamily="34" charset="-128"/>
              </a:rPr>
              <a:t>Modification of messages </a:t>
            </a:r>
            <a:endParaRPr lang="en-IN" dirty="0"/>
          </a:p>
        </p:txBody>
      </p:sp>
      <p:sp>
        <p:nvSpPr>
          <p:cNvPr id="3" name="Content Placeholder 2"/>
          <p:cNvSpPr>
            <a:spLocks noGrp="1"/>
          </p:cNvSpPr>
          <p:nvPr>
            <p:ph idx="1"/>
          </p:nvPr>
        </p:nvSpPr>
        <p:spPr/>
        <p:txBody>
          <a:bodyPr/>
          <a:lstStyle/>
          <a:p>
            <a:r>
              <a:rPr lang="en-US" b="1" dirty="0"/>
              <a:t>3. Modification of message:</a:t>
            </a:r>
          </a:p>
          <a:p>
            <a:pPr lvl="1"/>
            <a:r>
              <a:rPr lang="en-US" sz="2000" dirty="0"/>
              <a:t>Some portion of message is altered or reordered to produce an unauthorized effect.</a:t>
            </a:r>
          </a:p>
          <a:p>
            <a:pPr lvl="2"/>
            <a:r>
              <a:rPr lang="en-US" sz="2000" dirty="0"/>
              <a:t>Ex. :  Original message :   “Allow john to read confidential files” is altered as “Allow brown to read confidential files”.</a:t>
            </a:r>
          </a:p>
          <a:p>
            <a:pPr lvl="2"/>
            <a:endParaRPr lang="en-US" sz="2000" dirty="0"/>
          </a:p>
          <a:p>
            <a:r>
              <a:rPr lang="en-US" b="1" dirty="0"/>
              <a:t>4. Denial of service.</a:t>
            </a:r>
          </a:p>
          <a:p>
            <a:pPr lvl="1"/>
            <a:r>
              <a:rPr lang="en-US" sz="2000" dirty="0"/>
              <a:t>Slow down with multiple request.</a:t>
            </a:r>
          </a:p>
          <a:p>
            <a:pPr lvl="1"/>
            <a:r>
              <a:rPr lang="en-US" sz="2000" dirty="0"/>
              <a:t>Prevent the normal use or management of comm. Facility.</a:t>
            </a:r>
          </a:p>
          <a:p>
            <a:pPr lvl="2"/>
            <a:r>
              <a:rPr lang="en-US" sz="2000" dirty="0"/>
              <a:t>Ex.   Direct all messages to only one destination ,  disable the n/w or overload n/w. </a:t>
            </a:r>
          </a:p>
        </p:txBody>
      </p:sp>
    </p:spTree>
    <p:extLst>
      <p:ext uri="{BB962C8B-B14F-4D97-AF65-F5344CB8AC3E}">
        <p14:creationId xmlns:p14="http://schemas.microsoft.com/office/powerpoint/2010/main" val="429266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674E-F22E-CC4B-8BAF-754B8E887A76}"/>
              </a:ext>
            </a:extLst>
          </p:cNvPr>
          <p:cNvSpPr>
            <a:spLocks noGrp="1"/>
          </p:cNvSpPr>
          <p:nvPr>
            <p:ph type="title"/>
          </p:nvPr>
        </p:nvSpPr>
        <p:spPr/>
        <p:txBody>
          <a:bodyPr/>
          <a:lstStyle/>
          <a:p>
            <a:r>
              <a:rPr lang="en-US" dirty="0"/>
              <a:t>Information Security</a:t>
            </a:r>
          </a:p>
        </p:txBody>
      </p:sp>
      <p:sp>
        <p:nvSpPr>
          <p:cNvPr id="3" name="Content Placeholder 2">
            <a:extLst>
              <a:ext uri="{FF2B5EF4-FFF2-40B4-BE49-F238E27FC236}">
                <a16:creationId xmlns:a16="http://schemas.microsoft.com/office/drawing/2014/main" id="{66EED86D-5448-8346-942D-5E063D420E53}"/>
              </a:ext>
            </a:extLst>
          </p:cNvPr>
          <p:cNvSpPr>
            <a:spLocks noGrp="1"/>
          </p:cNvSpPr>
          <p:nvPr>
            <p:ph idx="1"/>
          </p:nvPr>
        </p:nvSpPr>
        <p:spPr/>
        <p:txBody>
          <a:bodyPr/>
          <a:lstStyle/>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buFont typeface="Arial" pitchFamily="34" charset="0"/>
              <a:buChar char="•"/>
            </a:pPr>
            <a:r>
              <a:rPr lang="en-US" b="1" dirty="0">
                <a:solidFill>
                  <a:schemeClr val="tx1"/>
                </a:solidFill>
              </a:rPr>
              <a:t> Communication of DATA between sender and receiver over insecure </a:t>
            </a:r>
          </a:p>
          <a:p>
            <a:r>
              <a:rPr lang="en-US" b="1" dirty="0">
                <a:solidFill>
                  <a:schemeClr val="tx1"/>
                </a:solidFill>
              </a:rPr>
              <a:t>     channel…..</a:t>
            </a:r>
          </a:p>
          <a:p>
            <a:pPr>
              <a:buFont typeface="Arial" pitchFamily="34" charset="0"/>
              <a:buChar char="•"/>
            </a:pPr>
            <a:endParaRPr lang="en-US" b="1" dirty="0">
              <a:solidFill>
                <a:schemeClr val="tx1"/>
              </a:solidFill>
            </a:endParaRPr>
          </a:p>
          <a:p>
            <a:pPr>
              <a:buFont typeface="Arial" pitchFamily="34" charset="0"/>
              <a:buChar char="•"/>
            </a:pPr>
            <a:endParaRPr lang="en-US" b="1" dirty="0">
              <a:solidFill>
                <a:schemeClr val="tx1"/>
              </a:solidFill>
            </a:endParaRPr>
          </a:p>
          <a:p>
            <a:pPr>
              <a:buFont typeface="Arial" pitchFamily="34" charset="0"/>
              <a:buChar char="•"/>
            </a:pPr>
            <a:r>
              <a:rPr lang="en-US" b="1" dirty="0">
                <a:solidFill>
                  <a:schemeClr val="tx1"/>
                </a:solidFill>
              </a:rPr>
              <a:t>   How to transfer data securely over insecure channel???????</a:t>
            </a:r>
            <a:endParaRPr lang="en-US" dirty="0">
              <a:solidFill>
                <a:schemeClr val="tx1"/>
              </a:solidFill>
            </a:endParaRPr>
          </a:p>
        </p:txBody>
      </p:sp>
      <p:pic>
        <p:nvPicPr>
          <p:cNvPr id="4" name="Picture 2" descr="C:\Users\chintan patel\Desktop\is images\information_security-4f0a214b0b7d1.jpg">
            <a:extLst>
              <a:ext uri="{FF2B5EF4-FFF2-40B4-BE49-F238E27FC236}">
                <a16:creationId xmlns:a16="http://schemas.microsoft.com/office/drawing/2014/main" id="{8C743341-7CB2-DD47-95CD-EBDE804350CD}"/>
              </a:ext>
            </a:extLst>
          </p:cNvPr>
          <p:cNvPicPr>
            <a:picLocks noChangeAspect="1" noChangeArrowheads="1"/>
          </p:cNvPicPr>
          <p:nvPr/>
        </p:nvPicPr>
        <p:blipFill>
          <a:blip r:embed="rId2"/>
          <a:srcRect/>
          <a:stretch>
            <a:fillRect/>
          </a:stretch>
        </p:blipFill>
        <p:spPr bwMode="auto">
          <a:xfrm>
            <a:off x="3954683" y="873252"/>
            <a:ext cx="7696200" cy="2401888"/>
          </a:xfrm>
          <a:prstGeom prst="rect">
            <a:avLst/>
          </a:prstGeom>
          <a:noFill/>
        </p:spPr>
      </p:pic>
    </p:spTree>
    <p:extLst>
      <p:ext uri="{BB962C8B-B14F-4D97-AF65-F5344CB8AC3E}">
        <p14:creationId xmlns:p14="http://schemas.microsoft.com/office/powerpoint/2010/main" val="3999313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el-GR" dirty="0">
                <a:ea typeface="ＭＳ Ｐゴシック" panose="020B0600070205080204" pitchFamily="34" charset="-128"/>
              </a:rPr>
              <a:t>Active Attack: Modification</a:t>
            </a:r>
            <a:endParaRPr lang="en-IN" dirty="0"/>
          </a:p>
        </p:txBody>
      </p:sp>
      <p:pic>
        <p:nvPicPr>
          <p:cNvPr id="4" name="Picture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207630"/>
            <a:ext cx="7315200" cy="443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8447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el-GR" dirty="0">
                <a:ea typeface="ＭＳ Ｐゴシック" panose="020B0600070205080204" pitchFamily="34" charset="-128"/>
              </a:rPr>
              <a:t>Active Attack: Denial of service</a:t>
            </a:r>
            <a:endParaRPr lang="en-IN" dirty="0"/>
          </a:p>
        </p:txBody>
      </p:sp>
      <p:pic>
        <p:nvPicPr>
          <p:cNvPr id="4" name="Picture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8738" y="1152719"/>
            <a:ext cx="7315200" cy="454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7947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el-GR" dirty="0">
                <a:ea typeface="ＭＳ Ｐゴシック" panose="020B0600070205080204" pitchFamily="34" charset="-128"/>
              </a:rPr>
              <a:t>Active Attack: Denial of service</a:t>
            </a:r>
            <a:endParaRPr lang="en-IN" dirty="0"/>
          </a:p>
        </p:txBody>
      </p:sp>
      <p:sp>
        <p:nvSpPr>
          <p:cNvPr id="3" name="Content Placeholder 2"/>
          <p:cNvSpPr>
            <a:spLocks noGrp="1"/>
          </p:cNvSpPr>
          <p:nvPr>
            <p:ph idx="1"/>
          </p:nvPr>
        </p:nvSpPr>
        <p:spPr/>
        <p:txBody>
          <a:bodyPr/>
          <a:lstStyle/>
          <a:p>
            <a:pPr>
              <a:defRPr/>
            </a:pPr>
            <a:r>
              <a:rPr lang="en-US" dirty="0"/>
              <a:t>The </a:t>
            </a:r>
            <a:r>
              <a:rPr lang="en-US" b="1" dirty="0"/>
              <a:t>denial of service </a:t>
            </a:r>
            <a:r>
              <a:rPr lang="en-US" dirty="0"/>
              <a:t>prevents or inhibits the normal use or management of communications facilities. This attack may have a specific target; </a:t>
            </a:r>
          </a:p>
          <a:p>
            <a:pPr>
              <a:defRPr/>
            </a:pPr>
            <a:endParaRPr lang="en-US" dirty="0"/>
          </a:p>
          <a:p>
            <a:pPr>
              <a:defRPr/>
            </a:pPr>
            <a:r>
              <a:rPr lang="en-US" dirty="0"/>
              <a:t>For example, an entity may suppress all messages directed to a particular destination (e.g., the security audit service). Another form of service denial is the disruption of an entire network, either by disabling the network or by overloading it with messages so </a:t>
            </a:r>
            <a:r>
              <a:rPr lang="en-IN" dirty="0"/>
              <a:t>as to degrade performance.</a:t>
            </a:r>
          </a:p>
        </p:txBody>
      </p:sp>
    </p:spTree>
    <p:extLst>
      <p:ext uri="{BB962C8B-B14F-4D97-AF65-F5344CB8AC3E}">
        <p14:creationId xmlns:p14="http://schemas.microsoft.com/office/powerpoint/2010/main" val="2087682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l-GR" dirty="0">
                <a:ea typeface="ＭＳ Ｐゴシック" panose="020B0600070205080204" pitchFamily="34" charset="-128"/>
              </a:rPr>
              <a:t>Security Services (X.800)</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b="1" dirty="0"/>
              <a:t>Authentication :</a:t>
            </a:r>
            <a:r>
              <a:rPr lang="en-US" dirty="0"/>
              <a:t>  Ensure that sender or receiver is genuine.</a:t>
            </a:r>
          </a:p>
          <a:p>
            <a:r>
              <a:rPr lang="en-US" dirty="0"/>
              <a:t>have both peer-entity &amp; data origin authentication</a:t>
            </a:r>
          </a:p>
          <a:p>
            <a:pPr algn="just"/>
            <a:r>
              <a:rPr lang="en-US" b="1" dirty="0"/>
              <a:t>Access control :</a:t>
            </a:r>
            <a:r>
              <a:rPr lang="en-US" dirty="0"/>
              <a:t> prevents authorized or unauthorized user to use of unauthorized resources. </a:t>
            </a:r>
          </a:p>
          <a:p>
            <a:pPr algn="just"/>
            <a:endParaRPr lang="en-US" dirty="0"/>
          </a:p>
          <a:p>
            <a:pPr lvl="1" algn="just"/>
            <a:r>
              <a:rPr lang="en-US" sz="2000" dirty="0"/>
              <a:t>Employee of company and project Manager can have different access control even though both are authorized user.</a:t>
            </a:r>
          </a:p>
          <a:p>
            <a:r>
              <a:rPr lang="en-US" dirty="0"/>
              <a:t>Data Confidentiality –protection of data from unauthorized disclosure</a:t>
            </a:r>
          </a:p>
          <a:p>
            <a:r>
              <a:rPr lang="en-US" dirty="0"/>
              <a:t>Data Integrity - assurance that data received is as sent by an authorized entity</a:t>
            </a:r>
          </a:p>
          <a:p>
            <a:r>
              <a:rPr lang="en-US" b="1" dirty="0"/>
              <a:t>Non repudiation :</a:t>
            </a:r>
            <a:r>
              <a:rPr lang="en-US" dirty="0">
                <a:solidFill>
                  <a:srgbClr val="C00000"/>
                </a:solidFill>
              </a:rPr>
              <a:t> </a:t>
            </a:r>
          </a:p>
          <a:p>
            <a:pPr lvl="1"/>
            <a:r>
              <a:rPr lang="en-US" sz="2000" dirty="0">
                <a:solidFill>
                  <a:srgbClr val="FF0000"/>
                </a:solidFill>
              </a:rPr>
              <a:t>Origin non-repudiation:</a:t>
            </a:r>
            <a:r>
              <a:rPr lang="en-US" sz="2000" dirty="0"/>
              <a:t> preventing sender from denying that he has sent a message</a:t>
            </a:r>
          </a:p>
          <a:p>
            <a:pPr lvl="1"/>
            <a:r>
              <a:rPr lang="en-US" sz="2000" dirty="0">
                <a:solidFill>
                  <a:srgbClr val="FF0000"/>
                </a:solidFill>
              </a:rPr>
              <a:t>Destination non-repudiation:</a:t>
            </a:r>
            <a:r>
              <a:rPr lang="en-US" sz="2000" dirty="0"/>
              <a:t> preventing receiver from denying that she has received a message</a:t>
            </a:r>
          </a:p>
          <a:p>
            <a:r>
              <a:rPr lang="en-US" dirty="0"/>
              <a:t>Availability – resource accessible/usable</a:t>
            </a:r>
          </a:p>
        </p:txBody>
      </p:sp>
    </p:spTree>
    <p:extLst>
      <p:ext uri="{BB962C8B-B14F-4D97-AF65-F5344CB8AC3E}">
        <p14:creationId xmlns:p14="http://schemas.microsoft.com/office/powerpoint/2010/main" val="704916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l-GR" dirty="0">
                <a:ea typeface="ＭＳ Ｐゴシック" panose="020B0600070205080204" pitchFamily="34" charset="-128"/>
              </a:rPr>
              <a:t>Security Service</a:t>
            </a:r>
            <a:endParaRPr lang="en-IN" dirty="0"/>
          </a:p>
        </p:txBody>
      </p:sp>
      <p:sp>
        <p:nvSpPr>
          <p:cNvPr id="3" name="Content Placeholder 2"/>
          <p:cNvSpPr>
            <a:spLocks noGrp="1"/>
          </p:cNvSpPr>
          <p:nvPr>
            <p:ph idx="1"/>
          </p:nvPr>
        </p:nvSpPr>
        <p:spPr/>
        <p:txBody>
          <a:bodyPr/>
          <a:lstStyle/>
          <a:p>
            <a:pPr algn="just"/>
            <a:r>
              <a:rPr lang="en-US" b="1" dirty="0"/>
              <a:t>Authentication :</a:t>
            </a:r>
            <a:r>
              <a:rPr lang="en-US" dirty="0"/>
              <a:t>  Ensure that sender or receiver is genuine.</a:t>
            </a:r>
          </a:p>
          <a:p>
            <a:pPr algn="just"/>
            <a:endParaRPr lang="en-US" dirty="0"/>
          </a:p>
          <a:p>
            <a:r>
              <a:rPr lang="en-US" b="1" dirty="0"/>
              <a:t>Non repudiation :</a:t>
            </a:r>
            <a:r>
              <a:rPr lang="en-US" dirty="0">
                <a:solidFill>
                  <a:srgbClr val="C00000"/>
                </a:solidFill>
              </a:rPr>
              <a:t> </a:t>
            </a:r>
          </a:p>
          <a:p>
            <a:pPr lvl="1"/>
            <a:r>
              <a:rPr lang="en-US" sz="2000" dirty="0">
                <a:solidFill>
                  <a:srgbClr val="FF0000"/>
                </a:solidFill>
              </a:rPr>
              <a:t>Origin non-repudiation:</a:t>
            </a:r>
            <a:r>
              <a:rPr lang="en-US" sz="2000" dirty="0"/>
              <a:t> preventing sender from denying that he has sent a message</a:t>
            </a:r>
          </a:p>
          <a:p>
            <a:pPr lvl="1"/>
            <a:r>
              <a:rPr lang="en-US" sz="2000" dirty="0">
                <a:solidFill>
                  <a:srgbClr val="FF0000"/>
                </a:solidFill>
              </a:rPr>
              <a:t>Destination non-repudiation:</a:t>
            </a:r>
            <a:r>
              <a:rPr lang="en-US" sz="2000" dirty="0"/>
              <a:t> preventing receiver from denying that she has received a message</a:t>
            </a:r>
          </a:p>
          <a:p>
            <a:pPr algn="just"/>
            <a:endParaRPr lang="en-US" dirty="0"/>
          </a:p>
          <a:p>
            <a:pPr algn="just"/>
            <a:r>
              <a:rPr lang="en-US" b="1" dirty="0"/>
              <a:t>Access control :</a:t>
            </a:r>
            <a:r>
              <a:rPr lang="en-US" dirty="0"/>
              <a:t> prevents authorized or unauthorized user to use of unauthorized resources. </a:t>
            </a:r>
          </a:p>
          <a:p>
            <a:pPr algn="just"/>
            <a:endParaRPr lang="en-US" dirty="0"/>
          </a:p>
          <a:p>
            <a:pPr lvl="1" algn="just"/>
            <a:r>
              <a:rPr lang="en-US" sz="2000" dirty="0"/>
              <a:t>Employee of company and project Manager can have different access control even though both are authorized user.</a:t>
            </a:r>
          </a:p>
          <a:p>
            <a:pPr algn="just"/>
            <a:endParaRPr lang="en-US" dirty="0"/>
          </a:p>
          <a:p>
            <a:pPr algn="just"/>
            <a:endParaRPr lang="en-US" dirty="0"/>
          </a:p>
        </p:txBody>
      </p:sp>
    </p:spTree>
    <p:extLst>
      <p:ext uri="{BB962C8B-B14F-4D97-AF65-F5344CB8AC3E}">
        <p14:creationId xmlns:p14="http://schemas.microsoft.com/office/powerpoint/2010/main" val="1123910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mechanism…</a:t>
            </a:r>
            <a:br>
              <a:rPr lang="en-US" dirty="0"/>
            </a:br>
            <a:r>
              <a:rPr lang="en-US" dirty="0"/>
              <a:t>To provide security services…</a:t>
            </a:r>
            <a:endParaRPr lang="en-IN" dirty="0"/>
          </a:p>
        </p:txBody>
      </p:sp>
      <p:sp>
        <p:nvSpPr>
          <p:cNvPr id="3" name="Content Placeholder 2"/>
          <p:cNvSpPr>
            <a:spLocks noGrp="1"/>
          </p:cNvSpPr>
          <p:nvPr>
            <p:ph idx="1"/>
          </p:nvPr>
        </p:nvSpPr>
        <p:spPr/>
        <p:txBody>
          <a:bodyPr/>
          <a:lstStyle/>
          <a:p>
            <a:pPr algn="just"/>
            <a:r>
              <a:rPr lang="en-US" sz="2400" b="1" dirty="0"/>
              <a:t>1. Encipherment </a:t>
            </a:r>
            <a:r>
              <a:rPr lang="en-US" sz="2400" dirty="0"/>
              <a:t>: Use of mathematical algorithm to transform the data that is not readily intelligible.</a:t>
            </a:r>
          </a:p>
          <a:p>
            <a:pPr lvl="1" algn="just"/>
            <a:r>
              <a:rPr lang="en-US" sz="2000" dirty="0"/>
              <a:t>Example : encryption , Steganography ..</a:t>
            </a:r>
          </a:p>
          <a:p>
            <a:pPr lvl="1" algn="just"/>
            <a:r>
              <a:rPr lang="en-US" sz="2000" dirty="0"/>
              <a:t>May be used for authentication , non repudiation..</a:t>
            </a:r>
          </a:p>
          <a:p>
            <a:pPr lvl="1" algn="just"/>
            <a:endParaRPr lang="en-US" sz="2000" dirty="0"/>
          </a:p>
          <a:p>
            <a:pPr algn="just"/>
            <a:r>
              <a:rPr lang="en-US" b="1" dirty="0"/>
              <a:t>2.  Digital signature </a:t>
            </a:r>
            <a:r>
              <a:rPr lang="en-US" dirty="0"/>
              <a:t>: </a:t>
            </a:r>
            <a:endParaRPr lang="en-US" b="1" dirty="0"/>
          </a:p>
          <a:p>
            <a:pPr lvl="1" algn="just"/>
            <a:endParaRPr lang="en-US" sz="2000" dirty="0"/>
          </a:p>
          <a:p>
            <a:pPr lvl="1" algn="just"/>
            <a:r>
              <a:rPr lang="en-US" sz="2000" dirty="0"/>
              <a:t>Sign digitally piece of  information…</a:t>
            </a:r>
          </a:p>
          <a:p>
            <a:pPr lvl="1" algn="just"/>
            <a:r>
              <a:rPr lang="en-US" sz="2000" dirty="0"/>
              <a:t>Later in details…</a:t>
            </a:r>
          </a:p>
          <a:p>
            <a:pPr lvl="1" algn="just"/>
            <a:r>
              <a:rPr lang="en-US" sz="2000" dirty="0"/>
              <a:t>Ex. Hash </a:t>
            </a:r>
            <a:r>
              <a:rPr lang="en-US" sz="2000" dirty="0" err="1"/>
              <a:t>funcation</a:t>
            </a:r>
            <a:r>
              <a:rPr lang="en-US" sz="2000" dirty="0"/>
              <a:t> </a:t>
            </a:r>
          </a:p>
          <a:p>
            <a:pPr>
              <a:lnSpc>
                <a:spcPct val="70000"/>
              </a:lnSpc>
              <a:defRPr/>
            </a:pPr>
            <a:endParaRPr lang="en-IN" dirty="0"/>
          </a:p>
        </p:txBody>
      </p:sp>
    </p:spTree>
    <p:extLst>
      <p:ext uri="{BB962C8B-B14F-4D97-AF65-F5344CB8AC3E}">
        <p14:creationId xmlns:p14="http://schemas.microsoft.com/office/powerpoint/2010/main" val="3404850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AB76-CE12-7447-AE98-5848F0DD2437}"/>
              </a:ext>
            </a:extLst>
          </p:cNvPr>
          <p:cNvSpPr>
            <a:spLocks noGrp="1"/>
          </p:cNvSpPr>
          <p:nvPr>
            <p:ph type="title"/>
          </p:nvPr>
        </p:nvSpPr>
        <p:spPr/>
        <p:txBody>
          <a:bodyPr/>
          <a:lstStyle/>
          <a:p>
            <a:r>
              <a:rPr lang="en-US" dirty="0"/>
              <a:t>Digital Signature</a:t>
            </a:r>
          </a:p>
        </p:txBody>
      </p:sp>
      <p:sp>
        <p:nvSpPr>
          <p:cNvPr id="3" name="Content Placeholder 2">
            <a:extLst>
              <a:ext uri="{FF2B5EF4-FFF2-40B4-BE49-F238E27FC236}">
                <a16:creationId xmlns:a16="http://schemas.microsoft.com/office/drawing/2014/main" id="{D30D5E3B-DCA1-9E41-A47C-2DB7304D00D1}"/>
              </a:ext>
            </a:extLst>
          </p:cNvPr>
          <p:cNvSpPr>
            <a:spLocks noGrp="1"/>
          </p:cNvSpPr>
          <p:nvPr>
            <p:ph idx="1"/>
          </p:nvPr>
        </p:nvSpPr>
        <p:spPr/>
        <p:txBody>
          <a:bodyPr/>
          <a:lstStyle/>
          <a:p>
            <a:endParaRPr lang="en-US"/>
          </a:p>
        </p:txBody>
      </p:sp>
      <p:pic>
        <p:nvPicPr>
          <p:cNvPr id="4" name="Picture 2">
            <a:extLst>
              <a:ext uri="{FF2B5EF4-FFF2-40B4-BE49-F238E27FC236}">
                <a16:creationId xmlns:a16="http://schemas.microsoft.com/office/drawing/2014/main" id="{79833FB5-4EB9-E845-A659-6119ABE59BA9}"/>
              </a:ext>
            </a:extLst>
          </p:cNvPr>
          <p:cNvPicPr>
            <a:picLocks noChangeAspect="1" noChangeArrowheads="1"/>
          </p:cNvPicPr>
          <p:nvPr/>
        </p:nvPicPr>
        <p:blipFill>
          <a:blip r:embed="rId2"/>
          <a:srcRect/>
          <a:stretch>
            <a:fillRect/>
          </a:stretch>
        </p:blipFill>
        <p:spPr bwMode="auto">
          <a:xfrm>
            <a:off x="3634451" y="104172"/>
            <a:ext cx="7963381" cy="5972536"/>
          </a:xfrm>
          <a:prstGeom prst="rect">
            <a:avLst/>
          </a:prstGeom>
          <a:noFill/>
          <a:ln w="9525">
            <a:noFill/>
            <a:miter lim="800000"/>
            <a:headEnd/>
            <a:tailEnd/>
          </a:ln>
          <a:effectLst/>
        </p:spPr>
      </p:pic>
    </p:spTree>
    <p:extLst>
      <p:ext uri="{BB962C8B-B14F-4D97-AF65-F5344CB8AC3E}">
        <p14:creationId xmlns:p14="http://schemas.microsoft.com/office/powerpoint/2010/main" val="3610967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CBF8-D0A6-1B41-B226-890FFDA483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877954-6BDB-A44D-B2D0-7A19B6A186F7}"/>
              </a:ext>
            </a:extLst>
          </p:cNvPr>
          <p:cNvSpPr>
            <a:spLocks noGrp="1"/>
          </p:cNvSpPr>
          <p:nvPr>
            <p:ph idx="1"/>
          </p:nvPr>
        </p:nvSpPr>
        <p:spPr/>
        <p:txBody>
          <a:bodyPr>
            <a:normAutofit lnSpcReduction="10000"/>
          </a:bodyPr>
          <a:lstStyle/>
          <a:p>
            <a:pPr algn="just"/>
            <a:r>
              <a:rPr lang="en-US" b="1" dirty="0"/>
              <a:t>Data integrity :</a:t>
            </a:r>
            <a:r>
              <a:rPr lang="en-US" dirty="0"/>
              <a:t> A small checksum value for a massage is appended and sent to receiver.</a:t>
            </a:r>
          </a:p>
          <a:p>
            <a:pPr algn="just"/>
            <a:endParaRPr lang="en-US" dirty="0"/>
          </a:p>
          <a:p>
            <a:pPr algn="just"/>
            <a:r>
              <a:rPr lang="en-US" b="1" dirty="0"/>
              <a:t>Authentication :</a:t>
            </a:r>
            <a:r>
              <a:rPr lang="en-US" dirty="0"/>
              <a:t> Mechanism intended to ensure the identity of an entity by means of information exchange.</a:t>
            </a:r>
          </a:p>
          <a:p>
            <a:pPr algn="just"/>
            <a:endParaRPr lang="en-US" dirty="0"/>
          </a:p>
          <a:p>
            <a:pPr algn="just"/>
            <a:r>
              <a:rPr lang="en-US" b="1" dirty="0"/>
              <a:t>Traffic padding :</a:t>
            </a:r>
            <a:r>
              <a:rPr lang="en-US" dirty="0"/>
              <a:t> The insertion of bits into gaps in a data stream to frustrate analysis attempts.</a:t>
            </a:r>
          </a:p>
          <a:p>
            <a:pPr algn="just"/>
            <a:r>
              <a:rPr lang="en-US" dirty="0"/>
              <a:t> </a:t>
            </a:r>
          </a:p>
          <a:p>
            <a:pPr algn="just"/>
            <a:r>
              <a:rPr lang="en-US" b="1" dirty="0"/>
              <a:t>Routing control :</a:t>
            </a:r>
            <a:r>
              <a:rPr lang="en-US" dirty="0"/>
              <a:t> enables security of particular physically secure routes for certain data and allow routing changes.</a:t>
            </a:r>
          </a:p>
          <a:p>
            <a:pPr algn="just"/>
            <a:endParaRPr lang="en-US" dirty="0"/>
          </a:p>
          <a:p>
            <a:pPr algn="just"/>
            <a:r>
              <a:rPr lang="en-US" b="1" dirty="0"/>
              <a:t>Notarization :</a:t>
            </a:r>
            <a:r>
              <a:rPr lang="en-US" dirty="0"/>
              <a:t> the use of trusted third party to assure certain properties of a data exchange.</a:t>
            </a:r>
          </a:p>
          <a:p>
            <a:pPr algn="just"/>
            <a:endParaRPr lang="en-US" dirty="0"/>
          </a:p>
          <a:p>
            <a:endParaRPr lang="en-US" dirty="0"/>
          </a:p>
        </p:txBody>
      </p:sp>
    </p:spTree>
    <p:extLst>
      <p:ext uri="{BB962C8B-B14F-4D97-AF65-F5344CB8AC3E}">
        <p14:creationId xmlns:p14="http://schemas.microsoft.com/office/powerpoint/2010/main" val="4055982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3D4B8-F654-9242-8184-B9E87F4E6ABE}"/>
              </a:ext>
            </a:extLst>
          </p:cNvPr>
          <p:cNvSpPr>
            <a:spLocks noGrp="1"/>
          </p:cNvSpPr>
          <p:nvPr>
            <p:ph type="title"/>
          </p:nvPr>
        </p:nvSpPr>
        <p:spPr/>
        <p:txBody>
          <a:bodyPr/>
          <a:lstStyle/>
          <a:p>
            <a:r>
              <a:rPr lang="en-US" dirty="0"/>
              <a:t>Model for n/w security</a:t>
            </a:r>
          </a:p>
        </p:txBody>
      </p:sp>
      <p:sp>
        <p:nvSpPr>
          <p:cNvPr id="3" name="Content Placeholder 2">
            <a:extLst>
              <a:ext uri="{FF2B5EF4-FFF2-40B4-BE49-F238E27FC236}">
                <a16:creationId xmlns:a16="http://schemas.microsoft.com/office/drawing/2014/main" id="{5C9C5497-7F1B-2F4E-8602-C47D49784D96}"/>
              </a:ext>
            </a:extLst>
          </p:cNvPr>
          <p:cNvSpPr>
            <a:spLocks noGrp="1"/>
          </p:cNvSpPr>
          <p:nvPr>
            <p:ph idx="1"/>
          </p:nvPr>
        </p:nvSpPr>
        <p:spPr/>
        <p:txBody>
          <a:bodyPr/>
          <a:lstStyle/>
          <a:p>
            <a:endParaRPr lang="en-US"/>
          </a:p>
        </p:txBody>
      </p:sp>
      <p:pic>
        <p:nvPicPr>
          <p:cNvPr id="4" name="Picture 2" descr="C:\Users\chintan patel\Desktop\is images\28e11f1c-7943-4991-b1bc-32740989f297.jpg">
            <a:extLst>
              <a:ext uri="{FF2B5EF4-FFF2-40B4-BE49-F238E27FC236}">
                <a16:creationId xmlns:a16="http://schemas.microsoft.com/office/drawing/2014/main" id="{4ACB8015-F2A8-C64E-ACE3-3FF854898CDF}"/>
              </a:ext>
            </a:extLst>
          </p:cNvPr>
          <p:cNvPicPr>
            <a:picLocks noChangeAspect="1" noChangeArrowheads="1"/>
          </p:cNvPicPr>
          <p:nvPr/>
        </p:nvPicPr>
        <p:blipFill>
          <a:blip r:embed="rId2"/>
          <a:srcRect/>
          <a:stretch>
            <a:fillRect/>
          </a:stretch>
        </p:blipFill>
        <p:spPr bwMode="auto">
          <a:xfrm>
            <a:off x="3526408" y="864108"/>
            <a:ext cx="8071425" cy="4506545"/>
          </a:xfrm>
          <a:prstGeom prst="rect">
            <a:avLst/>
          </a:prstGeom>
          <a:noFill/>
        </p:spPr>
      </p:pic>
    </p:spTree>
    <p:extLst>
      <p:ext uri="{BB962C8B-B14F-4D97-AF65-F5344CB8AC3E}">
        <p14:creationId xmlns:p14="http://schemas.microsoft.com/office/powerpoint/2010/main" val="4043487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0E97-1199-FF49-A19C-ACF6F1011966}"/>
              </a:ext>
            </a:extLst>
          </p:cNvPr>
          <p:cNvSpPr>
            <a:spLocks noGrp="1"/>
          </p:cNvSpPr>
          <p:nvPr>
            <p:ph type="title"/>
          </p:nvPr>
        </p:nvSpPr>
        <p:spPr/>
        <p:txBody>
          <a:bodyPr/>
          <a:lstStyle/>
          <a:p>
            <a:r>
              <a:rPr lang="en-US" dirty="0"/>
              <a:t>Classical Encryption Techniques</a:t>
            </a:r>
          </a:p>
        </p:txBody>
      </p:sp>
      <p:sp>
        <p:nvSpPr>
          <p:cNvPr id="3" name="Content Placeholder 2">
            <a:extLst>
              <a:ext uri="{FF2B5EF4-FFF2-40B4-BE49-F238E27FC236}">
                <a16:creationId xmlns:a16="http://schemas.microsoft.com/office/drawing/2014/main" id="{1399CDB1-34A1-9243-81FE-7C04C0452D44}"/>
              </a:ext>
            </a:extLst>
          </p:cNvPr>
          <p:cNvSpPr>
            <a:spLocks noGrp="1"/>
          </p:cNvSpPr>
          <p:nvPr>
            <p:ph idx="1"/>
          </p:nvPr>
        </p:nvSpPr>
        <p:spPr/>
        <p:txBody>
          <a:bodyPr/>
          <a:lstStyle/>
          <a:p>
            <a:r>
              <a:rPr lang="en-US" dirty="0"/>
              <a:t>Topics to be covered…</a:t>
            </a:r>
          </a:p>
          <a:p>
            <a:endParaRPr lang="en-US" dirty="0"/>
          </a:p>
          <a:p>
            <a:pPr lvl="1"/>
            <a:r>
              <a:rPr lang="en-US" dirty="0"/>
              <a:t>Symmetric cipher mode</a:t>
            </a:r>
          </a:p>
          <a:p>
            <a:pPr lvl="1"/>
            <a:r>
              <a:rPr lang="en-US" dirty="0"/>
              <a:t>Substitution techniques</a:t>
            </a:r>
          </a:p>
          <a:p>
            <a:pPr lvl="1"/>
            <a:r>
              <a:rPr lang="en-US" dirty="0"/>
              <a:t>Transposition techniques</a:t>
            </a:r>
          </a:p>
          <a:p>
            <a:pPr lvl="1"/>
            <a:r>
              <a:rPr lang="en-US" dirty="0"/>
              <a:t>Rotor Machine</a:t>
            </a:r>
          </a:p>
          <a:p>
            <a:pPr lvl="1"/>
            <a:r>
              <a:rPr lang="en-US" dirty="0"/>
              <a:t>Steganography</a:t>
            </a:r>
          </a:p>
          <a:p>
            <a:endParaRPr lang="en-US" dirty="0"/>
          </a:p>
        </p:txBody>
      </p:sp>
    </p:spTree>
    <p:extLst>
      <p:ext uri="{BB962C8B-B14F-4D97-AF65-F5344CB8AC3E}">
        <p14:creationId xmlns:p14="http://schemas.microsoft.com/office/powerpoint/2010/main" val="4159777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anose="020B0600070205080204" pitchFamily="34" charset="-128"/>
              </a:rPr>
              <a:t>Standards Organizations</a:t>
            </a:r>
            <a:endParaRPr lang="en-IN" dirty="0"/>
          </a:p>
        </p:txBody>
      </p:sp>
      <p:sp>
        <p:nvSpPr>
          <p:cNvPr id="3" name="Content Placeholder 2"/>
          <p:cNvSpPr>
            <a:spLocks noGrp="1"/>
          </p:cNvSpPr>
          <p:nvPr>
            <p:ph idx="1"/>
          </p:nvPr>
        </p:nvSpPr>
        <p:spPr/>
        <p:txBody>
          <a:bodyPr/>
          <a:lstStyle/>
          <a:p>
            <a:pPr>
              <a:defRPr/>
            </a:pPr>
            <a:r>
              <a:rPr lang="en-US" altLang="el-GR" dirty="0">
                <a:ea typeface="ＭＳ Ｐゴシック" pitchFamily="34" charset="-128"/>
              </a:rPr>
              <a:t>National Institute of Standards &amp; Technology (NIST)</a:t>
            </a:r>
          </a:p>
          <a:p>
            <a:pPr>
              <a:defRPr/>
            </a:pPr>
            <a:endParaRPr lang="en-US" altLang="el-GR" dirty="0">
              <a:ea typeface="ＭＳ Ｐゴシック" pitchFamily="34" charset="-128"/>
            </a:endParaRPr>
          </a:p>
          <a:p>
            <a:pPr>
              <a:defRPr/>
            </a:pPr>
            <a:r>
              <a:rPr lang="en-US" altLang="el-GR" dirty="0">
                <a:ea typeface="ＭＳ Ｐゴシック" pitchFamily="34" charset="-128"/>
              </a:rPr>
              <a:t>Internet Society (ISOC)</a:t>
            </a:r>
          </a:p>
          <a:p>
            <a:pPr>
              <a:defRPr/>
            </a:pPr>
            <a:endParaRPr lang="en-US" altLang="el-GR" dirty="0">
              <a:ea typeface="ＭＳ Ｐゴシック" pitchFamily="34" charset="-128"/>
            </a:endParaRPr>
          </a:p>
          <a:p>
            <a:pPr>
              <a:defRPr/>
            </a:pPr>
            <a:r>
              <a:rPr lang="en-US" altLang="el-GR" dirty="0">
                <a:ea typeface="ＭＳ Ｐゴシック" pitchFamily="34" charset="-128"/>
              </a:rPr>
              <a:t>International Telecommunication Union Telecommunication Standardization Sector (ITU-T)</a:t>
            </a:r>
          </a:p>
          <a:p>
            <a:pPr>
              <a:defRPr/>
            </a:pPr>
            <a:endParaRPr lang="en-US" altLang="el-GR" dirty="0">
              <a:ea typeface="ＭＳ Ｐゴシック" pitchFamily="34" charset="-128"/>
            </a:endParaRPr>
          </a:p>
          <a:p>
            <a:pPr>
              <a:defRPr/>
            </a:pPr>
            <a:r>
              <a:rPr lang="en-US" altLang="el-GR" dirty="0">
                <a:ea typeface="ＭＳ Ｐゴシック" pitchFamily="34" charset="-128"/>
              </a:rPr>
              <a:t>International Organization for Standardization (ISO)</a:t>
            </a:r>
          </a:p>
          <a:p>
            <a:pPr>
              <a:defRPr/>
            </a:pPr>
            <a:endParaRPr lang="en-US" altLang="el-GR" dirty="0">
              <a:ea typeface="ＭＳ Ｐゴシック" pitchFamily="34" charset="-128"/>
            </a:endParaRPr>
          </a:p>
          <a:p>
            <a:endParaRPr lang="en-IN" dirty="0"/>
          </a:p>
          <a:p>
            <a:endParaRPr lang="en-IN" dirty="0"/>
          </a:p>
        </p:txBody>
      </p:sp>
    </p:spTree>
    <p:extLst>
      <p:ext uri="{BB962C8B-B14F-4D97-AF65-F5344CB8AC3E}">
        <p14:creationId xmlns:p14="http://schemas.microsoft.com/office/powerpoint/2010/main" val="214914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EB9A5-DFEA-524B-AE84-2845085BEC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DFA75C-A8E1-334B-BD0E-CD785F59B50F}"/>
              </a:ext>
            </a:extLst>
          </p:cNvPr>
          <p:cNvSpPr>
            <a:spLocks noGrp="1"/>
          </p:cNvSpPr>
          <p:nvPr>
            <p:ph idx="1"/>
          </p:nvPr>
        </p:nvSpPr>
        <p:spPr/>
        <p:txBody>
          <a:bodyPr>
            <a:normAutofit fontScale="92500" lnSpcReduction="10000"/>
          </a:bodyPr>
          <a:lstStyle/>
          <a:p>
            <a:r>
              <a:rPr lang="en-US" dirty="0"/>
              <a:t>“A cipher or cryptosystem(Can be Encryption Algorithm) is used to encrypt the plain text”.</a:t>
            </a:r>
          </a:p>
          <a:p>
            <a:endParaRPr lang="en-US" dirty="0"/>
          </a:p>
          <a:p>
            <a:r>
              <a:rPr lang="en-US" dirty="0"/>
              <a:t>Encryption : Plain text to cipher text </a:t>
            </a:r>
          </a:p>
          <a:p>
            <a:r>
              <a:rPr lang="en-US" dirty="0"/>
              <a:t>Decryption : Cipher text to plain text</a:t>
            </a:r>
          </a:p>
          <a:p>
            <a:endParaRPr lang="en-US" dirty="0"/>
          </a:p>
          <a:p>
            <a:r>
              <a:rPr lang="en-US" dirty="0"/>
              <a:t>KEY : used for mapping between plain text to cipher text</a:t>
            </a:r>
          </a:p>
          <a:p>
            <a:endParaRPr lang="en-US" dirty="0"/>
          </a:p>
          <a:p>
            <a:r>
              <a:rPr lang="en-US" dirty="0"/>
              <a:t>A symmetric key cryptosystem : Same key to encrypt as well as decrypt.</a:t>
            </a:r>
          </a:p>
          <a:p>
            <a:pPr lvl="1"/>
            <a:r>
              <a:rPr lang="en-US" sz="1600" dirty="0" err="1"/>
              <a:t>E</a:t>
            </a:r>
            <a:r>
              <a:rPr lang="en-US" sz="1600" dirty="0" err="1">
                <a:solidFill>
                  <a:srgbClr val="FF0000"/>
                </a:solidFill>
              </a:rPr>
              <a:t>k</a:t>
            </a:r>
            <a:r>
              <a:rPr lang="en-US" sz="1600" dirty="0"/>
              <a:t>(m) = c   ,     D</a:t>
            </a:r>
            <a:r>
              <a:rPr lang="en-US" sz="1600" dirty="0">
                <a:solidFill>
                  <a:srgbClr val="FF0000"/>
                </a:solidFill>
              </a:rPr>
              <a:t>k</a:t>
            </a:r>
            <a:r>
              <a:rPr lang="en-US" sz="1600" dirty="0"/>
              <a:t>(c) = m</a:t>
            </a:r>
          </a:p>
          <a:p>
            <a:endParaRPr lang="en-US" dirty="0"/>
          </a:p>
          <a:p>
            <a:r>
              <a:rPr lang="en-US" dirty="0"/>
              <a:t>A public key cryptography : Use public key to encrypt but secret key to decrypt.  </a:t>
            </a:r>
          </a:p>
          <a:p>
            <a:r>
              <a:rPr lang="en-US" dirty="0"/>
              <a:t> </a:t>
            </a:r>
            <a:r>
              <a:rPr lang="en-US" dirty="0" err="1"/>
              <a:t>E</a:t>
            </a:r>
            <a:r>
              <a:rPr lang="en-US" dirty="0" err="1">
                <a:solidFill>
                  <a:srgbClr val="FF0000"/>
                </a:solidFill>
              </a:rPr>
              <a:t>pk</a:t>
            </a:r>
            <a:r>
              <a:rPr lang="en-US" dirty="0"/>
              <a:t>(m) = c , </a:t>
            </a:r>
            <a:r>
              <a:rPr lang="en-US" dirty="0" err="1"/>
              <a:t>D</a:t>
            </a:r>
            <a:r>
              <a:rPr lang="en-US" dirty="0" err="1">
                <a:solidFill>
                  <a:srgbClr val="FF0000"/>
                </a:solidFill>
              </a:rPr>
              <a:t>sk</a:t>
            </a:r>
            <a:r>
              <a:rPr lang="en-US" dirty="0"/>
              <a:t>(c) = m where pk is public and </a:t>
            </a:r>
            <a:r>
              <a:rPr lang="en-US" dirty="0" err="1"/>
              <a:t>sk</a:t>
            </a:r>
            <a:r>
              <a:rPr lang="en-US" dirty="0"/>
              <a:t> is secret key</a:t>
            </a:r>
          </a:p>
          <a:p>
            <a:endParaRPr lang="en-US" dirty="0"/>
          </a:p>
          <a:p>
            <a:endParaRPr lang="en-US" dirty="0"/>
          </a:p>
        </p:txBody>
      </p:sp>
    </p:spTree>
    <p:extLst>
      <p:ext uri="{BB962C8B-B14F-4D97-AF65-F5344CB8AC3E}">
        <p14:creationId xmlns:p14="http://schemas.microsoft.com/office/powerpoint/2010/main" val="3875311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56C81-C620-D346-B7B1-0E61EB88264B}"/>
              </a:ext>
            </a:extLst>
          </p:cNvPr>
          <p:cNvSpPr>
            <a:spLocks noGrp="1"/>
          </p:cNvSpPr>
          <p:nvPr>
            <p:ph type="title"/>
          </p:nvPr>
        </p:nvSpPr>
        <p:spPr/>
        <p:txBody>
          <a:bodyPr/>
          <a:lstStyle/>
          <a:p>
            <a:r>
              <a:rPr lang="en-US" dirty="0"/>
              <a:t>Symmetric Cipher model..</a:t>
            </a:r>
          </a:p>
        </p:txBody>
      </p:sp>
      <p:sp>
        <p:nvSpPr>
          <p:cNvPr id="3" name="Content Placeholder 2">
            <a:extLst>
              <a:ext uri="{FF2B5EF4-FFF2-40B4-BE49-F238E27FC236}">
                <a16:creationId xmlns:a16="http://schemas.microsoft.com/office/drawing/2014/main" id="{D0A26943-7362-7149-A805-A35B8B4B016B}"/>
              </a:ext>
            </a:extLst>
          </p:cNvPr>
          <p:cNvSpPr>
            <a:spLocks noGrp="1"/>
          </p:cNvSpPr>
          <p:nvPr>
            <p:ph idx="1"/>
          </p:nvPr>
        </p:nvSpPr>
        <p:spPr/>
        <p:txBody>
          <a:bodyPr>
            <a:normAutofit fontScale="92500" lnSpcReduction="20000"/>
          </a:bodyPr>
          <a:lstStyle/>
          <a:p>
            <a:pPr algn="just"/>
            <a:r>
              <a:rPr lang="en-US" dirty="0"/>
              <a:t>A symmetric encryption key is 5 topple (p ,c ,k ,E , D).</a:t>
            </a:r>
          </a:p>
          <a:p>
            <a:pPr algn="just"/>
            <a:endParaRPr lang="en-US" dirty="0"/>
          </a:p>
          <a:p>
            <a:pPr algn="just"/>
            <a:r>
              <a:rPr lang="en-US" dirty="0"/>
              <a:t>Plain text(p) : original understandable message or data that is fed in to algorithm as input.</a:t>
            </a:r>
          </a:p>
          <a:p>
            <a:pPr algn="just"/>
            <a:endParaRPr lang="en-US" dirty="0"/>
          </a:p>
          <a:p>
            <a:pPr algn="just"/>
            <a:r>
              <a:rPr lang="en-US" dirty="0"/>
              <a:t>Cipher text(c): Random stream of not understandable data generated from plain text using key.</a:t>
            </a:r>
          </a:p>
          <a:p>
            <a:pPr algn="just"/>
            <a:endParaRPr lang="en-US" dirty="0"/>
          </a:p>
          <a:p>
            <a:pPr algn="just"/>
            <a:r>
              <a:rPr lang="en-US" dirty="0"/>
              <a:t> Secret Key(k) : Also input to encryption and decryption algorithms. independent of  plain text and algorithm . Exact operation performed by algorithm will depend on key.</a:t>
            </a:r>
          </a:p>
          <a:p>
            <a:pPr algn="just"/>
            <a:endParaRPr lang="en-US" dirty="0"/>
          </a:p>
          <a:p>
            <a:pPr algn="just"/>
            <a:r>
              <a:rPr lang="en-US" dirty="0"/>
              <a:t>Encryption : Algorithm which perform various substitution and transformation on plain text.</a:t>
            </a:r>
          </a:p>
          <a:p>
            <a:pPr algn="just"/>
            <a:endParaRPr lang="en-US" dirty="0"/>
          </a:p>
          <a:p>
            <a:pPr algn="just"/>
            <a:r>
              <a:rPr lang="en-US" dirty="0"/>
              <a:t>Decryption : Essentially reverse of encryption </a:t>
            </a:r>
            <a:r>
              <a:rPr lang="en-US" dirty="0" err="1"/>
              <a:t>algo</a:t>
            </a:r>
            <a:r>
              <a:rPr lang="en-US" dirty="0"/>
              <a:t>. </a:t>
            </a:r>
          </a:p>
        </p:txBody>
      </p:sp>
    </p:spTree>
    <p:extLst>
      <p:ext uri="{BB962C8B-B14F-4D97-AF65-F5344CB8AC3E}">
        <p14:creationId xmlns:p14="http://schemas.microsoft.com/office/powerpoint/2010/main" val="3971970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53AA-20AF-D84B-B794-15E1BAE9F1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442134-C254-DF46-8020-B801DB339502}"/>
              </a:ext>
            </a:extLst>
          </p:cNvPr>
          <p:cNvSpPr>
            <a:spLocks noGrp="1"/>
          </p:cNvSpPr>
          <p:nvPr>
            <p:ph idx="1"/>
          </p:nvPr>
        </p:nvSpPr>
        <p:spPr/>
        <p:txBody>
          <a:bodyPr/>
          <a:lstStyle/>
          <a:p>
            <a:r>
              <a:rPr lang="en-US" dirty="0">
                <a:solidFill>
                  <a:srgbClr val="C00000"/>
                </a:solidFill>
              </a:rPr>
              <a:t>Cipher </a:t>
            </a:r>
            <a:r>
              <a:rPr lang="en-US" dirty="0"/>
              <a:t>or</a:t>
            </a:r>
            <a:r>
              <a:rPr lang="en-US" dirty="0">
                <a:solidFill>
                  <a:srgbClr val="C00000"/>
                </a:solidFill>
              </a:rPr>
              <a:t> cryptographic system : </a:t>
            </a:r>
            <a:r>
              <a:rPr lang="en-US" dirty="0"/>
              <a:t>a scheme or algorithm for encryption and decryption </a:t>
            </a:r>
          </a:p>
          <a:p>
            <a:endParaRPr lang="en-US" sz="1000" dirty="0">
              <a:solidFill>
                <a:srgbClr val="C00000"/>
              </a:solidFill>
            </a:endParaRPr>
          </a:p>
          <a:p>
            <a:r>
              <a:rPr lang="en-US" dirty="0">
                <a:solidFill>
                  <a:srgbClr val="C00000"/>
                </a:solidFill>
              </a:rPr>
              <a:t>Cryptography: </a:t>
            </a:r>
            <a:r>
              <a:rPr lang="en-US" dirty="0"/>
              <a:t>science of studying ciphers</a:t>
            </a:r>
          </a:p>
          <a:p>
            <a:endParaRPr lang="en-US" sz="1000" dirty="0"/>
          </a:p>
          <a:p>
            <a:r>
              <a:rPr lang="en-US" dirty="0">
                <a:solidFill>
                  <a:srgbClr val="C00000"/>
                </a:solidFill>
              </a:rPr>
              <a:t>Cryptanalysis:</a:t>
            </a:r>
            <a:r>
              <a:rPr lang="en-AU" b="1" dirty="0"/>
              <a:t> </a:t>
            </a:r>
            <a:r>
              <a:rPr lang="en-AU" dirty="0"/>
              <a:t>science of studying attacks against cryptographic systems</a:t>
            </a:r>
            <a:endParaRPr lang="en-AU" dirty="0">
              <a:solidFill>
                <a:srgbClr val="C00000"/>
              </a:solidFill>
            </a:endParaRPr>
          </a:p>
          <a:p>
            <a:endParaRPr lang="en-AU" sz="1000" dirty="0">
              <a:solidFill>
                <a:srgbClr val="C00000"/>
              </a:solidFill>
            </a:endParaRPr>
          </a:p>
          <a:p>
            <a:r>
              <a:rPr lang="en-US" dirty="0">
                <a:solidFill>
                  <a:srgbClr val="C00000"/>
                </a:solidFill>
              </a:rPr>
              <a:t>Cryptology: </a:t>
            </a:r>
            <a:r>
              <a:rPr lang="en-AU" dirty="0"/>
              <a:t>cryptography + cryptanalysis</a:t>
            </a:r>
            <a:endParaRPr lang="en-US" dirty="0"/>
          </a:p>
          <a:p>
            <a:pPr lvl="1">
              <a:buNone/>
            </a:pPr>
            <a:endParaRPr lang="en-US" dirty="0">
              <a:solidFill>
                <a:srgbClr val="C00000"/>
              </a:solidFill>
            </a:endParaRPr>
          </a:p>
          <a:p>
            <a:endParaRPr lang="en-US" dirty="0">
              <a:solidFill>
                <a:srgbClr val="C00000"/>
              </a:solidFill>
            </a:endParaRPr>
          </a:p>
          <a:p>
            <a:endParaRPr lang="en-US" dirty="0"/>
          </a:p>
        </p:txBody>
      </p:sp>
    </p:spTree>
    <p:extLst>
      <p:ext uri="{BB962C8B-B14F-4D97-AF65-F5344CB8AC3E}">
        <p14:creationId xmlns:p14="http://schemas.microsoft.com/office/powerpoint/2010/main" val="1968589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45DA-7492-4141-B9EB-C612BB88F600}"/>
              </a:ext>
            </a:extLst>
          </p:cNvPr>
          <p:cNvSpPr>
            <a:spLocks noGrp="1"/>
          </p:cNvSpPr>
          <p:nvPr>
            <p:ph type="title"/>
          </p:nvPr>
        </p:nvSpPr>
        <p:spPr/>
        <p:txBody>
          <a:bodyPr/>
          <a:lstStyle/>
          <a:p>
            <a:r>
              <a:rPr lang="en-US" dirty="0"/>
              <a:t>Symmetric Cipher Model</a:t>
            </a:r>
          </a:p>
        </p:txBody>
      </p:sp>
      <p:sp>
        <p:nvSpPr>
          <p:cNvPr id="3" name="Content Placeholder 2">
            <a:extLst>
              <a:ext uri="{FF2B5EF4-FFF2-40B4-BE49-F238E27FC236}">
                <a16:creationId xmlns:a16="http://schemas.microsoft.com/office/drawing/2014/main" id="{B592BA77-4E42-F742-8B3B-CB0A2204AE26}"/>
              </a:ext>
            </a:extLst>
          </p:cNvPr>
          <p:cNvSpPr>
            <a:spLocks noGrp="1"/>
          </p:cNvSpPr>
          <p:nvPr>
            <p:ph idx="1"/>
          </p:nvPr>
        </p:nvSpPr>
        <p:spPr/>
        <p:txBody>
          <a:bodyPr/>
          <a:lstStyle/>
          <a:p>
            <a:endParaRPr lang="en-US"/>
          </a:p>
        </p:txBody>
      </p:sp>
      <p:pic>
        <p:nvPicPr>
          <p:cNvPr id="4" name="Picture 5">
            <a:extLst>
              <a:ext uri="{FF2B5EF4-FFF2-40B4-BE49-F238E27FC236}">
                <a16:creationId xmlns:a16="http://schemas.microsoft.com/office/drawing/2014/main" id="{38E81924-31D4-E94D-8B12-40F4902B3DC2}"/>
              </a:ext>
            </a:extLst>
          </p:cNvPr>
          <p:cNvPicPr>
            <a:picLocks noChangeAspect="1" noChangeArrowheads="1"/>
          </p:cNvPicPr>
          <p:nvPr/>
        </p:nvPicPr>
        <p:blipFill>
          <a:blip r:embed="rId2"/>
          <a:srcRect/>
          <a:stretch>
            <a:fillRect/>
          </a:stretch>
        </p:blipFill>
        <p:spPr bwMode="auto">
          <a:xfrm>
            <a:off x="3664044" y="873252"/>
            <a:ext cx="7003956" cy="3501978"/>
          </a:xfrm>
          <a:prstGeom prst="rect">
            <a:avLst/>
          </a:prstGeom>
          <a:noFill/>
          <a:ln w="9525">
            <a:noFill/>
            <a:miter lim="800000"/>
            <a:headEnd/>
            <a:tailEnd/>
          </a:ln>
        </p:spPr>
      </p:pic>
    </p:spTree>
    <p:extLst>
      <p:ext uri="{BB962C8B-B14F-4D97-AF65-F5344CB8AC3E}">
        <p14:creationId xmlns:p14="http://schemas.microsoft.com/office/powerpoint/2010/main" val="2932836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E90B-D712-D545-8073-AA2EABFA8AE0}"/>
              </a:ext>
            </a:extLst>
          </p:cNvPr>
          <p:cNvSpPr>
            <a:spLocks noGrp="1"/>
          </p:cNvSpPr>
          <p:nvPr>
            <p:ph type="title"/>
          </p:nvPr>
        </p:nvSpPr>
        <p:spPr/>
        <p:txBody>
          <a:bodyPr/>
          <a:lstStyle/>
          <a:p>
            <a:r>
              <a:rPr lang="en-US" dirty="0"/>
              <a:t>Symmetric Encryption</a:t>
            </a:r>
          </a:p>
        </p:txBody>
      </p:sp>
      <p:sp>
        <p:nvSpPr>
          <p:cNvPr id="3" name="Content Placeholder 2">
            <a:extLst>
              <a:ext uri="{FF2B5EF4-FFF2-40B4-BE49-F238E27FC236}">
                <a16:creationId xmlns:a16="http://schemas.microsoft.com/office/drawing/2014/main" id="{6F33900E-8F47-BC4B-8CEE-335A8083C75F}"/>
              </a:ext>
            </a:extLst>
          </p:cNvPr>
          <p:cNvSpPr>
            <a:spLocks noGrp="1"/>
          </p:cNvSpPr>
          <p:nvPr>
            <p:ph idx="1"/>
          </p:nvPr>
        </p:nvSpPr>
        <p:spPr/>
        <p:txBody>
          <a:bodyPr/>
          <a:lstStyle/>
          <a:p>
            <a:pPr marL="547688" lvl="0" indent="-411163" fontAlgn="base">
              <a:lnSpc>
                <a:spcPct val="80000"/>
              </a:lnSpc>
              <a:spcBef>
                <a:spcPct val="20000"/>
              </a:spcBef>
              <a:spcAft>
                <a:spcPct val="0"/>
              </a:spcAft>
              <a:buClrTx/>
              <a:buSzPct val="65000"/>
              <a:buFont typeface="Arial" pitchFamily="34" charset="0"/>
              <a:buChar char="•"/>
              <a:defRPr/>
            </a:pPr>
            <a:r>
              <a:rPr lang="en-US" sz="2800" dirty="0">
                <a:solidFill>
                  <a:schemeClr val="tx1"/>
                </a:solidFill>
              </a:rPr>
              <a:t>Mathematically:</a:t>
            </a:r>
          </a:p>
          <a:p>
            <a:pPr marL="868363" lvl="1" indent="-282575" fontAlgn="base">
              <a:lnSpc>
                <a:spcPct val="80000"/>
              </a:lnSpc>
              <a:spcBef>
                <a:spcPct val="20000"/>
              </a:spcBef>
              <a:spcAft>
                <a:spcPct val="0"/>
              </a:spcAft>
              <a:buClrTx/>
              <a:buSzPct val="80000"/>
              <a:buNone/>
              <a:defRPr/>
            </a:pPr>
            <a:r>
              <a:rPr lang="en-US" sz="2400" i="1" dirty="0">
                <a:solidFill>
                  <a:schemeClr val="tx1"/>
                </a:solidFill>
              </a:rPr>
              <a:t>	  Y </a:t>
            </a:r>
            <a:r>
              <a:rPr lang="en-US" sz="2400" dirty="0">
                <a:solidFill>
                  <a:schemeClr val="tx1"/>
                </a:solidFill>
              </a:rPr>
              <a:t>= E</a:t>
            </a:r>
            <a:r>
              <a:rPr lang="en-US" sz="2400" i="1" baseline="-25000" dirty="0">
                <a:solidFill>
                  <a:schemeClr val="tx1"/>
                </a:solidFill>
              </a:rPr>
              <a:t>K</a:t>
            </a:r>
            <a:r>
              <a:rPr lang="en-US" sz="2400" dirty="0">
                <a:solidFill>
                  <a:schemeClr val="tx1"/>
                </a:solidFill>
              </a:rPr>
              <a:t>(</a:t>
            </a:r>
            <a:r>
              <a:rPr lang="en-US" sz="2400" i="1" dirty="0">
                <a:solidFill>
                  <a:schemeClr val="tx1"/>
                </a:solidFill>
              </a:rPr>
              <a:t>X</a:t>
            </a:r>
            <a:r>
              <a:rPr lang="en-US" sz="2400" dirty="0">
                <a:solidFill>
                  <a:schemeClr val="tx1"/>
                </a:solidFill>
              </a:rPr>
              <a:t>)     or     </a:t>
            </a:r>
            <a:r>
              <a:rPr lang="en-US" sz="2400" i="1" dirty="0">
                <a:solidFill>
                  <a:schemeClr val="tx1"/>
                </a:solidFill>
              </a:rPr>
              <a:t>Y</a:t>
            </a:r>
            <a:r>
              <a:rPr lang="en-US" sz="2400" dirty="0">
                <a:solidFill>
                  <a:schemeClr val="tx1"/>
                </a:solidFill>
              </a:rPr>
              <a:t> = E(</a:t>
            </a:r>
            <a:r>
              <a:rPr lang="en-US" sz="2400" i="1" dirty="0">
                <a:solidFill>
                  <a:schemeClr val="tx1"/>
                </a:solidFill>
              </a:rPr>
              <a:t>K</a:t>
            </a:r>
            <a:r>
              <a:rPr lang="en-US" sz="2400" dirty="0">
                <a:solidFill>
                  <a:schemeClr val="tx1"/>
                </a:solidFill>
              </a:rPr>
              <a:t>, </a:t>
            </a:r>
            <a:r>
              <a:rPr lang="en-US" sz="2400" i="1" dirty="0">
                <a:solidFill>
                  <a:schemeClr val="tx1"/>
                </a:solidFill>
              </a:rPr>
              <a:t>X</a:t>
            </a:r>
            <a:r>
              <a:rPr lang="en-US" sz="2400" dirty="0">
                <a:solidFill>
                  <a:schemeClr val="tx1"/>
                </a:solidFill>
              </a:rPr>
              <a:t>)</a:t>
            </a:r>
          </a:p>
          <a:p>
            <a:pPr marL="868363" lvl="1" indent="-282575" fontAlgn="base">
              <a:lnSpc>
                <a:spcPct val="80000"/>
              </a:lnSpc>
              <a:spcBef>
                <a:spcPct val="20000"/>
              </a:spcBef>
              <a:spcAft>
                <a:spcPct val="0"/>
              </a:spcAft>
              <a:buClrTx/>
              <a:buSzPct val="80000"/>
              <a:buNone/>
              <a:defRPr/>
            </a:pPr>
            <a:r>
              <a:rPr lang="en-US" sz="2400" i="1" dirty="0">
                <a:solidFill>
                  <a:schemeClr val="tx1"/>
                </a:solidFill>
              </a:rPr>
              <a:t>	  X </a:t>
            </a:r>
            <a:r>
              <a:rPr lang="en-US" sz="2400" dirty="0">
                <a:solidFill>
                  <a:schemeClr val="tx1"/>
                </a:solidFill>
              </a:rPr>
              <a:t>= D</a:t>
            </a:r>
            <a:r>
              <a:rPr lang="en-US" sz="2400" i="1" baseline="-25000" dirty="0">
                <a:solidFill>
                  <a:schemeClr val="tx1"/>
                </a:solidFill>
              </a:rPr>
              <a:t>K</a:t>
            </a:r>
            <a:r>
              <a:rPr lang="en-US" sz="2400" dirty="0">
                <a:solidFill>
                  <a:schemeClr val="tx1"/>
                </a:solidFill>
              </a:rPr>
              <a:t>(</a:t>
            </a:r>
            <a:r>
              <a:rPr lang="en-US" sz="2400" i="1" dirty="0">
                <a:solidFill>
                  <a:schemeClr val="tx1"/>
                </a:solidFill>
              </a:rPr>
              <a:t>Y</a:t>
            </a:r>
            <a:r>
              <a:rPr lang="en-US" sz="2400" dirty="0">
                <a:solidFill>
                  <a:schemeClr val="tx1"/>
                </a:solidFill>
              </a:rPr>
              <a:t>)     or     </a:t>
            </a:r>
            <a:r>
              <a:rPr lang="en-US" sz="2400" i="1" dirty="0">
                <a:solidFill>
                  <a:schemeClr val="tx1"/>
                </a:solidFill>
              </a:rPr>
              <a:t>X</a:t>
            </a:r>
            <a:r>
              <a:rPr lang="en-US" sz="2400" dirty="0">
                <a:solidFill>
                  <a:schemeClr val="tx1"/>
                </a:solidFill>
              </a:rPr>
              <a:t> = D(</a:t>
            </a:r>
            <a:r>
              <a:rPr lang="en-US" sz="2400" i="1" dirty="0">
                <a:solidFill>
                  <a:schemeClr val="tx1"/>
                </a:solidFill>
              </a:rPr>
              <a:t>K</a:t>
            </a:r>
            <a:r>
              <a:rPr lang="en-US" sz="2400" dirty="0">
                <a:solidFill>
                  <a:schemeClr val="tx1"/>
                </a:solidFill>
              </a:rPr>
              <a:t>, </a:t>
            </a:r>
            <a:r>
              <a:rPr lang="en-US" sz="2400" i="1" dirty="0">
                <a:solidFill>
                  <a:schemeClr val="tx1"/>
                </a:solidFill>
              </a:rPr>
              <a:t>Y</a:t>
            </a:r>
            <a:r>
              <a:rPr lang="en-US" sz="2400" dirty="0">
                <a:solidFill>
                  <a:schemeClr val="tx1"/>
                </a:solidFill>
              </a:rPr>
              <a:t>)</a:t>
            </a:r>
          </a:p>
          <a:p>
            <a:pPr marL="547688" lvl="0" indent="-411163" fontAlgn="base">
              <a:lnSpc>
                <a:spcPct val="80000"/>
              </a:lnSpc>
              <a:spcBef>
                <a:spcPct val="20000"/>
              </a:spcBef>
              <a:spcAft>
                <a:spcPct val="0"/>
              </a:spcAft>
              <a:buClrTx/>
              <a:buSzPct val="65000"/>
              <a:buFont typeface="Arial" pitchFamily="34" charset="0"/>
              <a:buChar char="•"/>
              <a:defRPr/>
            </a:pPr>
            <a:r>
              <a:rPr lang="en-US" sz="2800" i="1" dirty="0">
                <a:solidFill>
                  <a:schemeClr val="tx1"/>
                </a:solidFill>
              </a:rPr>
              <a:t>X</a:t>
            </a:r>
            <a:r>
              <a:rPr lang="en-US" sz="2800" dirty="0">
                <a:solidFill>
                  <a:schemeClr val="tx1"/>
                </a:solidFill>
              </a:rPr>
              <a:t> = plaintext</a:t>
            </a:r>
          </a:p>
          <a:p>
            <a:pPr marL="547688" lvl="0" indent="-411163" fontAlgn="base">
              <a:lnSpc>
                <a:spcPct val="80000"/>
              </a:lnSpc>
              <a:spcBef>
                <a:spcPct val="20000"/>
              </a:spcBef>
              <a:spcAft>
                <a:spcPct val="0"/>
              </a:spcAft>
              <a:buClrTx/>
              <a:buSzPct val="65000"/>
              <a:buFont typeface="Arial" pitchFamily="34" charset="0"/>
              <a:buChar char="•"/>
              <a:defRPr/>
            </a:pPr>
            <a:r>
              <a:rPr lang="en-US" sz="2800" i="1" dirty="0">
                <a:solidFill>
                  <a:schemeClr val="tx1"/>
                </a:solidFill>
              </a:rPr>
              <a:t>Y </a:t>
            </a:r>
            <a:r>
              <a:rPr lang="en-US" sz="2800" dirty="0">
                <a:solidFill>
                  <a:schemeClr val="tx1"/>
                </a:solidFill>
              </a:rPr>
              <a:t>= ciphertext</a:t>
            </a:r>
          </a:p>
          <a:p>
            <a:pPr marL="547688" lvl="0" indent="-411163" fontAlgn="base">
              <a:lnSpc>
                <a:spcPct val="80000"/>
              </a:lnSpc>
              <a:spcBef>
                <a:spcPct val="20000"/>
              </a:spcBef>
              <a:spcAft>
                <a:spcPct val="0"/>
              </a:spcAft>
              <a:buClrTx/>
              <a:buSzPct val="65000"/>
              <a:buFont typeface="Arial" pitchFamily="34" charset="0"/>
              <a:buChar char="•"/>
              <a:defRPr/>
            </a:pPr>
            <a:r>
              <a:rPr lang="en-US" sz="2800" i="1" dirty="0">
                <a:solidFill>
                  <a:schemeClr val="tx1"/>
                </a:solidFill>
              </a:rPr>
              <a:t>K</a:t>
            </a:r>
            <a:r>
              <a:rPr lang="en-US" sz="2800" dirty="0">
                <a:solidFill>
                  <a:schemeClr val="tx1"/>
                </a:solidFill>
              </a:rPr>
              <a:t> = secret key</a:t>
            </a:r>
          </a:p>
          <a:p>
            <a:pPr marL="547688" lvl="0" indent="-411163" fontAlgn="base">
              <a:lnSpc>
                <a:spcPct val="80000"/>
              </a:lnSpc>
              <a:spcBef>
                <a:spcPct val="20000"/>
              </a:spcBef>
              <a:spcAft>
                <a:spcPct val="0"/>
              </a:spcAft>
              <a:buClrTx/>
              <a:buSzPct val="65000"/>
              <a:buFont typeface="Arial" pitchFamily="34" charset="0"/>
              <a:buChar char="•"/>
              <a:defRPr/>
            </a:pPr>
            <a:r>
              <a:rPr lang="en-US" sz="2800" dirty="0">
                <a:solidFill>
                  <a:schemeClr val="tx1"/>
                </a:solidFill>
              </a:rPr>
              <a:t>E = encryption algorithm</a:t>
            </a:r>
          </a:p>
          <a:p>
            <a:pPr marL="547688" lvl="0" indent="-411163" fontAlgn="base">
              <a:lnSpc>
                <a:spcPct val="80000"/>
              </a:lnSpc>
              <a:spcBef>
                <a:spcPct val="20000"/>
              </a:spcBef>
              <a:spcAft>
                <a:spcPct val="0"/>
              </a:spcAft>
              <a:buClrTx/>
              <a:buSzPct val="65000"/>
              <a:buFont typeface="Arial" pitchFamily="34" charset="0"/>
              <a:buChar char="•"/>
              <a:defRPr/>
            </a:pPr>
            <a:r>
              <a:rPr lang="en-US" sz="2800" dirty="0">
                <a:solidFill>
                  <a:schemeClr val="tx1"/>
                </a:solidFill>
              </a:rPr>
              <a:t>D = decryption algorithm</a:t>
            </a:r>
          </a:p>
          <a:p>
            <a:pPr marL="547688" lvl="0" indent="-411163" fontAlgn="base">
              <a:lnSpc>
                <a:spcPct val="80000"/>
              </a:lnSpc>
              <a:spcBef>
                <a:spcPct val="20000"/>
              </a:spcBef>
              <a:spcAft>
                <a:spcPct val="0"/>
              </a:spcAft>
              <a:buClrTx/>
              <a:buSzPct val="65000"/>
              <a:buFont typeface="Arial" pitchFamily="34" charset="0"/>
              <a:buChar char="•"/>
              <a:defRPr/>
            </a:pPr>
            <a:r>
              <a:rPr lang="en-US" sz="2800" dirty="0">
                <a:solidFill>
                  <a:schemeClr val="tx1"/>
                </a:solidFill>
              </a:rPr>
              <a:t>Both E and D are known to public</a:t>
            </a:r>
            <a:endParaRPr lang="en-AU" sz="28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632556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FB3D-FBA6-8C47-A41A-1E58E9AA5BD2}"/>
              </a:ext>
            </a:extLst>
          </p:cNvPr>
          <p:cNvSpPr>
            <a:spLocks noGrp="1"/>
          </p:cNvSpPr>
          <p:nvPr>
            <p:ph type="title"/>
          </p:nvPr>
        </p:nvSpPr>
        <p:spPr/>
        <p:txBody>
          <a:bodyPr/>
          <a:lstStyle/>
          <a:p>
            <a:r>
              <a:rPr lang="en-US" dirty="0"/>
              <a:t>Symmetric Encryption</a:t>
            </a:r>
          </a:p>
        </p:txBody>
      </p:sp>
      <p:sp>
        <p:nvSpPr>
          <p:cNvPr id="3" name="Content Placeholder 2">
            <a:extLst>
              <a:ext uri="{FF2B5EF4-FFF2-40B4-BE49-F238E27FC236}">
                <a16:creationId xmlns:a16="http://schemas.microsoft.com/office/drawing/2014/main" id="{B7DA7870-3936-0C40-819B-FAFD58943FC6}"/>
              </a:ext>
            </a:extLst>
          </p:cNvPr>
          <p:cNvSpPr>
            <a:spLocks noGrp="1"/>
          </p:cNvSpPr>
          <p:nvPr>
            <p:ph idx="1"/>
          </p:nvPr>
        </p:nvSpPr>
        <p:spPr/>
        <p:txBody>
          <a:bodyPr/>
          <a:lstStyle/>
          <a:p>
            <a:pPr>
              <a:buNone/>
            </a:pPr>
            <a:endParaRPr lang="en-US" dirty="0"/>
          </a:p>
          <a:p>
            <a:endParaRPr lang="en-US" dirty="0"/>
          </a:p>
          <a:p>
            <a:r>
              <a:rPr lang="en-US" dirty="0"/>
              <a:t>The type of operation used for transforming plain text into cipher text :</a:t>
            </a:r>
          </a:p>
          <a:p>
            <a:pPr lvl="1"/>
            <a:r>
              <a:rPr lang="en-US" sz="2000" dirty="0">
                <a:solidFill>
                  <a:srgbClr val="FF0000"/>
                </a:solidFill>
              </a:rPr>
              <a:t>Substitution</a:t>
            </a:r>
            <a:r>
              <a:rPr lang="en-US" sz="2000" dirty="0"/>
              <a:t> , or </a:t>
            </a:r>
            <a:r>
              <a:rPr lang="en-US" sz="2000" dirty="0">
                <a:solidFill>
                  <a:srgbClr val="FF0000"/>
                </a:solidFill>
              </a:rPr>
              <a:t>transposition</a:t>
            </a:r>
            <a:r>
              <a:rPr lang="en-US" sz="2000" dirty="0"/>
              <a:t>(permutation), </a:t>
            </a:r>
            <a:r>
              <a:rPr lang="en-US" sz="2000" dirty="0">
                <a:solidFill>
                  <a:srgbClr val="FF0000"/>
                </a:solidFill>
              </a:rPr>
              <a:t>product.</a:t>
            </a:r>
          </a:p>
          <a:p>
            <a:r>
              <a:rPr lang="en-US" dirty="0"/>
              <a:t>The number of key is used</a:t>
            </a:r>
          </a:p>
          <a:p>
            <a:pPr lvl="1"/>
            <a:r>
              <a:rPr lang="en-US" sz="2000" dirty="0">
                <a:solidFill>
                  <a:srgbClr val="FF0000"/>
                </a:solidFill>
              </a:rPr>
              <a:t>Symmetric </a:t>
            </a:r>
            <a:r>
              <a:rPr lang="en-US" sz="2000" dirty="0"/>
              <a:t>cryptosystem or </a:t>
            </a:r>
            <a:r>
              <a:rPr lang="en-US" sz="2000" dirty="0">
                <a:solidFill>
                  <a:srgbClr val="FF0000"/>
                </a:solidFill>
              </a:rPr>
              <a:t>Asymmetric</a:t>
            </a:r>
            <a:r>
              <a:rPr lang="en-US" sz="2000" dirty="0"/>
              <a:t>.</a:t>
            </a:r>
          </a:p>
          <a:p>
            <a:pPr lvl="1"/>
            <a:endParaRPr lang="en-US" sz="2000" dirty="0"/>
          </a:p>
          <a:p>
            <a:pPr lvl="1"/>
            <a:endParaRPr lang="en-US" sz="2000" dirty="0"/>
          </a:p>
          <a:p>
            <a:r>
              <a:rPr lang="en-US" dirty="0"/>
              <a:t>The way in which the plain text is processed.</a:t>
            </a:r>
          </a:p>
          <a:p>
            <a:pPr lvl="1"/>
            <a:r>
              <a:rPr lang="en-US" sz="2000" dirty="0">
                <a:solidFill>
                  <a:srgbClr val="FF0000"/>
                </a:solidFill>
              </a:rPr>
              <a:t>Block cipher :</a:t>
            </a:r>
            <a:r>
              <a:rPr lang="en-US" sz="2000" dirty="0"/>
              <a:t> process one block of elements at a time.</a:t>
            </a:r>
          </a:p>
          <a:p>
            <a:pPr lvl="1"/>
            <a:r>
              <a:rPr lang="en-US" sz="2000" dirty="0">
                <a:solidFill>
                  <a:srgbClr val="FF0000"/>
                </a:solidFill>
              </a:rPr>
              <a:t>Stream cipher :</a:t>
            </a:r>
            <a:r>
              <a:rPr lang="en-US" sz="2000" dirty="0"/>
              <a:t> process input elements continuously. </a:t>
            </a:r>
          </a:p>
          <a:p>
            <a:pPr lvl="1"/>
            <a:endParaRPr lang="en-US" sz="2000" dirty="0"/>
          </a:p>
          <a:p>
            <a:endParaRPr lang="en-US" dirty="0"/>
          </a:p>
        </p:txBody>
      </p:sp>
    </p:spTree>
    <p:extLst>
      <p:ext uri="{BB962C8B-B14F-4D97-AF65-F5344CB8AC3E}">
        <p14:creationId xmlns:p14="http://schemas.microsoft.com/office/powerpoint/2010/main" val="2583833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17CD-B3BB-794B-B8B1-8AE10A088338}"/>
              </a:ext>
            </a:extLst>
          </p:cNvPr>
          <p:cNvSpPr>
            <a:spLocks noGrp="1"/>
          </p:cNvSpPr>
          <p:nvPr>
            <p:ph type="title"/>
          </p:nvPr>
        </p:nvSpPr>
        <p:spPr/>
        <p:txBody>
          <a:bodyPr/>
          <a:lstStyle/>
          <a:p>
            <a:r>
              <a:rPr lang="en-US" dirty="0"/>
              <a:t>Conventional Cryptosystem</a:t>
            </a:r>
          </a:p>
        </p:txBody>
      </p:sp>
      <p:sp>
        <p:nvSpPr>
          <p:cNvPr id="3" name="Content Placeholder 2">
            <a:extLst>
              <a:ext uri="{FF2B5EF4-FFF2-40B4-BE49-F238E27FC236}">
                <a16:creationId xmlns:a16="http://schemas.microsoft.com/office/drawing/2014/main" id="{060AF5BC-3924-764D-B2DF-DF1EFF18B4B5}"/>
              </a:ext>
            </a:extLst>
          </p:cNvPr>
          <p:cNvSpPr>
            <a:spLocks noGrp="1"/>
          </p:cNvSpPr>
          <p:nvPr>
            <p:ph idx="1"/>
          </p:nvPr>
        </p:nvSpPr>
        <p:spPr/>
        <p:txBody>
          <a:bodyPr/>
          <a:lstStyle/>
          <a:p>
            <a:endParaRPr lang="en-US"/>
          </a:p>
        </p:txBody>
      </p:sp>
      <p:pic>
        <p:nvPicPr>
          <p:cNvPr id="4" name="Picture 2">
            <a:extLst>
              <a:ext uri="{FF2B5EF4-FFF2-40B4-BE49-F238E27FC236}">
                <a16:creationId xmlns:a16="http://schemas.microsoft.com/office/drawing/2014/main" id="{B31201D1-4B48-FB45-9BA7-52EE388032C8}"/>
              </a:ext>
            </a:extLst>
          </p:cNvPr>
          <p:cNvPicPr>
            <a:picLocks noChangeAspect="1" noChangeArrowheads="1"/>
          </p:cNvPicPr>
          <p:nvPr/>
        </p:nvPicPr>
        <p:blipFill>
          <a:blip r:embed="rId2"/>
          <a:srcRect/>
          <a:stretch>
            <a:fillRect/>
          </a:stretch>
        </p:blipFill>
        <p:spPr bwMode="auto">
          <a:xfrm>
            <a:off x="3534136" y="0"/>
            <a:ext cx="8657863" cy="6493397"/>
          </a:xfrm>
          <a:prstGeom prst="rect">
            <a:avLst/>
          </a:prstGeom>
          <a:noFill/>
          <a:ln w="9525">
            <a:noFill/>
            <a:miter lim="800000"/>
            <a:headEnd/>
            <a:tailEnd/>
          </a:ln>
          <a:effectLst/>
        </p:spPr>
      </p:pic>
    </p:spTree>
    <p:extLst>
      <p:ext uri="{BB962C8B-B14F-4D97-AF65-F5344CB8AC3E}">
        <p14:creationId xmlns:p14="http://schemas.microsoft.com/office/powerpoint/2010/main" val="1897885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6BCC-55A1-2B4D-8956-2C4C9F98FB8A}"/>
              </a:ext>
            </a:extLst>
          </p:cNvPr>
          <p:cNvSpPr>
            <a:spLocks noGrp="1"/>
          </p:cNvSpPr>
          <p:nvPr>
            <p:ph type="title"/>
          </p:nvPr>
        </p:nvSpPr>
        <p:spPr/>
        <p:txBody>
          <a:bodyPr/>
          <a:lstStyle/>
          <a:p>
            <a:r>
              <a:rPr lang="en-US" dirty="0"/>
              <a:t>Cryptanalysis</a:t>
            </a:r>
          </a:p>
        </p:txBody>
      </p:sp>
      <p:sp>
        <p:nvSpPr>
          <p:cNvPr id="3" name="Content Placeholder 2">
            <a:extLst>
              <a:ext uri="{FF2B5EF4-FFF2-40B4-BE49-F238E27FC236}">
                <a16:creationId xmlns:a16="http://schemas.microsoft.com/office/drawing/2014/main" id="{978F792E-EB11-DE4F-B193-872C2422AED0}"/>
              </a:ext>
            </a:extLst>
          </p:cNvPr>
          <p:cNvSpPr>
            <a:spLocks noGrp="1"/>
          </p:cNvSpPr>
          <p:nvPr>
            <p:ph idx="1"/>
          </p:nvPr>
        </p:nvSpPr>
        <p:spPr/>
        <p:txBody>
          <a:bodyPr/>
          <a:lstStyle/>
          <a:p>
            <a:pPr marL="547688" lvl="0" indent="-411163" fontAlgn="base">
              <a:spcBef>
                <a:spcPct val="20000"/>
              </a:spcBef>
              <a:spcAft>
                <a:spcPct val="0"/>
              </a:spcAft>
              <a:buClrTx/>
              <a:buSzPct val="65000"/>
              <a:buFont typeface="Arial" pitchFamily="34" charset="0"/>
              <a:buChar char="•"/>
              <a:defRPr/>
            </a:pPr>
            <a:r>
              <a:rPr lang="en-US" sz="3000" dirty="0">
                <a:solidFill>
                  <a:schemeClr val="tx1"/>
                </a:solidFill>
              </a:rPr>
              <a:t>Objective: </a:t>
            </a:r>
            <a:r>
              <a:rPr lang="en-US" sz="3000" dirty="0">
                <a:solidFill>
                  <a:schemeClr val="tx1"/>
                </a:solidFill>
                <a:latin typeface="Times-Roman"/>
              </a:rPr>
              <a:t>to recover the plaintext of a ciphertext </a:t>
            </a:r>
            <a:r>
              <a:rPr lang="en-US" sz="3000" dirty="0">
                <a:solidFill>
                  <a:schemeClr val="tx1"/>
                </a:solidFill>
              </a:rPr>
              <a:t>or, more typically, to recover the secret key.</a:t>
            </a:r>
          </a:p>
          <a:p>
            <a:pPr marL="547688" lvl="0" indent="-411163" fontAlgn="base">
              <a:spcBef>
                <a:spcPct val="20000"/>
              </a:spcBef>
              <a:spcAft>
                <a:spcPct val="0"/>
              </a:spcAft>
              <a:buClrTx/>
              <a:buSzPct val="65000"/>
              <a:buFont typeface="Arial" pitchFamily="34" charset="0"/>
              <a:buChar char="•"/>
              <a:defRPr/>
            </a:pPr>
            <a:endParaRPr lang="en-US" sz="900" dirty="0">
              <a:solidFill>
                <a:schemeClr val="bg1"/>
              </a:solidFill>
            </a:endParaRPr>
          </a:p>
          <a:p>
            <a:pPr marL="547688" lvl="0" indent="-411163" fontAlgn="base">
              <a:spcBef>
                <a:spcPct val="20000"/>
              </a:spcBef>
              <a:spcAft>
                <a:spcPct val="0"/>
              </a:spcAft>
              <a:buClrTx/>
              <a:buSzPct val="65000"/>
              <a:buFont typeface="Arial" pitchFamily="34" charset="0"/>
              <a:buChar char="•"/>
              <a:defRPr/>
            </a:pPr>
            <a:r>
              <a:rPr lang="en-US" sz="3000" dirty="0" err="1">
                <a:solidFill>
                  <a:srgbClr val="C00000"/>
                </a:solidFill>
              </a:rPr>
              <a:t>Kerkhoff’s</a:t>
            </a:r>
            <a:r>
              <a:rPr lang="en-US" sz="3000" dirty="0">
                <a:solidFill>
                  <a:srgbClr val="C00000"/>
                </a:solidFill>
              </a:rPr>
              <a:t> principle: </a:t>
            </a:r>
            <a:r>
              <a:rPr lang="en-US" sz="3000" dirty="0">
                <a:solidFill>
                  <a:schemeClr val="bg1"/>
                </a:solidFill>
              </a:rPr>
              <a:t>the adversary knows </a:t>
            </a:r>
            <a:r>
              <a:rPr lang="en-US" sz="3000" dirty="0">
                <a:solidFill>
                  <a:schemeClr val="tx1"/>
                </a:solidFill>
              </a:rPr>
              <a:t>all details about a cryptosystem except the secret key.</a:t>
            </a:r>
          </a:p>
          <a:p>
            <a:pPr marL="547688" lvl="0" indent="-411163" fontAlgn="base">
              <a:spcBef>
                <a:spcPct val="20000"/>
              </a:spcBef>
              <a:spcAft>
                <a:spcPct val="0"/>
              </a:spcAft>
              <a:buClrTx/>
              <a:buSzPct val="65000"/>
              <a:buFont typeface="Arial" pitchFamily="34" charset="0"/>
              <a:buChar char="•"/>
              <a:defRPr/>
            </a:pPr>
            <a:endParaRPr lang="en-US" sz="1000" dirty="0">
              <a:solidFill>
                <a:schemeClr val="tx1"/>
              </a:solidFill>
            </a:endParaRPr>
          </a:p>
          <a:p>
            <a:pPr marL="547688" lvl="0" indent="-411163" fontAlgn="base">
              <a:spcBef>
                <a:spcPct val="20000"/>
              </a:spcBef>
              <a:spcAft>
                <a:spcPct val="0"/>
              </a:spcAft>
              <a:buClrTx/>
              <a:buSzPct val="65000"/>
              <a:buFont typeface="Arial" pitchFamily="34" charset="0"/>
              <a:buChar char="•"/>
              <a:defRPr/>
            </a:pPr>
            <a:r>
              <a:rPr lang="en-US" sz="3000" dirty="0">
                <a:solidFill>
                  <a:schemeClr val="tx1"/>
                </a:solidFill>
              </a:rPr>
              <a:t>Two general approaches</a:t>
            </a:r>
            <a:r>
              <a:rPr lang="en-US" sz="3000" dirty="0">
                <a:solidFill>
                  <a:schemeClr val="bg1"/>
                </a:solidFill>
              </a:rPr>
              <a:t>:</a:t>
            </a:r>
          </a:p>
          <a:p>
            <a:pPr marL="868363" lvl="1" indent="-282575" fontAlgn="base">
              <a:spcBef>
                <a:spcPct val="20000"/>
              </a:spcBef>
              <a:spcAft>
                <a:spcPct val="0"/>
              </a:spcAft>
              <a:buClrTx/>
              <a:buSzPct val="80000"/>
              <a:buFont typeface="Wingdings" pitchFamily="2" charset="2"/>
              <a:buChar char="§"/>
              <a:defRPr/>
            </a:pPr>
            <a:r>
              <a:rPr lang="en-US" sz="2600" dirty="0">
                <a:solidFill>
                  <a:srgbClr val="C00000"/>
                </a:solidFill>
              </a:rPr>
              <a:t>brute-force</a:t>
            </a:r>
            <a:r>
              <a:rPr lang="en-US" sz="2600" dirty="0">
                <a:solidFill>
                  <a:schemeClr val="bg1"/>
                </a:solidFill>
              </a:rPr>
              <a:t> attack</a:t>
            </a:r>
          </a:p>
          <a:p>
            <a:pPr marL="868363" lvl="1" indent="-282575" fontAlgn="base">
              <a:spcBef>
                <a:spcPct val="20000"/>
              </a:spcBef>
              <a:spcAft>
                <a:spcPct val="0"/>
              </a:spcAft>
              <a:buClrTx/>
              <a:buSzPct val="80000"/>
              <a:buFont typeface="Wingdings" pitchFamily="2" charset="2"/>
              <a:buChar char="§"/>
              <a:defRPr/>
            </a:pPr>
            <a:r>
              <a:rPr lang="en-US" sz="2600" dirty="0">
                <a:solidFill>
                  <a:srgbClr val="C00000"/>
                </a:solidFill>
              </a:rPr>
              <a:t>non-brute-force</a:t>
            </a:r>
            <a:r>
              <a:rPr lang="en-US" sz="2600" dirty="0">
                <a:solidFill>
                  <a:schemeClr val="bg1"/>
                </a:solidFill>
              </a:rPr>
              <a:t> </a:t>
            </a:r>
            <a:r>
              <a:rPr lang="en-US" sz="2600" dirty="0">
                <a:solidFill>
                  <a:schemeClr val="tx1"/>
                </a:solidFill>
              </a:rPr>
              <a:t>attack (cryptanalytic attack)</a:t>
            </a:r>
          </a:p>
          <a:p>
            <a:pPr marL="547688" lvl="0" indent="-411163" fontAlgn="base">
              <a:lnSpc>
                <a:spcPct val="80000"/>
              </a:lnSpc>
              <a:spcBef>
                <a:spcPct val="20000"/>
              </a:spcBef>
              <a:spcAft>
                <a:spcPct val="0"/>
              </a:spcAft>
              <a:buClrTx/>
              <a:buSzPct val="65000"/>
              <a:buFont typeface="Arial" pitchFamily="34" charset="0"/>
              <a:buChar char="•"/>
              <a:defRPr/>
            </a:pPr>
            <a:endParaRPr lang="en-AU" sz="3000" dirty="0">
              <a:solidFill>
                <a:schemeClr val="bg1"/>
              </a:solidFill>
            </a:endParaRPr>
          </a:p>
          <a:p>
            <a:endParaRPr lang="en-US" dirty="0"/>
          </a:p>
        </p:txBody>
      </p:sp>
    </p:spTree>
    <p:extLst>
      <p:ext uri="{BB962C8B-B14F-4D97-AF65-F5344CB8AC3E}">
        <p14:creationId xmlns:p14="http://schemas.microsoft.com/office/powerpoint/2010/main" val="2755673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40AC-859B-B54C-AEF2-F437439BD8D6}"/>
              </a:ext>
            </a:extLst>
          </p:cNvPr>
          <p:cNvSpPr>
            <a:spLocks noGrp="1"/>
          </p:cNvSpPr>
          <p:nvPr>
            <p:ph type="title"/>
          </p:nvPr>
        </p:nvSpPr>
        <p:spPr/>
        <p:txBody>
          <a:bodyPr/>
          <a:lstStyle/>
          <a:p>
            <a:r>
              <a:rPr lang="en-US" dirty="0"/>
              <a:t>Brute-force attack</a:t>
            </a:r>
          </a:p>
        </p:txBody>
      </p:sp>
      <p:pic>
        <p:nvPicPr>
          <p:cNvPr id="8" name="Picture 2" descr="C:\Users\chintan patel\Pictures\bigstock-Brute-Force-676022-300x199.jpeg">
            <a:extLst>
              <a:ext uri="{FF2B5EF4-FFF2-40B4-BE49-F238E27FC236}">
                <a16:creationId xmlns:a16="http://schemas.microsoft.com/office/drawing/2014/main" id="{B6B2A130-D5DF-C54F-B8DB-0DD9A1DD672A}"/>
              </a:ext>
            </a:extLst>
          </p:cNvPr>
          <p:cNvPicPr>
            <a:picLocks noChangeAspect="1" noChangeArrowheads="1"/>
          </p:cNvPicPr>
          <p:nvPr/>
        </p:nvPicPr>
        <p:blipFill>
          <a:blip r:embed="rId2"/>
          <a:srcRect/>
          <a:stretch>
            <a:fillRect/>
          </a:stretch>
        </p:blipFill>
        <p:spPr bwMode="auto">
          <a:xfrm>
            <a:off x="8029486" y="534364"/>
            <a:ext cx="3799840" cy="2362200"/>
          </a:xfrm>
          <a:prstGeom prst="rect">
            <a:avLst/>
          </a:prstGeom>
          <a:noFill/>
        </p:spPr>
      </p:pic>
      <p:sp>
        <p:nvSpPr>
          <p:cNvPr id="9" name="Rectangle 8">
            <a:extLst>
              <a:ext uri="{FF2B5EF4-FFF2-40B4-BE49-F238E27FC236}">
                <a16:creationId xmlns:a16="http://schemas.microsoft.com/office/drawing/2014/main" id="{AB1C3CA0-2821-8B45-9673-C147EEAFAB13}"/>
              </a:ext>
            </a:extLst>
          </p:cNvPr>
          <p:cNvSpPr/>
          <p:nvPr/>
        </p:nvSpPr>
        <p:spPr>
          <a:xfrm>
            <a:off x="3453321" y="756485"/>
            <a:ext cx="6096000" cy="1200329"/>
          </a:xfrm>
          <a:prstGeom prst="rect">
            <a:avLst/>
          </a:prstGeom>
        </p:spPr>
        <p:txBody>
          <a:bodyPr>
            <a:spAutoFit/>
          </a:bodyPr>
          <a:lstStyle/>
          <a:p>
            <a:r>
              <a:rPr lang="en-US" dirty="0">
                <a:solidFill>
                  <a:srgbClr val="FF0000"/>
                </a:solidFill>
              </a:rPr>
              <a:t>Brute-force attack: </a:t>
            </a:r>
          </a:p>
          <a:p>
            <a:pPr>
              <a:buNone/>
            </a:pPr>
            <a:r>
              <a:rPr lang="en-US" dirty="0">
                <a:sym typeface="Wingdings" pitchFamily="2" charset="2"/>
              </a:rPr>
              <a:t>        </a:t>
            </a:r>
            <a:r>
              <a:rPr lang="en-US" dirty="0"/>
              <a:t>The attacker tries every possible key </a:t>
            </a:r>
          </a:p>
          <a:p>
            <a:pPr>
              <a:buNone/>
            </a:pPr>
            <a:r>
              <a:rPr lang="en-US" dirty="0"/>
              <a:t>       </a:t>
            </a:r>
            <a:r>
              <a:rPr lang="en-US" dirty="0">
                <a:sym typeface="Wingdings" pitchFamily="2" charset="2"/>
              </a:rPr>
              <a:t></a:t>
            </a:r>
            <a:r>
              <a:rPr lang="en-US" dirty="0"/>
              <a:t> Average, half of all possible keys must be tried to achieve  success.</a:t>
            </a:r>
          </a:p>
        </p:txBody>
      </p:sp>
      <p:graphicFrame>
        <p:nvGraphicFramePr>
          <p:cNvPr id="10" name="Group 137">
            <a:extLst>
              <a:ext uri="{FF2B5EF4-FFF2-40B4-BE49-F238E27FC236}">
                <a16:creationId xmlns:a16="http://schemas.microsoft.com/office/drawing/2014/main" id="{3FD29E46-FEBE-2748-9A8B-C96E1013BEB8}"/>
              </a:ext>
            </a:extLst>
          </p:cNvPr>
          <p:cNvGraphicFramePr>
            <a:graphicFrameLocks noGrp="1"/>
          </p:cNvGraphicFramePr>
          <p:nvPr>
            <p:extLst>
              <p:ext uri="{D42A27DB-BD31-4B8C-83A1-F6EECF244321}">
                <p14:modId xmlns:p14="http://schemas.microsoft.com/office/powerpoint/2010/main" val="2733955673"/>
              </p:ext>
            </p:extLst>
          </p:nvPr>
        </p:nvGraphicFramePr>
        <p:xfrm>
          <a:off x="3453321" y="3065908"/>
          <a:ext cx="8376005" cy="3035608"/>
        </p:xfrm>
        <a:graphic>
          <a:graphicData uri="http://schemas.openxmlformats.org/drawingml/2006/table">
            <a:tbl>
              <a:tblPr/>
              <a:tblGrid>
                <a:gridCol w="1560896">
                  <a:extLst>
                    <a:ext uri="{9D8B030D-6E8A-4147-A177-3AD203B41FA5}">
                      <a16:colId xmlns:a16="http://schemas.microsoft.com/office/drawing/2014/main" val="20000"/>
                    </a:ext>
                  </a:extLst>
                </a:gridCol>
                <a:gridCol w="2007552">
                  <a:extLst>
                    <a:ext uri="{9D8B030D-6E8A-4147-A177-3AD203B41FA5}">
                      <a16:colId xmlns:a16="http://schemas.microsoft.com/office/drawing/2014/main" val="20001"/>
                    </a:ext>
                  </a:extLst>
                </a:gridCol>
                <a:gridCol w="2508639">
                  <a:extLst>
                    <a:ext uri="{9D8B030D-6E8A-4147-A177-3AD203B41FA5}">
                      <a16:colId xmlns:a16="http://schemas.microsoft.com/office/drawing/2014/main" val="20002"/>
                    </a:ext>
                  </a:extLst>
                </a:gridCol>
                <a:gridCol w="2298918">
                  <a:extLst>
                    <a:ext uri="{9D8B030D-6E8A-4147-A177-3AD203B41FA5}">
                      <a16:colId xmlns:a16="http://schemas.microsoft.com/office/drawing/2014/main" val="20003"/>
                    </a:ext>
                  </a:extLst>
                </a:gridCol>
              </a:tblGrid>
              <a:tr h="563095">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dirty="0">
                          <a:ln>
                            <a:noFill/>
                          </a:ln>
                          <a:solidFill>
                            <a:schemeClr val="bg1"/>
                          </a:solidFill>
                          <a:effectLst/>
                          <a:latin typeface="Times"/>
                          <a:cs typeface="Arial" pitchFamily="34" charset="0"/>
                        </a:rPr>
                        <a:t>Key Size (bits)</a:t>
                      </a:r>
                      <a:endParaRPr kumimoji="0" lang="en-US" sz="1400" b="1" i="0" u="none" strike="noStrike" cap="none" normalizeH="0" baseline="0" dirty="0">
                        <a:ln>
                          <a:noFill/>
                        </a:ln>
                        <a:solidFill>
                          <a:schemeClr val="bg1"/>
                        </a:solidFill>
                        <a:effectLst>
                          <a:outerShdw blurRad="38100" dist="38100" dir="2700000" algn="tl">
                            <a:srgbClr val="C0C0C0"/>
                          </a:outerShdw>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dirty="0">
                          <a:ln>
                            <a:noFill/>
                          </a:ln>
                          <a:solidFill>
                            <a:schemeClr val="bg1"/>
                          </a:solidFill>
                          <a:effectLst/>
                          <a:latin typeface="Times"/>
                          <a:cs typeface="Arial" pitchFamily="34" charset="0"/>
                        </a:rPr>
                        <a:t>Number of Alternative Keys</a:t>
                      </a:r>
                      <a:endParaRPr kumimoji="0" lang="en-US" sz="1400" b="1" i="0" u="none" strike="noStrike" cap="none" normalizeH="0" baseline="0" dirty="0">
                        <a:ln>
                          <a:noFill/>
                        </a:ln>
                        <a:solidFill>
                          <a:schemeClr val="bg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dirty="0">
                          <a:ln>
                            <a:noFill/>
                          </a:ln>
                          <a:solidFill>
                            <a:schemeClr val="bg1"/>
                          </a:solidFill>
                          <a:effectLst/>
                          <a:latin typeface="Times"/>
                          <a:cs typeface="Arial" pitchFamily="34" charset="0"/>
                        </a:rPr>
                        <a:t>Time required at 1 decryption/µs</a:t>
                      </a:r>
                      <a:endParaRPr kumimoji="0" lang="en-US" sz="1400" b="1" i="0" u="none" strike="noStrike" cap="none" normalizeH="0" baseline="0" dirty="0">
                        <a:ln>
                          <a:noFill/>
                        </a:ln>
                        <a:solidFill>
                          <a:schemeClr val="bg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dirty="0">
                          <a:ln>
                            <a:noFill/>
                          </a:ln>
                          <a:solidFill>
                            <a:schemeClr val="bg1"/>
                          </a:solidFill>
                          <a:effectLst/>
                          <a:latin typeface="Times"/>
                          <a:cs typeface="Arial" pitchFamily="34" charset="0"/>
                        </a:rPr>
                        <a:t>Time required at 10</a:t>
                      </a:r>
                      <a:r>
                        <a:rPr kumimoji="0" lang="en-US" sz="1400" b="1" i="0" u="none" strike="noStrike" cap="none" normalizeH="0" baseline="30000" dirty="0">
                          <a:ln>
                            <a:noFill/>
                          </a:ln>
                          <a:solidFill>
                            <a:schemeClr val="bg1"/>
                          </a:solidFill>
                          <a:effectLst/>
                          <a:latin typeface="Times"/>
                          <a:cs typeface="Arial" pitchFamily="34" charset="0"/>
                        </a:rPr>
                        <a:t>6</a:t>
                      </a:r>
                      <a:r>
                        <a:rPr kumimoji="0" lang="en-US" sz="1400" b="1" i="0" u="none" strike="noStrike" cap="none" normalizeH="0" baseline="0" dirty="0">
                          <a:ln>
                            <a:noFill/>
                          </a:ln>
                          <a:solidFill>
                            <a:schemeClr val="bg1"/>
                          </a:solidFill>
                          <a:effectLst/>
                          <a:latin typeface="Times"/>
                          <a:cs typeface="Arial" pitchFamily="34" charset="0"/>
                        </a:rPr>
                        <a:t> decryptions/µs</a:t>
                      </a:r>
                      <a:endParaRPr kumimoji="0" lang="en-US" sz="1400" b="1" i="0" u="none" strike="noStrike" cap="none" normalizeH="0" baseline="0" dirty="0">
                        <a:ln>
                          <a:noFill/>
                        </a:ln>
                        <a:solidFill>
                          <a:schemeClr val="bg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675">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a:ln>
                            <a:noFill/>
                          </a:ln>
                          <a:solidFill>
                            <a:schemeClr val="bg1"/>
                          </a:solidFill>
                          <a:effectLst/>
                          <a:latin typeface="Times"/>
                          <a:cs typeface="Arial" pitchFamily="34" charset="0"/>
                        </a:rPr>
                        <a:t>32</a:t>
                      </a:r>
                      <a:endParaRPr kumimoji="0" lang="en-US" sz="1400" b="1" i="0" u="none" strike="noStrike" cap="none" normalizeH="0" baseline="0">
                        <a:ln>
                          <a:noFill/>
                        </a:ln>
                        <a:solidFill>
                          <a:schemeClr val="bg1"/>
                        </a:solidFill>
                        <a:effectLst>
                          <a:outerShdw blurRad="38100" dist="38100" dir="2700000" algn="tl">
                            <a:srgbClr val="C0C0C0"/>
                          </a:outerShdw>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dirty="0">
                          <a:ln>
                            <a:noFill/>
                          </a:ln>
                          <a:solidFill>
                            <a:schemeClr val="bg1"/>
                          </a:solidFill>
                          <a:effectLst/>
                          <a:latin typeface="Times"/>
                          <a:cs typeface="Arial" pitchFamily="34" charset="0"/>
                        </a:rPr>
                        <a:t>2</a:t>
                      </a:r>
                      <a:r>
                        <a:rPr kumimoji="0" lang="en-US" sz="1400" b="1" i="0" u="none" strike="noStrike" cap="none" normalizeH="0" baseline="30000" dirty="0">
                          <a:ln>
                            <a:noFill/>
                          </a:ln>
                          <a:solidFill>
                            <a:schemeClr val="bg1"/>
                          </a:solidFill>
                          <a:effectLst/>
                          <a:latin typeface="Times"/>
                          <a:cs typeface="Arial" pitchFamily="34" charset="0"/>
                        </a:rPr>
                        <a:t>32</a:t>
                      </a:r>
                      <a:r>
                        <a:rPr kumimoji="0" lang="en-US" sz="1400" b="1" i="0" u="none" strike="noStrike" cap="none" normalizeH="0" baseline="0" dirty="0">
                          <a:ln>
                            <a:noFill/>
                          </a:ln>
                          <a:solidFill>
                            <a:schemeClr val="bg1"/>
                          </a:solidFill>
                          <a:effectLst/>
                          <a:latin typeface="Times"/>
                          <a:cs typeface="Arial" pitchFamily="34" charset="0"/>
                        </a:rPr>
                        <a:t>  = 4.3 </a:t>
                      </a:r>
                      <a:r>
                        <a:rPr kumimoji="0" lang="en-US" sz="1400" b="1" i="0" u="none" strike="noStrike" cap="none" normalizeH="0" baseline="0" dirty="0">
                          <a:ln>
                            <a:noFill/>
                          </a:ln>
                          <a:solidFill>
                            <a:schemeClr val="bg1"/>
                          </a:solidFill>
                          <a:effectLst/>
                          <a:latin typeface="Symbol" pitchFamily="18" charset="2"/>
                          <a:cs typeface="Arial" pitchFamily="34" charset="0"/>
                          <a:sym typeface="Symbol" pitchFamily="18" charset="2"/>
                        </a:rPr>
                        <a:t></a:t>
                      </a:r>
                      <a:r>
                        <a:rPr kumimoji="0" lang="en-US" sz="1400" b="1" i="0" u="none" strike="noStrike" cap="none" normalizeH="0" baseline="0" dirty="0">
                          <a:ln>
                            <a:noFill/>
                          </a:ln>
                          <a:solidFill>
                            <a:schemeClr val="bg1"/>
                          </a:solidFill>
                          <a:effectLst/>
                          <a:latin typeface="Times"/>
                          <a:cs typeface="Arial" pitchFamily="34" charset="0"/>
                        </a:rPr>
                        <a:t> 10</a:t>
                      </a:r>
                      <a:r>
                        <a:rPr kumimoji="0" lang="en-US" sz="1400" b="1" i="0" u="none" strike="noStrike" cap="none" normalizeH="0" baseline="30000" dirty="0">
                          <a:ln>
                            <a:noFill/>
                          </a:ln>
                          <a:solidFill>
                            <a:schemeClr val="bg1"/>
                          </a:solidFill>
                          <a:effectLst/>
                          <a:latin typeface="Times"/>
                          <a:cs typeface="Arial" pitchFamily="34" charset="0"/>
                        </a:rPr>
                        <a:t>9</a:t>
                      </a:r>
                      <a:endParaRPr kumimoji="0" lang="en-US" sz="1400" b="1" i="0" u="none" strike="noStrike" cap="none" normalizeH="0" baseline="0" dirty="0">
                        <a:ln>
                          <a:noFill/>
                        </a:ln>
                        <a:solidFill>
                          <a:schemeClr val="bg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dirty="0">
                          <a:ln>
                            <a:noFill/>
                          </a:ln>
                          <a:solidFill>
                            <a:schemeClr val="bg1"/>
                          </a:solidFill>
                          <a:effectLst/>
                          <a:latin typeface="Times"/>
                          <a:cs typeface="Arial" pitchFamily="34" charset="0"/>
                        </a:rPr>
                        <a:t>2</a:t>
                      </a:r>
                      <a:r>
                        <a:rPr kumimoji="0" lang="en-US" sz="1400" b="1" i="0" u="none" strike="noStrike" cap="none" normalizeH="0" baseline="30000" dirty="0">
                          <a:ln>
                            <a:noFill/>
                          </a:ln>
                          <a:solidFill>
                            <a:schemeClr val="bg1"/>
                          </a:solidFill>
                          <a:effectLst/>
                          <a:latin typeface="Times"/>
                          <a:cs typeface="Arial" pitchFamily="34" charset="0"/>
                        </a:rPr>
                        <a:t>31</a:t>
                      </a:r>
                      <a:r>
                        <a:rPr kumimoji="0" lang="en-US" sz="1400" b="1" i="0" u="none" strike="noStrike" cap="none" normalizeH="0" baseline="0" dirty="0">
                          <a:ln>
                            <a:noFill/>
                          </a:ln>
                          <a:solidFill>
                            <a:schemeClr val="bg1"/>
                          </a:solidFill>
                          <a:effectLst/>
                          <a:latin typeface="Times"/>
                          <a:cs typeface="Arial" pitchFamily="34" charset="0"/>
                        </a:rPr>
                        <a:t> µs	= 35.8 minutes</a:t>
                      </a:r>
                      <a:endParaRPr kumimoji="0" lang="en-US" sz="1400" b="1" i="0" u="none" strike="noStrike" cap="none" normalizeH="0" baseline="0" dirty="0">
                        <a:ln>
                          <a:noFill/>
                        </a:ln>
                        <a:solidFill>
                          <a:schemeClr val="bg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dirty="0">
                          <a:ln>
                            <a:noFill/>
                          </a:ln>
                          <a:solidFill>
                            <a:schemeClr val="bg1"/>
                          </a:solidFill>
                          <a:effectLst/>
                          <a:latin typeface="Times"/>
                          <a:cs typeface="Arial" pitchFamily="34" charset="0"/>
                        </a:rPr>
                        <a:t>2.15 milliseconds</a:t>
                      </a:r>
                      <a:endParaRPr kumimoji="0" lang="en-US" sz="1400" b="1" i="0" u="none" strike="noStrike" cap="none" normalizeH="0" baseline="0" dirty="0">
                        <a:ln>
                          <a:noFill/>
                        </a:ln>
                        <a:solidFill>
                          <a:schemeClr val="bg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71675">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dirty="0">
                          <a:ln>
                            <a:noFill/>
                          </a:ln>
                          <a:solidFill>
                            <a:schemeClr val="bg1"/>
                          </a:solidFill>
                          <a:effectLst/>
                          <a:latin typeface="Times"/>
                          <a:cs typeface="Arial" pitchFamily="34" charset="0"/>
                        </a:rPr>
                        <a:t>56</a:t>
                      </a:r>
                      <a:endParaRPr kumimoji="0" lang="en-US" sz="1400" b="1" i="0" u="none" strike="noStrike" cap="none" normalizeH="0" baseline="0" dirty="0">
                        <a:ln>
                          <a:noFill/>
                        </a:ln>
                        <a:solidFill>
                          <a:schemeClr val="bg1"/>
                        </a:solidFill>
                        <a:effectLst>
                          <a:outerShdw blurRad="38100" dist="38100" dir="2700000" algn="tl">
                            <a:srgbClr val="C0C0C0"/>
                          </a:outerShdw>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a:ln>
                            <a:noFill/>
                          </a:ln>
                          <a:solidFill>
                            <a:schemeClr val="bg1"/>
                          </a:solidFill>
                          <a:effectLst/>
                          <a:latin typeface="Times"/>
                          <a:cs typeface="Arial" pitchFamily="34" charset="0"/>
                        </a:rPr>
                        <a:t>2</a:t>
                      </a:r>
                      <a:r>
                        <a:rPr kumimoji="0" lang="en-US" sz="1400" b="1" i="0" u="none" strike="noStrike" cap="none" normalizeH="0" baseline="30000">
                          <a:ln>
                            <a:noFill/>
                          </a:ln>
                          <a:solidFill>
                            <a:schemeClr val="bg1"/>
                          </a:solidFill>
                          <a:effectLst/>
                          <a:latin typeface="Times"/>
                          <a:cs typeface="Arial" pitchFamily="34" charset="0"/>
                        </a:rPr>
                        <a:t>56</a:t>
                      </a:r>
                      <a:r>
                        <a:rPr kumimoji="0" lang="en-US" sz="1400" b="1" i="0" u="none" strike="noStrike" cap="none" normalizeH="0" baseline="0">
                          <a:ln>
                            <a:noFill/>
                          </a:ln>
                          <a:solidFill>
                            <a:schemeClr val="bg1"/>
                          </a:solidFill>
                          <a:effectLst/>
                          <a:latin typeface="Times"/>
                          <a:cs typeface="Arial" pitchFamily="34" charset="0"/>
                        </a:rPr>
                        <a:t>  = 7.2 </a:t>
                      </a:r>
                      <a:r>
                        <a:rPr kumimoji="0" lang="en-US" sz="1400" b="1" i="0" u="none" strike="noStrike" cap="none" normalizeH="0" baseline="0">
                          <a:ln>
                            <a:noFill/>
                          </a:ln>
                          <a:solidFill>
                            <a:schemeClr val="bg1"/>
                          </a:solidFill>
                          <a:effectLst/>
                          <a:latin typeface="Symbol" pitchFamily="18" charset="2"/>
                          <a:cs typeface="Arial" pitchFamily="34" charset="0"/>
                          <a:sym typeface="Symbol" pitchFamily="18" charset="2"/>
                        </a:rPr>
                        <a:t></a:t>
                      </a:r>
                      <a:r>
                        <a:rPr kumimoji="0" lang="en-US" sz="1400" b="1" i="0" u="none" strike="noStrike" cap="none" normalizeH="0" baseline="0">
                          <a:ln>
                            <a:noFill/>
                          </a:ln>
                          <a:solidFill>
                            <a:schemeClr val="bg1"/>
                          </a:solidFill>
                          <a:effectLst/>
                          <a:latin typeface="Times"/>
                          <a:cs typeface="Arial" pitchFamily="34" charset="0"/>
                        </a:rPr>
                        <a:t> 10</a:t>
                      </a:r>
                      <a:r>
                        <a:rPr kumimoji="0" lang="en-US" sz="1400" b="1" i="0" u="none" strike="noStrike" cap="none" normalizeH="0" baseline="30000">
                          <a:ln>
                            <a:noFill/>
                          </a:ln>
                          <a:solidFill>
                            <a:schemeClr val="bg1"/>
                          </a:solidFill>
                          <a:effectLst/>
                          <a:latin typeface="Times"/>
                          <a:cs typeface="Arial" pitchFamily="34" charset="0"/>
                        </a:rPr>
                        <a:t>16</a:t>
                      </a:r>
                      <a:endParaRPr kumimoji="0" lang="en-US" sz="1400" b="1" i="0" u="none" strike="noStrike" cap="none" normalizeH="0" baseline="0">
                        <a:ln>
                          <a:noFill/>
                        </a:ln>
                        <a:solidFill>
                          <a:schemeClr val="bg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a:ln>
                            <a:noFill/>
                          </a:ln>
                          <a:solidFill>
                            <a:schemeClr val="bg1"/>
                          </a:solidFill>
                          <a:effectLst/>
                          <a:latin typeface="Times"/>
                          <a:cs typeface="Arial" pitchFamily="34" charset="0"/>
                        </a:rPr>
                        <a:t>2</a:t>
                      </a:r>
                      <a:r>
                        <a:rPr kumimoji="0" lang="en-US" sz="1400" b="1" i="0" u="none" strike="noStrike" cap="none" normalizeH="0" baseline="30000">
                          <a:ln>
                            <a:noFill/>
                          </a:ln>
                          <a:solidFill>
                            <a:schemeClr val="bg1"/>
                          </a:solidFill>
                          <a:effectLst/>
                          <a:latin typeface="Times"/>
                          <a:cs typeface="Arial" pitchFamily="34" charset="0"/>
                        </a:rPr>
                        <a:t>55</a:t>
                      </a:r>
                      <a:r>
                        <a:rPr kumimoji="0" lang="en-US" sz="1400" b="1" i="0" u="none" strike="noStrike" cap="none" normalizeH="0" baseline="0">
                          <a:ln>
                            <a:noFill/>
                          </a:ln>
                          <a:solidFill>
                            <a:schemeClr val="bg1"/>
                          </a:solidFill>
                          <a:effectLst/>
                          <a:latin typeface="Times"/>
                          <a:cs typeface="Arial" pitchFamily="34" charset="0"/>
                        </a:rPr>
                        <a:t> µs	= 1142 years</a:t>
                      </a:r>
                      <a:endParaRPr kumimoji="0" lang="en-US" sz="1400" b="1" i="0" u="none" strike="noStrike" cap="none" normalizeH="0" baseline="0">
                        <a:ln>
                          <a:noFill/>
                        </a:ln>
                        <a:solidFill>
                          <a:schemeClr val="bg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dirty="0">
                          <a:ln>
                            <a:noFill/>
                          </a:ln>
                          <a:solidFill>
                            <a:schemeClr val="bg1"/>
                          </a:solidFill>
                          <a:effectLst/>
                          <a:latin typeface="Times"/>
                          <a:cs typeface="Arial" pitchFamily="34" charset="0"/>
                        </a:rPr>
                        <a:t>10.01 hours</a:t>
                      </a:r>
                      <a:endParaRPr kumimoji="0" lang="en-US" sz="1400" b="1" i="0" u="none" strike="noStrike" cap="none" normalizeH="0" baseline="0" dirty="0">
                        <a:ln>
                          <a:noFill/>
                        </a:ln>
                        <a:solidFill>
                          <a:schemeClr val="bg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563095">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a:ln>
                            <a:noFill/>
                          </a:ln>
                          <a:solidFill>
                            <a:schemeClr val="bg1"/>
                          </a:solidFill>
                          <a:effectLst/>
                          <a:latin typeface="Times"/>
                          <a:cs typeface="Arial" pitchFamily="34" charset="0"/>
                        </a:rPr>
                        <a:t>128</a:t>
                      </a:r>
                      <a:endParaRPr kumimoji="0" lang="en-US" sz="1400" b="1" i="0" u="none" strike="noStrike" cap="none" normalizeH="0" baseline="0">
                        <a:ln>
                          <a:noFill/>
                        </a:ln>
                        <a:solidFill>
                          <a:schemeClr val="bg1"/>
                        </a:solidFill>
                        <a:effectLst>
                          <a:outerShdw blurRad="38100" dist="38100" dir="2700000" algn="tl">
                            <a:srgbClr val="C0C0C0"/>
                          </a:outerShdw>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dirty="0">
                          <a:ln>
                            <a:noFill/>
                          </a:ln>
                          <a:solidFill>
                            <a:schemeClr val="bg1"/>
                          </a:solidFill>
                          <a:effectLst/>
                          <a:latin typeface="Times"/>
                          <a:cs typeface="Arial" pitchFamily="34" charset="0"/>
                        </a:rPr>
                        <a:t>2</a:t>
                      </a:r>
                      <a:r>
                        <a:rPr kumimoji="0" lang="en-US" sz="1400" b="1" i="0" u="none" strike="noStrike" cap="none" normalizeH="0" baseline="30000" dirty="0">
                          <a:ln>
                            <a:noFill/>
                          </a:ln>
                          <a:solidFill>
                            <a:schemeClr val="bg1"/>
                          </a:solidFill>
                          <a:effectLst/>
                          <a:latin typeface="Times"/>
                          <a:cs typeface="Arial" pitchFamily="34" charset="0"/>
                        </a:rPr>
                        <a:t>128</a:t>
                      </a:r>
                      <a:r>
                        <a:rPr kumimoji="0" lang="en-US" sz="1400" b="1" i="0" u="none" strike="noStrike" cap="none" normalizeH="0" baseline="0" dirty="0">
                          <a:ln>
                            <a:noFill/>
                          </a:ln>
                          <a:solidFill>
                            <a:schemeClr val="bg1"/>
                          </a:solidFill>
                          <a:effectLst/>
                          <a:latin typeface="Times"/>
                          <a:cs typeface="Arial" pitchFamily="34" charset="0"/>
                        </a:rPr>
                        <a:t>  = 3.4 </a:t>
                      </a:r>
                      <a:r>
                        <a:rPr kumimoji="0" lang="en-US" sz="1400" b="1" i="0" u="none" strike="noStrike" cap="none" normalizeH="0" baseline="0" dirty="0">
                          <a:ln>
                            <a:noFill/>
                          </a:ln>
                          <a:solidFill>
                            <a:schemeClr val="bg1"/>
                          </a:solidFill>
                          <a:effectLst/>
                          <a:latin typeface="Symbol" pitchFamily="18" charset="2"/>
                          <a:cs typeface="Arial" pitchFamily="34" charset="0"/>
                          <a:sym typeface="Symbol" pitchFamily="18" charset="2"/>
                        </a:rPr>
                        <a:t></a:t>
                      </a:r>
                      <a:r>
                        <a:rPr kumimoji="0" lang="en-US" sz="1400" b="1" i="0" u="none" strike="noStrike" cap="none" normalizeH="0" baseline="0" dirty="0">
                          <a:ln>
                            <a:noFill/>
                          </a:ln>
                          <a:solidFill>
                            <a:schemeClr val="bg1"/>
                          </a:solidFill>
                          <a:effectLst/>
                          <a:latin typeface="Times"/>
                          <a:cs typeface="Arial" pitchFamily="34" charset="0"/>
                        </a:rPr>
                        <a:t> 10</a:t>
                      </a:r>
                      <a:r>
                        <a:rPr kumimoji="0" lang="en-US" sz="1400" b="1" i="0" u="none" strike="noStrike" cap="none" normalizeH="0" baseline="30000" dirty="0">
                          <a:ln>
                            <a:noFill/>
                          </a:ln>
                          <a:solidFill>
                            <a:schemeClr val="bg1"/>
                          </a:solidFill>
                          <a:effectLst/>
                          <a:latin typeface="Times"/>
                          <a:cs typeface="Arial" pitchFamily="34" charset="0"/>
                        </a:rPr>
                        <a:t>38</a:t>
                      </a:r>
                      <a:endParaRPr kumimoji="0" lang="en-US" sz="1400" b="1" i="0" u="none" strike="noStrike" cap="none" normalizeH="0" baseline="0" dirty="0">
                        <a:ln>
                          <a:noFill/>
                        </a:ln>
                        <a:solidFill>
                          <a:schemeClr val="bg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a:ln>
                            <a:noFill/>
                          </a:ln>
                          <a:solidFill>
                            <a:schemeClr val="bg1"/>
                          </a:solidFill>
                          <a:effectLst/>
                          <a:latin typeface="Times"/>
                          <a:cs typeface="Arial" pitchFamily="34" charset="0"/>
                        </a:rPr>
                        <a:t>2</a:t>
                      </a:r>
                      <a:r>
                        <a:rPr kumimoji="0" lang="en-US" sz="1400" b="1" i="0" u="none" strike="noStrike" cap="none" normalizeH="0" baseline="30000">
                          <a:ln>
                            <a:noFill/>
                          </a:ln>
                          <a:solidFill>
                            <a:schemeClr val="bg1"/>
                          </a:solidFill>
                          <a:effectLst/>
                          <a:latin typeface="Times"/>
                          <a:cs typeface="Arial" pitchFamily="34" charset="0"/>
                        </a:rPr>
                        <a:t>127</a:t>
                      </a:r>
                      <a:r>
                        <a:rPr kumimoji="0" lang="en-US" sz="1400" b="1" i="0" u="none" strike="noStrike" cap="none" normalizeH="0" baseline="0">
                          <a:ln>
                            <a:noFill/>
                          </a:ln>
                          <a:solidFill>
                            <a:schemeClr val="bg1"/>
                          </a:solidFill>
                          <a:effectLst/>
                          <a:latin typeface="Times"/>
                          <a:cs typeface="Arial" pitchFamily="34" charset="0"/>
                        </a:rPr>
                        <a:t> µs	= 5.4 </a:t>
                      </a:r>
                      <a:r>
                        <a:rPr kumimoji="0" lang="en-US" sz="1400" b="1" i="0" u="none" strike="noStrike" cap="none" normalizeH="0" baseline="0">
                          <a:ln>
                            <a:noFill/>
                          </a:ln>
                          <a:solidFill>
                            <a:schemeClr val="bg1"/>
                          </a:solidFill>
                          <a:effectLst/>
                          <a:latin typeface="Symbol" pitchFamily="18" charset="2"/>
                          <a:cs typeface="Arial" pitchFamily="34" charset="0"/>
                          <a:sym typeface="Symbol" pitchFamily="18" charset="2"/>
                        </a:rPr>
                        <a:t></a:t>
                      </a:r>
                      <a:r>
                        <a:rPr kumimoji="0" lang="en-US" sz="1400" b="1" i="0" u="none" strike="noStrike" cap="none" normalizeH="0" baseline="0">
                          <a:ln>
                            <a:noFill/>
                          </a:ln>
                          <a:solidFill>
                            <a:schemeClr val="bg1"/>
                          </a:solidFill>
                          <a:effectLst/>
                          <a:latin typeface="Times"/>
                          <a:cs typeface="Arial" pitchFamily="34" charset="0"/>
                        </a:rPr>
                        <a:t> 10</a:t>
                      </a:r>
                      <a:r>
                        <a:rPr kumimoji="0" lang="en-US" sz="1400" b="1" i="0" u="none" strike="noStrike" cap="none" normalizeH="0" baseline="30000">
                          <a:ln>
                            <a:noFill/>
                          </a:ln>
                          <a:solidFill>
                            <a:schemeClr val="bg1"/>
                          </a:solidFill>
                          <a:effectLst/>
                          <a:latin typeface="Times"/>
                          <a:cs typeface="Arial" pitchFamily="34" charset="0"/>
                        </a:rPr>
                        <a:t>24</a:t>
                      </a:r>
                      <a:r>
                        <a:rPr kumimoji="0" lang="en-US" sz="1400" b="1" i="0" u="none" strike="noStrike" cap="none" normalizeH="0" baseline="0">
                          <a:ln>
                            <a:noFill/>
                          </a:ln>
                          <a:solidFill>
                            <a:schemeClr val="bg1"/>
                          </a:solidFill>
                          <a:effectLst/>
                          <a:latin typeface="Times"/>
                          <a:cs typeface="Arial" pitchFamily="34" charset="0"/>
                        </a:rPr>
                        <a:t> years</a:t>
                      </a:r>
                      <a:endParaRPr kumimoji="0" lang="en-US" sz="1400" b="1" i="0" u="none" strike="noStrike" cap="none" normalizeH="0" baseline="0">
                        <a:ln>
                          <a:noFill/>
                        </a:ln>
                        <a:solidFill>
                          <a:schemeClr val="bg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dirty="0">
                          <a:ln>
                            <a:noFill/>
                          </a:ln>
                          <a:solidFill>
                            <a:schemeClr val="bg1"/>
                          </a:solidFill>
                          <a:effectLst/>
                          <a:latin typeface="Times"/>
                          <a:cs typeface="Arial" pitchFamily="34" charset="0"/>
                        </a:rPr>
                        <a:t>5.4 </a:t>
                      </a:r>
                      <a:r>
                        <a:rPr kumimoji="0" lang="en-US" sz="1400" b="1" i="0" u="none" strike="noStrike" cap="none" normalizeH="0" baseline="0" dirty="0">
                          <a:ln>
                            <a:noFill/>
                          </a:ln>
                          <a:solidFill>
                            <a:schemeClr val="bg1"/>
                          </a:solidFill>
                          <a:effectLst/>
                          <a:latin typeface="Symbol" pitchFamily="18" charset="2"/>
                          <a:cs typeface="Arial" pitchFamily="34" charset="0"/>
                          <a:sym typeface="Symbol" pitchFamily="18" charset="2"/>
                        </a:rPr>
                        <a:t></a:t>
                      </a:r>
                      <a:r>
                        <a:rPr kumimoji="0" lang="en-US" sz="1400" b="1" i="0" u="none" strike="noStrike" cap="none" normalizeH="0" baseline="0" dirty="0">
                          <a:ln>
                            <a:noFill/>
                          </a:ln>
                          <a:solidFill>
                            <a:schemeClr val="bg1"/>
                          </a:solidFill>
                          <a:effectLst/>
                          <a:latin typeface="Times"/>
                          <a:cs typeface="Arial" pitchFamily="34" charset="0"/>
                        </a:rPr>
                        <a:t> 10</a:t>
                      </a:r>
                      <a:r>
                        <a:rPr kumimoji="0" lang="en-US" sz="1400" b="1" i="0" u="none" strike="noStrike" cap="none" normalizeH="0" baseline="30000" dirty="0">
                          <a:ln>
                            <a:noFill/>
                          </a:ln>
                          <a:solidFill>
                            <a:schemeClr val="bg1"/>
                          </a:solidFill>
                          <a:effectLst/>
                          <a:latin typeface="Times"/>
                          <a:cs typeface="Arial" pitchFamily="34" charset="0"/>
                        </a:rPr>
                        <a:t>18</a:t>
                      </a:r>
                      <a:r>
                        <a:rPr kumimoji="0" lang="en-US" sz="1400" b="1" i="0" u="none" strike="noStrike" cap="none" normalizeH="0" baseline="0" dirty="0">
                          <a:ln>
                            <a:noFill/>
                          </a:ln>
                          <a:solidFill>
                            <a:schemeClr val="bg1"/>
                          </a:solidFill>
                          <a:effectLst/>
                          <a:latin typeface="Times"/>
                          <a:cs typeface="Arial" pitchFamily="34" charset="0"/>
                        </a:rPr>
                        <a:t> years</a:t>
                      </a:r>
                      <a:endParaRPr kumimoji="0" lang="en-US" sz="1400" b="1" i="0" u="none" strike="noStrike" cap="none" normalizeH="0" baseline="0" dirty="0">
                        <a:ln>
                          <a:noFill/>
                        </a:ln>
                        <a:solidFill>
                          <a:schemeClr val="bg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563095">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dirty="0">
                          <a:ln>
                            <a:noFill/>
                          </a:ln>
                          <a:solidFill>
                            <a:schemeClr val="bg1"/>
                          </a:solidFill>
                          <a:effectLst/>
                          <a:latin typeface="Times"/>
                          <a:cs typeface="Arial" pitchFamily="34" charset="0"/>
                        </a:rPr>
                        <a:t>168</a:t>
                      </a:r>
                      <a:endParaRPr kumimoji="0" lang="en-US" sz="1400" b="1" i="0" u="none" strike="noStrike" cap="none" normalizeH="0" baseline="0" dirty="0">
                        <a:ln>
                          <a:noFill/>
                        </a:ln>
                        <a:solidFill>
                          <a:schemeClr val="bg1"/>
                        </a:solidFill>
                        <a:effectLst>
                          <a:outerShdw blurRad="38100" dist="38100" dir="2700000" algn="tl">
                            <a:srgbClr val="C0C0C0"/>
                          </a:outerShdw>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a:ln>
                            <a:noFill/>
                          </a:ln>
                          <a:solidFill>
                            <a:schemeClr val="bg1"/>
                          </a:solidFill>
                          <a:effectLst/>
                          <a:latin typeface="Times"/>
                          <a:cs typeface="Arial" pitchFamily="34" charset="0"/>
                        </a:rPr>
                        <a:t>2</a:t>
                      </a:r>
                      <a:r>
                        <a:rPr kumimoji="0" lang="en-US" sz="1400" b="1" i="0" u="none" strike="noStrike" cap="none" normalizeH="0" baseline="30000">
                          <a:ln>
                            <a:noFill/>
                          </a:ln>
                          <a:solidFill>
                            <a:schemeClr val="bg1"/>
                          </a:solidFill>
                          <a:effectLst/>
                          <a:latin typeface="Times"/>
                          <a:cs typeface="Arial" pitchFamily="34" charset="0"/>
                        </a:rPr>
                        <a:t>168</a:t>
                      </a:r>
                      <a:r>
                        <a:rPr kumimoji="0" lang="en-US" sz="1400" b="1" i="0" u="none" strike="noStrike" cap="none" normalizeH="0" baseline="0">
                          <a:ln>
                            <a:noFill/>
                          </a:ln>
                          <a:solidFill>
                            <a:schemeClr val="bg1"/>
                          </a:solidFill>
                          <a:effectLst/>
                          <a:latin typeface="Times"/>
                          <a:cs typeface="Arial" pitchFamily="34" charset="0"/>
                        </a:rPr>
                        <a:t>  = 3.7 </a:t>
                      </a:r>
                      <a:r>
                        <a:rPr kumimoji="0" lang="en-US" sz="1400" b="1" i="0" u="none" strike="noStrike" cap="none" normalizeH="0" baseline="0">
                          <a:ln>
                            <a:noFill/>
                          </a:ln>
                          <a:solidFill>
                            <a:schemeClr val="bg1"/>
                          </a:solidFill>
                          <a:effectLst/>
                          <a:latin typeface="Symbol" pitchFamily="18" charset="2"/>
                          <a:cs typeface="Arial" pitchFamily="34" charset="0"/>
                          <a:sym typeface="Symbol" pitchFamily="18" charset="2"/>
                        </a:rPr>
                        <a:t></a:t>
                      </a:r>
                      <a:r>
                        <a:rPr kumimoji="0" lang="en-US" sz="1400" b="1" i="0" u="none" strike="noStrike" cap="none" normalizeH="0" baseline="0">
                          <a:ln>
                            <a:noFill/>
                          </a:ln>
                          <a:solidFill>
                            <a:schemeClr val="bg1"/>
                          </a:solidFill>
                          <a:effectLst/>
                          <a:latin typeface="Times"/>
                          <a:cs typeface="Arial" pitchFamily="34" charset="0"/>
                        </a:rPr>
                        <a:t> 10</a:t>
                      </a:r>
                      <a:r>
                        <a:rPr kumimoji="0" lang="en-US" sz="1400" b="1" i="0" u="none" strike="noStrike" cap="none" normalizeH="0" baseline="30000">
                          <a:ln>
                            <a:noFill/>
                          </a:ln>
                          <a:solidFill>
                            <a:schemeClr val="bg1"/>
                          </a:solidFill>
                          <a:effectLst/>
                          <a:latin typeface="Times"/>
                          <a:cs typeface="Arial" pitchFamily="34" charset="0"/>
                        </a:rPr>
                        <a:t>50</a:t>
                      </a:r>
                      <a:endParaRPr kumimoji="0" lang="en-US" sz="1400" b="1" i="0" u="none" strike="noStrike" cap="none" normalizeH="0" baseline="0">
                        <a:ln>
                          <a:noFill/>
                        </a:ln>
                        <a:solidFill>
                          <a:schemeClr val="bg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a:ln>
                            <a:noFill/>
                          </a:ln>
                          <a:solidFill>
                            <a:schemeClr val="bg1"/>
                          </a:solidFill>
                          <a:effectLst/>
                          <a:latin typeface="Times"/>
                          <a:cs typeface="Arial" pitchFamily="34" charset="0"/>
                        </a:rPr>
                        <a:t>2</a:t>
                      </a:r>
                      <a:r>
                        <a:rPr kumimoji="0" lang="en-US" sz="1400" b="1" i="0" u="none" strike="noStrike" cap="none" normalizeH="0" baseline="30000">
                          <a:ln>
                            <a:noFill/>
                          </a:ln>
                          <a:solidFill>
                            <a:schemeClr val="bg1"/>
                          </a:solidFill>
                          <a:effectLst/>
                          <a:latin typeface="Times"/>
                          <a:cs typeface="Arial" pitchFamily="34" charset="0"/>
                        </a:rPr>
                        <a:t>167</a:t>
                      </a:r>
                      <a:r>
                        <a:rPr kumimoji="0" lang="en-US" sz="1400" b="1" i="0" u="none" strike="noStrike" cap="none" normalizeH="0" baseline="0">
                          <a:ln>
                            <a:noFill/>
                          </a:ln>
                          <a:solidFill>
                            <a:schemeClr val="bg1"/>
                          </a:solidFill>
                          <a:effectLst/>
                          <a:latin typeface="Times"/>
                          <a:cs typeface="Arial" pitchFamily="34" charset="0"/>
                        </a:rPr>
                        <a:t> µs	= 5.9 </a:t>
                      </a:r>
                      <a:r>
                        <a:rPr kumimoji="0" lang="en-US" sz="1400" b="1" i="0" u="none" strike="noStrike" cap="none" normalizeH="0" baseline="0">
                          <a:ln>
                            <a:noFill/>
                          </a:ln>
                          <a:solidFill>
                            <a:schemeClr val="bg1"/>
                          </a:solidFill>
                          <a:effectLst/>
                          <a:latin typeface="Symbol" pitchFamily="18" charset="2"/>
                          <a:cs typeface="Arial" pitchFamily="34" charset="0"/>
                          <a:sym typeface="Symbol" pitchFamily="18" charset="2"/>
                        </a:rPr>
                        <a:t></a:t>
                      </a:r>
                      <a:r>
                        <a:rPr kumimoji="0" lang="en-US" sz="1400" b="1" i="0" u="none" strike="noStrike" cap="none" normalizeH="0" baseline="0">
                          <a:ln>
                            <a:noFill/>
                          </a:ln>
                          <a:solidFill>
                            <a:schemeClr val="bg1"/>
                          </a:solidFill>
                          <a:effectLst/>
                          <a:latin typeface="Times"/>
                          <a:cs typeface="Arial" pitchFamily="34" charset="0"/>
                        </a:rPr>
                        <a:t> 10</a:t>
                      </a:r>
                      <a:r>
                        <a:rPr kumimoji="0" lang="en-US" sz="1400" b="1" i="0" u="none" strike="noStrike" cap="none" normalizeH="0" baseline="30000">
                          <a:ln>
                            <a:noFill/>
                          </a:ln>
                          <a:solidFill>
                            <a:schemeClr val="bg1"/>
                          </a:solidFill>
                          <a:effectLst/>
                          <a:latin typeface="Times"/>
                          <a:cs typeface="Arial" pitchFamily="34" charset="0"/>
                        </a:rPr>
                        <a:t>36</a:t>
                      </a:r>
                      <a:r>
                        <a:rPr kumimoji="0" lang="en-US" sz="1400" b="1" i="0" u="none" strike="noStrike" cap="none" normalizeH="0" baseline="0">
                          <a:ln>
                            <a:noFill/>
                          </a:ln>
                          <a:solidFill>
                            <a:schemeClr val="bg1"/>
                          </a:solidFill>
                          <a:effectLst/>
                          <a:latin typeface="Times"/>
                          <a:cs typeface="Arial" pitchFamily="34" charset="0"/>
                        </a:rPr>
                        <a:t> years</a:t>
                      </a:r>
                      <a:endParaRPr kumimoji="0" lang="en-US" sz="1400" b="1" i="0" u="none" strike="noStrike" cap="none" normalizeH="0" baseline="0">
                        <a:ln>
                          <a:noFill/>
                        </a:ln>
                        <a:solidFill>
                          <a:schemeClr val="bg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dirty="0">
                          <a:ln>
                            <a:noFill/>
                          </a:ln>
                          <a:solidFill>
                            <a:schemeClr val="bg1"/>
                          </a:solidFill>
                          <a:effectLst/>
                          <a:latin typeface="Times"/>
                          <a:cs typeface="Arial" pitchFamily="34" charset="0"/>
                        </a:rPr>
                        <a:t>5.9 </a:t>
                      </a:r>
                      <a:r>
                        <a:rPr kumimoji="0" lang="en-US" sz="1400" b="1" i="0" u="none" strike="noStrike" cap="none" normalizeH="0" baseline="0" dirty="0">
                          <a:ln>
                            <a:noFill/>
                          </a:ln>
                          <a:solidFill>
                            <a:schemeClr val="bg1"/>
                          </a:solidFill>
                          <a:effectLst/>
                          <a:latin typeface="Symbol" pitchFamily="18" charset="2"/>
                          <a:cs typeface="Arial" pitchFamily="34" charset="0"/>
                          <a:sym typeface="Symbol" pitchFamily="18" charset="2"/>
                        </a:rPr>
                        <a:t></a:t>
                      </a:r>
                      <a:r>
                        <a:rPr kumimoji="0" lang="en-US" sz="1400" b="1" i="0" u="none" strike="noStrike" cap="none" normalizeH="0" baseline="0" dirty="0">
                          <a:ln>
                            <a:noFill/>
                          </a:ln>
                          <a:solidFill>
                            <a:schemeClr val="bg1"/>
                          </a:solidFill>
                          <a:effectLst/>
                          <a:latin typeface="Times"/>
                          <a:cs typeface="Arial" pitchFamily="34" charset="0"/>
                        </a:rPr>
                        <a:t> 10</a:t>
                      </a:r>
                      <a:r>
                        <a:rPr kumimoji="0" lang="en-US" sz="1400" b="1" i="0" u="none" strike="noStrike" cap="none" normalizeH="0" baseline="30000" dirty="0">
                          <a:ln>
                            <a:noFill/>
                          </a:ln>
                          <a:solidFill>
                            <a:schemeClr val="bg1"/>
                          </a:solidFill>
                          <a:effectLst/>
                          <a:latin typeface="Times"/>
                          <a:cs typeface="Arial" pitchFamily="34" charset="0"/>
                        </a:rPr>
                        <a:t>30</a:t>
                      </a:r>
                      <a:r>
                        <a:rPr kumimoji="0" lang="en-US" sz="1400" b="1" i="0" u="none" strike="noStrike" cap="none" normalizeH="0" baseline="0" dirty="0">
                          <a:ln>
                            <a:noFill/>
                          </a:ln>
                          <a:solidFill>
                            <a:schemeClr val="bg1"/>
                          </a:solidFill>
                          <a:effectLst/>
                          <a:latin typeface="Times"/>
                          <a:cs typeface="Arial" pitchFamily="34" charset="0"/>
                        </a:rPr>
                        <a:t> years</a:t>
                      </a:r>
                      <a:endParaRPr kumimoji="0" lang="en-US" sz="1400" b="1" i="0" u="none" strike="noStrike" cap="none" normalizeH="0" baseline="0" dirty="0">
                        <a:ln>
                          <a:noFill/>
                        </a:ln>
                        <a:solidFill>
                          <a:schemeClr val="bg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602973">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a:ln>
                            <a:noFill/>
                          </a:ln>
                          <a:solidFill>
                            <a:schemeClr val="bg1"/>
                          </a:solidFill>
                          <a:effectLst/>
                          <a:latin typeface="Times"/>
                          <a:cs typeface="Arial" pitchFamily="34" charset="0"/>
                        </a:rPr>
                        <a:t>26 characters (permutation)</a:t>
                      </a:r>
                      <a:endParaRPr kumimoji="0" lang="en-US" sz="1400" b="1" i="0" u="none" strike="noStrike" cap="none" normalizeH="0" baseline="0">
                        <a:ln>
                          <a:noFill/>
                        </a:ln>
                        <a:solidFill>
                          <a:schemeClr val="bg1"/>
                        </a:solidFill>
                        <a:effectLst>
                          <a:outerShdw blurRad="38100" dist="38100" dir="2700000" algn="tl">
                            <a:srgbClr val="C0C0C0"/>
                          </a:outerShdw>
                        </a:effectLst>
                        <a:latin typeface="Arial"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a:ln>
                            <a:noFill/>
                          </a:ln>
                          <a:solidFill>
                            <a:schemeClr val="bg1"/>
                          </a:solidFill>
                          <a:effectLst/>
                          <a:latin typeface="Times"/>
                          <a:cs typeface="Arial" pitchFamily="34" charset="0"/>
                        </a:rPr>
                        <a:t>26! = 4 </a:t>
                      </a:r>
                      <a:r>
                        <a:rPr kumimoji="0" lang="en-US" sz="1400" b="1" i="0" u="none" strike="noStrike" cap="none" normalizeH="0" baseline="0">
                          <a:ln>
                            <a:noFill/>
                          </a:ln>
                          <a:solidFill>
                            <a:schemeClr val="bg1"/>
                          </a:solidFill>
                          <a:effectLst/>
                          <a:latin typeface="Symbol" pitchFamily="18" charset="2"/>
                          <a:cs typeface="Arial" pitchFamily="34" charset="0"/>
                          <a:sym typeface="Symbol" pitchFamily="18" charset="2"/>
                        </a:rPr>
                        <a:t></a:t>
                      </a:r>
                      <a:r>
                        <a:rPr kumimoji="0" lang="en-US" sz="1400" b="1" i="0" u="none" strike="noStrike" cap="none" normalizeH="0" baseline="0">
                          <a:ln>
                            <a:noFill/>
                          </a:ln>
                          <a:solidFill>
                            <a:schemeClr val="bg1"/>
                          </a:solidFill>
                          <a:effectLst/>
                          <a:latin typeface="Times"/>
                          <a:cs typeface="Arial" pitchFamily="34" charset="0"/>
                        </a:rPr>
                        <a:t> 10</a:t>
                      </a:r>
                      <a:r>
                        <a:rPr kumimoji="0" lang="en-US" sz="1400" b="1" i="0" u="none" strike="noStrike" cap="none" normalizeH="0" baseline="30000">
                          <a:ln>
                            <a:noFill/>
                          </a:ln>
                          <a:solidFill>
                            <a:schemeClr val="bg1"/>
                          </a:solidFill>
                          <a:effectLst/>
                          <a:latin typeface="Times"/>
                          <a:cs typeface="Arial" pitchFamily="34" charset="0"/>
                        </a:rPr>
                        <a:t>26</a:t>
                      </a:r>
                      <a:endParaRPr kumimoji="0" lang="en-US" sz="1400" b="1" i="0" u="none" strike="noStrike" cap="none" normalizeH="0" baseline="0">
                        <a:ln>
                          <a:noFill/>
                        </a:ln>
                        <a:solidFill>
                          <a:schemeClr val="bg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a:ln>
                            <a:noFill/>
                          </a:ln>
                          <a:solidFill>
                            <a:schemeClr val="bg1"/>
                          </a:solidFill>
                          <a:effectLst/>
                          <a:latin typeface="Times"/>
                          <a:cs typeface="Arial" pitchFamily="34" charset="0"/>
                        </a:rPr>
                        <a:t>2 </a:t>
                      </a:r>
                      <a:r>
                        <a:rPr kumimoji="0" lang="en-US" sz="1400" b="1" i="0" u="none" strike="noStrike" cap="none" normalizeH="0" baseline="0">
                          <a:ln>
                            <a:noFill/>
                          </a:ln>
                          <a:solidFill>
                            <a:schemeClr val="bg1"/>
                          </a:solidFill>
                          <a:effectLst/>
                          <a:latin typeface="Symbol" pitchFamily="18" charset="2"/>
                          <a:cs typeface="Arial" pitchFamily="34" charset="0"/>
                          <a:sym typeface="Symbol" pitchFamily="18" charset="2"/>
                        </a:rPr>
                        <a:t></a:t>
                      </a:r>
                      <a:r>
                        <a:rPr kumimoji="0" lang="en-US" sz="1400" b="1" i="0" u="none" strike="noStrike" cap="none" normalizeH="0" baseline="0">
                          <a:ln>
                            <a:noFill/>
                          </a:ln>
                          <a:solidFill>
                            <a:schemeClr val="bg1"/>
                          </a:solidFill>
                          <a:effectLst/>
                          <a:latin typeface="Times"/>
                          <a:cs typeface="Arial" pitchFamily="34" charset="0"/>
                        </a:rPr>
                        <a:t> 10</a:t>
                      </a:r>
                      <a:r>
                        <a:rPr kumimoji="0" lang="en-US" sz="1400" b="1" i="0" u="none" strike="noStrike" cap="none" normalizeH="0" baseline="30000">
                          <a:ln>
                            <a:noFill/>
                          </a:ln>
                          <a:solidFill>
                            <a:schemeClr val="bg1"/>
                          </a:solidFill>
                          <a:effectLst/>
                          <a:latin typeface="Times"/>
                          <a:cs typeface="Arial" pitchFamily="34" charset="0"/>
                        </a:rPr>
                        <a:t>26</a:t>
                      </a:r>
                      <a:r>
                        <a:rPr kumimoji="0" lang="en-US" sz="1400" b="1" i="0" u="none" strike="noStrike" cap="none" normalizeH="0" baseline="0">
                          <a:ln>
                            <a:noFill/>
                          </a:ln>
                          <a:solidFill>
                            <a:schemeClr val="bg1"/>
                          </a:solidFill>
                          <a:effectLst/>
                          <a:latin typeface="Times"/>
                          <a:cs typeface="Arial" pitchFamily="34" charset="0"/>
                        </a:rPr>
                        <a:t> µs	= 6.4 </a:t>
                      </a:r>
                      <a:r>
                        <a:rPr kumimoji="0" lang="en-US" sz="1400" b="1" i="0" u="none" strike="noStrike" cap="none" normalizeH="0" baseline="0">
                          <a:ln>
                            <a:noFill/>
                          </a:ln>
                          <a:solidFill>
                            <a:schemeClr val="bg1"/>
                          </a:solidFill>
                          <a:effectLst/>
                          <a:latin typeface="Symbol" pitchFamily="18" charset="2"/>
                          <a:cs typeface="Arial" pitchFamily="34" charset="0"/>
                          <a:sym typeface="Symbol" pitchFamily="18" charset="2"/>
                        </a:rPr>
                        <a:t></a:t>
                      </a:r>
                      <a:r>
                        <a:rPr kumimoji="0" lang="en-US" sz="1400" b="1" i="0" u="none" strike="noStrike" cap="none" normalizeH="0" baseline="0">
                          <a:ln>
                            <a:noFill/>
                          </a:ln>
                          <a:solidFill>
                            <a:schemeClr val="bg1"/>
                          </a:solidFill>
                          <a:effectLst/>
                          <a:latin typeface="Times"/>
                          <a:cs typeface="Arial" pitchFamily="34" charset="0"/>
                        </a:rPr>
                        <a:t> 10</a:t>
                      </a:r>
                      <a:r>
                        <a:rPr kumimoji="0" lang="en-US" sz="1400" b="1" i="0" u="none" strike="noStrike" cap="none" normalizeH="0" baseline="30000">
                          <a:ln>
                            <a:noFill/>
                          </a:ln>
                          <a:solidFill>
                            <a:schemeClr val="bg1"/>
                          </a:solidFill>
                          <a:effectLst/>
                          <a:latin typeface="Times"/>
                          <a:cs typeface="Arial" pitchFamily="34" charset="0"/>
                        </a:rPr>
                        <a:t>12</a:t>
                      </a:r>
                      <a:r>
                        <a:rPr kumimoji="0" lang="en-US" sz="1400" b="1" i="0" u="none" strike="noStrike" cap="none" normalizeH="0" baseline="0">
                          <a:ln>
                            <a:noFill/>
                          </a:ln>
                          <a:solidFill>
                            <a:schemeClr val="bg1"/>
                          </a:solidFill>
                          <a:effectLst/>
                          <a:latin typeface="Times"/>
                          <a:cs typeface="Arial" pitchFamily="34" charset="0"/>
                        </a:rPr>
                        <a:t> years</a:t>
                      </a:r>
                      <a:endParaRPr kumimoji="0" lang="en-US" sz="1400" b="1" i="0" u="none" strike="noStrike" cap="none" normalizeH="0" baseline="0">
                        <a:ln>
                          <a:noFill/>
                        </a:ln>
                        <a:solidFill>
                          <a:schemeClr val="bg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dirty="0">
                          <a:ln>
                            <a:noFill/>
                          </a:ln>
                          <a:solidFill>
                            <a:schemeClr val="bg1"/>
                          </a:solidFill>
                          <a:effectLst/>
                          <a:latin typeface="Times"/>
                          <a:cs typeface="Arial" pitchFamily="34" charset="0"/>
                        </a:rPr>
                        <a:t>6.4 </a:t>
                      </a:r>
                      <a:r>
                        <a:rPr kumimoji="0" lang="en-US" sz="1400" b="1" i="0" u="none" strike="noStrike" cap="none" normalizeH="0" baseline="0" dirty="0">
                          <a:ln>
                            <a:noFill/>
                          </a:ln>
                          <a:solidFill>
                            <a:schemeClr val="bg1"/>
                          </a:solidFill>
                          <a:effectLst/>
                          <a:latin typeface="Symbol" pitchFamily="18" charset="2"/>
                          <a:cs typeface="Arial" pitchFamily="34" charset="0"/>
                          <a:sym typeface="Symbol" pitchFamily="18" charset="2"/>
                        </a:rPr>
                        <a:t></a:t>
                      </a:r>
                      <a:r>
                        <a:rPr kumimoji="0" lang="en-US" sz="1400" b="1" i="0" u="none" strike="noStrike" cap="none" normalizeH="0" baseline="0" dirty="0">
                          <a:ln>
                            <a:noFill/>
                          </a:ln>
                          <a:solidFill>
                            <a:schemeClr val="bg1"/>
                          </a:solidFill>
                          <a:effectLst/>
                          <a:latin typeface="Times"/>
                          <a:cs typeface="Arial" pitchFamily="34" charset="0"/>
                        </a:rPr>
                        <a:t> 10</a:t>
                      </a:r>
                      <a:r>
                        <a:rPr kumimoji="0" lang="en-US" sz="1400" b="1" i="0" u="none" strike="noStrike" cap="none" normalizeH="0" baseline="30000" dirty="0">
                          <a:ln>
                            <a:noFill/>
                          </a:ln>
                          <a:solidFill>
                            <a:schemeClr val="bg1"/>
                          </a:solidFill>
                          <a:effectLst/>
                          <a:latin typeface="Times"/>
                          <a:cs typeface="Arial" pitchFamily="34" charset="0"/>
                        </a:rPr>
                        <a:t>6</a:t>
                      </a:r>
                      <a:r>
                        <a:rPr kumimoji="0" lang="en-US" sz="1400" b="1" i="0" u="none" strike="noStrike" cap="none" normalizeH="0" baseline="0" dirty="0">
                          <a:ln>
                            <a:noFill/>
                          </a:ln>
                          <a:solidFill>
                            <a:schemeClr val="bg1"/>
                          </a:solidFill>
                          <a:effectLst/>
                          <a:latin typeface="Times"/>
                          <a:cs typeface="Arial" pitchFamily="34" charset="0"/>
                        </a:rPr>
                        <a:t> years</a:t>
                      </a:r>
                      <a:endParaRPr kumimoji="0" lang="en-US" sz="1400" b="1" i="0" u="none" strike="noStrike" cap="none" normalizeH="0" baseline="0" dirty="0">
                        <a:ln>
                          <a:noFill/>
                        </a:ln>
                        <a:solidFill>
                          <a:schemeClr val="bg1"/>
                        </a:solidFill>
                        <a:effectLst>
                          <a:outerShdw blurRad="38100" dist="38100" dir="2700000" algn="tl">
                            <a:srgbClr val="C0C0C0"/>
                          </a:outerShdw>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36796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0226D-836F-7B43-9E50-C01F3586249D}"/>
              </a:ext>
            </a:extLst>
          </p:cNvPr>
          <p:cNvSpPr>
            <a:spLocks noGrp="1"/>
          </p:cNvSpPr>
          <p:nvPr>
            <p:ph type="title"/>
          </p:nvPr>
        </p:nvSpPr>
        <p:spPr/>
        <p:txBody>
          <a:bodyPr/>
          <a:lstStyle/>
          <a:p>
            <a:r>
              <a:rPr lang="en-US" dirty="0"/>
              <a:t>Cryptanalytic  Attack</a:t>
            </a:r>
          </a:p>
        </p:txBody>
      </p:sp>
      <p:sp>
        <p:nvSpPr>
          <p:cNvPr id="4" name="Rectangle 3">
            <a:extLst>
              <a:ext uri="{FF2B5EF4-FFF2-40B4-BE49-F238E27FC236}">
                <a16:creationId xmlns:a16="http://schemas.microsoft.com/office/drawing/2014/main" id="{C1C1D672-2574-7E42-B1C2-0826D0918C86}"/>
              </a:ext>
            </a:extLst>
          </p:cNvPr>
          <p:cNvSpPr/>
          <p:nvPr/>
        </p:nvSpPr>
        <p:spPr>
          <a:xfrm>
            <a:off x="4170745" y="16186"/>
            <a:ext cx="6096000" cy="1200329"/>
          </a:xfrm>
          <a:prstGeom prst="rect">
            <a:avLst/>
          </a:prstGeom>
        </p:spPr>
        <p:txBody>
          <a:bodyPr>
            <a:spAutoFit/>
          </a:bodyPr>
          <a:lstStyle/>
          <a:p>
            <a:r>
              <a:rPr lang="en-US" dirty="0"/>
              <a:t>Attacks, based on the amount of information known to the cryptanalyst.</a:t>
            </a:r>
          </a:p>
          <a:p>
            <a:endParaRPr lang="en-US" dirty="0"/>
          </a:p>
          <a:p>
            <a:endParaRPr lang="en-US" dirty="0"/>
          </a:p>
        </p:txBody>
      </p:sp>
      <p:pic>
        <p:nvPicPr>
          <p:cNvPr id="5" name="Picture 3">
            <a:extLst>
              <a:ext uri="{FF2B5EF4-FFF2-40B4-BE49-F238E27FC236}">
                <a16:creationId xmlns:a16="http://schemas.microsoft.com/office/drawing/2014/main" id="{854C79AC-461A-1042-896A-052438C5C8EF}"/>
              </a:ext>
            </a:extLst>
          </p:cNvPr>
          <p:cNvPicPr>
            <a:picLocks noChangeAspect="1" noChangeArrowheads="1"/>
          </p:cNvPicPr>
          <p:nvPr/>
        </p:nvPicPr>
        <p:blipFill>
          <a:blip r:embed="rId2"/>
          <a:srcRect/>
          <a:stretch>
            <a:fillRect/>
          </a:stretch>
        </p:blipFill>
        <p:spPr bwMode="auto">
          <a:xfrm>
            <a:off x="3437681" y="582206"/>
            <a:ext cx="8414795" cy="5048877"/>
          </a:xfrm>
          <a:prstGeom prst="rect">
            <a:avLst/>
          </a:prstGeom>
          <a:noFill/>
          <a:ln w="9525">
            <a:noFill/>
            <a:miter lim="800000"/>
            <a:headEnd/>
            <a:tailEnd/>
          </a:ln>
          <a:effectLst/>
        </p:spPr>
      </p:pic>
    </p:spTree>
    <p:extLst>
      <p:ext uri="{BB962C8B-B14F-4D97-AF65-F5344CB8AC3E}">
        <p14:creationId xmlns:p14="http://schemas.microsoft.com/office/powerpoint/2010/main" val="1786585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B584-A990-3247-9F7C-3409CE1ED694}"/>
              </a:ext>
            </a:extLst>
          </p:cNvPr>
          <p:cNvSpPr>
            <a:spLocks noGrp="1"/>
          </p:cNvSpPr>
          <p:nvPr>
            <p:ph type="title"/>
          </p:nvPr>
        </p:nvSpPr>
        <p:spPr/>
        <p:txBody>
          <a:bodyPr/>
          <a:lstStyle/>
          <a:p>
            <a:r>
              <a:rPr lang="en-US" dirty="0"/>
              <a:t>Unit 1</a:t>
            </a:r>
            <a:br>
              <a:rPr lang="en-US" dirty="0"/>
            </a:br>
            <a:r>
              <a:rPr lang="en-US" dirty="0"/>
              <a:t>Conventional Encryption</a:t>
            </a:r>
          </a:p>
        </p:txBody>
      </p:sp>
      <p:sp>
        <p:nvSpPr>
          <p:cNvPr id="3" name="Content Placeholder 2">
            <a:extLst>
              <a:ext uri="{FF2B5EF4-FFF2-40B4-BE49-F238E27FC236}">
                <a16:creationId xmlns:a16="http://schemas.microsoft.com/office/drawing/2014/main" id="{B0833649-5896-584D-8799-C2A7804748DC}"/>
              </a:ext>
            </a:extLst>
          </p:cNvPr>
          <p:cNvSpPr>
            <a:spLocks noGrp="1"/>
          </p:cNvSpPr>
          <p:nvPr>
            <p:ph idx="1"/>
          </p:nvPr>
        </p:nvSpPr>
        <p:spPr/>
        <p:txBody>
          <a:bodyPr/>
          <a:lstStyle/>
          <a:p>
            <a:endParaRPr lang="en-US" dirty="0"/>
          </a:p>
          <a:p>
            <a:r>
              <a:rPr lang="en-US" dirty="0"/>
              <a:t>Conventional Encryption model.</a:t>
            </a:r>
          </a:p>
          <a:p>
            <a:endParaRPr lang="en-US" dirty="0"/>
          </a:p>
          <a:p>
            <a:r>
              <a:rPr lang="en-US" dirty="0"/>
              <a:t>Steganography</a:t>
            </a:r>
          </a:p>
          <a:p>
            <a:pPr>
              <a:buNone/>
            </a:pPr>
            <a:endParaRPr lang="en-US" dirty="0"/>
          </a:p>
          <a:p>
            <a:r>
              <a:rPr lang="en-US" dirty="0"/>
              <a:t>Classical Encryption</a:t>
            </a:r>
          </a:p>
          <a:p>
            <a:endParaRPr lang="en-US" dirty="0"/>
          </a:p>
        </p:txBody>
      </p:sp>
    </p:spTree>
    <p:extLst>
      <p:ext uri="{BB962C8B-B14F-4D97-AF65-F5344CB8AC3E}">
        <p14:creationId xmlns:p14="http://schemas.microsoft.com/office/powerpoint/2010/main" val="3548557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2DAD1-7D19-8A45-9E8F-85FCAA0377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3253E6-E9D4-9640-9D97-54B24F916836}"/>
              </a:ext>
            </a:extLst>
          </p:cNvPr>
          <p:cNvSpPr>
            <a:spLocks noGrp="1"/>
          </p:cNvSpPr>
          <p:nvPr>
            <p:ph idx="1"/>
          </p:nvPr>
        </p:nvSpPr>
        <p:spPr/>
        <p:txBody>
          <a:bodyPr/>
          <a:lstStyle/>
          <a:p>
            <a:r>
              <a:rPr lang="en-US" b="1" dirty="0"/>
              <a:t>Unconditionally secure :</a:t>
            </a:r>
            <a:r>
              <a:rPr lang="en-US" dirty="0"/>
              <a:t> cipher text does not contain enough information to convert it into plain text.</a:t>
            </a:r>
          </a:p>
          <a:p>
            <a:pPr lvl="1"/>
            <a:r>
              <a:rPr lang="en-US" sz="2000" dirty="0"/>
              <a:t>Except OTP </a:t>
            </a:r>
            <a:r>
              <a:rPr lang="en-US" sz="2000" dirty="0" err="1"/>
              <a:t>algo</a:t>
            </a:r>
            <a:r>
              <a:rPr lang="en-US" sz="2000" dirty="0"/>
              <a:t> , not a single encryption algorithm is unconditionally secure.</a:t>
            </a:r>
          </a:p>
          <a:p>
            <a:endParaRPr lang="en-US" dirty="0"/>
          </a:p>
          <a:p>
            <a:r>
              <a:rPr lang="en-US" b="1" dirty="0"/>
              <a:t>Computationally secure :</a:t>
            </a:r>
            <a:r>
              <a:rPr lang="en-US" dirty="0"/>
              <a:t> If encryption algorithm. is following any of below criteria :</a:t>
            </a:r>
          </a:p>
          <a:p>
            <a:endParaRPr lang="en-US" dirty="0"/>
          </a:p>
          <a:p>
            <a:pPr lvl="1"/>
            <a:r>
              <a:rPr lang="en-US" sz="2000" dirty="0"/>
              <a:t>The cost of breaking the cipher exceeds the value of encrypted information.</a:t>
            </a:r>
          </a:p>
          <a:p>
            <a:pPr lvl="1"/>
            <a:r>
              <a:rPr lang="en-US" sz="2000" dirty="0"/>
              <a:t>The time required to break the cipher exceeds the useful lifetime of the information</a:t>
            </a:r>
          </a:p>
          <a:p>
            <a:pPr lvl="1"/>
            <a:endParaRPr lang="en-US" sz="2000" dirty="0"/>
          </a:p>
          <a:p>
            <a:endParaRPr lang="en-US" dirty="0"/>
          </a:p>
        </p:txBody>
      </p:sp>
    </p:spTree>
    <p:extLst>
      <p:ext uri="{BB962C8B-B14F-4D97-AF65-F5344CB8AC3E}">
        <p14:creationId xmlns:p14="http://schemas.microsoft.com/office/powerpoint/2010/main" val="37921692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C205-8921-E94B-B8B5-3DDC1CD55574}"/>
              </a:ext>
            </a:extLst>
          </p:cNvPr>
          <p:cNvSpPr>
            <a:spLocks noGrp="1"/>
          </p:cNvSpPr>
          <p:nvPr>
            <p:ph type="title"/>
          </p:nvPr>
        </p:nvSpPr>
        <p:spPr/>
        <p:txBody>
          <a:bodyPr/>
          <a:lstStyle/>
          <a:p>
            <a:r>
              <a:rPr lang="en-US" b="1" spc="0" dirty="0">
                <a:ln w="6350">
                  <a:noFill/>
                </a:ln>
                <a:solidFill>
                  <a:schemeClr val="bg1"/>
                </a:solidFill>
              </a:rPr>
              <a:t>Classical Encryption Techniques</a:t>
            </a:r>
            <a:br>
              <a:rPr lang="en-US" b="1" spc="0" dirty="0">
                <a:ln w="6350">
                  <a:noFill/>
                </a:ln>
                <a:solidFill>
                  <a:schemeClr val="bg1"/>
                </a:solidFill>
              </a:rPr>
            </a:br>
            <a:endParaRPr lang="en-US" dirty="0"/>
          </a:p>
        </p:txBody>
      </p:sp>
      <p:sp>
        <p:nvSpPr>
          <p:cNvPr id="4" name="Rectangle 3">
            <a:extLst>
              <a:ext uri="{FF2B5EF4-FFF2-40B4-BE49-F238E27FC236}">
                <a16:creationId xmlns:a16="http://schemas.microsoft.com/office/drawing/2014/main" id="{058D9E19-77B9-1449-92F2-8CCC40F1E0A5}"/>
              </a:ext>
            </a:extLst>
          </p:cNvPr>
          <p:cNvSpPr/>
          <p:nvPr/>
        </p:nvSpPr>
        <p:spPr>
          <a:xfrm>
            <a:off x="3499412" y="787854"/>
            <a:ext cx="8260466" cy="5724644"/>
          </a:xfrm>
          <a:prstGeom prst="rect">
            <a:avLst/>
          </a:prstGeom>
        </p:spPr>
        <p:txBody>
          <a:bodyPr wrap="square">
            <a:spAutoFit/>
          </a:bodyPr>
          <a:lstStyle/>
          <a:p>
            <a:pPr marL="547688" lvl="0" indent="-411163" defTabSz="914400" fontAlgn="base">
              <a:spcBef>
                <a:spcPct val="20000"/>
              </a:spcBef>
              <a:spcAft>
                <a:spcPct val="0"/>
              </a:spcAft>
              <a:buSzPct val="65000"/>
              <a:buFont typeface="Arial" pitchFamily="34" charset="0"/>
              <a:buChar char="•"/>
              <a:defRPr/>
            </a:pPr>
            <a:r>
              <a:rPr lang="en-US" sz="3000" dirty="0"/>
              <a:t>Plaintext is viewed as a sequence of elements (e.g., bits or characters)</a:t>
            </a:r>
          </a:p>
          <a:p>
            <a:pPr marL="547688" lvl="0" indent="-411163" defTabSz="914400" fontAlgn="base">
              <a:spcBef>
                <a:spcPct val="20000"/>
              </a:spcBef>
              <a:spcAft>
                <a:spcPct val="0"/>
              </a:spcAft>
              <a:buSzPct val="65000"/>
              <a:buFont typeface="Arial" pitchFamily="34" charset="0"/>
              <a:buChar char="•"/>
              <a:defRPr/>
            </a:pPr>
            <a:r>
              <a:rPr lang="en-US" sz="3000" dirty="0">
                <a:solidFill>
                  <a:srgbClr val="FF0000"/>
                </a:solidFill>
              </a:rPr>
              <a:t>Substitution cipher:</a:t>
            </a:r>
            <a:r>
              <a:rPr lang="en-US" sz="3000" dirty="0">
                <a:solidFill>
                  <a:schemeClr val="bg1"/>
                </a:solidFill>
              </a:rPr>
              <a:t> </a:t>
            </a:r>
          </a:p>
          <a:p>
            <a:pPr marL="547688" lvl="0" indent="-411163" defTabSz="914400" fontAlgn="base">
              <a:spcBef>
                <a:spcPct val="20000"/>
              </a:spcBef>
              <a:spcAft>
                <a:spcPct val="0"/>
              </a:spcAft>
              <a:buSzPct val="65000"/>
              <a:buFont typeface="Arial" pitchFamily="34" charset="0"/>
              <a:buChar char="•"/>
              <a:defRPr/>
            </a:pPr>
            <a:r>
              <a:rPr lang="en-US" sz="3000" dirty="0"/>
              <a:t>replacing each element of the plaintext with another element.</a:t>
            </a:r>
          </a:p>
          <a:p>
            <a:pPr marL="547688" lvl="0" indent="-411163" defTabSz="914400" fontAlgn="base">
              <a:spcBef>
                <a:spcPct val="20000"/>
              </a:spcBef>
              <a:spcAft>
                <a:spcPct val="0"/>
              </a:spcAft>
              <a:buSzPct val="65000"/>
              <a:buFont typeface="Arial" pitchFamily="34" charset="0"/>
              <a:buChar char="•"/>
              <a:defRPr/>
            </a:pPr>
            <a:r>
              <a:rPr lang="en-US" sz="3000" dirty="0">
                <a:solidFill>
                  <a:srgbClr val="FF0000"/>
                </a:solidFill>
              </a:rPr>
              <a:t>Transposition (or permutation) cipher:</a:t>
            </a:r>
            <a:r>
              <a:rPr lang="en-US" sz="3000" dirty="0">
                <a:solidFill>
                  <a:schemeClr val="bg1"/>
                </a:solidFill>
              </a:rPr>
              <a:t> </a:t>
            </a:r>
          </a:p>
          <a:p>
            <a:pPr marL="547688" lvl="0" indent="-411163" defTabSz="914400" fontAlgn="base">
              <a:spcBef>
                <a:spcPct val="20000"/>
              </a:spcBef>
              <a:spcAft>
                <a:spcPct val="0"/>
              </a:spcAft>
              <a:buSzPct val="65000"/>
              <a:buFont typeface="Arial" pitchFamily="34" charset="0"/>
              <a:buChar char="•"/>
              <a:defRPr/>
            </a:pPr>
            <a:r>
              <a:rPr lang="en-US" sz="3000" dirty="0"/>
              <a:t>rearranging the order of the elements of the plaintext.</a:t>
            </a:r>
          </a:p>
          <a:p>
            <a:pPr marL="547688" lvl="0" indent="-411163" defTabSz="914400" fontAlgn="base">
              <a:spcBef>
                <a:spcPct val="20000"/>
              </a:spcBef>
              <a:spcAft>
                <a:spcPct val="0"/>
              </a:spcAft>
              <a:buSzPct val="65000"/>
              <a:buFont typeface="Arial" pitchFamily="34" charset="0"/>
              <a:buChar char="•"/>
              <a:defRPr/>
            </a:pPr>
            <a:r>
              <a:rPr lang="en-US" sz="3000" dirty="0">
                <a:solidFill>
                  <a:srgbClr val="FF0000"/>
                </a:solidFill>
              </a:rPr>
              <a:t>Product cipher</a:t>
            </a:r>
            <a:r>
              <a:rPr lang="en-US" sz="3000" dirty="0"/>
              <a:t>: </a:t>
            </a:r>
          </a:p>
          <a:p>
            <a:pPr marL="547688" lvl="0" indent="-411163" defTabSz="914400" fontAlgn="base">
              <a:spcBef>
                <a:spcPct val="20000"/>
              </a:spcBef>
              <a:spcAft>
                <a:spcPct val="0"/>
              </a:spcAft>
              <a:buSzPct val="65000"/>
              <a:buFont typeface="Arial" pitchFamily="34" charset="0"/>
              <a:buChar char="•"/>
              <a:defRPr/>
            </a:pPr>
            <a:r>
              <a:rPr lang="en-US" sz="3000" dirty="0"/>
              <a:t>using multiple stages of substitutions and transpositions</a:t>
            </a:r>
            <a:endParaRPr lang="en-AU" sz="3000" dirty="0"/>
          </a:p>
        </p:txBody>
      </p:sp>
    </p:spTree>
    <p:extLst>
      <p:ext uri="{BB962C8B-B14F-4D97-AF65-F5344CB8AC3E}">
        <p14:creationId xmlns:p14="http://schemas.microsoft.com/office/powerpoint/2010/main" val="2813725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58FD6-FFB9-D442-B4EA-78D9EE4B4065}"/>
              </a:ext>
            </a:extLst>
          </p:cNvPr>
          <p:cNvSpPr>
            <a:spLocks noGrp="1"/>
          </p:cNvSpPr>
          <p:nvPr>
            <p:ph type="title"/>
          </p:nvPr>
        </p:nvSpPr>
        <p:spPr/>
        <p:txBody>
          <a:bodyPr/>
          <a:lstStyle/>
          <a:p>
            <a:r>
              <a:rPr lang="en-US" dirty="0"/>
              <a:t>Substitution Techniques</a:t>
            </a:r>
          </a:p>
        </p:txBody>
      </p:sp>
      <p:sp>
        <p:nvSpPr>
          <p:cNvPr id="4" name="Rectangle 3">
            <a:extLst>
              <a:ext uri="{FF2B5EF4-FFF2-40B4-BE49-F238E27FC236}">
                <a16:creationId xmlns:a16="http://schemas.microsoft.com/office/drawing/2014/main" id="{7B5DE683-9B36-8D45-9104-7A5C61BA6233}"/>
              </a:ext>
            </a:extLst>
          </p:cNvPr>
          <p:cNvSpPr/>
          <p:nvPr/>
        </p:nvSpPr>
        <p:spPr>
          <a:xfrm>
            <a:off x="3568860" y="839105"/>
            <a:ext cx="6096000" cy="5170646"/>
          </a:xfrm>
          <a:prstGeom prst="rect">
            <a:avLst/>
          </a:prstGeom>
        </p:spPr>
        <p:txBody>
          <a:bodyPr>
            <a:spAutoFit/>
          </a:bodyPr>
          <a:lstStyle/>
          <a:p>
            <a:pPr marL="457200" indent="-457200">
              <a:buFont typeface="Arial" panose="020B0604020202020204" pitchFamily="34" charset="0"/>
              <a:buChar char="•"/>
            </a:pPr>
            <a:r>
              <a:rPr lang="en-US" sz="3000" dirty="0"/>
              <a:t>Caesar cipher</a:t>
            </a:r>
          </a:p>
          <a:p>
            <a:pPr marL="457200" indent="-457200">
              <a:buFont typeface="Arial" panose="020B0604020202020204" pitchFamily="34" charset="0"/>
              <a:buChar char="•"/>
            </a:pPr>
            <a:r>
              <a:rPr lang="en-US" sz="3000" dirty="0"/>
              <a:t>Monoalphabetic cipher</a:t>
            </a:r>
          </a:p>
          <a:p>
            <a:pPr marL="457200" indent="-457200">
              <a:buFont typeface="Arial" panose="020B0604020202020204" pitchFamily="34" charset="0"/>
              <a:buChar char="•"/>
            </a:pPr>
            <a:r>
              <a:rPr lang="en-US" sz="3000" dirty="0"/>
              <a:t>Playfair cipher</a:t>
            </a:r>
          </a:p>
          <a:p>
            <a:pPr marL="457200" indent="-457200">
              <a:buFont typeface="Arial" panose="020B0604020202020204" pitchFamily="34" charset="0"/>
              <a:buChar char="•"/>
            </a:pPr>
            <a:r>
              <a:rPr lang="en-US" sz="3000" dirty="0"/>
              <a:t>Hill cipher</a:t>
            </a:r>
          </a:p>
          <a:p>
            <a:pPr marL="457200" indent="-457200">
              <a:buFont typeface="Arial" panose="020B0604020202020204" pitchFamily="34" charset="0"/>
              <a:buChar char="•"/>
            </a:pPr>
            <a:r>
              <a:rPr lang="en-US" sz="3000" dirty="0"/>
              <a:t>Polyalphabetic ciphers</a:t>
            </a:r>
          </a:p>
          <a:p>
            <a:pPr marL="457200" indent="-457200">
              <a:buFont typeface="Arial" panose="020B0604020202020204" pitchFamily="34" charset="0"/>
              <a:buChar char="•"/>
            </a:pPr>
            <a:r>
              <a:rPr lang="en-US" sz="3000" dirty="0"/>
              <a:t>OTP(One time pad)</a:t>
            </a:r>
          </a:p>
          <a:p>
            <a:endParaRPr lang="en-US" sz="3000" dirty="0"/>
          </a:p>
          <a:p>
            <a:r>
              <a:rPr lang="en-US" sz="3000" dirty="0"/>
              <a:t>To remember :</a:t>
            </a:r>
          </a:p>
          <a:p>
            <a:pPr>
              <a:buNone/>
            </a:pPr>
            <a:r>
              <a:rPr lang="en-US" sz="3000" dirty="0"/>
              <a:t>(</a:t>
            </a:r>
            <a:r>
              <a:rPr lang="en-US" sz="3000" dirty="0">
                <a:solidFill>
                  <a:srgbClr val="FF0000"/>
                </a:solidFill>
              </a:rPr>
              <a:t>C</a:t>
            </a:r>
            <a:r>
              <a:rPr lang="en-US" sz="3000" dirty="0"/>
              <a:t>hief </a:t>
            </a:r>
            <a:r>
              <a:rPr lang="en-US" sz="3000" dirty="0">
                <a:solidFill>
                  <a:srgbClr val="FF0000"/>
                </a:solidFill>
              </a:rPr>
              <a:t>M</a:t>
            </a:r>
            <a:r>
              <a:rPr lang="en-US" sz="3000" dirty="0"/>
              <a:t>inister’s </a:t>
            </a:r>
            <a:r>
              <a:rPr lang="en-US" sz="3000" dirty="0">
                <a:solidFill>
                  <a:srgbClr val="FF0000"/>
                </a:solidFill>
              </a:rPr>
              <a:t>O</a:t>
            </a:r>
            <a:r>
              <a:rPr lang="en-US" sz="3000" dirty="0"/>
              <a:t>fficer is learning </a:t>
            </a:r>
            <a:r>
              <a:rPr lang="en-US" sz="3000" dirty="0">
                <a:solidFill>
                  <a:srgbClr val="FF0000"/>
                </a:solidFill>
              </a:rPr>
              <a:t>PHP </a:t>
            </a:r>
            <a:r>
              <a:rPr lang="en-US" sz="3000" dirty="0"/>
              <a:t>for</a:t>
            </a:r>
            <a:r>
              <a:rPr lang="en-US" sz="3000" dirty="0">
                <a:solidFill>
                  <a:srgbClr val="FF0000"/>
                </a:solidFill>
              </a:rPr>
              <a:t> </a:t>
            </a:r>
            <a:r>
              <a:rPr lang="en-US" sz="3000" dirty="0"/>
              <a:t>applying</a:t>
            </a:r>
            <a:r>
              <a:rPr lang="en-US" sz="3000" dirty="0">
                <a:solidFill>
                  <a:srgbClr val="FF0000"/>
                </a:solidFill>
              </a:rPr>
              <a:t> replacement technique</a:t>
            </a:r>
            <a:r>
              <a:rPr lang="en-US" sz="3000" dirty="0"/>
              <a:t> )</a:t>
            </a:r>
          </a:p>
        </p:txBody>
      </p:sp>
    </p:spTree>
    <p:extLst>
      <p:ext uri="{BB962C8B-B14F-4D97-AF65-F5344CB8AC3E}">
        <p14:creationId xmlns:p14="http://schemas.microsoft.com/office/powerpoint/2010/main" val="629955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0430-841C-1B4D-909C-363DDDE595B5}"/>
              </a:ext>
            </a:extLst>
          </p:cNvPr>
          <p:cNvSpPr>
            <a:spLocks noGrp="1"/>
          </p:cNvSpPr>
          <p:nvPr>
            <p:ph type="title"/>
          </p:nvPr>
        </p:nvSpPr>
        <p:spPr/>
        <p:txBody>
          <a:bodyPr/>
          <a:lstStyle/>
          <a:p>
            <a:r>
              <a:rPr lang="en-US" dirty="0"/>
              <a:t>Caesar Cipher</a:t>
            </a:r>
          </a:p>
        </p:txBody>
      </p:sp>
      <p:sp>
        <p:nvSpPr>
          <p:cNvPr id="4" name="Rectangle 3">
            <a:extLst>
              <a:ext uri="{FF2B5EF4-FFF2-40B4-BE49-F238E27FC236}">
                <a16:creationId xmlns:a16="http://schemas.microsoft.com/office/drawing/2014/main" id="{6361195E-BABB-BB48-A99F-B7B9786A2735}"/>
              </a:ext>
            </a:extLst>
          </p:cNvPr>
          <p:cNvSpPr/>
          <p:nvPr/>
        </p:nvSpPr>
        <p:spPr>
          <a:xfrm>
            <a:off x="3557286" y="831442"/>
            <a:ext cx="6096000" cy="5847755"/>
          </a:xfrm>
          <a:prstGeom prst="rect">
            <a:avLst/>
          </a:prstGeom>
        </p:spPr>
        <p:txBody>
          <a:bodyPr>
            <a:spAutoFit/>
          </a:bodyPr>
          <a:lstStyle/>
          <a:p>
            <a:pPr marL="342900" indent="-342900">
              <a:buFont typeface="Arial" panose="020B0604020202020204" pitchFamily="34" charset="0"/>
              <a:buChar char="•"/>
            </a:pPr>
            <a:r>
              <a:rPr lang="en-US" sz="2200" dirty="0"/>
              <a:t>Developed By </a:t>
            </a:r>
            <a:r>
              <a:rPr lang="en-US" sz="2200" dirty="0" err="1"/>
              <a:t>julius</a:t>
            </a:r>
            <a:r>
              <a:rPr lang="en-US" sz="2200" dirty="0"/>
              <a:t> </a:t>
            </a:r>
            <a:r>
              <a:rPr lang="en-US" sz="2200" dirty="0" err="1"/>
              <a:t>ceaser</a:t>
            </a:r>
            <a:r>
              <a:rPr lang="en-US" sz="2200" dirty="0"/>
              <a:t>.</a:t>
            </a:r>
          </a:p>
          <a:p>
            <a:pPr marL="342900" indent="-342900">
              <a:buFont typeface="Arial" panose="020B0604020202020204" pitchFamily="34" charset="0"/>
              <a:buChar char="•"/>
            </a:pPr>
            <a:r>
              <a:rPr lang="en-US" sz="2200" dirty="0"/>
              <a:t>Replacing Each letter  of alphabet with the letter standing three places further down the alphabet.</a:t>
            </a:r>
          </a:p>
          <a:p>
            <a:pPr marL="342900" indent="-342900">
              <a:buFont typeface="Arial" panose="020B0604020202020204" pitchFamily="34" charset="0"/>
              <a:buChar char="•"/>
            </a:pPr>
            <a:r>
              <a:rPr lang="en-US" sz="2200" dirty="0"/>
              <a:t>Each letter is replaced by the letter three positions further down the alphabet.</a:t>
            </a:r>
          </a:p>
          <a:p>
            <a:pPr marL="342900" lvl="1" indent="-342900">
              <a:buFont typeface="Arial" pitchFamily="34" charset="0"/>
              <a:buChar char="•"/>
            </a:pPr>
            <a:r>
              <a:rPr lang="en-US" sz="2200" dirty="0"/>
              <a:t>Plain:    a b c d e f g h </a:t>
            </a:r>
            <a:r>
              <a:rPr lang="en-US" sz="2200" dirty="0" err="1"/>
              <a:t>i</a:t>
            </a:r>
            <a:r>
              <a:rPr lang="en-US" sz="2200" dirty="0"/>
              <a:t> j k l m n o p q r s t u v w x y z</a:t>
            </a:r>
          </a:p>
          <a:p>
            <a:pPr marL="342900" lvl="1" indent="-342900">
              <a:buFont typeface="Arial" pitchFamily="34" charset="0"/>
              <a:buChar char="•"/>
            </a:pPr>
            <a:r>
              <a:rPr lang="en-US" sz="2200" dirty="0"/>
              <a:t>Cipher: D E F G H I J K L M N O P Q R S T U V W X Y Z A B C</a:t>
            </a:r>
          </a:p>
          <a:p>
            <a:pPr marL="342900" lvl="1" indent="-342900">
              <a:buNone/>
            </a:pPr>
            <a:endParaRPr lang="en-US" sz="2200" dirty="0"/>
          </a:p>
          <a:p>
            <a:pPr marL="342900" lvl="1" indent="-342900">
              <a:buNone/>
            </a:pPr>
            <a:endParaRPr lang="en-US" sz="2200" dirty="0"/>
          </a:p>
          <a:p>
            <a:pPr marL="342900" lvl="1" indent="-342900">
              <a:buNone/>
            </a:pPr>
            <a:r>
              <a:rPr lang="en-US" sz="2200" dirty="0"/>
              <a:t>Example : Plain Text  : information security</a:t>
            </a:r>
          </a:p>
          <a:p>
            <a:pPr marL="342900" lvl="1" indent="-342900">
              <a:buNone/>
            </a:pPr>
            <a:r>
              <a:rPr lang="en-US" sz="2200" dirty="0"/>
              <a:t>                     Cipher       : LQIRPDWLRQ  VHFXULWB</a:t>
            </a:r>
          </a:p>
          <a:p>
            <a:pPr>
              <a:buNone/>
            </a:pPr>
            <a:endParaRPr lang="en-US" sz="2200" dirty="0"/>
          </a:p>
          <a:p>
            <a:r>
              <a:rPr lang="en-US" sz="2200" dirty="0">
                <a:solidFill>
                  <a:srgbClr val="FF0000"/>
                </a:solidFill>
              </a:rPr>
              <a:t>Note : Plain text(p) is always lowercase and cipher text(C) is always upper case (only to distinguish).</a:t>
            </a:r>
          </a:p>
        </p:txBody>
      </p:sp>
    </p:spTree>
    <p:extLst>
      <p:ext uri="{BB962C8B-B14F-4D97-AF65-F5344CB8AC3E}">
        <p14:creationId xmlns:p14="http://schemas.microsoft.com/office/powerpoint/2010/main" val="4124473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7A03-D5E8-EF4A-81BD-A1A87CB712D6}"/>
              </a:ext>
            </a:extLst>
          </p:cNvPr>
          <p:cNvSpPr>
            <a:spLocks noGrp="1"/>
          </p:cNvSpPr>
          <p:nvPr>
            <p:ph type="title"/>
          </p:nvPr>
        </p:nvSpPr>
        <p:spPr/>
        <p:txBody>
          <a:bodyPr/>
          <a:lstStyle/>
          <a:p>
            <a:r>
              <a:rPr lang="en-US" dirty="0"/>
              <a:t>Caesar Cipher</a:t>
            </a:r>
          </a:p>
        </p:txBody>
      </p:sp>
      <p:pic>
        <p:nvPicPr>
          <p:cNvPr id="4" name="Picture 2">
            <a:extLst>
              <a:ext uri="{FF2B5EF4-FFF2-40B4-BE49-F238E27FC236}">
                <a16:creationId xmlns:a16="http://schemas.microsoft.com/office/drawing/2014/main" id="{EDE5A45D-8BFE-FE4D-9DD9-A93080590E22}"/>
              </a:ext>
            </a:extLst>
          </p:cNvPr>
          <p:cNvPicPr>
            <a:picLocks noChangeAspect="1" noChangeArrowheads="1"/>
          </p:cNvPicPr>
          <p:nvPr/>
        </p:nvPicPr>
        <p:blipFill>
          <a:blip r:embed="rId2"/>
          <a:srcRect/>
          <a:stretch>
            <a:fillRect/>
          </a:stretch>
        </p:blipFill>
        <p:spPr bwMode="auto">
          <a:xfrm>
            <a:off x="3530806" y="291295"/>
            <a:ext cx="8252224" cy="6051631"/>
          </a:xfrm>
          <a:prstGeom prst="rect">
            <a:avLst/>
          </a:prstGeom>
          <a:noFill/>
          <a:ln w="9525">
            <a:noFill/>
            <a:miter lim="800000"/>
            <a:headEnd/>
            <a:tailEnd/>
          </a:ln>
          <a:effectLst/>
        </p:spPr>
      </p:pic>
    </p:spTree>
    <p:extLst>
      <p:ext uri="{BB962C8B-B14F-4D97-AF65-F5344CB8AC3E}">
        <p14:creationId xmlns:p14="http://schemas.microsoft.com/office/powerpoint/2010/main" val="17656656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2E93B-C37A-8E43-A91A-321B38C5401B}"/>
              </a:ext>
            </a:extLst>
          </p:cNvPr>
          <p:cNvSpPr>
            <a:spLocks noGrp="1"/>
          </p:cNvSpPr>
          <p:nvPr>
            <p:ph type="title"/>
          </p:nvPr>
        </p:nvSpPr>
        <p:spPr/>
        <p:txBody>
          <a:bodyPr/>
          <a:lstStyle/>
          <a:p>
            <a:r>
              <a:rPr lang="en-US" dirty="0"/>
              <a:t>Cryptanalysis Of </a:t>
            </a:r>
            <a:r>
              <a:rPr lang="en-US" dirty="0" err="1"/>
              <a:t>caesar</a:t>
            </a:r>
            <a:r>
              <a:rPr lang="en-US" dirty="0"/>
              <a:t> cipher</a:t>
            </a:r>
          </a:p>
        </p:txBody>
      </p:sp>
      <p:sp>
        <p:nvSpPr>
          <p:cNvPr id="3" name="Content Placeholder 2">
            <a:extLst>
              <a:ext uri="{FF2B5EF4-FFF2-40B4-BE49-F238E27FC236}">
                <a16:creationId xmlns:a16="http://schemas.microsoft.com/office/drawing/2014/main" id="{BE211F52-FB72-404A-B61D-9EDEA7D79E0C}"/>
              </a:ext>
            </a:extLst>
          </p:cNvPr>
          <p:cNvSpPr>
            <a:spLocks noGrp="1"/>
          </p:cNvSpPr>
          <p:nvPr>
            <p:ph idx="1"/>
          </p:nvPr>
        </p:nvSpPr>
        <p:spPr/>
        <p:txBody>
          <a:bodyPr/>
          <a:lstStyle/>
          <a:p>
            <a:r>
              <a:rPr lang="en-US" dirty="0"/>
              <a:t>If it’s know that </a:t>
            </a:r>
            <a:r>
              <a:rPr lang="en-US" dirty="0" err="1"/>
              <a:t>Ceaser</a:t>
            </a:r>
            <a:r>
              <a:rPr lang="en-US" dirty="0"/>
              <a:t> cipher is used, then brute force cryptanalysis is easily performed : </a:t>
            </a:r>
          </a:p>
          <a:p>
            <a:pPr lvl="1"/>
            <a:r>
              <a:rPr lang="en-US" sz="2000" dirty="0"/>
              <a:t>Encryption algorithm and decryption algorithms are known.</a:t>
            </a:r>
          </a:p>
          <a:p>
            <a:pPr lvl="1"/>
            <a:r>
              <a:rPr lang="en-US" sz="2000" dirty="0"/>
              <a:t>Only 25 keys to try.</a:t>
            </a:r>
          </a:p>
          <a:p>
            <a:pPr lvl="1"/>
            <a:r>
              <a:rPr lang="en-US" sz="2000" dirty="0"/>
              <a:t>Language of plain text is easily recognizable.</a:t>
            </a:r>
          </a:p>
          <a:p>
            <a:pPr lvl="2"/>
            <a:r>
              <a:rPr lang="en-US" sz="2000" dirty="0"/>
              <a:t>Sol. : Compress using ZIP </a:t>
            </a:r>
            <a:r>
              <a:rPr lang="en-US" sz="2000" dirty="0" err="1"/>
              <a:t>algo</a:t>
            </a:r>
            <a:r>
              <a:rPr lang="en-US" sz="2000" dirty="0"/>
              <a:t>. And encrypt it.</a:t>
            </a:r>
          </a:p>
        </p:txBody>
      </p:sp>
    </p:spTree>
    <p:extLst>
      <p:ext uri="{BB962C8B-B14F-4D97-AF65-F5344CB8AC3E}">
        <p14:creationId xmlns:p14="http://schemas.microsoft.com/office/powerpoint/2010/main" val="2919195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58DA3-3418-7D48-A1E6-0CC801048FBF}"/>
              </a:ext>
            </a:extLst>
          </p:cNvPr>
          <p:cNvSpPr>
            <a:spLocks noGrp="1"/>
          </p:cNvSpPr>
          <p:nvPr>
            <p:ph type="title"/>
          </p:nvPr>
        </p:nvSpPr>
        <p:spPr/>
        <p:txBody>
          <a:bodyPr/>
          <a:lstStyle/>
          <a:p>
            <a:endParaRPr lang="en-US"/>
          </a:p>
        </p:txBody>
      </p:sp>
      <p:pic>
        <p:nvPicPr>
          <p:cNvPr id="4" name="Picture 2">
            <a:extLst>
              <a:ext uri="{FF2B5EF4-FFF2-40B4-BE49-F238E27FC236}">
                <a16:creationId xmlns:a16="http://schemas.microsoft.com/office/drawing/2014/main" id="{C07B2549-B11E-D34B-AB2A-622103E9AC85}"/>
              </a:ext>
            </a:extLst>
          </p:cNvPr>
          <p:cNvPicPr>
            <a:picLocks noChangeAspect="1" noChangeArrowheads="1"/>
          </p:cNvPicPr>
          <p:nvPr/>
        </p:nvPicPr>
        <p:blipFill>
          <a:blip r:embed="rId2"/>
          <a:srcRect/>
          <a:stretch>
            <a:fillRect/>
          </a:stretch>
        </p:blipFill>
        <p:spPr bwMode="auto">
          <a:xfrm>
            <a:off x="3418390" y="0"/>
            <a:ext cx="8364637" cy="6273478"/>
          </a:xfrm>
          <a:prstGeom prst="rect">
            <a:avLst/>
          </a:prstGeom>
          <a:noFill/>
        </p:spPr>
      </p:pic>
    </p:spTree>
    <p:extLst>
      <p:ext uri="{BB962C8B-B14F-4D97-AF65-F5344CB8AC3E}">
        <p14:creationId xmlns:p14="http://schemas.microsoft.com/office/powerpoint/2010/main" val="11359048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B39A-FBBD-6542-956E-FEA9D491943D}"/>
              </a:ext>
            </a:extLst>
          </p:cNvPr>
          <p:cNvSpPr>
            <a:spLocks noGrp="1"/>
          </p:cNvSpPr>
          <p:nvPr>
            <p:ph type="title"/>
          </p:nvPr>
        </p:nvSpPr>
        <p:spPr/>
        <p:txBody>
          <a:bodyPr/>
          <a:lstStyle/>
          <a:p>
            <a:r>
              <a:rPr lang="en-US" dirty="0"/>
              <a:t>Something </a:t>
            </a:r>
            <a:r>
              <a:rPr lang="en-US" dirty="0" err="1"/>
              <a:t>Maths</a:t>
            </a:r>
            <a:r>
              <a:rPr lang="en-US" dirty="0"/>
              <a:t>…</a:t>
            </a:r>
            <a:br>
              <a:rPr lang="en-US" dirty="0"/>
            </a:br>
            <a:endParaRPr lang="en-US" dirty="0"/>
          </a:p>
        </p:txBody>
      </p:sp>
      <p:sp>
        <p:nvSpPr>
          <p:cNvPr id="3" name="Content Placeholder 2">
            <a:extLst>
              <a:ext uri="{FF2B5EF4-FFF2-40B4-BE49-F238E27FC236}">
                <a16:creationId xmlns:a16="http://schemas.microsoft.com/office/drawing/2014/main" id="{4FAE0C03-BC98-1D45-8A15-DA1818655DB4}"/>
              </a:ext>
            </a:extLst>
          </p:cNvPr>
          <p:cNvSpPr>
            <a:spLocks noGrp="1"/>
          </p:cNvSpPr>
          <p:nvPr>
            <p:ph idx="1"/>
          </p:nvPr>
        </p:nvSpPr>
        <p:spPr/>
        <p:txBody>
          <a:bodyPr/>
          <a:lstStyle/>
          <a:p>
            <a:pPr algn="just"/>
            <a:r>
              <a:rPr lang="en-US" dirty="0"/>
              <a:t>How much possible permutation are there for letters </a:t>
            </a:r>
            <a:r>
              <a:rPr lang="en-US" dirty="0" err="1">
                <a:solidFill>
                  <a:srgbClr val="FF0000"/>
                </a:solidFill>
              </a:rPr>
              <a:t>a,b,c</a:t>
            </a:r>
            <a:r>
              <a:rPr lang="en-US" dirty="0"/>
              <a:t> ???</a:t>
            </a:r>
          </a:p>
          <a:p>
            <a:pPr algn="just"/>
            <a:endParaRPr lang="en-US" dirty="0"/>
          </a:p>
          <a:p>
            <a:pPr algn="just"/>
            <a:r>
              <a:rPr lang="en-US" dirty="0"/>
              <a:t>Permutation : is a finite set of elements S is an ordered sequence of all the elements of </a:t>
            </a:r>
            <a:r>
              <a:rPr lang="en-US" dirty="0" err="1"/>
              <a:t>S,with</a:t>
            </a:r>
            <a:r>
              <a:rPr lang="en-US" dirty="0"/>
              <a:t> each appearing once…</a:t>
            </a:r>
          </a:p>
          <a:p>
            <a:pPr lvl="1" algn="just"/>
            <a:r>
              <a:rPr lang="en-US" dirty="0" err="1"/>
              <a:t>abc</a:t>
            </a:r>
            <a:r>
              <a:rPr lang="en-US" dirty="0"/>
              <a:t>, </a:t>
            </a:r>
            <a:r>
              <a:rPr lang="en-US" dirty="0" err="1"/>
              <a:t>acb,bac,bca,cab,cba</a:t>
            </a:r>
            <a:endParaRPr lang="en-US" dirty="0"/>
          </a:p>
          <a:p>
            <a:pPr lvl="1" algn="just"/>
            <a:endParaRPr lang="en-US" dirty="0"/>
          </a:p>
          <a:p>
            <a:pPr lvl="1" algn="just"/>
            <a:r>
              <a:rPr lang="en-US" dirty="0"/>
              <a:t>General : n! possible permutation for set of n elements.</a:t>
            </a:r>
          </a:p>
        </p:txBody>
      </p:sp>
    </p:spTree>
    <p:extLst>
      <p:ext uri="{BB962C8B-B14F-4D97-AF65-F5344CB8AC3E}">
        <p14:creationId xmlns:p14="http://schemas.microsoft.com/office/powerpoint/2010/main" val="28759192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901EC-AB1D-EA4D-9666-943D1C89EF0E}"/>
              </a:ext>
            </a:extLst>
          </p:cNvPr>
          <p:cNvSpPr>
            <a:spLocks noGrp="1"/>
          </p:cNvSpPr>
          <p:nvPr>
            <p:ph type="title"/>
          </p:nvPr>
        </p:nvSpPr>
        <p:spPr/>
        <p:txBody>
          <a:bodyPr/>
          <a:lstStyle/>
          <a:p>
            <a:r>
              <a:rPr lang="en-US" dirty="0"/>
              <a:t>Monoalphabetic cipher</a:t>
            </a:r>
          </a:p>
        </p:txBody>
      </p:sp>
      <p:sp>
        <p:nvSpPr>
          <p:cNvPr id="4" name="Rectangle 3">
            <a:extLst>
              <a:ext uri="{FF2B5EF4-FFF2-40B4-BE49-F238E27FC236}">
                <a16:creationId xmlns:a16="http://schemas.microsoft.com/office/drawing/2014/main" id="{27F00D02-1543-8B40-A87B-698C28A1B47A}"/>
              </a:ext>
            </a:extLst>
          </p:cNvPr>
          <p:cNvSpPr/>
          <p:nvPr/>
        </p:nvSpPr>
        <p:spPr>
          <a:xfrm>
            <a:off x="3649884" y="47721"/>
            <a:ext cx="6096000" cy="5396349"/>
          </a:xfrm>
          <a:prstGeom prst="rect">
            <a:avLst/>
          </a:prstGeom>
        </p:spPr>
        <p:txBody>
          <a:bodyPr>
            <a:spAutoFit/>
          </a:bodyPr>
          <a:lstStyle/>
          <a:p>
            <a:r>
              <a:rPr lang="en-US" sz="2200" dirty="0"/>
              <a:t>In </a:t>
            </a:r>
            <a:r>
              <a:rPr lang="en-US" sz="2200" dirty="0" err="1"/>
              <a:t>ceaser</a:t>
            </a:r>
            <a:r>
              <a:rPr lang="en-US" sz="2200" dirty="0"/>
              <a:t> cipher only 25 possible keys…..but here 26! = 4 * 10</a:t>
            </a:r>
            <a:r>
              <a:rPr lang="en-US" sz="2200" baseline="30000" dirty="0"/>
              <a:t>26</a:t>
            </a:r>
          </a:p>
          <a:p>
            <a:endParaRPr lang="en-US" sz="2200" baseline="30000" dirty="0"/>
          </a:p>
          <a:p>
            <a:pPr>
              <a:lnSpc>
                <a:spcPct val="120000"/>
              </a:lnSpc>
            </a:pPr>
            <a:r>
              <a:rPr lang="en-AU" sz="2200" dirty="0"/>
              <a:t>With so many keys, it is secure against brute-force attacks.</a:t>
            </a:r>
          </a:p>
          <a:p>
            <a:pPr>
              <a:lnSpc>
                <a:spcPct val="120000"/>
              </a:lnSpc>
            </a:pPr>
            <a:r>
              <a:rPr lang="en-AU" sz="2200" dirty="0"/>
              <a:t>But not secure against some cryptanalytic attacks.</a:t>
            </a:r>
          </a:p>
          <a:p>
            <a:pPr>
              <a:lnSpc>
                <a:spcPct val="120000"/>
              </a:lnSpc>
            </a:pPr>
            <a:r>
              <a:rPr lang="en-US" sz="2200" dirty="0"/>
              <a:t>Problem is language characteristics.</a:t>
            </a:r>
          </a:p>
          <a:p>
            <a:pPr>
              <a:lnSpc>
                <a:spcPct val="120000"/>
              </a:lnSpc>
            </a:pPr>
            <a:endParaRPr lang="en-US" sz="2200" dirty="0"/>
          </a:p>
          <a:p>
            <a:pPr>
              <a:lnSpc>
                <a:spcPct val="120000"/>
              </a:lnSpc>
            </a:pPr>
            <a:endParaRPr lang="en-US" sz="2200" dirty="0"/>
          </a:p>
          <a:p>
            <a:pPr>
              <a:lnSpc>
                <a:spcPct val="120000"/>
              </a:lnSpc>
            </a:pPr>
            <a:endParaRPr lang="en-US" sz="2200" dirty="0"/>
          </a:p>
          <a:p>
            <a:pPr>
              <a:lnSpc>
                <a:spcPct val="120000"/>
              </a:lnSpc>
            </a:pPr>
            <a:endParaRPr lang="en-US" sz="2200" dirty="0"/>
          </a:p>
          <a:p>
            <a:pPr>
              <a:lnSpc>
                <a:spcPct val="120000"/>
              </a:lnSpc>
            </a:pPr>
            <a:r>
              <a:rPr lang="en-US" sz="2200" dirty="0"/>
              <a:t>Frequencies of letter in cipher text is as follows</a:t>
            </a:r>
          </a:p>
          <a:p>
            <a:pPr>
              <a:lnSpc>
                <a:spcPct val="120000"/>
              </a:lnSpc>
            </a:pPr>
            <a:endParaRPr lang="en-US" sz="2200" dirty="0"/>
          </a:p>
          <a:p>
            <a:endParaRPr lang="en-US" sz="2200" dirty="0"/>
          </a:p>
        </p:txBody>
      </p:sp>
      <p:pic>
        <p:nvPicPr>
          <p:cNvPr id="5" name="Picture 3">
            <a:extLst>
              <a:ext uri="{FF2B5EF4-FFF2-40B4-BE49-F238E27FC236}">
                <a16:creationId xmlns:a16="http://schemas.microsoft.com/office/drawing/2014/main" id="{1A9987DE-D6A2-2048-B899-ED678952DE16}"/>
              </a:ext>
            </a:extLst>
          </p:cNvPr>
          <p:cNvPicPr>
            <a:picLocks noChangeAspect="1" noChangeArrowheads="1"/>
          </p:cNvPicPr>
          <p:nvPr/>
        </p:nvPicPr>
        <p:blipFill>
          <a:blip r:embed="rId2"/>
          <a:srcRect/>
          <a:stretch>
            <a:fillRect/>
          </a:stretch>
        </p:blipFill>
        <p:spPr bwMode="auto">
          <a:xfrm>
            <a:off x="3649884" y="2699595"/>
            <a:ext cx="6686550" cy="1524000"/>
          </a:xfrm>
          <a:prstGeom prst="rect">
            <a:avLst/>
          </a:prstGeom>
          <a:noFill/>
          <a:ln w="9525">
            <a:noFill/>
            <a:miter lim="800000"/>
            <a:headEnd/>
            <a:tailEnd/>
          </a:ln>
          <a:effectLst/>
        </p:spPr>
      </p:pic>
      <p:pic>
        <p:nvPicPr>
          <p:cNvPr id="6" name="Picture 4">
            <a:extLst>
              <a:ext uri="{FF2B5EF4-FFF2-40B4-BE49-F238E27FC236}">
                <a16:creationId xmlns:a16="http://schemas.microsoft.com/office/drawing/2014/main" id="{15A538A4-8A71-144D-8BF5-6DB0F57C4341}"/>
              </a:ext>
            </a:extLst>
          </p:cNvPr>
          <p:cNvPicPr>
            <a:picLocks noChangeAspect="1" noChangeArrowheads="1"/>
          </p:cNvPicPr>
          <p:nvPr/>
        </p:nvPicPr>
        <p:blipFill>
          <a:blip r:embed="rId3"/>
          <a:srcRect/>
          <a:stretch>
            <a:fillRect/>
          </a:stretch>
        </p:blipFill>
        <p:spPr bwMode="auto">
          <a:xfrm>
            <a:off x="3437680" y="4558245"/>
            <a:ext cx="8345347" cy="1616911"/>
          </a:xfrm>
          <a:prstGeom prst="rect">
            <a:avLst/>
          </a:prstGeom>
          <a:noFill/>
          <a:ln w="9525">
            <a:noFill/>
            <a:miter lim="800000"/>
            <a:headEnd/>
            <a:tailEnd/>
          </a:ln>
          <a:effectLst/>
        </p:spPr>
      </p:pic>
    </p:spTree>
    <p:extLst>
      <p:ext uri="{BB962C8B-B14F-4D97-AF65-F5344CB8AC3E}">
        <p14:creationId xmlns:p14="http://schemas.microsoft.com/office/powerpoint/2010/main" val="36592221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F7AC3-E6C3-4149-82C5-4A14FAC96444}"/>
              </a:ext>
            </a:extLst>
          </p:cNvPr>
          <p:cNvSpPr>
            <a:spLocks noGrp="1"/>
          </p:cNvSpPr>
          <p:nvPr>
            <p:ph type="title"/>
          </p:nvPr>
        </p:nvSpPr>
        <p:spPr/>
        <p:txBody>
          <a:bodyPr/>
          <a:lstStyle/>
          <a:p>
            <a:r>
              <a:rPr lang="en-US" dirty="0"/>
              <a:t>Monoalphabetic cipher</a:t>
            </a:r>
          </a:p>
        </p:txBody>
      </p:sp>
      <p:pic>
        <p:nvPicPr>
          <p:cNvPr id="4" name="Picture 3">
            <a:extLst>
              <a:ext uri="{FF2B5EF4-FFF2-40B4-BE49-F238E27FC236}">
                <a16:creationId xmlns:a16="http://schemas.microsoft.com/office/drawing/2014/main" id="{92CB035C-48DD-5846-AB87-5EC5655D86AB}"/>
              </a:ext>
            </a:extLst>
          </p:cNvPr>
          <p:cNvPicPr>
            <a:picLocks noChangeAspect="1" noChangeArrowheads="1"/>
          </p:cNvPicPr>
          <p:nvPr/>
        </p:nvPicPr>
        <p:blipFill>
          <a:blip r:embed="rId2"/>
          <a:srcRect/>
          <a:stretch>
            <a:fillRect/>
          </a:stretch>
        </p:blipFill>
        <p:spPr bwMode="auto">
          <a:xfrm>
            <a:off x="3526701" y="0"/>
            <a:ext cx="8256328" cy="4601183"/>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EBC539A0-F5A6-CB4E-81ED-F77257AE6446}"/>
              </a:ext>
            </a:extLst>
          </p:cNvPr>
          <p:cNvPicPr>
            <a:picLocks noChangeAspect="1" noChangeArrowheads="1"/>
          </p:cNvPicPr>
          <p:nvPr/>
        </p:nvPicPr>
        <p:blipFill>
          <a:blip r:embed="rId3"/>
          <a:srcRect/>
          <a:stretch>
            <a:fillRect/>
          </a:stretch>
        </p:blipFill>
        <p:spPr bwMode="auto">
          <a:xfrm>
            <a:off x="3515126" y="4898984"/>
            <a:ext cx="8244752" cy="1442832"/>
          </a:xfrm>
          <a:prstGeom prst="rect">
            <a:avLst/>
          </a:prstGeom>
          <a:noFill/>
          <a:ln w="9525">
            <a:noFill/>
            <a:miter lim="800000"/>
            <a:headEnd/>
            <a:tailEnd/>
          </a:ln>
          <a:effectLst/>
        </p:spPr>
      </p:pic>
    </p:spTree>
    <p:extLst>
      <p:ext uri="{BB962C8B-B14F-4D97-AF65-F5344CB8AC3E}">
        <p14:creationId xmlns:p14="http://schemas.microsoft.com/office/powerpoint/2010/main" val="883541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Background</a:t>
            </a:r>
            <a:endParaRPr lang="en-IN" dirty="0"/>
          </a:p>
        </p:txBody>
      </p:sp>
      <p:sp>
        <p:nvSpPr>
          <p:cNvPr id="3" name="Content Placeholder 2"/>
          <p:cNvSpPr>
            <a:spLocks noGrp="1"/>
          </p:cNvSpPr>
          <p:nvPr>
            <p:ph idx="1"/>
          </p:nvPr>
        </p:nvSpPr>
        <p:spPr/>
        <p:txBody>
          <a:bodyPr/>
          <a:lstStyle/>
          <a:p>
            <a:pPr algn="just">
              <a:defRPr/>
            </a:pPr>
            <a:r>
              <a:rPr lang="en-US" altLang="en-US" dirty="0"/>
              <a:t>Information Security requirements have changed in recent times traditionally provided by physical and administrative mechanisms computer use </a:t>
            </a:r>
            <a:r>
              <a:rPr lang="en-US" altLang="en-US" b="1" dirty="0"/>
              <a:t>requires </a:t>
            </a:r>
            <a:r>
              <a:rPr lang="en-AU" altLang="en-US" b="1" dirty="0"/>
              <a:t>automated tools</a:t>
            </a:r>
            <a:r>
              <a:rPr lang="en-AU" altLang="en-US" dirty="0"/>
              <a:t> to </a:t>
            </a:r>
            <a:r>
              <a:rPr lang="en-AU" altLang="en-US" b="1" dirty="0"/>
              <a:t>protect files</a:t>
            </a:r>
            <a:r>
              <a:rPr lang="en-AU" altLang="en-US" dirty="0"/>
              <a:t> and other stored information use of networks and communications links requires measures to protect data during transmission</a:t>
            </a:r>
          </a:p>
          <a:p>
            <a:pPr algn="just">
              <a:defRPr/>
            </a:pPr>
            <a:endParaRPr lang="en-AU" altLang="en-US" dirty="0"/>
          </a:p>
          <a:p>
            <a:pPr algn="just">
              <a:defRPr/>
            </a:pPr>
            <a:endParaRPr lang="en-IN" dirty="0"/>
          </a:p>
          <a:p>
            <a:endParaRPr lang="en-IN" dirty="0"/>
          </a:p>
        </p:txBody>
      </p:sp>
    </p:spTree>
    <p:extLst>
      <p:ext uri="{BB962C8B-B14F-4D97-AF65-F5344CB8AC3E}">
        <p14:creationId xmlns:p14="http://schemas.microsoft.com/office/powerpoint/2010/main" val="11786234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5FE1-3D4F-4F43-BB08-70C586C731C6}"/>
              </a:ext>
            </a:extLst>
          </p:cNvPr>
          <p:cNvSpPr>
            <a:spLocks noGrp="1"/>
          </p:cNvSpPr>
          <p:nvPr>
            <p:ph type="title"/>
          </p:nvPr>
        </p:nvSpPr>
        <p:spPr/>
        <p:txBody>
          <a:bodyPr/>
          <a:lstStyle/>
          <a:p>
            <a:endParaRPr lang="en-US"/>
          </a:p>
        </p:txBody>
      </p:sp>
      <p:pic>
        <p:nvPicPr>
          <p:cNvPr id="4" name="Picture 2">
            <a:extLst>
              <a:ext uri="{FF2B5EF4-FFF2-40B4-BE49-F238E27FC236}">
                <a16:creationId xmlns:a16="http://schemas.microsoft.com/office/drawing/2014/main" id="{32AE7718-2B35-CA4B-9D9B-DA41500F73B2}"/>
              </a:ext>
            </a:extLst>
          </p:cNvPr>
          <p:cNvPicPr>
            <a:picLocks noChangeAspect="1" noChangeArrowheads="1"/>
          </p:cNvPicPr>
          <p:nvPr/>
        </p:nvPicPr>
        <p:blipFill>
          <a:blip r:embed="rId2"/>
          <a:srcRect/>
          <a:stretch>
            <a:fillRect/>
          </a:stretch>
        </p:blipFill>
        <p:spPr bwMode="auto">
          <a:xfrm>
            <a:off x="3521019" y="293225"/>
            <a:ext cx="8296731" cy="2160607"/>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id="{67E7F0BD-BEF1-4D4D-B1B5-3A003907A8B5}"/>
              </a:ext>
            </a:extLst>
          </p:cNvPr>
          <p:cNvSpPr/>
          <p:nvPr/>
        </p:nvSpPr>
        <p:spPr>
          <a:xfrm>
            <a:off x="3661459" y="2778097"/>
            <a:ext cx="6096000" cy="769441"/>
          </a:xfrm>
          <a:prstGeom prst="rect">
            <a:avLst/>
          </a:prstGeom>
        </p:spPr>
        <p:txBody>
          <a:bodyPr>
            <a:spAutoFit/>
          </a:bodyPr>
          <a:lstStyle/>
          <a:p>
            <a:r>
              <a:rPr lang="en-US" sz="2200" dirty="0"/>
              <a:t>Solved cipher text :</a:t>
            </a:r>
          </a:p>
          <a:p>
            <a:endParaRPr lang="en-US" sz="2200" dirty="0"/>
          </a:p>
        </p:txBody>
      </p:sp>
      <p:pic>
        <p:nvPicPr>
          <p:cNvPr id="6" name="Picture 3">
            <a:extLst>
              <a:ext uri="{FF2B5EF4-FFF2-40B4-BE49-F238E27FC236}">
                <a16:creationId xmlns:a16="http://schemas.microsoft.com/office/drawing/2014/main" id="{FFE53F56-78FE-4944-B1E3-49FD2BA236D6}"/>
              </a:ext>
            </a:extLst>
          </p:cNvPr>
          <p:cNvPicPr>
            <a:picLocks noChangeAspect="1" noChangeArrowheads="1"/>
          </p:cNvPicPr>
          <p:nvPr/>
        </p:nvPicPr>
        <p:blipFill>
          <a:blip r:embed="rId3"/>
          <a:srcRect/>
          <a:stretch>
            <a:fillRect/>
          </a:stretch>
        </p:blipFill>
        <p:spPr bwMode="auto">
          <a:xfrm>
            <a:off x="3695219" y="3810000"/>
            <a:ext cx="7848600" cy="1314450"/>
          </a:xfrm>
          <a:prstGeom prst="rect">
            <a:avLst/>
          </a:prstGeom>
          <a:noFill/>
          <a:ln w="9525">
            <a:noFill/>
            <a:miter lim="800000"/>
            <a:headEnd/>
            <a:tailEnd/>
          </a:ln>
          <a:effectLst/>
        </p:spPr>
      </p:pic>
    </p:spTree>
    <p:extLst>
      <p:ext uri="{BB962C8B-B14F-4D97-AF65-F5344CB8AC3E}">
        <p14:creationId xmlns:p14="http://schemas.microsoft.com/office/powerpoint/2010/main" val="33523815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2DF9D-812A-034A-9167-5F52D2A69309}"/>
              </a:ext>
            </a:extLst>
          </p:cNvPr>
          <p:cNvSpPr>
            <a:spLocks noGrp="1"/>
          </p:cNvSpPr>
          <p:nvPr>
            <p:ph type="title"/>
          </p:nvPr>
        </p:nvSpPr>
        <p:spPr/>
        <p:txBody>
          <a:bodyPr/>
          <a:lstStyle/>
          <a:p>
            <a:r>
              <a:rPr lang="en-US" dirty="0"/>
              <a:t>Polyalphabetic Ciphers</a:t>
            </a:r>
          </a:p>
        </p:txBody>
      </p:sp>
      <p:sp>
        <p:nvSpPr>
          <p:cNvPr id="3" name="Content Placeholder 2">
            <a:extLst>
              <a:ext uri="{FF2B5EF4-FFF2-40B4-BE49-F238E27FC236}">
                <a16:creationId xmlns:a16="http://schemas.microsoft.com/office/drawing/2014/main" id="{4C9E79C1-AE0B-5044-A560-18410B3C5951}"/>
              </a:ext>
            </a:extLst>
          </p:cNvPr>
          <p:cNvSpPr>
            <a:spLocks noGrp="1"/>
          </p:cNvSpPr>
          <p:nvPr>
            <p:ph idx="1"/>
          </p:nvPr>
        </p:nvSpPr>
        <p:spPr/>
        <p:txBody>
          <a:bodyPr>
            <a:normAutofit/>
          </a:bodyPr>
          <a:lstStyle/>
          <a:p>
            <a:r>
              <a:rPr lang="en-US" dirty="0"/>
              <a:t>Two types :</a:t>
            </a:r>
          </a:p>
          <a:p>
            <a:pPr lvl="1"/>
            <a:r>
              <a:rPr lang="en-US" sz="2000" dirty="0"/>
              <a:t>VIGENERE CIPHER</a:t>
            </a:r>
          </a:p>
          <a:p>
            <a:pPr lvl="1"/>
            <a:r>
              <a:rPr lang="en-US" sz="2000" dirty="0"/>
              <a:t>VERNAM CIPHER</a:t>
            </a:r>
          </a:p>
          <a:p>
            <a:pPr lvl="1"/>
            <a:endParaRPr lang="en-US" sz="2000" dirty="0"/>
          </a:p>
          <a:p>
            <a:pPr marL="502920" lvl="1" indent="0">
              <a:buNone/>
            </a:pPr>
            <a:endParaRPr lang="en-US" sz="2000" dirty="0"/>
          </a:p>
        </p:txBody>
      </p:sp>
    </p:spTree>
    <p:extLst>
      <p:ext uri="{BB962C8B-B14F-4D97-AF65-F5344CB8AC3E}">
        <p14:creationId xmlns:p14="http://schemas.microsoft.com/office/powerpoint/2010/main" val="21691017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B3450-2F50-E544-81E2-AB44A542933B}"/>
              </a:ext>
            </a:extLst>
          </p:cNvPr>
          <p:cNvSpPr>
            <a:spLocks noGrp="1"/>
          </p:cNvSpPr>
          <p:nvPr>
            <p:ph type="title"/>
          </p:nvPr>
        </p:nvSpPr>
        <p:spPr/>
        <p:txBody>
          <a:bodyPr/>
          <a:lstStyle/>
          <a:p>
            <a:r>
              <a:rPr lang="en-AU" dirty="0" err="1"/>
              <a:t>Vigenère</a:t>
            </a:r>
            <a:r>
              <a:rPr lang="en-AU" dirty="0"/>
              <a:t> Cipher</a:t>
            </a:r>
            <a:endParaRPr lang="en-US" dirty="0"/>
          </a:p>
        </p:txBody>
      </p:sp>
      <p:sp>
        <p:nvSpPr>
          <p:cNvPr id="4" name="Rectangle 3">
            <a:extLst>
              <a:ext uri="{FF2B5EF4-FFF2-40B4-BE49-F238E27FC236}">
                <a16:creationId xmlns:a16="http://schemas.microsoft.com/office/drawing/2014/main" id="{F8716FA8-B40F-3846-89C2-6B952458DC0E}"/>
              </a:ext>
            </a:extLst>
          </p:cNvPr>
          <p:cNvSpPr/>
          <p:nvPr/>
        </p:nvSpPr>
        <p:spPr>
          <a:xfrm>
            <a:off x="4402238" y="1448502"/>
            <a:ext cx="6096000" cy="3951851"/>
          </a:xfrm>
          <a:prstGeom prst="rect">
            <a:avLst/>
          </a:prstGeom>
        </p:spPr>
        <p:txBody>
          <a:bodyPr>
            <a:spAutoFit/>
          </a:bodyPr>
          <a:lstStyle/>
          <a:p>
            <a:pPr marL="547688" lvl="0" indent="-411163" defTabSz="914400">
              <a:spcBef>
                <a:spcPct val="20000"/>
              </a:spcBef>
              <a:buSzPct val="65000"/>
              <a:buFont typeface="Arial" pitchFamily="34" charset="0"/>
              <a:buChar char="•"/>
              <a:defRPr/>
            </a:pPr>
            <a:r>
              <a:rPr lang="en-AU" sz="2200" dirty="0"/>
              <a:t>Provides autokey system ,also called as running key cipher</a:t>
            </a:r>
          </a:p>
          <a:p>
            <a:pPr marL="547688" lvl="0" indent="-411163" defTabSz="914400">
              <a:spcBef>
                <a:spcPct val="20000"/>
              </a:spcBef>
              <a:buSzPct val="65000"/>
              <a:buFont typeface="Arial" pitchFamily="34" charset="0"/>
              <a:buChar char="•"/>
              <a:defRPr/>
            </a:pPr>
            <a:r>
              <a:rPr lang="en-AU" sz="2200" dirty="0"/>
              <a:t>Simplest polyalphabetic substitution cipher</a:t>
            </a:r>
          </a:p>
          <a:p>
            <a:pPr marL="547688" lvl="0" indent="-411163" defTabSz="914400">
              <a:spcBef>
                <a:spcPct val="20000"/>
              </a:spcBef>
              <a:buSzPct val="65000"/>
              <a:buFont typeface="Arial" pitchFamily="34" charset="0"/>
              <a:buChar char="•"/>
              <a:defRPr/>
            </a:pPr>
            <a:r>
              <a:rPr lang="en-AU" sz="2200" dirty="0"/>
              <a:t>Consider the set of all Caesar ciphers: </a:t>
            </a:r>
          </a:p>
          <a:p>
            <a:pPr marL="547688" lvl="0" indent="-411163" defTabSz="914400">
              <a:spcBef>
                <a:spcPct val="20000"/>
              </a:spcBef>
              <a:buSzPct val="65000"/>
              <a:defRPr/>
            </a:pPr>
            <a:r>
              <a:rPr lang="en-AU" sz="2200" dirty="0"/>
              <a:t>              { C</a:t>
            </a:r>
            <a:r>
              <a:rPr lang="en-AU" sz="2200" baseline="-25000" dirty="0"/>
              <a:t>a</a:t>
            </a:r>
            <a:r>
              <a:rPr lang="en-AU" sz="2200" dirty="0"/>
              <a:t>, </a:t>
            </a:r>
            <a:r>
              <a:rPr lang="en-AU" sz="2200" dirty="0" err="1"/>
              <a:t>C</a:t>
            </a:r>
            <a:r>
              <a:rPr lang="en-AU" sz="2200" baseline="-25000" dirty="0" err="1"/>
              <a:t>b</a:t>
            </a:r>
            <a:r>
              <a:rPr lang="en-AU" sz="2200" dirty="0"/>
              <a:t>, C</a:t>
            </a:r>
            <a:r>
              <a:rPr lang="en-AU" sz="2200" baseline="-25000" dirty="0"/>
              <a:t>c</a:t>
            </a:r>
            <a:r>
              <a:rPr lang="en-AU" sz="2200" dirty="0"/>
              <a:t>, ..., </a:t>
            </a:r>
            <a:r>
              <a:rPr lang="en-AU" sz="2200" dirty="0" err="1"/>
              <a:t>C</a:t>
            </a:r>
            <a:r>
              <a:rPr lang="en-AU" sz="2200" baseline="-25000" dirty="0" err="1"/>
              <a:t>z</a:t>
            </a:r>
            <a:r>
              <a:rPr lang="en-AU" sz="2200" dirty="0"/>
              <a:t> }</a:t>
            </a:r>
          </a:p>
          <a:p>
            <a:pPr marL="547688" lvl="0" indent="-411163" defTabSz="914400">
              <a:spcBef>
                <a:spcPct val="20000"/>
              </a:spcBef>
              <a:buSzPct val="65000"/>
              <a:buFont typeface="Arial" pitchFamily="34" charset="0"/>
              <a:buChar char="•"/>
              <a:defRPr/>
            </a:pPr>
            <a:r>
              <a:rPr lang="en-AU" sz="2200" dirty="0"/>
              <a:t>Key: e.g. </a:t>
            </a:r>
            <a:r>
              <a:rPr lang="en-AU" sz="2200" dirty="0">
                <a:solidFill>
                  <a:srgbClr val="FF0000"/>
                </a:solidFill>
              </a:rPr>
              <a:t>security</a:t>
            </a:r>
          </a:p>
          <a:p>
            <a:pPr marL="547688" lvl="0" indent="-411163" defTabSz="914400">
              <a:spcBef>
                <a:spcPct val="20000"/>
              </a:spcBef>
              <a:buSzPct val="65000"/>
              <a:buFont typeface="Arial" pitchFamily="34" charset="0"/>
              <a:buChar char="•"/>
              <a:defRPr/>
            </a:pPr>
            <a:r>
              <a:rPr lang="en-AU" sz="2200" dirty="0"/>
              <a:t>Encrypt each letter using C</a:t>
            </a:r>
            <a:r>
              <a:rPr lang="en-AU" sz="2200" baseline="-25000" dirty="0"/>
              <a:t>s</a:t>
            </a:r>
            <a:r>
              <a:rPr lang="en-AU" sz="2200" dirty="0"/>
              <a:t>, C</a:t>
            </a:r>
            <a:r>
              <a:rPr lang="en-AU" sz="2200" baseline="-25000" dirty="0"/>
              <a:t>e</a:t>
            </a:r>
            <a:r>
              <a:rPr lang="en-AU" sz="2200" dirty="0"/>
              <a:t>, C</a:t>
            </a:r>
            <a:r>
              <a:rPr lang="en-AU" sz="2200" baseline="-25000" dirty="0"/>
              <a:t>c</a:t>
            </a:r>
            <a:r>
              <a:rPr lang="en-AU" sz="2200" dirty="0"/>
              <a:t>, C</a:t>
            </a:r>
            <a:r>
              <a:rPr lang="en-AU" sz="2200" baseline="-25000" dirty="0"/>
              <a:t>u</a:t>
            </a:r>
            <a:r>
              <a:rPr lang="en-AU" sz="2200" dirty="0"/>
              <a:t>,</a:t>
            </a:r>
            <a:r>
              <a:rPr lang="en-AU" sz="2200" baseline="-25000" dirty="0"/>
              <a:t> </a:t>
            </a:r>
            <a:r>
              <a:rPr lang="en-AU" sz="2200" dirty="0"/>
              <a:t>C</a:t>
            </a:r>
            <a:r>
              <a:rPr lang="en-AU" sz="2200" baseline="-25000" dirty="0"/>
              <a:t>r</a:t>
            </a:r>
            <a:r>
              <a:rPr lang="en-AU" sz="2200" dirty="0"/>
              <a:t>, C</a:t>
            </a:r>
            <a:r>
              <a:rPr lang="en-AU" sz="2200" baseline="-25000" dirty="0"/>
              <a:t>i</a:t>
            </a:r>
            <a:r>
              <a:rPr lang="en-AU" sz="2200" dirty="0"/>
              <a:t>, C</a:t>
            </a:r>
            <a:r>
              <a:rPr lang="en-AU" sz="2200" baseline="-25000" dirty="0"/>
              <a:t>t</a:t>
            </a:r>
            <a:r>
              <a:rPr lang="en-AU" sz="2200" dirty="0"/>
              <a:t>, C</a:t>
            </a:r>
            <a:r>
              <a:rPr lang="en-AU" sz="2200" baseline="-25000" dirty="0"/>
              <a:t>y</a:t>
            </a:r>
            <a:r>
              <a:rPr lang="en-AU" sz="2200" dirty="0"/>
              <a:t> in turn. </a:t>
            </a:r>
          </a:p>
          <a:p>
            <a:pPr marL="547688" lvl="0" indent="-411163" defTabSz="914400">
              <a:spcBef>
                <a:spcPct val="20000"/>
              </a:spcBef>
              <a:buSzPct val="65000"/>
              <a:buFont typeface="Arial" pitchFamily="34" charset="0"/>
              <a:buChar char="•"/>
              <a:defRPr/>
            </a:pPr>
            <a:r>
              <a:rPr lang="en-AU" sz="2200" dirty="0"/>
              <a:t>Repeat from start after C</a:t>
            </a:r>
            <a:r>
              <a:rPr lang="en-AU" sz="2200" baseline="-25000" dirty="0"/>
              <a:t>y</a:t>
            </a:r>
            <a:r>
              <a:rPr lang="en-AU" sz="2200" dirty="0"/>
              <a:t>. </a:t>
            </a:r>
          </a:p>
          <a:p>
            <a:pPr marL="547688" lvl="0" indent="-411163" defTabSz="914400">
              <a:spcBef>
                <a:spcPct val="20000"/>
              </a:spcBef>
              <a:buSzPct val="65000"/>
              <a:buFont typeface="Arial" pitchFamily="34" charset="0"/>
              <a:buChar char="•"/>
              <a:defRPr/>
            </a:pPr>
            <a:r>
              <a:rPr lang="en-AU" sz="2200" dirty="0"/>
              <a:t>Decryption simply works in reverse. </a:t>
            </a:r>
          </a:p>
        </p:txBody>
      </p:sp>
    </p:spTree>
    <p:extLst>
      <p:ext uri="{BB962C8B-B14F-4D97-AF65-F5344CB8AC3E}">
        <p14:creationId xmlns:p14="http://schemas.microsoft.com/office/powerpoint/2010/main" val="19310321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883E2-FA88-6C4D-85C0-55011CA5C8C8}"/>
              </a:ext>
            </a:extLst>
          </p:cNvPr>
          <p:cNvSpPr>
            <a:spLocks noGrp="1"/>
          </p:cNvSpPr>
          <p:nvPr>
            <p:ph type="title"/>
          </p:nvPr>
        </p:nvSpPr>
        <p:spPr/>
        <p:txBody>
          <a:bodyPr/>
          <a:lstStyle/>
          <a:p>
            <a:r>
              <a:rPr lang="en-AU" dirty="0" err="1"/>
              <a:t>Vigenère</a:t>
            </a:r>
            <a:r>
              <a:rPr lang="en-AU" dirty="0"/>
              <a:t> Cipher</a:t>
            </a:r>
            <a:endParaRPr lang="en-US" dirty="0"/>
          </a:p>
        </p:txBody>
      </p:sp>
      <p:sp>
        <p:nvSpPr>
          <p:cNvPr id="3" name="Content Placeholder 2">
            <a:extLst>
              <a:ext uri="{FF2B5EF4-FFF2-40B4-BE49-F238E27FC236}">
                <a16:creationId xmlns:a16="http://schemas.microsoft.com/office/drawing/2014/main" id="{1D2B384F-AB91-294F-95D7-5D2CCDDC2CC4}"/>
              </a:ext>
            </a:extLst>
          </p:cNvPr>
          <p:cNvSpPr>
            <a:spLocks noGrp="1"/>
          </p:cNvSpPr>
          <p:nvPr>
            <p:ph idx="1"/>
          </p:nvPr>
        </p:nvSpPr>
        <p:spPr/>
        <p:txBody>
          <a:bodyPr/>
          <a:lstStyle/>
          <a:p>
            <a:endParaRPr lang="en-US"/>
          </a:p>
        </p:txBody>
      </p:sp>
      <p:pic>
        <p:nvPicPr>
          <p:cNvPr id="4" name="Picture 2">
            <a:extLst>
              <a:ext uri="{FF2B5EF4-FFF2-40B4-BE49-F238E27FC236}">
                <a16:creationId xmlns:a16="http://schemas.microsoft.com/office/drawing/2014/main" id="{C8A6B3CF-9170-2847-AE3E-AFB57FA84FB5}"/>
              </a:ext>
            </a:extLst>
          </p:cNvPr>
          <p:cNvPicPr>
            <a:picLocks noChangeAspect="1" noChangeArrowheads="1"/>
          </p:cNvPicPr>
          <p:nvPr/>
        </p:nvPicPr>
        <p:blipFill>
          <a:blip r:embed="rId2"/>
          <a:srcRect/>
          <a:stretch>
            <a:fillRect/>
          </a:stretch>
        </p:blipFill>
        <p:spPr bwMode="auto">
          <a:xfrm>
            <a:off x="3439405" y="241621"/>
            <a:ext cx="8499676" cy="6374758"/>
          </a:xfrm>
          <a:prstGeom prst="rect">
            <a:avLst/>
          </a:prstGeom>
          <a:noFill/>
          <a:ln w="9525">
            <a:noFill/>
            <a:miter lim="800000"/>
            <a:headEnd/>
            <a:tailEnd/>
          </a:ln>
          <a:effectLst/>
        </p:spPr>
      </p:pic>
    </p:spTree>
    <p:extLst>
      <p:ext uri="{BB962C8B-B14F-4D97-AF65-F5344CB8AC3E}">
        <p14:creationId xmlns:p14="http://schemas.microsoft.com/office/powerpoint/2010/main" val="26714513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EE739-D6B6-2746-964D-6B7DAF8397F7}"/>
              </a:ext>
            </a:extLst>
          </p:cNvPr>
          <p:cNvSpPr>
            <a:spLocks noGrp="1"/>
          </p:cNvSpPr>
          <p:nvPr>
            <p:ph type="title"/>
          </p:nvPr>
        </p:nvSpPr>
        <p:spPr/>
        <p:txBody>
          <a:bodyPr/>
          <a:lstStyle/>
          <a:p>
            <a:r>
              <a:rPr lang="en-AU" dirty="0" err="1"/>
              <a:t>Vigenère</a:t>
            </a:r>
            <a:r>
              <a:rPr lang="en-AU" dirty="0"/>
              <a:t> Cipher</a:t>
            </a:r>
            <a:endParaRPr lang="en-US" dirty="0"/>
          </a:p>
        </p:txBody>
      </p:sp>
      <p:pic>
        <p:nvPicPr>
          <p:cNvPr id="4" name="Picture 2">
            <a:extLst>
              <a:ext uri="{FF2B5EF4-FFF2-40B4-BE49-F238E27FC236}">
                <a16:creationId xmlns:a16="http://schemas.microsoft.com/office/drawing/2014/main" id="{486E08CD-C7CC-E946-8F72-4192854C5961}"/>
              </a:ext>
            </a:extLst>
          </p:cNvPr>
          <p:cNvPicPr>
            <a:picLocks noChangeAspect="1" noChangeArrowheads="1"/>
          </p:cNvPicPr>
          <p:nvPr/>
        </p:nvPicPr>
        <p:blipFill>
          <a:blip r:embed="rId2"/>
          <a:srcRect/>
          <a:stretch>
            <a:fillRect/>
          </a:stretch>
        </p:blipFill>
        <p:spPr bwMode="auto">
          <a:xfrm>
            <a:off x="3391384" y="254646"/>
            <a:ext cx="8380069" cy="6285052"/>
          </a:xfrm>
          <a:prstGeom prst="rect">
            <a:avLst/>
          </a:prstGeom>
          <a:noFill/>
          <a:ln w="9525">
            <a:noFill/>
            <a:miter lim="800000"/>
            <a:headEnd/>
            <a:tailEnd/>
          </a:ln>
          <a:effectLst/>
        </p:spPr>
      </p:pic>
    </p:spTree>
    <p:extLst>
      <p:ext uri="{BB962C8B-B14F-4D97-AF65-F5344CB8AC3E}">
        <p14:creationId xmlns:p14="http://schemas.microsoft.com/office/powerpoint/2010/main" val="37239611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B65E4-53FF-5742-92AE-3BB50332C3EF}"/>
              </a:ext>
            </a:extLst>
          </p:cNvPr>
          <p:cNvSpPr>
            <a:spLocks noGrp="1"/>
          </p:cNvSpPr>
          <p:nvPr>
            <p:ph type="title"/>
          </p:nvPr>
        </p:nvSpPr>
        <p:spPr/>
        <p:txBody>
          <a:bodyPr/>
          <a:lstStyle/>
          <a:p>
            <a:r>
              <a:rPr lang="en-US" b="1" spc="0" dirty="0">
                <a:ln w="6350">
                  <a:noFill/>
                </a:ln>
                <a:solidFill>
                  <a:schemeClr val="bg1"/>
                </a:solidFill>
              </a:rPr>
              <a:t>Security of </a:t>
            </a:r>
            <a:r>
              <a:rPr lang="en-AU" b="1" spc="0" dirty="0" err="1">
                <a:ln w="6350">
                  <a:noFill/>
                </a:ln>
                <a:solidFill>
                  <a:schemeClr val="bg1"/>
                </a:solidFill>
              </a:rPr>
              <a:t>Vigenère</a:t>
            </a:r>
            <a:r>
              <a:rPr lang="en-AU" b="1" spc="0" dirty="0">
                <a:ln w="6350">
                  <a:noFill/>
                </a:ln>
                <a:solidFill>
                  <a:schemeClr val="bg1"/>
                </a:solidFill>
              </a:rPr>
              <a:t> Ciphers</a:t>
            </a:r>
            <a:br>
              <a:rPr lang="en-AU" b="1" spc="0" dirty="0">
                <a:ln w="6350">
                  <a:noFill/>
                </a:ln>
                <a:solidFill>
                  <a:schemeClr val="bg1"/>
                </a:solidFill>
              </a:rPr>
            </a:br>
            <a:endParaRPr lang="en-US" dirty="0"/>
          </a:p>
        </p:txBody>
      </p:sp>
      <p:sp>
        <p:nvSpPr>
          <p:cNvPr id="4" name="Rectangle 3">
            <a:extLst>
              <a:ext uri="{FF2B5EF4-FFF2-40B4-BE49-F238E27FC236}">
                <a16:creationId xmlns:a16="http://schemas.microsoft.com/office/drawing/2014/main" id="{757EFD79-BA59-6446-9FCF-4A1FDDC4D89A}"/>
              </a:ext>
            </a:extLst>
          </p:cNvPr>
          <p:cNvSpPr/>
          <p:nvPr/>
        </p:nvSpPr>
        <p:spPr>
          <a:xfrm>
            <a:off x="3507129" y="810229"/>
            <a:ext cx="8229599" cy="4919488"/>
          </a:xfrm>
          <a:prstGeom prst="rect">
            <a:avLst/>
          </a:prstGeom>
        </p:spPr>
        <p:txBody>
          <a:bodyPr wrap="square">
            <a:spAutoFit/>
          </a:bodyPr>
          <a:lstStyle/>
          <a:p>
            <a:pPr marL="547688" lvl="0" indent="-411163" defTabSz="914400" fontAlgn="base">
              <a:lnSpc>
                <a:spcPct val="80000"/>
              </a:lnSpc>
              <a:spcBef>
                <a:spcPct val="20000"/>
              </a:spcBef>
              <a:spcAft>
                <a:spcPct val="0"/>
              </a:spcAft>
              <a:buSzPct val="65000"/>
              <a:buFont typeface="Arial" pitchFamily="34" charset="0"/>
              <a:buChar char="•"/>
              <a:defRPr/>
            </a:pPr>
            <a:r>
              <a:rPr lang="en-US" sz="2700" dirty="0"/>
              <a:t>There are multiple (how many?) cipher text letters corresponding to each plaintext letter.</a:t>
            </a:r>
          </a:p>
          <a:p>
            <a:pPr marL="547688" lvl="0" indent="-411163" defTabSz="914400" fontAlgn="base">
              <a:lnSpc>
                <a:spcPct val="80000"/>
              </a:lnSpc>
              <a:spcBef>
                <a:spcPct val="20000"/>
              </a:spcBef>
              <a:spcAft>
                <a:spcPct val="0"/>
              </a:spcAft>
              <a:buSzPct val="65000"/>
              <a:buFont typeface="Arial" pitchFamily="34" charset="0"/>
              <a:buChar char="•"/>
              <a:defRPr/>
            </a:pPr>
            <a:endParaRPr lang="en-US" sz="900" dirty="0"/>
          </a:p>
          <a:p>
            <a:pPr marL="547688" lvl="0" indent="-411163" defTabSz="914400" fontAlgn="base">
              <a:lnSpc>
                <a:spcPct val="80000"/>
              </a:lnSpc>
              <a:spcBef>
                <a:spcPct val="20000"/>
              </a:spcBef>
              <a:spcAft>
                <a:spcPct val="0"/>
              </a:spcAft>
              <a:buSzPct val="65000"/>
              <a:buFont typeface="Arial" pitchFamily="34" charset="0"/>
              <a:buChar char="•"/>
              <a:defRPr/>
            </a:pPr>
            <a:r>
              <a:rPr lang="en-US" sz="2700" dirty="0"/>
              <a:t>So, letter frequencies are obscured but not totally lost.</a:t>
            </a:r>
          </a:p>
          <a:p>
            <a:pPr marL="547688" lvl="0" indent="-411163" defTabSz="914400" fontAlgn="base">
              <a:lnSpc>
                <a:spcPct val="80000"/>
              </a:lnSpc>
              <a:spcBef>
                <a:spcPct val="20000"/>
              </a:spcBef>
              <a:spcAft>
                <a:spcPct val="0"/>
              </a:spcAft>
              <a:buSzPct val="65000"/>
              <a:buFont typeface="Arial" pitchFamily="34" charset="0"/>
              <a:buChar char="•"/>
              <a:defRPr/>
            </a:pPr>
            <a:endParaRPr lang="en-US" sz="900" dirty="0"/>
          </a:p>
          <a:p>
            <a:pPr marL="547688" lvl="0" indent="-411163" defTabSz="914400" fontAlgn="base">
              <a:lnSpc>
                <a:spcPct val="80000"/>
              </a:lnSpc>
              <a:spcBef>
                <a:spcPct val="20000"/>
              </a:spcBef>
              <a:spcAft>
                <a:spcPct val="0"/>
              </a:spcAft>
              <a:buSzPct val="65000"/>
              <a:buFont typeface="Arial" pitchFamily="34" charset="0"/>
              <a:buChar char="•"/>
              <a:defRPr/>
            </a:pPr>
            <a:r>
              <a:rPr lang="en-US" sz="2700" dirty="0"/>
              <a:t>To break </a:t>
            </a:r>
            <a:r>
              <a:rPr lang="en-US" sz="2700" dirty="0" err="1"/>
              <a:t>Vigenere</a:t>
            </a:r>
            <a:r>
              <a:rPr lang="en-US" sz="2700" dirty="0"/>
              <a:t> cipher:</a:t>
            </a:r>
          </a:p>
          <a:p>
            <a:pPr marL="547688" lvl="0" indent="-411163" defTabSz="914400" fontAlgn="base">
              <a:lnSpc>
                <a:spcPct val="80000"/>
              </a:lnSpc>
              <a:spcBef>
                <a:spcPct val="20000"/>
              </a:spcBef>
              <a:spcAft>
                <a:spcPct val="0"/>
              </a:spcAft>
              <a:buSzPct val="65000"/>
              <a:buFont typeface="Arial" pitchFamily="34" charset="0"/>
              <a:buChar char="•"/>
              <a:defRPr/>
            </a:pPr>
            <a:endParaRPr lang="en-US" sz="900" dirty="0"/>
          </a:p>
          <a:p>
            <a:pPr marL="914400" lvl="1" indent="-514350" defTabSz="914400" fontAlgn="base">
              <a:lnSpc>
                <a:spcPct val="130000"/>
              </a:lnSpc>
              <a:spcBef>
                <a:spcPct val="20000"/>
              </a:spcBef>
              <a:spcAft>
                <a:spcPct val="0"/>
              </a:spcAft>
              <a:buSzPct val="80000"/>
              <a:buFont typeface="Calibri" pitchFamily="34" charset="0"/>
              <a:buAutoNum type="arabicPeriod"/>
              <a:defRPr/>
            </a:pPr>
            <a:r>
              <a:rPr lang="en-US" sz="2400" dirty="0"/>
              <a:t>Try to guess the key length.  How?</a:t>
            </a:r>
            <a:endParaRPr lang="en-US" sz="800" dirty="0"/>
          </a:p>
          <a:p>
            <a:pPr marL="914400" lvl="1" indent="-514350" defTabSz="914400" fontAlgn="base">
              <a:lnSpc>
                <a:spcPct val="130000"/>
              </a:lnSpc>
              <a:spcBef>
                <a:spcPct val="20000"/>
              </a:spcBef>
              <a:spcAft>
                <a:spcPct val="0"/>
              </a:spcAft>
              <a:buSzPct val="80000"/>
              <a:buFont typeface="Calibri" pitchFamily="34" charset="0"/>
              <a:buAutoNum type="arabicPeriod"/>
              <a:defRPr/>
            </a:pPr>
            <a:r>
              <a:rPr lang="en-US" sz="2400" dirty="0"/>
              <a:t>If key length is N, the cipher consists of N Caesar ciphers.   Plaintext letters at positions k, </a:t>
            </a:r>
            <a:r>
              <a:rPr lang="en-US" sz="2400" dirty="0" err="1"/>
              <a:t>N+k</a:t>
            </a:r>
            <a:r>
              <a:rPr lang="en-US" sz="2400" dirty="0"/>
              <a:t>, 2N+k, 3N+k, etc., are encoded by the same cipher.</a:t>
            </a:r>
          </a:p>
          <a:p>
            <a:pPr marL="914400" lvl="1" indent="-514350" defTabSz="914400" fontAlgn="base">
              <a:lnSpc>
                <a:spcPct val="130000"/>
              </a:lnSpc>
              <a:spcBef>
                <a:spcPct val="20000"/>
              </a:spcBef>
              <a:spcAft>
                <a:spcPct val="0"/>
              </a:spcAft>
              <a:buSzPct val="80000"/>
              <a:buFont typeface="Calibri" pitchFamily="34" charset="0"/>
              <a:buAutoNum type="arabicPeriod"/>
              <a:defRPr/>
            </a:pPr>
            <a:r>
              <a:rPr lang="en-US" sz="2400" dirty="0"/>
              <a:t>Attack each individual cipher as before.</a:t>
            </a:r>
          </a:p>
        </p:txBody>
      </p:sp>
    </p:spTree>
    <p:extLst>
      <p:ext uri="{BB962C8B-B14F-4D97-AF65-F5344CB8AC3E}">
        <p14:creationId xmlns:p14="http://schemas.microsoft.com/office/powerpoint/2010/main" val="35040701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1BE6A-59DD-EC48-B53C-6A9A7B3EC4A0}"/>
              </a:ext>
            </a:extLst>
          </p:cNvPr>
          <p:cNvSpPr>
            <a:spLocks noGrp="1"/>
          </p:cNvSpPr>
          <p:nvPr>
            <p:ph type="title"/>
          </p:nvPr>
        </p:nvSpPr>
        <p:spPr/>
        <p:txBody>
          <a:bodyPr/>
          <a:lstStyle/>
          <a:p>
            <a:r>
              <a:rPr lang="en-US" dirty="0"/>
              <a:t>2.Vernam Cipher</a:t>
            </a:r>
          </a:p>
        </p:txBody>
      </p:sp>
      <p:sp>
        <p:nvSpPr>
          <p:cNvPr id="3" name="Content Placeholder 2">
            <a:extLst>
              <a:ext uri="{FF2B5EF4-FFF2-40B4-BE49-F238E27FC236}">
                <a16:creationId xmlns:a16="http://schemas.microsoft.com/office/drawing/2014/main" id="{7F3A1BBB-E6A6-8549-BE5A-B76A2F50B8FC}"/>
              </a:ext>
            </a:extLst>
          </p:cNvPr>
          <p:cNvSpPr>
            <a:spLocks noGrp="1"/>
          </p:cNvSpPr>
          <p:nvPr>
            <p:ph idx="1"/>
          </p:nvPr>
        </p:nvSpPr>
        <p:spPr>
          <a:xfrm>
            <a:off x="3961868" y="520862"/>
            <a:ext cx="7315200" cy="5845852"/>
          </a:xfrm>
        </p:spPr>
        <p:txBody>
          <a:bodyPr/>
          <a:lstStyle/>
          <a:p>
            <a:r>
              <a:rPr lang="en-US" dirty="0"/>
              <a:t>Developed by AT&amp;T engineer , </a:t>
            </a:r>
            <a:r>
              <a:rPr lang="en-US" dirty="0" err="1"/>
              <a:t>Gillbert</a:t>
            </a:r>
            <a:r>
              <a:rPr lang="en-US" dirty="0"/>
              <a:t> </a:t>
            </a:r>
            <a:r>
              <a:rPr lang="en-US" dirty="0" err="1"/>
              <a:t>vernam</a:t>
            </a:r>
            <a:r>
              <a:rPr lang="en-US" dirty="0"/>
              <a:t> in 1918.</a:t>
            </a:r>
          </a:p>
          <a:p>
            <a:r>
              <a:rPr lang="en-US" dirty="0"/>
              <a:t>System works on binary data</a:t>
            </a:r>
          </a:p>
          <a:p>
            <a:r>
              <a:rPr lang="en-US" dirty="0"/>
              <a:t>System is</a:t>
            </a:r>
          </a:p>
          <a:p>
            <a:pPr lvl="1">
              <a:buNone/>
            </a:pPr>
            <a:r>
              <a:rPr lang="en-US" sz="2000" dirty="0"/>
              <a:t>                       </a:t>
            </a:r>
            <a:r>
              <a:rPr lang="en-US" sz="2000" dirty="0">
                <a:solidFill>
                  <a:srgbClr val="FF0000"/>
                </a:solidFill>
              </a:rPr>
              <a:t> C</a:t>
            </a:r>
            <a:r>
              <a:rPr lang="en-US" sz="2000" i="1" dirty="0">
                <a:solidFill>
                  <a:srgbClr val="FF0000"/>
                </a:solidFill>
              </a:rPr>
              <a:t>i = pi X</a:t>
            </a:r>
            <a:r>
              <a:rPr lang="en-US" sz="2000" i="1" dirty="0">
                <a:solidFill>
                  <a:srgbClr val="FF0000"/>
                </a:solidFill>
                <a:latin typeface="Times New Roman" pitchFamily="18" charset="0"/>
              </a:rPr>
              <a:t>OR</a:t>
            </a:r>
            <a:r>
              <a:rPr lang="en-US" sz="2000" i="1" dirty="0">
                <a:solidFill>
                  <a:srgbClr val="FF0000"/>
                </a:solidFill>
              </a:rPr>
              <a:t> </a:t>
            </a:r>
            <a:r>
              <a:rPr lang="en-US" sz="2000" i="1" dirty="0" err="1">
                <a:solidFill>
                  <a:srgbClr val="FF0000"/>
                </a:solidFill>
              </a:rPr>
              <a:t>ki</a:t>
            </a:r>
            <a:endParaRPr lang="en-US" sz="2000" i="1" dirty="0">
              <a:solidFill>
                <a:srgbClr val="FF0000"/>
              </a:solidFill>
            </a:endParaRPr>
          </a:p>
          <a:p>
            <a:pPr lvl="1">
              <a:buNone/>
            </a:pPr>
            <a:endParaRPr lang="en-US" sz="2000" i="1" dirty="0"/>
          </a:p>
          <a:p>
            <a:r>
              <a:rPr lang="en-US" dirty="0"/>
              <a:t>p</a:t>
            </a:r>
            <a:r>
              <a:rPr lang="en-US" i="1" dirty="0"/>
              <a:t>i = </a:t>
            </a:r>
            <a:r>
              <a:rPr lang="en-US" i="1" dirty="0" err="1"/>
              <a:t>ith</a:t>
            </a:r>
            <a:r>
              <a:rPr lang="en-US" i="1" dirty="0"/>
              <a:t> binary digit of plaintext</a:t>
            </a:r>
            <a:endParaRPr lang="en-US" dirty="0"/>
          </a:p>
          <a:p>
            <a:r>
              <a:rPr lang="en-US" i="1" dirty="0" err="1"/>
              <a:t>ki</a:t>
            </a:r>
            <a:r>
              <a:rPr lang="en-US" i="1" dirty="0"/>
              <a:t> = </a:t>
            </a:r>
            <a:r>
              <a:rPr lang="en-US" i="1" dirty="0" err="1"/>
              <a:t>ith</a:t>
            </a:r>
            <a:r>
              <a:rPr lang="en-US" i="1" dirty="0"/>
              <a:t> binary digit of key</a:t>
            </a:r>
          </a:p>
          <a:p>
            <a:r>
              <a:rPr lang="en-US" dirty="0"/>
              <a:t>C</a:t>
            </a:r>
            <a:r>
              <a:rPr lang="en-US" i="1" dirty="0"/>
              <a:t>i = </a:t>
            </a:r>
            <a:r>
              <a:rPr lang="en-US" i="1" dirty="0" err="1"/>
              <a:t>ith</a:t>
            </a:r>
            <a:r>
              <a:rPr lang="en-US" i="1" dirty="0"/>
              <a:t> binary digit of ciphertext</a:t>
            </a:r>
          </a:p>
          <a:p>
            <a:r>
              <a:rPr lang="en-US" dirty="0"/>
              <a:t>exclusive-or (XOR) operation</a:t>
            </a:r>
          </a:p>
          <a:p>
            <a:endParaRPr lang="en-US" dirty="0"/>
          </a:p>
          <a:p>
            <a:endParaRPr lang="en-US" dirty="0"/>
          </a:p>
          <a:p>
            <a:r>
              <a:rPr lang="en-US" dirty="0"/>
              <a:t>                          </a:t>
            </a:r>
            <a:r>
              <a:rPr lang="en-US" dirty="0">
                <a:solidFill>
                  <a:srgbClr val="FF0000"/>
                </a:solidFill>
              </a:rPr>
              <a:t> p</a:t>
            </a:r>
            <a:r>
              <a:rPr lang="en-US" i="1" dirty="0">
                <a:solidFill>
                  <a:srgbClr val="FF0000"/>
                </a:solidFill>
              </a:rPr>
              <a:t>i = Ci XOR </a:t>
            </a:r>
            <a:r>
              <a:rPr lang="en-US" i="1" dirty="0" err="1">
                <a:solidFill>
                  <a:srgbClr val="FF0000"/>
                </a:solidFill>
              </a:rPr>
              <a:t>ki</a:t>
            </a:r>
            <a:endParaRPr lang="en-US" dirty="0">
              <a:solidFill>
                <a:srgbClr val="FF0000"/>
              </a:solidFill>
            </a:endParaRPr>
          </a:p>
          <a:p>
            <a:pPr lvl="1">
              <a:buNone/>
            </a:pPr>
            <a:endParaRPr lang="en-US" sz="2000" dirty="0"/>
          </a:p>
          <a:p>
            <a:endParaRPr lang="en-US" dirty="0"/>
          </a:p>
        </p:txBody>
      </p:sp>
    </p:spTree>
    <p:extLst>
      <p:ext uri="{BB962C8B-B14F-4D97-AF65-F5344CB8AC3E}">
        <p14:creationId xmlns:p14="http://schemas.microsoft.com/office/powerpoint/2010/main" val="18676949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61B3-40B7-974A-8992-217348B41D38}"/>
              </a:ext>
            </a:extLst>
          </p:cNvPr>
          <p:cNvSpPr>
            <a:spLocks noGrp="1"/>
          </p:cNvSpPr>
          <p:nvPr>
            <p:ph type="title"/>
          </p:nvPr>
        </p:nvSpPr>
        <p:spPr/>
        <p:txBody>
          <a:bodyPr/>
          <a:lstStyle/>
          <a:p>
            <a:r>
              <a:rPr lang="en-US" dirty="0"/>
              <a:t>2.Vernam Cipher</a:t>
            </a:r>
          </a:p>
        </p:txBody>
      </p:sp>
      <p:pic>
        <p:nvPicPr>
          <p:cNvPr id="4" name="Picture 2">
            <a:extLst>
              <a:ext uri="{FF2B5EF4-FFF2-40B4-BE49-F238E27FC236}">
                <a16:creationId xmlns:a16="http://schemas.microsoft.com/office/drawing/2014/main" id="{4FC643A8-7C21-2E48-A0CC-E7366C6BD90D}"/>
              </a:ext>
            </a:extLst>
          </p:cNvPr>
          <p:cNvPicPr>
            <a:picLocks noChangeAspect="1" noChangeArrowheads="1"/>
          </p:cNvPicPr>
          <p:nvPr/>
        </p:nvPicPr>
        <p:blipFill>
          <a:blip r:embed="rId2"/>
          <a:srcRect/>
          <a:stretch>
            <a:fillRect/>
          </a:stretch>
        </p:blipFill>
        <p:spPr bwMode="auto">
          <a:xfrm>
            <a:off x="3464692" y="324092"/>
            <a:ext cx="8318338" cy="6238754"/>
          </a:xfrm>
          <a:prstGeom prst="rect">
            <a:avLst/>
          </a:prstGeom>
          <a:noFill/>
          <a:ln w="9525">
            <a:noFill/>
            <a:miter lim="800000"/>
            <a:headEnd/>
            <a:tailEnd/>
          </a:ln>
          <a:effectLst/>
        </p:spPr>
      </p:pic>
    </p:spTree>
    <p:extLst>
      <p:ext uri="{BB962C8B-B14F-4D97-AF65-F5344CB8AC3E}">
        <p14:creationId xmlns:p14="http://schemas.microsoft.com/office/powerpoint/2010/main" val="15651438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3475-C60D-384C-A28D-919A9F836444}"/>
              </a:ext>
            </a:extLst>
          </p:cNvPr>
          <p:cNvSpPr>
            <a:spLocks noGrp="1"/>
          </p:cNvSpPr>
          <p:nvPr>
            <p:ph type="title"/>
          </p:nvPr>
        </p:nvSpPr>
        <p:spPr/>
        <p:txBody>
          <a:bodyPr/>
          <a:lstStyle/>
          <a:p>
            <a:r>
              <a:rPr lang="en-AU" dirty="0"/>
              <a:t>Playfair Cipher</a:t>
            </a:r>
            <a:endParaRPr lang="en-US" dirty="0"/>
          </a:p>
        </p:txBody>
      </p:sp>
      <p:sp>
        <p:nvSpPr>
          <p:cNvPr id="3" name="Content Placeholder 2">
            <a:extLst>
              <a:ext uri="{FF2B5EF4-FFF2-40B4-BE49-F238E27FC236}">
                <a16:creationId xmlns:a16="http://schemas.microsoft.com/office/drawing/2014/main" id="{2811FC6B-8AF1-A446-BCA0-063D08BAA8A5}"/>
              </a:ext>
            </a:extLst>
          </p:cNvPr>
          <p:cNvSpPr>
            <a:spLocks noGrp="1"/>
          </p:cNvSpPr>
          <p:nvPr>
            <p:ph idx="1"/>
          </p:nvPr>
        </p:nvSpPr>
        <p:spPr/>
        <p:txBody>
          <a:bodyPr/>
          <a:lstStyle/>
          <a:p>
            <a:pPr marL="547688" lvl="0" indent="-411163" fontAlgn="base">
              <a:spcBef>
                <a:spcPct val="20000"/>
              </a:spcBef>
              <a:spcAft>
                <a:spcPct val="0"/>
              </a:spcAft>
              <a:buClrTx/>
              <a:buSzPct val="65000"/>
              <a:buFont typeface="Arial" pitchFamily="34" charset="0"/>
              <a:buChar char="•"/>
              <a:defRPr/>
            </a:pPr>
            <a:r>
              <a:rPr lang="en-AU" dirty="0">
                <a:solidFill>
                  <a:schemeClr val="tx1"/>
                </a:solidFill>
              </a:rPr>
              <a:t>Not even the large number of keys in a monoalphabetic cipher provides security.</a:t>
            </a:r>
          </a:p>
          <a:p>
            <a:pPr marL="547688" lvl="0" indent="-411163" fontAlgn="base">
              <a:spcBef>
                <a:spcPct val="20000"/>
              </a:spcBef>
              <a:spcAft>
                <a:spcPct val="0"/>
              </a:spcAft>
              <a:buClrTx/>
              <a:buSzPct val="65000"/>
              <a:buFont typeface="Arial" pitchFamily="34" charset="0"/>
              <a:buChar char="•"/>
              <a:defRPr/>
            </a:pPr>
            <a:r>
              <a:rPr lang="en-AU" sz="600" dirty="0">
                <a:solidFill>
                  <a:schemeClr val="tx1"/>
                </a:solidFill>
              </a:rPr>
              <a:t> </a:t>
            </a:r>
          </a:p>
          <a:p>
            <a:pPr marL="547688" lvl="0" indent="-411163" fontAlgn="base">
              <a:spcBef>
                <a:spcPct val="20000"/>
              </a:spcBef>
              <a:spcAft>
                <a:spcPct val="0"/>
              </a:spcAft>
              <a:buClrTx/>
              <a:buSzPct val="65000"/>
              <a:buFont typeface="Arial" pitchFamily="34" charset="0"/>
              <a:buChar char="•"/>
              <a:defRPr/>
            </a:pPr>
            <a:r>
              <a:rPr lang="en-AU" dirty="0">
                <a:solidFill>
                  <a:schemeClr val="tx1"/>
                </a:solidFill>
              </a:rPr>
              <a:t>One approach to improving security is to </a:t>
            </a:r>
            <a:r>
              <a:rPr lang="en-AU" dirty="0">
                <a:solidFill>
                  <a:srgbClr val="0070C0"/>
                </a:solidFill>
              </a:rPr>
              <a:t>encrypt multiple letters at a time</a:t>
            </a:r>
            <a:r>
              <a:rPr lang="en-AU" dirty="0">
                <a:solidFill>
                  <a:schemeClr val="tx1"/>
                </a:solidFill>
              </a:rPr>
              <a:t>.</a:t>
            </a:r>
          </a:p>
          <a:p>
            <a:pPr marL="547688" lvl="0" indent="-411163" fontAlgn="base">
              <a:spcBef>
                <a:spcPct val="20000"/>
              </a:spcBef>
              <a:spcAft>
                <a:spcPct val="0"/>
              </a:spcAft>
              <a:buClrTx/>
              <a:buSzPct val="65000"/>
              <a:buFont typeface="Arial" pitchFamily="34" charset="0"/>
              <a:buChar char="•"/>
              <a:defRPr/>
            </a:pPr>
            <a:endParaRPr lang="en-AU" sz="600" dirty="0">
              <a:solidFill>
                <a:schemeClr val="tx1"/>
              </a:solidFill>
            </a:endParaRPr>
          </a:p>
          <a:p>
            <a:pPr marL="547688" lvl="0" indent="-411163" fontAlgn="base">
              <a:spcBef>
                <a:spcPct val="20000"/>
              </a:spcBef>
              <a:spcAft>
                <a:spcPct val="0"/>
              </a:spcAft>
              <a:buClrTx/>
              <a:buSzPct val="65000"/>
              <a:buFont typeface="Arial" pitchFamily="34" charset="0"/>
              <a:buChar char="•"/>
              <a:defRPr/>
            </a:pPr>
            <a:r>
              <a:rPr lang="en-AU" dirty="0">
                <a:solidFill>
                  <a:schemeClr val="tx1"/>
                </a:solidFill>
              </a:rPr>
              <a:t>The</a:t>
            </a:r>
            <a:r>
              <a:rPr lang="en-AU" b="1" dirty="0">
                <a:solidFill>
                  <a:schemeClr val="tx1"/>
                </a:solidFill>
              </a:rPr>
              <a:t> Playfair Cipher</a:t>
            </a:r>
            <a:r>
              <a:rPr lang="en-AU" dirty="0">
                <a:solidFill>
                  <a:schemeClr val="tx1"/>
                </a:solidFill>
              </a:rPr>
              <a:t> is the best known such cipher.</a:t>
            </a:r>
          </a:p>
          <a:p>
            <a:pPr marL="547688" lvl="0" indent="-411163" fontAlgn="base">
              <a:spcBef>
                <a:spcPct val="20000"/>
              </a:spcBef>
              <a:spcAft>
                <a:spcPct val="0"/>
              </a:spcAft>
              <a:buClrTx/>
              <a:buSzPct val="65000"/>
              <a:buFont typeface="Arial" pitchFamily="34" charset="0"/>
              <a:buChar char="•"/>
              <a:defRPr/>
            </a:pPr>
            <a:endParaRPr lang="en-AU" sz="600" dirty="0">
              <a:solidFill>
                <a:schemeClr val="tx1"/>
              </a:solidFill>
            </a:endParaRPr>
          </a:p>
          <a:p>
            <a:pPr marL="547688" lvl="0" indent="-411163" fontAlgn="base">
              <a:spcBef>
                <a:spcPct val="20000"/>
              </a:spcBef>
              <a:spcAft>
                <a:spcPct val="0"/>
              </a:spcAft>
              <a:buClrTx/>
              <a:buSzPct val="65000"/>
              <a:buFont typeface="Arial" pitchFamily="34" charset="0"/>
              <a:buChar char="•"/>
              <a:defRPr/>
            </a:pPr>
            <a:r>
              <a:rPr lang="en-AU" dirty="0">
                <a:solidFill>
                  <a:schemeClr val="tx1"/>
                </a:solidFill>
              </a:rPr>
              <a:t>Invented by Charles Wheatstone in 1854, but named after his friend Baron Playfair. </a:t>
            </a:r>
          </a:p>
          <a:p>
            <a:endParaRPr lang="en-US" dirty="0"/>
          </a:p>
        </p:txBody>
      </p:sp>
    </p:spTree>
    <p:extLst>
      <p:ext uri="{BB962C8B-B14F-4D97-AF65-F5344CB8AC3E}">
        <p14:creationId xmlns:p14="http://schemas.microsoft.com/office/powerpoint/2010/main" val="20372677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E4BB1-374D-224F-9F39-C74C2AB6E9C4}"/>
              </a:ext>
            </a:extLst>
          </p:cNvPr>
          <p:cNvSpPr>
            <a:spLocks noGrp="1"/>
          </p:cNvSpPr>
          <p:nvPr>
            <p:ph type="title"/>
          </p:nvPr>
        </p:nvSpPr>
        <p:spPr/>
        <p:txBody>
          <a:bodyPr/>
          <a:lstStyle/>
          <a:p>
            <a:r>
              <a:rPr lang="en-AU" dirty="0"/>
              <a:t>Playfair Key Matrix</a:t>
            </a:r>
            <a:endParaRPr lang="en-US" dirty="0"/>
          </a:p>
        </p:txBody>
      </p:sp>
      <p:sp>
        <p:nvSpPr>
          <p:cNvPr id="4" name="Rectangle 3">
            <a:extLst>
              <a:ext uri="{FF2B5EF4-FFF2-40B4-BE49-F238E27FC236}">
                <a16:creationId xmlns:a16="http://schemas.microsoft.com/office/drawing/2014/main" id="{54B07745-0BFC-9F46-959D-755610ED2061}"/>
              </a:ext>
            </a:extLst>
          </p:cNvPr>
          <p:cNvSpPr/>
          <p:nvPr/>
        </p:nvSpPr>
        <p:spPr>
          <a:xfrm>
            <a:off x="3661458" y="789612"/>
            <a:ext cx="6096000" cy="1366528"/>
          </a:xfrm>
          <a:prstGeom prst="rect">
            <a:avLst/>
          </a:prstGeom>
        </p:spPr>
        <p:txBody>
          <a:bodyPr>
            <a:spAutoFit/>
          </a:bodyPr>
          <a:lstStyle/>
          <a:p>
            <a:pPr marL="547688" lvl="0" indent="-411163" defTabSz="914400" fontAlgn="base">
              <a:spcBef>
                <a:spcPct val="20000"/>
              </a:spcBef>
              <a:spcAft>
                <a:spcPct val="0"/>
              </a:spcAft>
              <a:buSzPct val="65000"/>
              <a:buFont typeface="Arial" pitchFamily="34" charset="0"/>
              <a:buChar char="•"/>
              <a:defRPr/>
            </a:pPr>
            <a:r>
              <a:rPr lang="en-AU" dirty="0"/>
              <a:t>Use a 5 x 5 matrix.</a:t>
            </a:r>
          </a:p>
          <a:p>
            <a:pPr marL="547688" lvl="0" indent="-411163" defTabSz="914400" fontAlgn="base">
              <a:spcBef>
                <a:spcPct val="20000"/>
              </a:spcBef>
              <a:spcAft>
                <a:spcPct val="0"/>
              </a:spcAft>
              <a:buSzPct val="65000"/>
              <a:buFont typeface="Arial" pitchFamily="34" charset="0"/>
              <a:buChar char="•"/>
              <a:defRPr/>
            </a:pPr>
            <a:r>
              <a:rPr lang="en-AU" dirty="0"/>
              <a:t>Fill in letters of the key (w/o duplicates). </a:t>
            </a:r>
          </a:p>
          <a:p>
            <a:pPr marL="547688" lvl="0" indent="-411163" defTabSz="914400" fontAlgn="base">
              <a:spcBef>
                <a:spcPct val="20000"/>
              </a:spcBef>
              <a:spcAft>
                <a:spcPct val="0"/>
              </a:spcAft>
              <a:buSzPct val="65000"/>
              <a:buFont typeface="Arial" pitchFamily="34" charset="0"/>
              <a:buChar char="•"/>
              <a:defRPr/>
            </a:pPr>
            <a:r>
              <a:rPr lang="en-AU" dirty="0"/>
              <a:t>Fill the rest of matrix with other letters.</a:t>
            </a:r>
          </a:p>
          <a:p>
            <a:pPr marL="547688" lvl="0" indent="-411163" defTabSz="914400" fontAlgn="base">
              <a:spcBef>
                <a:spcPct val="20000"/>
              </a:spcBef>
              <a:spcAft>
                <a:spcPct val="0"/>
              </a:spcAft>
              <a:buSzPct val="65000"/>
              <a:buFont typeface="Arial" pitchFamily="34" charset="0"/>
              <a:buChar char="•"/>
              <a:defRPr/>
            </a:pPr>
            <a:r>
              <a:rPr lang="en-AU" dirty="0"/>
              <a:t>E.g., key = </a:t>
            </a:r>
            <a:r>
              <a:rPr lang="en-AU" dirty="0">
                <a:solidFill>
                  <a:srgbClr val="C00000"/>
                </a:solidFill>
              </a:rPr>
              <a:t>MONARCHY</a:t>
            </a:r>
            <a:r>
              <a:rPr lang="en-AU" dirty="0">
                <a:solidFill>
                  <a:schemeClr val="bg1"/>
                </a:solidFill>
              </a:rPr>
              <a:t>.</a:t>
            </a:r>
          </a:p>
        </p:txBody>
      </p:sp>
      <p:graphicFrame>
        <p:nvGraphicFramePr>
          <p:cNvPr id="5" name="Group 51">
            <a:extLst>
              <a:ext uri="{FF2B5EF4-FFF2-40B4-BE49-F238E27FC236}">
                <a16:creationId xmlns:a16="http://schemas.microsoft.com/office/drawing/2014/main" id="{B537A416-67C0-4C41-A262-95A594A8E98B}"/>
              </a:ext>
            </a:extLst>
          </p:cNvPr>
          <p:cNvGraphicFramePr>
            <a:graphicFrameLocks noGrp="1"/>
          </p:cNvGraphicFramePr>
          <p:nvPr>
            <p:extLst>
              <p:ext uri="{D42A27DB-BD31-4B8C-83A1-F6EECF244321}">
                <p14:modId xmlns:p14="http://schemas.microsoft.com/office/powerpoint/2010/main" val="3559134319"/>
              </p:ext>
            </p:extLst>
          </p:nvPr>
        </p:nvGraphicFramePr>
        <p:xfrm>
          <a:off x="4347258" y="2913927"/>
          <a:ext cx="4724400" cy="2134245"/>
        </p:xfrm>
        <a:graphic>
          <a:graphicData uri="http://schemas.openxmlformats.org/drawingml/2006/table">
            <a:tbl>
              <a:tblPr/>
              <a:tblGrid>
                <a:gridCol w="946150">
                  <a:extLst>
                    <a:ext uri="{9D8B030D-6E8A-4147-A177-3AD203B41FA5}">
                      <a16:colId xmlns:a16="http://schemas.microsoft.com/office/drawing/2014/main" val="20000"/>
                    </a:ext>
                  </a:extLst>
                </a:gridCol>
                <a:gridCol w="942975">
                  <a:extLst>
                    <a:ext uri="{9D8B030D-6E8A-4147-A177-3AD203B41FA5}">
                      <a16:colId xmlns:a16="http://schemas.microsoft.com/office/drawing/2014/main" val="20001"/>
                    </a:ext>
                  </a:extLst>
                </a:gridCol>
                <a:gridCol w="911225">
                  <a:extLst>
                    <a:ext uri="{9D8B030D-6E8A-4147-A177-3AD203B41FA5}">
                      <a16:colId xmlns:a16="http://schemas.microsoft.com/office/drawing/2014/main" val="20002"/>
                    </a:ext>
                  </a:extLst>
                </a:gridCol>
                <a:gridCol w="977900">
                  <a:extLst>
                    <a:ext uri="{9D8B030D-6E8A-4147-A177-3AD203B41FA5}">
                      <a16:colId xmlns:a16="http://schemas.microsoft.com/office/drawing/2014/main" val="20003"/>
                    </a:ext>
                  </a:extLst>
                </a:gridCol>
                <a:gridCol w="946150">
                  <a:extLst>
                    <a:ext uri="{9D8B030D-6E8A-4147-A177-3AD203B41FA5}">
                      <a16:colId xmlns:a16="http://schemas.microsoft.com/office/drawing/2014/main" val="20004"/>
                    </a:ext>
                  </a:extLst>
                </a:gridCol>
              </a:tblGrid>
              <a:tr h="3656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rgbClr val="FF0000"/>
                          </a:solidFill>
                          <a:effectLst>
                            <a:outerShdw blurRad="38100" dist="38100" dir="2700000" algn="tl">
                              <a:srgbClr val="C0C0C0"/>
                            </a:outerShdw>
                          </a:effectLst>
                          <a:latin typeface="Arial" pitchFamily="34" charset="0"/>
                          <a:cs typeface="Arial" pitchFamily="34" charset="0"/>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rgbClr val="FF0000"/>
                          </a:solidFill>
                          <a:effectLst>
                            <a:outerShdw blurRad="38100" dist="38100" dir="2700000" algn="tl">
                              <a:srgbClr val="C0C0C0"/>
                            </a:outerShdw>
                          </a:effectLst>
                          <a:latin typeface="Arial" pitchFamily="34" charset="0"/>
                          <a:cs typeface="Arial" pitchFamily="34"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rgbClr val="FF0000"/>
                          </a:solidFill>
                          <a:effectLst>
                            <a:outerShdw blurRad="38100" dist="38100" dir="2700000" algn="tl">
                              <a:srgbClr val="C0C0C0"/>
                            </a:outerShdw>
                          </a:effectLst>
                          <a:latin typeface="Arial" pitchFamily="34" charset="0"/>
                          <a:cs typeface="Arial" pitchFamily="34"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rgbClr val="FF0000"/>
                          </a:solidFill>
                          <a:effectLst>
                            <a:outerShdw blurRad="38100" dist="38100" dir="2700000" algn="tl">
                              <a:srgbClr val="C0C0C0"/>
                            </a:outerShdw>
                          </a:effectLst>
                          <a:latin typeface="Arial" pitchFamily="34" charset="0"/>
                          <a:cs typeface="Arial"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rgbClr val="FF0000"/>
                          </a:solidFill>
                          <a:effectLst>
                            <a:outerShdw blurRad="38100" dist="38100" dir="2700000" algn="tl">
                              <a:srgbClr val="C0C0C0"/>
                            </a:outerShdw>
                          </a:effectLst>
                          <a:latin typeface="Arial" pitchFamily="34" charset="0"/>
                          <a:cs typeface="Arial" pitchFamily="34" charset="0"/>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0837">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rgbClr val="FF0000"/>
                          </a:solidFill>
                          <a:effectLst>
                            <a:outerShdw blurRad="38100" dist="38100" dir="2700000" algn="tl">
                              <a:srgbClr val="C0C0C0"/>
                            </a:outerShdw>
                          </a:effectLst>
                          <a:latin typeface="Arial" pitchFamily="34" charset="0"/>
                          <a:cs typeface="Arial" pitchFamily="34"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rgbClr val="FF0000"/>
                          </a:solidFill>
                          <a:effectLst>
                            <a:outerShdw blurRad="38100" dist="38100" dir="2700000" algn="tl">
                              <a:srgbClr val="C0C0C0"/>
                            </a:outerShdw>
                          </a:effectLst>
                          <a:latin typeface="Arial" pitchFamily="34" charset="0"/>
                          <a:cs typeface="Arial" pitchFamily="34"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rgbClr val="FF0000"/>
                          </a:solidFill>
                          <a:effectLst>
                            <a:outerShdw blurRad="38100" dist="38100" dir="2700000" algn="tl">
                              <a:srgbClr val="C0C0C0"/>
                            </a:outerShdw>
                          </a:effectLst>
                          <a:latin typeface="Arial" pitchFamily="34" charset="0"/>
                          <a:cs typeface="Arial" pitchFamily="34"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chemeClr val="tx1"/>
                          </a:solidFill>
                          <a:effectLst>
                            <a:outerShdw blurRad="38100" dist="38100" dir="2700000" algn="tl">
                              <a:srgbClr val="C0C0C0"/>
                            </a:outerShdw>
                          </a:effectLst>
                          <a:latin typeface="Arial" pitchFamily="34" charset="0"/>
                          <a:cs typeface="Arial"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chemeClr val="tx1"/>
                          </a:solidFill>
                          <a:effectLst>
                            <a:outerShdw blurRad="38100" dist="38100" dir="2700000" algn="tl">
                              <a:srgbClr val="C0C0C0"/>
                            </a:outerShdw>
                          </a:effectLst>
                          <a:latin typeface="Arial" pitchFamily="34" charset="0"/>
                          <a:cs typeface="Arial" pitchFamily="34"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0837">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chemeClr val="tx1"/>
                          </a:solidFill>
                          <a:effectLst>
                            <a:outerShdw blurRad="38100" dist="38100" dir="2700000" algn="tl">
                              <a:srgbClr val="C0C0C0"/>
                            </a:outerShdw>
                          </a:effectLst>
                          <a:latin typeface="Arial" pitchFamily="34" charset="0"/>
                          <a:cs typeface="Arial" pitchFamily="34"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C0C0C0"/>
                            </a:outerShdw>
                          </a:effectLst>
                          <a:latin typeface="Arial" pitchFamily="34" charset="0"/>
                          <a:cs typeface="Arial" pitchFamily="34"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C0C0C0"/>
                            </a:outerShdw>
                          </a:effectLst>
                          <a:latin typeface="Arial" pitchFamily="34" charset="0"/>
                          <a:cs typeface="Arial" pitchFamily="34"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C0C0C0"/>
                            </a:outerShdw>
                          </a:effectLst>
                          <a:latin typeface="Arial" pitchFamily="34" charset="0"/>
                          <a:cs typeface="Arial" pitchFamily="34" charset="0"/>
                        </a:rPr>
                        <a:t>I/J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C0C0C0"/>
                            </a:outerShdw>
                          </a:effectLst>
                          <a:latin typeface="Arial" pitchFamily="34" charset="0"/>
                          <a:cs typeface="Arial" pitchFamily="34" charset="0"/>
                        </a:rPr>
                        <a:t>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0837">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chemeClr val="tx1"/>
                          </a:solidFill>
                          <a:effectLst>
                            <a:outerShdw blurRad="38100" dist="38100" dir="2700000" algn="tl">
                              <a:srgbClr val="C0C0C0"/>
                            </a:outerShdw>
                          </a:effectLst>
                          <a:latin typeface="Arial" pitchFamily="34" charset="0"/>
                          <a:cs typeface="Arial" pitchFamily="34" charset="0"/>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chemeClr val="tx1"/>
                          </a:solidFill>
                          <a:effectLst>
                            <a:outerShdw blurRad="38100" dist="38100" dir="2700000" algn="tl">
                              <a:srgbClr val="C0C0C0"/>
                            </a:outerShdw>
                          </a:effectLst>
                          <a:latin typeface="Arial" pitchFamily="34" charset="0"/>
                          <a:cs typeface="Arial" pitchFamily="34"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chemeClr val="tx1"/>
                          </a:solidFill>
                          <a:effectLst>
                            <a:outerShdw blurRad="38100" dist="38100" dir="2700000" algn="tl">
                              <a:srgbClr val="C0C0C0"/>
                            </a:outerShdw>
                          </a:effectLst>
                          <a:latin typeface="Arial" pitchFamily="34" charset="0"/>
                          <a:cs typeface="Arial" pitchFamily="34"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chemeClr val="tx1"/>
                          </a:solidFill>
                          <a:effectLst>
                            <a:outerShdw blurRad="38100" dist="38100" dir="2700000" algn="tl">
                              <a:srgbClr val="C0C0C0"/>
                            </a:outerShdw>
                          </a:effectLst>
                          <a:latin typeface="Arial" pitchFamily="34" charset="0"/>
                          <a:cs typeface="Arial" pitchFamily="34"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C0C0C0"/>
                            </a:outerShdw>
                          </a:effectLst>
                          <a:latin typeface="Arial" pitchFamily="34" charset="0"/>
                          <a:cs typeface="Arial" pitchFamily="34"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928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C0C0C0"/>
                            </a:outerShdw>
                          </a:effectLst>
                          <a:latin typeface="Arial" pitchFamily="34" charset="0"/>
                          <a:cs typeface="Arial" pitchFamily="34" charset="0"/>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C0C0C0"/>
                            </a:outerShdw>
                          </a:effectLst>
                          <a:latin typeface="Arial" pitchFamily="34" charset="0"/>
                          <a:cs typeface="Arial" pitchFamily="34"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C0C0C0"/>
                            </a:outerShdw>
                          </a:effectLst>
                          <a:latin typeface="Arial" pitchFamily="34" charset="0"/>
                          <a:cs typeface="Arial"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chemeClr val="tx1"/>
                          </a:solidFill>
                          <a:effectLst>
                            <a:outerShdw blurRad="38100" dist="38100" dir="2700000" algn="tl">
                              <a:srgbClr val="C0C0C0"/>
                            </a:outerShdw>
                          </a:effectLst>
                          <a:latin typeface="Arial" pitchFamily="34" charset="0"/>
                          <a:cs typeface="Arial"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chemeClr val="tx1"/>
                          </a:solidFill>
                          <a:effectLst>
                            <a:outerShdw blurRad="38100" dist="38100" dir="2700000" algn="tl">
                              <a:srgbClr val="C0C0C0"/>
                            </a:outerShdw>
                          </a:effectLst>
                          <a:latin typeface="Arial" pitchFamily="34" charset="0"/>
                          <a:cs typeface="Arial" pitchFamily="34"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7187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9A4F-363B-A448-AF7E-1537FE766CE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63B835C-5271-5A4D-8787-20CFD8E1EA2F}"/>
              </a:ext>
            </a:extLst>
          </p:cNvPr>
          <p:cNvSpPr>
            <a:spLocks noGrp="1"/>
          </p:cNvSpPr>
          <p:nvPr>
            <p:ph idx="1"/>
          </p:nvPr>
        </p:nvSpPr>
        <p:spPr/>
        <p:txBody>
          <a:bodyPr/>
          <a:lstStyle/>
          <a:p>
            <a:r>
              <a:rPr lang="en-US" b="1" dirty="0"/>
              <a:t>OSI Security Architecture</a:t>
            </a:r>
          </a:p>
          <a:p>
            <a:pPr lvl="1"/>
            <a:r>
              <a:rPr lang="en-US" sz="2000" dirty="0"/>
              <a:t>Provides the frame work for defining security attacks, mechanisms and services.</a:t>
            </a:r>
          </a:p>
          <a:p>
            <a:r>
              <a:rPr lang="en-US" dirty="0"/>
              <a:t> </a:t>
            </a:r>
            <a:r>
              <a:rPr lang="en-US" b="1" dirty="0"/>
              <a:t>Security Attacks : </a:t>
            </a:r>
          </a:p>
          <a:p>
            <a:pPr lvl="1"/>
            <a:r>
              <a:rPr lang="en-US" sz="2000" dirty="0">
                <a:solidFill>
                  <a:srgbClr val="C00000"/>
                </a:solidFill>
              </a:rPr>
              <a:t>Passive attack </a:t>
            </a:r>
            <a:r>
              <a:rPr lang="en-US" sz="2000" dirty="0"/>
              <a:t>: Unauthorized reading of message or traffic analysis</a:t>
            </a:r>
          </a:p>
          <a:p>
            <a:pPr lvl="1"/>
            <a:r>
              <a:rPr lang="en-US" sz="2000" dirty="0">
                <a:solidFill>
                  <a:srgbClr val="C00000"/>
                </a:solidFill>
              </a:rPr>
              <a:t>Active attack </a:t>
            </a:r>
            <a:r>
              <a:rPr lang="en-US" sz="2000" dirty="0"/>
              <a:t>: Modification of  message or files and DoS.</a:t>
            </a:r>
          </a:p>
          <a:p>
            <a:r>
              <a:rPr lang="en-US" b="1" dirty="0"/>
              <a:t>Security mechanism:</a:t>
            </a:r>
            <a:r>
              <a:rPr lang="en-US" dirty="0"/>
              <a:t> </a:t>
            </a:r>
          </a:p>
          <a:p>
            <a:pPr lvl="1"/>
            <a:r>
              <a:rPr lang="en-US" sz="2000" dirty="0"/>
              <a:t>Process that is designed to detect, prevent , or recover from  security attack.</a:t>
            </a:r>
          </a:p>
          <a:p>
            <a:r>
              <a:rPr lang="en-US" b="1" dirty="0"/>
              <a:t>Security services :</a:t>
            </a:r>
          </a:p>
          <a:p>
            <a:pPr lvl="1"/>
            <a:r>
              <a:rPr lang="en-US" sz="2000" dirty="0"/>
              <a:t> Includes authentication, access control , data confidentiality , data integrity , nonrepudiation , and availability </a:t>
            </a:r>
          </a:p>
          <a:p>
            <a:endParaRPr lang="en-US" dirty="0"/>
          </a:p>
        </p:txBody>
      </p:sp>
    </p:spTree>
    <p:extLst>
      <p:ext uri="{BB962C8B-B14F-4D97-AF65-F5344CB8AC3E}">
        <p14:creationId xmlns:p14="http://schemas.microsoft.com/office/powerpoint/2010/main" val="28980783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26A5D-86A2-F049-A681-E71DA011D43F}"/>
              </a:ext>
            </a:extLst>
          </p:cNvPr>
          <p:cNvSpPr>
            <a:spLocks noGrp="1"/>
          </p:cNvSpPr>
          <p:nvPr>
            <p:ph type="title"/>
          </p:nvPr>
        </p:nvSpPr>
        <p:spPr/>
        <p:txBody>
          <a:bodyPr/>
          <a:lstStyle/>
          <a:p>
            <a:r>
              <a:rPr lang="en-AU" dirty="0"/>
              <a:t>Encrypting and Decrypting</a:t>
            </a:r>
            <a:endParaRPr lang="en-US" dirty="0"/>
          </a:p>
        </p:txBody>
      </p:sp>
      <p:sp>
        <p:nvSpPr>
          <p:cNvPr id="3" name="Content Placeholder 2">
            <a:extLst>
              <a:ext uri="{FF2B5EF4-FFF2-40B4-BE49-F238E27FC236}">
                <a16:creationId xmlns:a16="http://schemas.microsoft.com/office/drawing/2014/main" id="{EB00240C-F4D1-3C46-849C-CAC3C8500205}"/>
              </a:ext>
            </a:extLst>
          </p:cNvPr>
          <p:cNvSpPr>
            <a:spLocks noGrp="1"/>
          </p:cNvSpPr>
          <p:nvPr>
            <p:ph idx="1"/>
          </p:nvPr>
        </p:nvSpPr>
        <p:spPr/>
        <p:txBody>
          <a:bodyPr>
            <a:noAutofit/>
          </a:bodyPr>
          <a:lstStyle/>
          <a:p>
            <a:pPr marL="533400" lvl="0" indent="-533400" fontAlgn="base">
              <a:lnSpc>
                <a:spcPct val="80000"/>
              </a:lnSpc>
              <a:spcBef>
                <a:spcPct val="20000"/>
              </a:spcBef>
              <a:spcAft>
                <a:spcPct val="0"/>
              </a:spcAft>
              <a:buClrTx/>
              <a:buSzPct val="65000"/>
              <a:buNone/>
              <a:defRPr/>
            </a:pPr>
            <a:r>
              <a:rPr lang="en-AU" sz="2800" dirty="0">
                <a:solidFill>
                  <a:schemeClr val="tx1"/>
                </a:solidFill>
              </a:rPr>
              <a:t>Plaintext is encrypted two letters at a time. </a:t>
            </a:r>
          </a:p>
          <a:p>
            <a:pPr marL="533400" lvl="0" indent="-533400" fontAlgn="base">
              <a:lnSpc>
                <a:spcPct val="80000"/>
              </a:lnSpc>
              <a:spcBef>
                <a:spcPct val="20000"/>
              </a:spcBef>
              <a:spcAft>
                <a:spcPct val="0"/>
              </a:spcAft>
              <a:buClrTx/>
              <a:buSzPct val="65000"/>
              <a:buNone/>
              <a:defRPr/>
            </a:pPr>
            <a:r>
              <a:rPr lang="en-AU" sz="2800" dirty="0">
                <a:solidFill>
                  <a:schemeClr val="tx1"/>
                </a:solidFill>
              </a:rPr>
              <a:t> </a:t>
            </a:r>
          </a:p>
          <a:p>
            <a:pPr marL="914400" lvl="1" indent="-457200" fontAlgn="base">
              <a:lnSpc>
                <a:spcPct val="100000"/>
              </a:lnSpc>
              <a:spcBef>
                <a:spcPct val="20000"/>
              </a:spcBef>
              <a:spcAft>
                <a:spcPct val="0"/>
              </a:spcAft>
              <a:buClrTx/>
              <a:buSzPct val="80000"/>
              <a:buFontTx/>
              <a:buAutoNum type="arabicPeriod"/>
              <a:defRPr/>
            </a:pPr>
            <a:r>
              <a:rPr lang="en-AU" sz="2800" dirty="0">
                <a:solidFill>
                  <a:schemeClr val="tx1"/>
                </a:solidFill>
              </a:rPr>
              <a:t>If a pair is a repeated letter, insert filler like 'X’.</a:t>
            </a:r>
          </a:p>
          <a:p>
            <a:pPr marL="914400" lvl="1" indent="-457200" fontAlgn="base">
              <a:lnSpc>
                <a:spcPct val="100000"/>
              </a:lnSpc>
              <a:spcBef>
                <a:spcPct val="20000"/>
              </a:spcBef>
              <a:spcAft>
                <a:spcPct val="0"/>
              </a:spcAft>
              <a:buClrTx/>
              <a:buSzPct val="80000"/>
              <a:buFontTx/>
              <a:buAutoNum type="arabicPeriod"/>
              <a:defRPr/>
            </a:pPr>
            <a:r>
              <a:rPr lang="en-AU" sz="2800" dirty="0">
                <a:solidFill>
                  <a:schemeClr val="tx1"/>
                </a:solidFill>
              </a:rPr>
              <a:t>If both letters fall in the same row, replace each with the letter to its right (circularly). </a:t>
            </a:r>
          </a:p>
          <a:p>
            <a:pPr marL="914400" lvl="1" indent="-457200" fontAlgn="base">
              <a:lnSpc>
                <a:spcPct val="100000"/>
              </a:lnSpc>
              <a:spcBef>
                <a:spcPct val="20000"/>
              </a:spcBef>
              <a:spcAft>
                <a:spcPct val="0"/>
              </a:spcAft>
              <a:buClrTx/>
              <a:buSzPct val="80000"/>
              <a:buFontTx/>
              <a:buAutoNum type="arabicPeriod"/>
              <a:defRPr/>
            </a:pPr>
            <a:r>
              <a:rPr lang="en-AU" sz="2800" dirty="0">
                <a:solidFill>
                  <a:schemeClr val="tx1"/>
                </a:solidFill>
              </a:rPr>
              <a:t>If both letters fall in the same column, replace each with the the letter below it (circularly).</a:t>
            </a:r>
          </a:p>
          <a:p>
            <a:pPr marL="914400" lvl="1" indent="-457200" fontAlgn="base">
              <a:lnSpc>
                <a:spcPct val="100000"/>
              </a:lnSpc>
              <a:spcBef>
                <a:spcPct val="20000"/>
              </a:spcBef>
              <a:spcAft>
                <a:spcPct val="0"/>
              </a:spcAft>
              <a:buClrTx/>
              <a:buSzPct val="80000"/>
              <a:buFontTx/>
              <a:buAutoNum type="arabicPeriod"/>
              <a:defRPr/>
            </a:pPr>
            <a:r>
              <a:rPr lang="en-AU" sz="2800" dirty="0">
                <a:solidFill>
                  <a:schemeClr val="tx1"/>
                </a:solidFill>
              </a:rPr>
              <a:t>Otherwise, each letter is replaced by the letter in the same row but in the column of the other letter of the pair. </a:t>
            </a:r>
          </a:p>
          <a:p>
            <a:endParaRPr lang="en-US" sz="2800" dirty="0">
              <a:solidFill>
                <a:schemeClr val="tx1"/>
              </a:solidFill>
            </a:endParaRPr>
          </a:p>
        </p:txBody>
      </p:sp>
    </p:spTree>
    <p:extLst>
      <p:ext uri="{BB962C8B-B14F-4D97-AF65-F5344CB8AC3E}">
        <p14:creationId xmlns:p14="http://schemas.microsoft.com/office/powerpoint/2010/main" val="37132204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3E72-D092-9C49-B0C1-B304708EDE34}"/>
              </a:ext>
            </a:extLst>
          </p:cNvPr>
          <p:cNvSpPr>
            <a:spLocks noGrp="1"/>
          </p:cNvSpPr>
          <p:nvPr>
            <p:ph type="title"/>
          </p:nvPr>
        </p:nvSpPr>
        <p:spPr/>
        <p:txBody>
          <a:bodyPr/>
          <a:lstStyle/>
          <a:p>
            <a:r>
              <a:rPr lang="en-AU" dirty="0"/>
              <a:t>Security of Playfair Cipher</a:t>
            </a:r>
            <a:endParaRPr lang="en-US" dirty="0"/>
          </a:p>
        </p:txBody>
      </p:sp>
      <p:sp>
        <p:nvSpPr>
          <p:cNvPr id="3" name="Content Placeholder 2">
            <a:extLst>
              <a:ext uri="{FF2B5EF4-FFF2-40B4-BE49-F238E27FC236}">
                <a16:creationId xmlns:a16="http://schemas.microsoft.com/office/drawing/2014/main" id="{EA9C5D1F-440E-2F42-8C82-1BF78C8D459B}"/>
              </a:ext>
            </a:extLst>
          </p:cNvPr>
          <p:cNvSpPr>
            <a:spLocks noGrp="1"/>
          </p:cNvSpPr>
          <p:nvPr>
            <p:ph idx="1"/>
          </p:nvPr>
        </p:nvSpPr>
        <p:spPr/>
        <p:txBody>
          <a:bodyPr/>
          <a:lstStyle/>
          <a:p>
            <a:pPr marL="547688" lvl="0" indent="-411163" fontAlgn="base">
              <a:spcBef>
                <a:spcPct val="20000"/>
              </a:spcBef>
              <a:spcAft>
                <a:spcPct val="0"/>
              </a:spcAft>
              <a:buClrTx/>
              <a:buSzPct val="65000"/>
              <a:buFont typeface="Arial" pitchFamily="34" charset="0"/>
              <a:buChar char="•"/>
              <a:defRPr/>
            </a:pPr>
            <a:r>
              <a:rPr lang="en-AU" sz="2800" dirty="0">
                <a:solidFill>
                  <a:schemeClr val="tx1"/>
                </a:solidFill>
              </a:rPr>
              <a:t>Equivalent to a monoalphabetic cipher with an alphabet of 26 x 26 = 676 characters.</a:t>
            </a:r>
          </a:p>
          <a:p>
            <a:pPr marL="547688" lvl="0" indent="-411163" fontAlgn="base">
              <a:spcBef>
                <a:spcPct val="20000"/>
              </a:spcBef>
              <a:spcAft>
                <a:spcPct val="0"/>
              </a:spcAft>
              <a:buClrTx/>
              <a:buSzPct val="65000"/>
              <a:buFont typeface="Arial" pitchFamily="34" charset="0"/>
              <a:buChar char="•"/>
              <a:defRPr/>
            </a:pPr>
            <a:endParaRPr lang="en-AU" sz="800" dirty="0">
              <a:solidFill>
                <a:schemeClr val="tx1"/>
              </a:solidFill>
            </a:endParaRPr>
          </a:p>
          <a:p>
            <a:pPr marL="547688" lvl="0" indent="-411163" fontAlgn="base">
              <a:spcBef>
                <a:spcPct val="20000"/>
              </a:spcBef>
              <a:spcAft>
                <a:spcPct val="0"/>
              </a:spcAft>
              <a:buClrTx/>
              <a:buSzPct val="65000"/>
              <a:buFont typeface="Arial" pitchFamily="34" charset="0"/>
              <a:buChar char="•"/>
              <a:defRPr/>
            </a:pPr>
            <a:r>
              <a:rPr lang="en-AU" sz="2800" dirty="0">
                <a:solidFill>
                  <a:schemeClr val="tx1"/>
                </a:solidFill>
              </a:rPr>
              <a:t>Security is much improved over the simple monoalphabetic cipher. </a:t>
            </a:r>
            <a:endParaRPr lang="en-AU" sz="800" dirty="0">
              <a:solidFill>
                <a:schemeClr val="tx1"/>
              </a:solidFill>
            </a:endParaRPr>
          </a:p>
          <a:p>
            <a:pPr marL="547688" lvl="0" indent="-411163" fontAlgn="base">
              <a:spcBef>
                <a:spcPct val="20000"/>
              </a:spcBef>
              <a:spcAft>
                <a:spcPct val="0"/>
              </a:spcAft>
              <a:buClrTx/>
              <a:buSzPct val="65000"/>
              <a:buFont typeface="Arial" pitchFamily="34" charset="0"/>
              <a:buChar char="•"/>
              <a:defRPr/>
            </a:pPr>
            <a:endParaRPr lang="en-AU" sz="800" dirty="0">
              <a:solidFill>
                <a:schemeClr val="tx1"/>
              </a:solidFill>
            </a:endParaRPr>
          </a:p>
          <a:p>
            <a:pPr marL="547688" lvl="0" indent="-411163" fontAlgn="base">
              <a:spcBef>
                <a:spcPct val="20000"/>
              </a:spcBef>
              <a:spcAft>
                <a:spcPct val="0"/>
              </a:spcAft>
              <a:buClrTx/>
              <a:buSzPct val="65000"/>
              <a:buFont typeface="Arial" pitchFamily="34" charset="0"/>
              <a:buChar char="•"/>
              <a:defRPr/>
            </a:pPr>
            <a:r>
              <a:rPr lang="en-AU" sz="2800" dirty="0">
                <a:solidFill>
                  <a:schemeClr val="tx1"/>
                </a:solidFill>
              </a:rPr>
              <a:t>Was widely used for many decades</a:t>
            </a:r>
          </a:p>
          <a:p>
            <a:pPr marL="868363" lvl="1" indent="-282575" fontAlgn="base">
              <a:spcBef>
                <a:spcPct val="20000"/>
              </a:spcBef>
              <a:spcAft>
                <a:spcPct val="0"/>
              </a:spcAft>
              <a:buClrTx/>
              <a:buSzPct val="80000"/>
              <a:buFont typeface="Wingdings" pitchFamily="2" charset="2"/>
              <a:buChar char="§"/>
              <a:defRPr/>
            </a:pPr>
            <a:r>
              <a:rPr lang="en-AU" sz="2400" dirty="0" err="1">
                <a:solidFill>
                  <a:schemeClr val="tx1"/>
                </a:solidFill>
              </a:rPr>
              <a:t>eg.</a:t>
            </a:r>
            <a:r>
              <a:rPr lang="en-AU" sz="2400" dirty="0">
                <a:solidFill>
                  <a:schemeClr val="tx1"/>
                </a:solidFill>
              </a:rPr>
              <a:t> by US &amp; British military in WW1 and early WW2</a:t>
            </a:r>
          </a:p>
          <a:p>
            <a:pPr marL="868363" lvl="1" indent="-282575" fontAlgn="base">
              <a:spcBef>
                <a:spcPct val="20000"/>
              </a:spcBef>
              <a:spcAft>
                <a:spcPct val="0"/>
              </a:spcAft>
              <a:buClrTx/>
              <a:buSzPct val="80000"/>
              <a:buFont typeface="Wingdings" pitchFamily="2" charset="2"/>
              <a:buChar char="§"/>
              <a:defRPr/>
            </a:pPr>
            <a:endParaRPr lang="en-AU" sz="800" dirty="0">
              <a:solidFill>
                <a:schemeClr val="tx1"/>
              </a:solidFill>
            </a:endParaRPr>
          </a:p>
          <a:p>
            <a:pPr marL="547688" lvl="0" indent="-411163" fontAlgn="base">
              <a:spcBef>
                <a:spcPct val="20000"/>
              </a:spcBef>
              <a:spcAft>
                <a:spcPct val="0"/>
              </a:spcAft>
              <a:buClrTx/>
              <a:buSzPct val="65000"/>
              <a:buFont typeface="Arial" pitchFamily="34" charset="0"/>
              <a:buChar char="•"/>
              <a:defRPr/>
            </a:pPr>
            <a:r>
              <a:rPr lang="en-AU" sz="2800" dirty="0">
                <a:solidFill>
                  <a:schemeClr val="tx1"/>
                </a:solidFill>
              </a:rPr>
              <a:t>Once thought to be unbreakable.</a:t>
            </a:r>
          </a:p>
          <a:p>
            <a:pPr marL="547688" lvl="0" indent="-411163" fontAlgn="base">
              <a:spcBef>
                <a:spcPct val="20000"/>
              </a:spcBef>
              <a:spcAft>
                <a:spcPct val="0"/>
              </a:spcAft>
              <a:buClrTx/>
              <a:buSzPct val="65000"/>
              <a:buFont typeface="Arial" pitchFamily="34" charset="0"/>
              <a:buChar char="•"/>
              <a:defRPr/>
            </a:pPr>
            <a:endParaRPr lang="en-AU" sz="800" dirty="0">
              <a:solidFill>
                <a:schemeClr val="tx1"/>
              </a:solidFill>
            </a:endParaRPr>
          </a:p>
          <a:p>
            <a:pPr marL="547688" lvl="0" indent="-411163" fontAlgn="base">
              <a:spcBef>
                <a:spcPct val="20000"/>
              </a:spcBef>
              <a:spcAft>
                <a:spcPct val="0"/>
              </a:spcAft>
              <a:buClrTx/>
              <a:buSzPct val="65000"/>
              <a:buFont typeface="Arial" pitchFamily="34" charset="0"/>
              <a:buChar char="•"/>
              <a:defRPr/>
            </a:pPr>
            <a:r>
              <a:rPr lang="en-AU" sz="2800" dirty="0">
                <a:solidFill>
                  <a:schemeClr val="tx1"/>
                </a:solidFill>
              </a:rPr>
              <a:t>Actually, it </a:t>
            </a:r>
            <a:r>
              <a:rPr lang="en-AU" sz="2800" b="1" dirty="0">
                <a:solidFill>
                  <a:schemeClr val="tx1"/>
                </a:solidFill>
              </a:rPr>
              <a:t>can</a:t>
            </a:r>
            <a:r>
              <a:rPr lang="en-AU" sz="2800" dirty="0">
                <a:solidFill>
                  <a:schemeClr val="tx1"/>
                </a:solidFill>
              </a:rPr>
              <a:t> be broken, because it still leaves some structure of plaintext intact.</a:t>
            </a:r>
          </a:p>
          <a:p>
            <a:endParaRPr lang="en-US" dirty="0">
              <a:solidFill>
                <a:schemeClr val="tx1"/>
              </a:solidFill>
            </a:endParaRPr>
          </a:p>
        </p:txBody>
      </p:sp>
    </p:spTree>
    <p:extLst>
      <p:ext uri="{BB962C8B-B14F-4D97-AF65-F5344CB8AC3E}">
        <p14:creationId xmlns:p14="http://schemas.microsoft.com/office/powerpoint/2010/main" val="14715616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6C665-419E-5C47-9CBF-964D9BD63339}"/>
              </a:ext>
            </a:extLst>
          </p:cNvPr>
          <p:cNvSpPr>
            <a:spLocks noGrp="1"/>
          </p:cNvSpPr>
          <p:nvPr>
            <p:ph type="title"/>
          </p:nvPr>
        </p:nvSpPr>
        <p:spPr/>
        <p:txBody>
          <a:bodyPr/>
          <a:lstStyle/>
          <a:p>
            <a:r>
              <a:rPr lang="en-US" dirty="0"/>
              <a:t>Hill Cipher</a:t>
            </a:r>
          </a:p>
        </p:txBody>
      </p:sp>
      <p:sp>
        <p:nvSpPr>
          <p:cNvPr id="3" name="Content Placeholder 2">
            <a:extLst>
              <a:ext uri="{FF2B5EF4-FFF2-40B4-BE49-F238E27FC236}">
                <a16:creationId xmlns:a16="http://schemas.microsoft.com/office/drawing/2014/main" id="{A9B496D4-CB21-0345-81FD-D4FA305EBD6D}"/>
              </a:ext>
            </a:extLst>
          </p:cNvPr>
          <p:cNvSpPr>
            <a:spLocks noGrp="1"/>
          </p:cNvSpPr>
          <p:nvPr>
            <p:ph idx="1"/>
          </p:nvPr>
        </p:nvSpPr>
        <p:spPr/>
        <p:txBody>
          <a:bodyPr/>
          <a:lstStyle/>
          <a:p>
            <a:endParaRPr lang="en-US"/>
          </a:p>
        </p:txBody>
      </p:sp>
      <p:pic>
        <p:nvPicPr>
          <p:cNvPr id="4" name="Picture 2">
            <a:extLst>
              <a:ext uri="{FF2B5EF4-FFF2-40B4-BE49-F238E27FC236}">
                <a16:creationId xmlns:a16="http://schemas.microsoft.com/office/drawing/2014/main" id="{5C259DA4-C3CC-D042-85C0-1B63C5B17878}"/>
              </a:ext>
            </a:extLst>
          </p:cNvPr>
          <p:cNvPicPr>
            <a:picLocks noChangeAspect="1" noChangeArrowheads="1"/>
          </p:cNvPicPr>
          <p:nvPr/>
        </p:nvPicPr>
        <p:blipFill>
          <a:blip r:embed="rId2"/>
          <a:srcRect/>
          <a:stretch>
            <a:fillRect/>
          </a:stretch>
        </p:blipFill>
        <p:spPr bwMode="auto">
          <a:xfrm>
            <a:off x="3669174" y="0"/>
            <a:ext cx="8495821" cy="6371866"/>
          </a:xfrm>
          <a:prstGeom prst="rect">
            <a:avLst/>
          </a:prstGeom>
          <a:noFill/>
          <a:ln w="9525">
            <a:noFill/>
            <a:miter lim="800000"/>
            <a:headEnd/>
            <a:tailEnd/>
          </a:ln>
          <a:effectLst/>
        </p:spPr>
      </p:pic>
    </p:spTree>
    <p:extLst>
      <p:ext uri="{BB962C8B-B14F-4D97-AF65-F5344CB8AC3E}">
        <p14:creationId xmlns:p14="http://schemas.microsoft.com/office/powerpoint/2010/main" val="11705192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A434-1ADD-A946-B4B7-0C189F847141}"/>
              </a:ext>
            </a:extLst>
          </p:cNvPr>
          <p:cNvSpPr>
            <a:spLocks noGrp="1"/>
          </p:cNvSpPr>
          <p:nvPr>
            <p:ph type="title"/>
          </p:nvPr>
        </p:nvSpPr>
        <p:spPr/>
        <p:txBody>
          <a:bodyPr/>
          <a:lstStyle/>
          <a:p>
            <a:r>
              <a:rPr lang="en-US" dirty="0"/>
              <a:t>Hill Cipher</a:t>
            </a:r>
          </a:p>
        </p:txBody>
      </p:sp>
      <p:sp>
        <p:nvSpPr>
          <p:cNvPr id="3" name="Content Placeholder 2">
            <a:extLst>
              <a:ext uri="{FF2B5EF4-FFF2-40B4-BE49-F238E27FC236}">
                <a16:creationId xmlns:a16="http://schemas.microsoft.com/office/drawing/2014/main" id="{E78CDACC-00DA-5745-9A17-7EEC8E30C654}"/>
              </a:ext>
            </a:extLst>
          </p:cNvPr>
          <p:cNvSpPr>
            <a:spLocks noGrp="1"/>
          </p:cNvSpPr>
          <p:nvPr>
            <p:ph idx="1"/>
          </p:nvPr>
        </p:nvSpPr>
        <p:spPr/>
        <p:txBody>
          <a:bodyPr/>
          <a:lstStyle/>
          <a:p>
            <a:endParaRPr lang="en-US"/>
          </a:p>
        </p:txBody>
      </p:sp>
      <p:pic>
        <p:nvPicPr>
          <p:cNvPr id="4" name="Picture 2">
            <a:extLst>
              <a:ext uri="{FF2B5EF4-FFF2-40B4-BE49-F238E27FC236}">
                <a16:creationId xmlns:a16="http://schemas.microsoft.com/office/drawing/2014/main" id="{69B2B004-EC54-A44B-8E18-E792E77C7BDA}"/>
              </a:ext>
            </a:extLst>
          </p:cNvPr>
          <p:cNvPicPr>
            <a:picLocks noChangeAspect="1" noChangeArrowheads="1"/>
          </p:cNvPicPr>
          <p:nvPr/>
        </p:nvPicPr>
        <p:blipFill>
          <a:blip r:embed="rId2"/>
          <a:srcRect/>
          <a:stretch>
            <a:fillRect/>
          </a:stretch>
        </p:blipFill>
        <p:spPr bwMode="auto">
          <a:xfrm>
            <a:off x="3491704" y="0"/>
            <a:ext cx="8673295" cy="6504972"/>
          </a:xfrm>
          <a:prstGeom prst="rect">
            <a:avLst/>
          </a:prstGeom>
          <a:noFill/>
          <a:ln w="9525">
            <a:noFill/>
            <a:miter lim="800000"/>
            <a:headEnd/>
            <a:tailEnd/>
          </a:ln>
          <a:effectLst/>
        </p:spPr>
      </p:pic>
    </p:spTree>
    <p:extLst>
      <p:ext uri="{BB962C8B-B14F-4D97-AF65-F5344CB8AC3E}">
        <p14:creationId xmlns:p14="http://schemas.microsoft.com/office/powerpoint/2010/main" val="4458112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60A9-3158-AB41-A6B8-6E67B6C4AE03}"/>
              </a:ext>
            </a:extLst>
          </p:cNvPr>
          <p:cNvSpPr>
            <a:spLocks noGrp="1"/>
          </p:cNvSpPr>
          <p:nvPr>
            <p:ph type="title"/>
          </p:nvPr>
        </p:nvSpPr>
        <p:spPr/>
        <p:txBody>
          <a:bodyPr/>
          <a:lstStyle/>
          <a:p>
            <a:r>
              <a:rPr lang="en-US" dirty="0"/>
              <a:t>Hill Cipher</a:t>
            </a:r>
          </a:p>
        </p:txBody>
      </p:sp>
      <p:sp>
        <p:nvSpPr>
          <p:cNvPr id="3" name="Content Placeholder 2">
            <a:extLst>
              <a:ext uri="{FF2B5EF4-FFF2-40B4-BE49-F238E27FC236}">
                <a16:creationId xmlns:a16="http://schemas.microsoft.com/office/drawing/2014/main" id="{481E57B8-00A0-FC4C-814F-91313A34EDCA}"/>
              </a:ext>
            </a:extLst>
          </p:cNvPr>
          <p:cNvSpPr>
            <a:spLocks noGrp="1"/>
          </p:cNvSpPr>
          <p:nvPr>
            <p:ph idx="1"/>
          </p:nvPr>
        </p:nvSpPr>
        <p:spPr/>
        <p:txBody>
          <a:bodyPr/>
          <a:lstStyle/>
          <a:p>
            <a:endParaRPr lang="en-US"/>
          </a:p>
        </p:txBody>
      </p:sp>
      <p:pic>
        <p:nvPicPr>
          <p:cNvPr id="4" name="Picture 2">
            <a:extLst>
              <a:ext uri="{FF2B5EF4-FFF2-40B4-BE49-F238E27FC236}">
                <a16:creationId xmlns:a16="http://schemas.microsoft.com/office/drawing/2014/main" id="{099B08D1-7040-B049-8882-84F227B60B8C}"/>
              </a:ext>
            </a:extLst>
          </p:cNvPr>
          <p:cNvPicPr>
            <a:picLocks noChangeAspect="1" noChangeArrowheads="1"/>
          </p:cNvPicPr>
          <p:nvPr/>
        </p:nvPicPr>
        <p:blipFill>
          <a:blip r:embed="rId2"/>
          <a:srcRect/>
          <a:stretch>
            <a:fillRect/>
          </a:stretch>
        </p:blipFill>
        <p:spPr bwMode="auto">
          <a:xfrm>
            <a:off x="3483783" y="423446"/>
            <a:ext cx="8681215" cy="5570446"/>
          </a:xfrm>
          <a:prstGeom prst="rect">
            <a:avLst/>
          </a:prstGeom>
          <a:noFill/>
          <a:ln w="9525">
            <a:noFill/>
            <a:miter lim="800000"/>
            <a:headEnd/>
            <a:tailEnd/>
          </a:ln>
          <a:effectLst/>
        </p:spPr>
      </p:pic>
    </p:spTree>
    <p:extLst>
      <p:ext uri="{BB962C8B-B14F-4D97-AF65-F5344CB8AC3E}">
        <p14:creationId xmlns:p14="http://schemas.microsoft.com/office/powerpoint/2010/main" val="7436728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A4D6C-7AED-7F45-8FFA-0983F2746B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620FB7-F6BD-7246-BF00-90A368050887}"/>
              </a:ext>
            </a:extLst>
          </p:cNvPr>
          <p:cNvSpPr>
            <a:spLocks noGrp="1"/>
          </p:cNvSpPr>
          <p:nvPr>
            <p:ph idx="1"/>
          </p:nvPr>
        </p:nvSpPr>
        <p:spPr/>
        <p:txBody>
          <a:bodyPr/>
          <a:lstStyle/>
          <a:p>
            <a:endParaRPr lang="en-US"/>
          </a:p>
        </p:txBody>
      </p:sp>
      <p:pic>
        <p:nvPicPr>
          <p:cNvPr id="4" name="Picture 10">
            <a:extLst>
              <a:ext uri="{FF2B5EF4-FFF2-40B4-BE49-F238E27FC236}">
                <a16:creationId xmlns:a16="http://schemas.microsoft.com/office/drawing/2014/main" id="{A125517E-1200-124E-91F3-C2F415DC8227}"/>
              </a:ext>
            </a:extLst>
          </p:cNvPr>
          <p:cNvPicPr>
            <a:picLocks noChangeAspect="1" noChangeArrowheads="1"/>
          </p:cNvPicPr>
          <p:nvPr/>
        </p:nvPicPr>
        <p:blipFill>
          <a:blip r:embed="rId2"/>
          <a:srcRect/>
          <a:stretch>
            <a:fillRect/>
          </a:stretch>
        </p:blipFill>
        <p:spPr bwMode="auto">
          <a:xfrm>
            <a:off x="3953719" y="864108"/>
            <a:ext cx="6394048" cy="5115238"/>
          </a:xfrm>
          <a:prstGeom prst="rect">
            <a:avLst/>
          </a:prstGeom>
          <a:noFill/>
          <a:ln w="9525">
            <a:noFill/>
            <a:miter lim="800000"/>
            <a:headEnd/>
            <a:tailEnd/>
          </a:ln>
        </p:spPr>
      </p:pic>
    </p:spTree>
    <p:extLst>
      <p:ext uri="{BB962C8B-B14F-4D97-AF65-F5344CB8AC3E}">
        <p14:creationId xmlns:p14="http://schemas.microsoft.com/office/powerpoint/2010/main" val="40652709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8C538-8F4E-0C4D-BC78-7E365EF12045}"/>
              </a:ext>
            </a:extLst>
          </p:cNvPr>
          <p:cNvSpPr>
            <a:spLocks noGrp="1"/>
          </p:cNvSpPr>
          <p:nvPr>
            <p:ph type="title"/>
          </p:nvPr>
        </p:nvSpPr>
        <p:spPr/>
        <p:txBody>
          <a:bodyPr/>
          <a:lstStyle/>
          <a:p>
            <a:r>
              <a:rPr lang="en-US" dirty="0"/>
              <a:t>OTP</a:t>
            </a:r>
          </a:p>
        </p:txBody>
      </p:sp>
      <p:sp>
        <p:nvSpPr>
          <p:cNvPr id="3" name="Content Placeholder 2">
            <a:extLst>
              <a:ext uri="{FF2B5EF4-FFF2-40B4-BE49-F238E27FC236}">
                <a16:creationId xmlns:a16="http://schemas.microsoft.com/office/drawing/2014/main" id="{17469269-0F20-E244-BAC3-43CF2F540F5B}"/>
              </a:ext>
            </a:extLst>
          </p:cNvPr>
          <p:cNvSpPr>
            <a:spLocks noGrp="1"/>
          </p:cNvSpPr>
          <p:nvPr>
            <p:ph idx="1"/>
          </p:nvPr>
        </p:nvSpPr>
        <p:spPr/>
        <p:txBody>
          <a:bodyPr/>
          <a:lstStyle/>
          <a:p>
            <a:r>
              <a:rPr lang="en-US" dirty="0"/>
              <a:t>One-time pad.</a:t>
            </a:r>
          </a:p>
          <a:p>
            <a:endParaRPr lang="en-US" dirty="0"/>
          </a:p>
          <a:p>
            <a:r>
              <a:rPr lang="en-US" dirty="0"/>
              <a:t>Idea is to Choose random key.</a:t>
            </a:r>
          </a:p>
          <a:p>
            <a:r>
              <a:rPr lang="en-US" dirty="0"/>
              <a:t>Each new message requires new key.</a:t>
            </a:r>
          </a:p>
          <a:p>
            <a:r>
              <a:rPr lang="en-US" dirty="0"/>
              <a:t>For same cipher text ,based on key  , multiple plain text can be generated.</a:t>
            </a:r>
          </a:p>
          <a:p>
            <a:r>
              <a:rPr lang="en-US" dirty="0"/>
              <a:t>One time key as long as message.</a:t>
            </a:r>
          </a:p>
          <a:p>
            <a:r>
              <a:rPr lang="en-US" dirty="0"/>
              <a:t>Only crypto system that is referred as a perfect secrecy</a:t>
            </a:r>
          </a:p>
        </p:txBody>
      </p:sp>
    </p:spTree>
    <p:extLst>
      <p:ext uri="{BB962C8B-B14F-4D97-AF65-F5344CB8AC3E}">
        <p14:creationId xmlns:p14="http://schemas.microsoft.com/office/powerpoint/2010/main" val="21008769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68B6-BE37-AE45-884B-A64F6DCF6A16}"/>
              </a:ext>
            </a:extLst>
          </p:cNvPr>
          <p:cNvSpPr>
            <a:spLocks noGrp="1"/>
          </p:cNvSpPr>
          <p:nvPr>
            <p:ph type="title"/>
          </p:nvPr>
        </p:nvSpPr>
        <p:spPr/>
        <p:txBody>
          <a:bodyPr/>
          <a:lstStyle/>
          <a:p>
            <a:r>
              <a:rPr lang="en-US" dirty="0"/>
              <a:t>OTP</a:t>
            </a:r>
          </a:p>
        </p:txBody>
      </p:sp>
      <p:pic>
        <p:nvPicPr>
          <p:cNvPr id="4" name="Picture 2">
            <a:extLst>
              <a:ext uri="{FF2B5EF4-FFF2-40B4-BE49-F238E27FC236}">
                <a16:creationId xmlns:a16="http://schemas.microsoft.com/office/drawing/2014/main" id="{F51D2921-6D1E-7A4A-B3B5-50408F6CE08F}"/>
              </a:ext>
            </a:extLst>
          </p:cNvPr>
          <p:cNvPicPr>
            <a:picLocks noChangeAspect="1" noChangeArrowheads="1"/>
          </p:cNvPicPr>
          <p:nvPr/>
        </p:nvPicPr>
        <p:blipFill>
          <a:blip r:embed="rId2"/>
          <a:srcRect/>
          <a:stretch>
            <a:fillRect/>
          </a:stretch>
        </p:blipFill>
        <p:spPr bwMode="auto">
          <a:xfrm>
            <a:off x="3399104" y="0"/>
            <a:ext cx="8765893" cy="6574420"/>
          </a:xfrm>
          <a:prstGeom prst="rect">
            <a:avLst/>
          </a:prstGeom>
          <a:noFill/>
          <a:ln w="9525">
            <a:noFill/>
            <a:miter lim="800000"/>
            <a:headEnd/>
            <a:tailEnd/>
          </a:ln>
          <a:effectLst/>
        </p:spPr>
      </p:pic>
    </p:spTree>
    <p:extLst>
      <p:ext uri="{BB962C8B-B14F-4D97-AF65-F5344CB8AC3E}">
        <p14:creationId xmlns:p14="http://schemas.microsoft.com/office/powerpoint/2010/main" val="11164379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486D5-7284-9041-8043-D5D03A2F8923}"/>
              </a:ext>
            </a:extLst>
          </p:cNvPr>
          <p:cNvSpPr>
            <a:spLocks noGrp="1"/>
          </p:cNvSpPr>
          <p:nvPr>
            <p:ph type="title"/>
          </p:nvPr>
        </p:nvSpPr>
        <p:spPr/>
        <p:txBody>
          <a:bodyPr/>
          <a:lstStyle/>
          <a:p>
            <a:r>
              <a:rPr lang="en-US" dirty="0"/>
              <a:t>Transposition Technique</a:t>
            </a:r>
          </a:p>
        </p:txBody>
      </p:sp>
      <p:sp>
        <p:nvSpPr>
          <p:cNvPr id="3" name="Content Placeholder 2">
            <a:extLst>
              <a:ext uri="{FF2B5EF4-FFF2-40B4-BE49-F238E27FC236}">
                <a16:creationId xmlns:a16="http://schemas.microsoft.com/office/drawing/2014/main" id="{051FF48B-2C19-0C41-85DB-B42A8F5E2DA7}"/>
              </a:ext>
            </a:extLst>
          </p:cNvPr>
          <p:cNvSpPr>
            <a:spLocks noGrp="1"/>
          </p:cNvSpPr>
          <p:nvPr>
            <p:ph idx="1"/>
          </p:nvPr>
        </p:nvSpPr>
        <p:spPr/>
        <p:txBody>
          <a:bodyPr/>
          <a:lstStyle/>
          <a:p>
            <a:r>
              <a:rPr lang="en-US" dirty="0"/>
              <a:t>Rail fence cipher : plaintext is written down as a sequence of diagonals and then read off sequence of rows.</a:t>
            </a:r>
          </a:p>
          <a:p>
            <a:endParaRPr lang="en-US" dirty="0"/>
          </a:p>
          <a:p>
            <a:r>
              <a:rPr lang="en-US" dirty="0"/>
              <a:t>Example : encrypt “meet me after toga party” using rail fence of depth 2.</a:t>
            </a:r>
          </a:p>
          <a:p>
            <a:pPr>
              <a:buNone/>
            </a:pPr>
            <a:r>
              <a:rPr lang="pt-BR" dirty="0">
                <a:solidFill>
                  <a:srgbClr val="FF0000"/>
                </a:solidFill>
              </a:rPr>
              <a:t>     m e m a </a:t>
            </a:r>
            <a:r>
              <a:rPr lang="pt-BR" dirty="0" err="1">
                <a:solidFill>
                  <a:srgbClr val="FF0000"/>
                </a:solidFill>
              </a:rPr>
              <a:t>t</a:t>
            </a:r>
            <a:r>
              <a:rPr lang="pt-BR" dirty="0">
                <a:solidFill>
                  <a:srgbClr val="FF0000"/>
                </a:solidFill>
              </a:rPr>
              <a:t> </a:t>
            </a:r>
            <a:r>
              <a:rPr lang="pt-BR" dirty="0" err="1">
                <a:solidFill>
                  <a:srgbClr val="FF0000"/>
                </a:solidFill>
              </a:rPr>
              <a:t>r</a:t>
            </a:r>
            <a:r>
              <a:rPr lang="pt-BR" dirty="0">
                <a:solidFill>
                  <a:srgbClr val="FF0000"/>
                </a:solidFill>
              </a:rPr>
              <a:t> </a:t>
            </a:r>
            <a:r>
              <a:rPr lang="pt-BR" dirty="0" err="1">
                <a:solidFill>
                  <a:srgbClr val="FF0000"/>
                </a:solidFill>
              </a:rPr>
              <a:t>h</a:t>
            </a:r>
            <a:r>
              <a:rPr lang="pt-BR" dirty="0">
                <a:solidFill>
                  <a:srgbClr val="FF0000"/>
                </a:solidFill>
              </a:rPr>
              <a:t> </a:t>
            </a:r>
            <a:r>
              <a:rPr lang="pt-BR" dirty="0" err="1">
                <a:solidFill>
                  <a:srgbClr val="FF0000"/>
                </a:solidFill>
              </a:rPr>
              <a:t>t</a:t>
            </a:r>
            <a:r>
              <a:rPr lang="pt-BR" dirty="0">
                <a:solidFill>
                  <a:srgbClr val="FF0000"/>
                </a:solidFill>
              </a:rPr>
              <a:t> </a:t>
            </a:r>
            <a:r>
              <a:rPr lang="pt-BR" dirty="0" err="1">
                <a:solidFill>
                  <a:srgbClr val="FF0000"/>
                </a:solidFill>
              </a:rPr>
              <a:t>g</a:t>
            </a:r>
            <a:r>
              <a:rPr lang="pt-BR" dirty="0">
                <a:solidFill>
                  <a:srgbClr val="FF0000"/>
                </a:solidFill>
              </a:rPr>
              <a:t> </a:t>
            </a:r>
            <a:r>
              <a:rPr lang="pt-BR" dirty="0" err="1">
                <a:solidFill>
                  <a:srgbClr val="FF0000"/>
                </a:solidFill>
              </a:rPr>
              <a:t>p</a:t>
            </a:r>
            <a:r>
              <a:rPr lang="pt-BR" dirty="0">
                <a:solidFill>
                  <a:srgbClr val="FF0000"/>
                </a:solidFill>
              </a:rPr>
              <a:t> </a:t>
            </a:r>
            <a:r>
              <a:rPr lang="pt-BR" dirty="0" err="1">
                <a:solidFill>
                  <a:srgbClr val="FF0000"/>
                </a:solidFill>
              </a:rPr>
              <a:t>r</a:t>
            </a:r>
            <a:r>
              <a:rPr lang="pt-BR" dirty="0">
                <a:solidFill>
                  <a:srgbClr val="FF0000"/>
                </a:solidFill>
              </a:rPr>
              <a:t> </a:t>
            </a:r>
            <a:r>
              <a:rPr lang="pt-BR" dirty="0" err="1">
                <a:solidFill>
                  <a:srgbClr val="FF0000"/>
                </a:solidFill>
              </a:rPr>
              <a:t>y</a:t>
            </a:r>
            <a:endParaRPr lang="en-US" dirty="0">
              <a:solidFill>
                <a:srgbClr val="FF0000"/>
              </a:solidFill>
            </a:endParaRPr>
          </a:p>
          <a:p>
            <a:pPr>
              <a:buNone/>
            </a:pPr>
            <a:r>
              <a:rPr lang="pt-BR" dirty="0">
                <a:solidFill>
                  <a:srgbClr val="FF0000"/>
                </a:solidFill>
              </a:rPr>
              <a:t>        e </a:t>
            </a:r>
            <a:r>
              <a:rPr lang="pt-BR" dirty="0" err="1">
                <a:solidFill>
                  <a:srgbClr val="FF0000"/>
                </a:solidFill>
              </a:rPr>
              <a:t>t</a:t>
            </a:r>
            <a:r>
              <a:rPr lang="pt-BR" dirty="0">
                <a:solidFill>
                  <a:srgbClr val="FF0000"/>
                </a:solidFill>
              </a:rPr>
              <a:t> e </a:t>
            </a:r>
            <a:r>
              <a:rPr lang="pt-BR" dirty="0" err="1">
                <a:solidFill>
                  <a:srgbClr val="FF0000"/>
                </a:solidFill>
              </a:rPr>
              <a:t>f</a:t>
            </a:r>
            <a:r>
              <a:rPr lang="pt-BR" dirty="0">
                <a:solidFill>
                  <a:srgbClr val="FF0000"/>
                </a:solidFill>
              </a:rPr>
              <a:t> e </a:t>
            </a:r>
            <a:r>
              <a:rPr lang="pt-BR" dirty="0" err="1">
                <a:solidFill>
                  <a:srgbClr val="FF0000"/>
                </a:solidFill>
              </a:rPr>
              <a:t>t</a:t>
            </a:r>
            <a:r>
              <a:rPr lang="pt-BR" dirty="0">
                <a:solidFill>
                  <a:srgbClr val="FF0000"/>
                </a:solidFill>
              </a:rPr>
              <a:t> e o a a </a:t>
            </a:r>
            <a:r>
              <a:rPr lang="pt-BR" dirty="0" err="1">
                <a:solidFill>
                  <a:srgbClr val="FF0000"/>
                </a:solidFill>
              </a:rPr>
              <a:t>t</a:t>
            </a:r>
            <a:endParaRPr lang="pt-BR" dirty="0">
              <a:solidFill>
                <a:srgbClr val="FF0000"/>
              </a:solidFill>
            </a:endParaRPr>
          </a:p>
          <a:p>
            <a:pPr>
              <a:buNone/>
            </a:pPr>
            <a:r>
              <a:rPr lang="pt-BR" dirty="0" err="1"/>
              <a:t>So</a:t>
            </a:r>
            <a:r>
              <a:rPr lang="pt-BR" dirty="0"/>
              <a:t> </a:t>
            </a:r>
            <a:r>
              <a:rPr lang="pt-BR" dirty="0" err="1"/>
              <a:t>cipher</a:t>
            </a:r>
            <a:r>
              <a:rPr lang="pt-BR" dirty="0"/>
              <a:t> </a:t>
            </a:r>
            <a:r>
              <a:rPr lang="pt-BR" dirty="0" err="1"/>
              <a:t>text</a:t>
            </a:r>
            <a:r>
              <a:rPr lang="pt-BR" dirty="0"/>
              <a:t> : MEMATRHTGPRYETEFETEOAAT</a:t>
            </a:r>
            <a:endParaRPr lang="en-US" dirty="0"/>
          </a:p>
        </p:txBody>
      </p:sp>
    </p:spTree>
    <p:extLst>
      <p:ext uri="{BB962C8B-B14F-4D97-AF65-F5344CB8AC3E}">
        <p14:creationId xmlns:p14="http://schemas.microsoft.com/office/powerpoint/2010/main" val="19570319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849E-37AA-DF49-A6AC-01B4D8EF75B1}"/>
              </a:ext>
            </a:extLst>
          </p:cNvPr>
          <p:cNvSpPr>
            <a:spLocks noGrp="1"/>
          </p:cNvSpPr>
          <p:nvPr>
            <p:ph type="title"/>
          </p:nvPr>
        </p:nvSpPr>
        <p:spPr/>
        <p:txBody>
          <a:bodyPr/>
          <a:lstStyle/>
          <a:p>
            <a:r>
              <a:rPr lang="en-US" dirty="0"/>
              <a:t>One stage transposition </a:t>
            </a:r>
          </a:p>
        </p:txBody>
      </p:sp>
      <p:sp>
        <p:nvSpPr>
          <p:cNvPr id="3" name="Content Placeholder 2">
            <a:extLst>
              <a:ext uri="{FF2B5EF4-FFF2-40B4-BE49-F238E27FC236}">
                <a16:creationId xmlns:a16="http://schemas.microsoft.com/office/drawing/2014/main" id="{8C90D387-AE09-2948-91BB-E0ABC194EE8F}"/>
              </a:ext>
            </a:extLst>
          </p:cNvPr>
          <p:cNvSpPr>
            <a:spLocks noGrp="1"/>
          </p:cNvSpPr>
          <p:nvPr>
            <p:ph idx="1"/>
          </p:nvPr>
        </p:nvSpPr>
        <p:spPr/>
        <p:txBody>
          <a:bodyPr/>
          <a:lstStyle/>
          <a:p>
            <a:r>
              <a:rPr lang="en-US" dirty="0"/>
              <a:t>Key: 3 4 2 1 5 6 7</a:t>
            </a:r>
          </a:p>
          <a:p>
            <a:r>
              <a:rPr lang="fr-FR" dirty="0" err="1"/>
              <a:t>Plaintext</a:t>
            </a:r>
            <a:r>
              <a:rPr lang="fr-FR" dirty="0"/>
              <a:t>: a </a:t>
            </a:r>
            <a:r>
              <a:rPr lang="fr-FR" dirty="0" err="1"/>
              <a:t>t</a:t>
            </a:r>
            <a:r>
              <a:rPr lang="fr-FR" dirty="0"/>
              <a:t> </a:t>
            </a:r>
            <a:r>
              <a:rPr lang="fr-FR" dirty="0" err="1"/>
              <a:t>t</a:t>
            </a:r>
            <a:r>
              <a:rPr lang="fr-FR" dirty="0"/>
              <a:t> a c k p</a:t>
            </a:r>
          </a:p>
          <a:p>
            <a:pPr>
              <a:buNone/>
            </a:pPr>
            <a:r>
              <a:rPr lang="pt-BR" dirty="0"/>
              <a:t>                         o </a:t>
            </a:r>
            <a:r>
              <a:rPr lang="pt-BR" dirty="0" err="1"/>
              <a:t>s</a:t>
            </a:r>
            <a:r>
              <a:rPr lang="pt-BR" dirty="0"/>
              <a:t> </a:t>
            </a:r>
            <a:r>
              <a:rPr lang="pt-BR" dirty="0" err="1"/>
              <a:t>t</a:t>
            </a:r>
            <a:r>
              <a:rPr lang="pt-BR" dirty="0"/>
              <a:t> </a:t>
            </a:r>
            <a:r>
              <a:rPr lang="pt-BR" dirty="0" err="1"/>
              <a:t>p</a:t>
            </a:r>
            <a:r>
              <a:rPr lang="pt-BR" dirty="0"/>
              <a:t> o </a:t>
            </a:r>
            <a:r>
              <a:rPr lang="pt-BR" dirty="0" err="1"/>
              <a:t>n</a:t>
            </a:r>
            <a:r>
              <a:rPr lang="pt-BR" dirty="0"/>
              <a:t> e</a:t>
            </a:r>
          </a:p>
          <a:p>
            <a:pPr>
              <a:buNone/>
            </a:pPr>
            <a:r>
              <a:rPr lang="en-US" dirty="0"/>
              <a:t>                         d u n t </a:t>
            </a:r>
            <a:r>
              <a:rPr lang="en-US" dirty="0" err="1"/>
              <a:t>i</a:t>
            </a:r>
            <a:r>
              <a:rPr lang="en-US" dirty="0"/>
              <a:t> l t</a:t>
            </a:r>
          </a:p>
          <a:p>
            <a:pPr>
              <a:buNone/>
            </a:pPr>
            <a:r>
              <a:rPr lang="en-US" dirty="0"/>
              <a:t>                         </a:t>
            </a:r>
            <a:r>
              <a:rPr lang="pl-PL" dirty="0"/>
              <a:t>w o a m x y z</a:t>
            </a:r>
          </a:p>
          <a:p>
            <a:r>
              <a:rPr lang="en-US" dirty="0"/>
              <a:t>Ciphertext: </a:t>
            </a:r>
          </a:p>
          <a:p>
            <a:pPr>
              <a:buNone/>
            </a:pPr>
            <a:endParaRPr lang="en-US" dirty="0"/>
          </a:p>
          <a:p>
            <a:pPr>
              <a:buNone/>
            </a:pPr>
            <a:r>
              <a:rPr lang="en-US" dirty="0"/>
              <a:t>TTNAAPTMTSUOAODWCOIXKNLYPETZ</a:t>
            </a:r>
          </a:p>
          <a:p>
            <a:endParaRPr lang="en-US" dirty="0"/>
          </a:p>
        </p:txBody>
      </p:sp>
    </p:spTree>
    <p:extLst>
      <p:ext uri="{BB962C8B-B14F-4D97-AF65-F5344CB8AC3E}">
        <p14:creationId xmlns:p14="http://schemas.microsoft.com/office/powerpoint/2010/main" val="530585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Security</a:t>
            </a:r>
            <a:endParaRPr lang="en-IN" dirty="0"/>
          </a:p>
        </p:txBody>
      </p:sp>
      <p:pic>
        <p:nvPicPr>
          <p:cNvPr id="4" name="Picture 4" descr="&#10;Fig1.1.pdf                                                     00ABB570  Mnementh                      BEAE7A2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4633" t="10739" r="4633" b="21477"/>
          <a:stretch>
            <a:fillRect/>
          </a:stretch>
        </p:blipFill>
        <p:spPr bwMode="auto">
          <a:xfrm>
            <a:off x="4877733" y="863600"/>
            <a:ext cx="5297209" cy="512127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34345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CC91-1C77-BE45-BC7D-5943E52C7A20}"/>
              </a:ext>
            </a:extLst>
          </p:cNvPr>
          <p:cNvSpPr>
            <a:spLocks noGrp="1"/>
          </p:cNvSpPr>
          <p:nvPr>
            <p:ph type="title"/>
          </p:nvPr>
        </p:nvSpPr>
        <p:spPr/>
        <p:txBody>
          <a:bodyPr/>
          <a:lstStyle/>
          <a:p>
            <a:r>
              <a:rPr lang="en-US" dirty="0"/>
              <a:t>2</a:t>
            </a:r>
            <a:r>
              <a:rPr lang="en-US" baseline="30000" dirty="0"/>
              <a:t>nd</a:t>
            </a:r>
            <a:r>
              <a:rPr lang="en-US" dirty="0"/>
              <a:t> stage transposition</a:t>
            </a:r>
          </a:p>
        </p:txBody>
      </p:sp>
      <p:sp>
        <p:nvSpPr>
          <p:cNvPr id="3" name="Content Placeholder 2">
            <a:extLst>
              <a:ext uri="{FF2B5EF4-FFF2-40B4-BE49-F238E27FC236}">
                <a16:creationId xmlns:a16="http://schemas.microsoft.com/office/drawing/2014/main" id="{2CF4BC34-90EE-0744-8C58-4C113DBDDA45}"/>
              </a:ext>
            </a:extLst>
          </p:cNvPr>
          <p:cNvSpPr>
            <a:spLocks noGrp="1"/>
          </p:cNvSpPr>
          <p:nvPr>
            <p:ph idx="1"/>
          </p:nvPr>
        </p:nvSpPr>
        <p:spPr/>
        <p:txBody>
          <a:bodyPr/>
          <a:lstStyle/>
          <a:p>
            <a:r>
              <a:rPr lang="en-US" dirty="0"/>
              <a:t>Key:    4 3 1  2  5  6  7</a:t>
            </a:r>
          </a:p>
          <a:p>
            <a:r>
              <a:rPr lang="fr-FR" dirty="0"/>
              <a:t>Input: </a:t>
            </a:r>
            <a:r>
              <a:rPr lang="fr-FR" dirty="0" err="1"/>
              <a:t>t</a:t>
            </a:r>
            <a:r>
              <a:rPr lang="fr-FR" dirty="0"/>
              <a:t>  </a:t>
            </a:r>
            <a:r>
              <a:rPr lang="fr-FR" dirty="0" err="1"/>
              <a:t>t</a:t>
            </a:r>
            <a:r>
              <a:rPr lang="fr-FR" dirty="0"/>
              <a:t>  n  a  a  p  </a:t>
            </a:r>
            <a:r>
              <a:rPr lang="fr-FR" dirty="0" err="1"/>
              <a:t>t</a:t>
            </a:r>
            <a:endParaRPr lang="fr-FR" dirty="0"/>
          </a:p>
          <a:p>
            <a:pPr>
              <a:buNone/>
            </a:pPr>
            <a:r>
              <a:rPr lang="en-US" dirty="0"/>
              <a:t>                 m t  s  u  o  a  o</a:t>
            </a:r>
          </a:p>
          <a:p>
            <a:pPr>
              <a:buNone/>
            </a:pPr>
            <a:r>
              <a:rPr lang="en-US" dirty="0"/>
              <a:t>                 </a:t>
            </a:r>
            <a:r>
              <a:rPr lang="pl-PL" dirty="0"/>
              <a:t>d </a:t>
            </a:r>
            <a:r>
              <a:rPr lang="en-US" dirty="0"/>
              <a:t> </a:t>
            </a:r>
            <a:r>
              <a:rPr lang="pl-PL" dirty="0"/>
              <a:t>w c o </a:t>
            </a:r>
            <a:r>
              <a:rPr lang="en-US" dirty="0"/>
              <a:t>  </a:t>
            </a:r>
            <a:r>
              <a:rPr lang="pl-PL" dirty="0"/>
              <a:t>i </a:t>
            </a:r>
            <a:r>
              <a:rPr lang="en-US" dirty="0"/>
              <a:t>  </a:t>
            </a:r>
            <a:r>
              <a:rPr lang="pl-PL" dirty="0"/>
              <a:t>x</a:t>
            </a:r>
            <a:r>
              <a:rPr lang="en-US" dirty="0"/>
              <a:t> </a:t>
            </a:r>
            <a:r>
              <a:rPr lang="pl-PL" dirty="0"/>
              <a:t> k</a:t>
            </a:r>
          </a:p>
          <a:p>
            <a:r>
              <a:rPr lang="pt-BR" dirty="0"/>
              <a:t>            </a:t>
            </a:r>
            <a:r>
              <a:rPr lang="pt-BR" dirty="0" err="1"/>
              <a:t>n</a:t>
            </a:r>
            <a:r>
              <a:rPr lang="pt-BR" dirty="0"/>
              <a:t>   l  </a:t>
            </a:r>
            <a:r>
              <a:rPr lang="pt-BR" dirty="0" err="1"/>
              <a:t>y</a:t>
            </a:r>
            <a:r>
              <a:rPr lang="pt-BR" dirty="0"/>
              <a:t> </a:t>
            </a:r>
            <a:r>
              <a:rPr lang="pt-BR" dirty="0" err="1"/>
              <a:t>p</a:t>
            </a:r>
            <a:r>
              <a:rPr lang="pt-BR" dirty="0"/>
              <a:t>  e   </a:t>
            </a:r>
            <a:r>
              <a:rPr lang="pt-BR" dirty="0" err="1"/>
              <a:t>t</a:t>
            </a:r>
            <a:r>
              <a:rPr lang="pt-BR" dirty="0"/>
              <a:t>  </a:t>
            </a:r>
            <a:r>
              <a:rPr lang="pt-BR" dirty="0" err="1"/>
              <a:t>z</a:t>
            </a:r>
            <a:endParaRPr lang="pt-BR" dirty="0"/>
          </a:p>
          <a:p>
            <a:r>
              <a:rPr lang="en-US" dirty="0"/>
              <a:t>Output: NSCYAUOPTTWLTMDNAOIEPAXTTOKZ</a:t>
            </a:r>
          </a:p>
          <a:p>
            <a:endParaRPr lang="en-US" dirty="0"/>
          </a:p>
        </p:txBody>
      </p:sp>
    </p:spTree>
    <p:extLst>
      <p:ext uri="{BB962C8B-B14F-4D97-AF65-F5344CB8AC3E}">
        <p14:creationId xmlns:p14="http://schemas.microsoft.com/office/powerpoint/2010/main" val="20693880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71821-2611-CD46-98CF-001C9AC43F56}"/>
              </a:ext>
            </a:extLst>
          </p:cNvPr>
          <p:cNvSpPr>
            <a:spLocks noGrp="1"/>
          </p:cNvSpPr>
          <p:nvPr>
            <p:ph type="title"/>
          </p:nvPr>
        </p:nvSpPr>
        <p:spPr/>
        <p:txBody>
          <a:bodyPr/>
          <a:lstStyle/>
          <a:p>
            <a:r>
              <a:rPr lang="en-US" dirty="0"/>
              <a:t>Rotor Machine</a:t>
            </a:r>
          </a:p>
        </p:txBody>
      </p:sp>
      <p:sp>
        <p:nvSpPr>
          <p:cNvPr id="3" name="Content Placeholder 2">
            <a:extLst>
              <a:ext uri="{FF2B5EF4-FFF2-40B4-BE49-F238E27FC236}">
                <a16:creationId xmlns:a16="http://schemas.microsoft.com/office/drawing/2014/main" id="{E01E23AC-593B-7C4A-BD91-1D50A7139845}"/>
              </a:ext>
            </a:extLst>
          </p:cNvPr>
          <p:cNvSpPr>
            <a:spLocks noGrp="1"/>
          </p:cNvSpPr>
          <p:nvPr>
            <p:ph idx="1"/>
          </p:nvPr>
        </p:nvSpPr>
        <p:spPr>
          <a:xfrm>
            <a:off x="3869268" y="864107"/>
            <a:ext cx="7315200" cy="3673169"/>
          </a:xfrm>
        </p:spPr>
        <p:txBody>
          <a:bodyPr/>
          <a:lstStyle/>
          <a:p>
            <a:r>
              <a:rPr lang="en-US" dirty="0"/>
              <a:t>Combine Substitution and Transposition Methods</a:t>
            </a:r>
          </a:p>
          <a:p>
            <a:pPr>
              <a:buFontTx/>
              <a:buNone/>
            </a:pPr>
            <a:r>
              <a:rPr lang="en-US" dirty="0"/>
              <a:t>•   produce ciphers that are very difficult to break</a:t>
            </a:r>
          </a:p>
          <a:p>
            <a:r>
              <a:rPr lang="en-US" dirty="0"/>
              <a:t>Rotor Machines in World War II: German “Enigma”  and Japanese “Purple”</a:t>
            </a:r>
          </a:p>
          <a:p>
            <a:r>
              <a:rPr lang="en-US" dirty="0"/>
              <a:t>Used a series of rotating cylinders.</a:t>
            </a:r>
          </a:p>
          <a:p>
            <a:r>
              <a:rPr lang="en-US" dirty="0"/>
              <a:t>Implemented a poly alphabetic substitution cipher of period K.</a:t>
            </a:r>
          </a:p>
          <a:p>
            <a:endParaRPr lang="en-US" dirty="0"/>
          </a:p>
          <a:p>
            <a:r>
              <a:rPr lang="en-US" dirty="0"/>
              <a:t>With 3 cylinders, K = 26</a:t>
            </a:r>
            <a:r>
              <a:rPr lang="en-US" baseline="30000" dirty="0"/>
              <a:t>3 </a:t>
            </a:r>
            <a:r>
              <a:rPr lang="en-US" dirty="0"/>
              <a:t>=17,576.</a:t>
            </a:r>
          </a:p>
          <a:p>
            <a:r>
              <a:rPr lang="en-US" dirty="0"/>
              <a:t>With 5 cylinders, K = 26</a:t>
            </a:r>
            <a:r>
              <a:rPr lang="en-US" baseline="30000" dirty="0"/>
              <a:t>5 </a:t>
            </a:r>
            <a:r>
              <a:rPr lang="en-US" dirty="0"/>
              <a:t>=12 x 10</a:t>
            </a:r>
            <a:r>
              <a:rPr lang="en-US" baseline="30000" dirty="0"/>
              <a:t>6</a:t>
            </a:r>
            <a:r>
              <a:rPr lang="en-US" dirty="0"/>
              <a:t>.</a:t>
            </a:r>
          </a:p>
        </p:txBody>
      </p:sp>
      <p:pic>
        <p:nvPicPr>
          <p:cNvPr id="4" name="Picture 3">
            <a:extLst>
              <a:ext uri="{FF2B5EF4-FFF2-40B4-BE49-F238E27FC236}">
                <a16:creationId xmlns:a16="http://schemas.microsoft.com/office/drawing/2014/main" id="{A1851C8B-BC8D-EE42-9CDF-981471586D52}"/>
              </a:ext>
            </a:extLst>
          </p:cNvPr>
          <p:cNvPicPr>
            <a:picLocks noChangeAspect="1" noChangeArrowheads="1"/>
          </p:cNvPicPr>
          <p:nvPr/>
        </p:nvPicPr>
        <p:blipFill>
          <a:blip r:embed="rId2"/>
          <a:srcRect/>
          <a:stretch>
            <a:fillRect/>
          </a:stretch>
        </p:blipFill>
        <p:spPr bwMode="auto">
          <a:xfrm>
            <a:off x="3661456" y="4519109"/>
            <a:ext cx="7542835" cy="2199994"/>
          </a:xfrm>
          <a:prstGeom prst="rect">
            <a:avLst/>
          </a:prstGeom>
          <a:noFill/>
          <a:ln w="9525">
            <a:noFill/>
            <a:miter lim="800000"/>
            <a:headEnd/>
            <a:tailEnd/>
          </a:ln>
        </p:spPr>
      </p:pic>
    </p:spTree>
    <p:extLst>
      <p:ext uri="{BB962C8B-B14F-4D97-AF65-F5344CB8AC3E}">
        <p14:creationId xmlns:p14="http://schemas.microsoft.com/office/powerpoint/2010/main" val="33131407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4BF94-A7AE-CD41-AA0A-A695C2EC063A}"/>
              </a:ext>
            </a:extLst>
          </p:cNvPr>
          <p:cNvSpPr>
            <a:spLocks noGrp="1"/>
          </p:cNvSpPr>
          <p:nvPr>
            <p:ph type="title"/>
          </p:nvPr>
        </p:nvSpPr>
        <p:spPr/>
        <p:txBody>
          <a:bodyPr/>
          <a:lstStyle/>
          <a:p>
            <a:r>
              <a:rPr lang="en-US" dirty="0"/>
              <a:t>Rotor Machine</a:t>
            </a:r>
          </a:p>
        </p:txBody>
      </p:sp>
      <p:pic>
        <p:nvPicPr>
          <p:cNvPr id="4" name="Picture 2">
            <a:extLst>
              <a:ext uri="{FF2B5EF4-FFF2-40B4-BE49-F238E27FC236}">
                <a16:creationId xmlns:a16="http://schemas.microsoft.com/office/drawing/2014/main" id="{7126BDB7-9C0F-2749-8AEC-57153B2B6450}"/>
              </a:ext>
            </a:extLst>
          </p:cNvPr>
          <p:cNvPicPr>
            <a:picLocks noChangeAspect="1" noChangeArrowheads="1"/>
          </p:cNvPicPr>
          <p:nvPr/>
        </p:nvPicPr>
        <p:blipFill>
          <a:blip r:embed="rId2"/>
          <a:srcRect/>
          <a:stretch>
            <a:fillRect/>
          </a:stretch>
        </p:blipFill>
        <p:spPr bwMode="auto">
          <a:xfrm>
            <a:off x="3441544" y="0"/>
            <a:ext cx="8735028" cy="6551271"/>
          </a:xfrm>
          <a:prstGeom prst="rect">
            <a:avLst/>
          </a:prstGeom>
          <a:noFill/>
          <a:ln w="9525">
            <a:noFill/>
            <a:miter lim="800000"/>
            <a:headEnd/>
            <a:tailEnd/>
          </a:ln>
        </p:spPr>
      </p:pic>
    </p:spTree>
    <p:extLst>
      <p:ext uri="{BB962C8B-B14F-4D97-AF65-F5344CB8AC3E}">
        <p14:creationId xmlns:p14="http://schemas.microsoft.com/office/powerpoint/2010/main" val="35397436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89BA-3D03-D241-B786-69209EF411FF}"/>
              </a:ext>
            </a:extLst>
          </p:cNvPr>
          <p:cNvSpPr>
            <a:spLocks noGrp="1"/>
          </p:cNvSpPr>
          <p:nvPr>
            <p:ph type="title"/>
          </p:nvPr>
        </p:nvSpPr>
        <p:spPr/>
        <p:txBody>
          <a:bodyPr/>
          <a:lstStyle/>
          <a:p>
            <a:r>
              <a:rPr lang="en-US" dirty="0"/>
              <a:t>Rotor Machine</a:t>
            </a:r>
          </a:p>
        </p:txBody>
      </p:sp>
      <p:pic>
        <p:nvPicPr>
          <p:cNvPr id="4" name="Picture 5" descr="C:\Users\lai\Desktop\Enigma_rotor_set.png">
            <a:extLst>
              <a:ext uri="{FF2B5EF4-FFF2-40B4-BE49-F238E27FC236}">
                <a16:creationId xmlns:a16="http://schemas.microsoft.com/office/drawing/2014/main" id="{A6442F50-E344-E843-9254-EDA9ADB0E6FF}"/>
              </a:ext>
            </a:extLst>
          </p:cNvPr>
          <p:cNvPicPr>
            <a:picLocks noChangeAspect="1" noChangeArrowheads="1"/>
          </p:cNvPicPr>
          <p:nvPr/>
        </p:nvPicPr>
        <p:blipFill>
          <a:blip r:embed="rId2"/>
          <a:srcRect/>
          <a:stretch>
            <a:fillRect/>
          </a:stretch>
        </p:blipFill>
        <p:spPr bwMode="auto">
          <a:xfrm>
            <a:off x="4283602" y="874436"/>
            <a:ext cx="6615113" cy="5224463"/>
          </a:xfrm>
          <a:prstGeom prst="rect">
            <a:avLst/>
          </a:prstGeom>
          <a:noFill/>
          <a:ln w="9525">
            <a:noFill/>
            <a:miter lim="800000"/>
            <a:headEnd/>
            <a:tailEnd/>
          </a:ln>
        </p:spPr>
      </p:pic>
    </p:spTree>
    <p:extLst>
      <p:ext uri="{BB962C8B-B14F-4D97-AF65-F5344CB8AC3E}">
        <p14:creationId xmlns:p14="http://schemas.microsoft.com/office/powerpoint/2010/main" val="2354696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2155-B56E-6548-B715-1D61207050DE}"/>
              </a:ext>
            </a:extLst>
          </p:cNvPr>
          <p:cNvSpPr>
            <a:spLocks noGrp="1"/>
          </p:cNvSpPr>
          <p:nvPr>
            <p:ph type="title"/>
          </p:nvPr>
        </p:nvSpPr>
        <p:spPr/>
        <p:txBody>
          <a:bodyPr/>
          <a:lstStyle/>
          <a:p>
            <a:r>
              <a:rPr lang="en-US" dirty="0"/>
              <a:t>Rotor Machine</a:t>
            </a:r>
          </a:p>
        </p:txBody>
      </p:sp>
      <p:pic>
        <p:nvPicPr>
          <p:cNvPr id="4" name="Picture 2" descr="C:\Users\lai\Desktop\180px-EnigmaMachineLabeled.jpg">
            <a:extLst>
              <a:ext uri="{FF2B5EF4-FFF2-40B4-BE49-F238E27FC236}">
                <a16:creationId xmlns:a16="http://schemas.microsoft.com/office/drawing/2014/main" id="{95B6C9F4-4646-4E45-AF67-C342F252170B}"/>
              </a:ext>
            </a:extLst>
          </p:cNvPr>
          <p:cNvPicPr>
            <a:picLocks noChangeAspect="1" noChangeArrowheads="1"/>
          </p:cNvPicPr>
          <p:nvPr/>
        </p:nvPicPr>
        <p:blipFill>
          <a:blip r:embed="rId2"/>
          <a:srcRect/>
          <a:stretch>
            <a:fillRect/>
          </a:stretch>
        </p:blipFill>
        <p:spPr bwMode="auto">
          <a:xfrm>
            <a:off x="4184894" y="27972"/>
            <a:ext cx="3229659" cy="3865003"/>
          </a:xfrm>
          <a:prstGeom prst="rect">
            <a:avLst/>
          </a:prstGeom>
          <a:noFill/>
          <a:ln w="9525">
            <a:noFill/>
            <a:miter lim="800000"/>
            <a:headEnd/>
            <a:tailEnd/>
          </a:ln>
        </p:spPr>
      </p:pic>
      <p:pic>
        <p:nvPicPr>
          <p:cNvPr id="5" name="Picture 7">
            <a:extLst>
              <a:ext uri="{FF2B5EF4-FFF2-40B4-BE49-F238E27FC236}">
                <a16:creationId xmlns:a16="http://schemas.microsoft.com/office/drawing/2014/main" id="{5CBE60CD-615A-C24F-A59C-1F0CF9955F46}"/>
              </a:ext>
            </a:extLst>
          </p:cNvPr>
          <p:cNvPicPr>
            <a:picLocks noChangeAspect="1" noChangeArrowheads="1"/>
          </p:cNvPicPr>
          <p:nvPr/>
        </p:nvPicPr>
        <p:blipFill>
          <a:blip r:embed="rId3"/>
          <a:srcRect/>
          <a:stretch>
            <a:fillRect/>
          </a:stretch>
        </p:blipFill>
        <p:spPr bwMode="auto">
          <a:xfrm>
            <a:off x="7419372" y="0"/>
            <a:ext cx="4745622" cy="5932028"/>
          </a:xfrm>
          <a:prstGeom prst="rect">
            <a:avLst/>
          </a:prstGeom>
          <a:noFill/>
          <a:ln w="9525">
            <a:noFill/>
            <a:miter lim="800000"/>
            <a:headEnd/>
            <a:tailEnd/>
          </a:ln>
        </p:spPr>
      </p:pic>
    </p:spTree>
    <p:extLst>
      <p:ext uri="{BB962C8B-B14F-4D97-AF65-F5344CB8AC3E}">
        <p14:creationId xmlns:p14="http://schemas.microsoft.com/office/powerpoint/2010/main" val="40420911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7F42-DB21-1A4F-A47B-6CF80BA54F7C}"/>
              </a:ext>
            </a:extLst>
          </p:cNvPr>
          <p:cNvSpPr>
            <a:spLocks noGrp="1"/>
          </p:cNvSpPr>
          <p:nvPr>
            <p:ph type="title"/>
          </p:nvPr>
        </p:nvSpPr>
        <p:spPr/>
        <p:txBody>
          <a:bodyPr/>
          <a:lstStyle/>
          <a:p>
            <a:r>
              <a:rPr lang="en-US" dirty="0"/>
              <a:t>Rotor Machine </a:t>
            </a:r>
            <a:r>
              <a:rPr lang="en-US" altLang="zh-CN" dirty="0">
                <a:ea typeface="宋体" pitchFamily="2" charset="-122"/>
              </a:rPr>
              <a:t>-Enigma Machine</a:t>
            </a:r>
            <a:endParaRPr lang="en-US" dirty="0"/>
          </a:p>
        </p:txBody>
      </p:sp>
      <p:sp>
        <p:nvSpPr>
          <p:cNvPr id="3" name="Content Placeholder 2">
            <a:extLst>
              <a:ext uri="{FF2B5EF4-FFF2-40B4-BE49-F238E27FC236}">
                <a16:creationId xmlns:a16="http://schemas.microsoft.com/office/drawing/2014/main" id="{D7964481-8675-0947-8D6E-116480FA14BF}"/>
              </a:ext>
            </a:extLst>
          </p:cNvPr>
          <p:cNvSpPr>
            <a:spLocks noGrp="1"/>
          </p:cNvSpPr>
          <p:nvPr>
            <p:ph idx="1"/>
          </p:nvPr>
        </p:nvSpPr>
        <p:spPr>
          <a:xfrm>
            <a:off x="3869268" y="864108"/>
            <a:ext cx="7315200" cy="1855943"/>
          </a:xfrm>
        </p:spPr>
        <p:txBody>
          <a:bodyPr/>
          <a:lstStyle/>
          <a:p>
            <a:pPr marL="547688" lvl="0" indent="-411163" fontAlgn="base">
              <a:lnSpc>
                <a:spcPct val="100000"/>
              </a:lnSpc>
              <a:spcBef>
                <a:spcPct val="20000"/>
              </a:spcBef>
              <a:spcAft>
                <a:spcPct val="0"/>
              </a:spcAft>
              <a:buClrTx/>
              <a:buSzPct val="65000"/>
              <a:buFont typeface="Arial" pitchFamily="34" charset="0"/>
              <a:buChar char="•"/>
              <a:defRPr/>
            </a:pPr>
            <a:r>
              <a:rPr lang="en-US" altLang="zh-CN" sz="2800" b="1" dirty="0">
                <a:solidFill>
                  <a:schemeClr val="tx1">
                    <a:lumMod val="50000"/>
                    <a:lumOff val="50000"/>
                  </a:schemeClr>
                </a:solidFill>
                <a:latin typeface="Segoe UI Light" pitchFamily="34" charset="0"/>
                <a:ea typeface="宋体" pitchFamily="2" charset="-122"/>
              </a:rPr>
              <a:t>Enigma</a:t>
            </a:r>
            <a:r>
              <a:rPr lang="en-US" altLang="zh-CN" sz="2800" dirty="0">
                <a:solidFill>
                  <a:schemeClr val="tx1">
                    <a:lumMod val="50000"/>
                    <a:lumOff val="50000"/>
                  </a:schemeClr>
                </a:solidFill>
                <a:latin typeface="Segoe UI Light" pitchFamily="34" charset="0"/>
                <a:ea typeface="宋体" pitchFamily="2" charset="-122"/>
              </a:rPr>
              <a:t> was a portable cipher machine used to encrypt and decrypt secret messages. </a:t>
            </a:r>
          </a:p>
          <a:p>
            <a:pPr marL="868363" lvl="1" indent="-282575" fontAlgn="base">
              <a:lnSpc>
                <a:spcPct val="100000"/>
              </a:lnSpc>
              <a:spcBef>
                <a:spcPct val="20000"/>
              </a:spcBef>
              <a:spcAft>
                <a:spcPct val="0"/>
              </a:spcAft>
              <a:buClrTx/>
              <a:buSzPct val="80000"/>
              <a:buFont typeface="Wingdings" pitchFamily="2" charset="2"/>
              <a:buChar char="§"/>
              <a:defRPr/>
            </a:pPr>
            <a:r>
              <a:rPr lang="en-US" altLang="zh-CN" sz="2400" dirty="0">
                <a:solidFill>
                  <a:schemeClr val="tx1">
                    <a:lumMod val="50000"/>
                    <a:lumOff val="50000"/>
                  </a:schemeClr>
                </a:solidFill>
                <a:latin typeface="Segoe UI Light" pitchFamily="34" charset="0"/>
                <a:ea typeface="宋体" pitchFamily="2" charset="-122"/>
              </a:rPr>
              <a:t>a family of related electro-mechanical rotor machines</a:t>
            </a:r>
          </a:p>
        </p:txBody>
      </p:sp>
      <p:pic>
        <p:nvPicPr>
          <p:cNvPr id="4" name="Picture 1028" descr="220px-Nsa-enigma">
            <a:extLst>
              <a:ext uri="{FF2B5EF4-FFF2-40B4-BE49-F238E27FC236}">
                <a16:creationId xmlns:a16="http://schemas.microsoft.com/office/drawing/2014/main" id="{29B7324D-E3C8-5E49-B5A2-93FDCC4EBB74}"/>
              </a:ext>
            </a:extLst>
          </p:cNvPr>
          <p:cNvPicPr>
            <a:picLocks noChangeAspect="1" noChangeArrowheads="1"/>
          </p:cNvPicPr>
          <p:nvPr/>
        </p:nvPicPr>
        <p:blipFill>
          <a:blip r:embed="rId2"/>
          <a:srcRect/>
          <a:stretch>
            <a:fillRect/>
          </a:stretch>
        </p:blipFill>
        <p:spPr bwMode="auto">
          <a:xfrm>
            <a:off x="4484225" y="3072115"/>
            <a:ext cx="2049462" cy="2728913"/>
          </a:xfrm>
          <a:prstGeom prst="rect">
            <a:avLst/>
          </a:prstGeom>
          <a:noFill/>
        </p:spPr>
      </p:pic>
      <p:pic>
        <p:nvPicPr>
          <p:cNvPr id="5" name="Picture 1030" descr="300px-Four-rotor-enigma">
            <a:extLst>
              <a:ext uri="{FF2B5EF4-FFF2-40B4-BE49-F238E27FC236}">
                <a16:creationId xmlns:a16="http://schemas.microsoft.com/office/drawing/2014/main" id="{D54A2E9F-784F-2340-BB9D-6E562A4DD93F}"/>
              </a:ext>
            </a:extLst>
          </p:cNvPr>
          <p:cNvPicPr>
            <a:picLocks noChangeAspect="1" noChangeArrowheads="1"/>
          </p:cNvPicPr>
          <p:nvPr/>
        </p:nvPicPr>
        <p:blipFill>
          <a:blip r:embed="rId3"/>
          <a:srcRect/>
          <a:stretch>
            <a:fillRect/>
          </a:stretch>
        </p:blipFill>
        <p:spPr bwMode="auto">
          <a:xfrm>
            <a:off x="7837025" y="3148315"/>
            <a:ext cx="2355850" cy="1820863"/>
          </a:xfrm>
          <a:prstGeom prst="rect">
            <a:avLst/>
          </a:prstGeom>
          <a:noFill/>
        </p:spPr>
      </p:pic>
      <p:sp>
        <p:nvSpPr>
          <p:cNvPr id="6" name="Text Box 1029">
            <a:extLst>
              <a:ext uri="{FF2B5EF4-FFF2-40B4-BE49-F238E27FC236}">
                <a16:creationId xmlns:a16="http://schemas.microsoft.com/office/drawing/2014/main" id="{0C478778-50F5-5747-858D-39B20558F5D0}"/>
              </a:ext>
            </a:extLst>
          </p:cNvPr>
          <p:cNvSpPr txBox="1">
            <a:spLocks noChangeArrowheads="1"/>
          </p:cNvSpPr>
          <p:nvPr/>
        </p:nvSpPr>
        <p:spPr bwMode="auto">
          <a:xfrm>
            <a:off x="4565256" y="6002437"/>
            <a:ext cx="1813317" cy="369332"/>
          </a:xfrm>
          <a:prstGeom prst="rect">
            <a:avLst/>
          </a:prstGeom>
          <a:noFill/>
          <a:ln w="9525">
            <a:noFill/>
            <a:miter lim="800000"/>
            <a:headEnd/>
            <a:tailEnd/>
          </a:ln>
          <a:effectLst/>
        </p:spPr>
        <p:txBody>
          <a:bodyPr wrap="none">
            <a:spAutoFit/>
          </a:bodyPr>
          <a:lstStyle/>
          <a:p>
            <a:r>
              <a:rPr lang="en-US" altLang="zh-CN" sz="1800" dirty="0">
                <a:solidFill>
                  <a:srgbClr val="FF0000"/>
                </a:solidFill>
                <a:ea typeface="宋体" pitchFamily="2" charset="-122"/>
              </a:rPr>
              <a:t>German military</a:t>
            </a:r>
          </a:p>
        </p:txBody>
      </p:sp>
      <p:sp>
        <p:nvSpPr>
          <p:cNvPr id="7" name="Text Box 1031">
            <a:extLst>
              <a:ext uri="{FF2B5EF4-FFF2-40B4-BE49-F238E27FC236}">
                <a16:creationId xmlns:a16="http://schemas.microsoft.com/office/drawing/2014/main" id="{C3F24FBE-C640-B046-AC56-E17BF11118D6}"/>
              </a:ext>
            </a:extLst>
          </p:cNvPr>
          <p:cNvSpPr txBox="1">
            <a:spLocks noChangeArrowheads="1"/>
          </p:cNvSpPr>
          <p:nvPr/>
        </p:nvSpPr>
        <p:spPr bwMode="auto">
          <a:xfrm>
            <a:off x="7994256" y="5469037"/>
            <a:ext cx="2056973" cy="369332"/>
          </a:xfrm>
          <a:prstGeom prst="rect">
            <a:avLst/>
          </a:prstGeom>
          <a:noFill/>
          <a:ln w="9525">
            <a:noFill/>
            <a:miter lim="800000"/>
            <a:headEnd/>
            <a:tailEnd/>
          </a:ln>
          <a:effectLst/>
        </p:spPr>
        <p:txBody>
          <a:bodyPr wrap="none">
            <a:spAutoFit/>
          </a:bodyPr>
          <a:lstStyle/>
          <a:p>
            <a:r>
              <a:rPr lang="en-US" altLang="zh-CN" sz="1800" dirty="0">
                <a:solidFill>
                  <a:srgbClr val="FF0000"/>
                </a:solidFill>
                <a:ea typeface="宋体" pitchFamily="2" charset="-122"/>
              </a:rPr>
              <a:t>Japan commercial</a:t>
            </a:r>
          </a:p>
        </p:txBody>
      </p:sp>
    </p:spTree>
    <p:extLst>
      <p:ext uri="{BB962C8B-B14F-4D97-AF65-F5344CB8AC3E}">
        <p14:creationId xmlns:p14="http://schemas.microsoft.com/office/powerpoint/2010/main" val="5363026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34C66-B752-3E4A-9E89-1F9CE23B4773}"/>
              </a:ext>
            </a:extLst>
          </p:cNvPr>
          <p:cNvSpPr>
            <a:spLocks noGrp="1"/>
          </p:cNvSpPr>
          <p:nvPr>
            <p:ph type="title"/>
          </p:nvPr>
        </p:nvSpPr>
        <p:spPr/>
        <p:txBody>
          <a:bodyPr/>
          <a:lstStyle/>
          <a:p>
            <a:r>
              <a:rPr lang="en-US" altLang="zh-CN" i="1" dirty="0">
                <a:ea typeface="宋体" pitchFamily="2" charset="-122"/>
              </a:rPr>
              <a:t>World War II Era Encryption Devices</a:t>
            </a:r>
            <a:endParaRPr lang="en-US" dirty="0"/>
          </a:p>
        </p:txBody>
      </p:sp>
      <p:sp>
        <p:nvSpPr>
          <p:cNvPr id="3" name="Content Placeholder 2">
            <a:extLst>
              <a:ext uri="{FF2B5EF4-FFF2-40B4-BE49-F238E27FC236}">
                <a16:creationId xmlns:a16="http://schemas.microsoft.com/office/drawing/2014/main" id="{9F96F1A0-9A50-1144-872B-9A31A61FFF5C}"/>
              </a:ext>
            </a:extLst>
          </p:cNvPr>
          <p:cNvSpPr>
            <a:spLocks noGrp="1"/>
          </p:cNvSpPr>
          <p:nvPr>
            <p:ph idx="1"/>
          </p:nvPr>
        </p:nvSpPr>
        <p:spPr>
          <a:xfrm>
            <a:off x="3464154" y="0"/>
            <a:ext cx="5043238" cy="3198606"/>
          </a:xfrm>
        </p:spPr>
        <p:txBody>
          <a:bodyPr>
            <a:normAutofit lnSpcReduction="10000"/>
          </a:bodyPr>
          <a:lstStyle/>
          <a:p>
            <a:pPr marL="547688" lvl="0" indent="-411163" fontAlgn="base">
              <a:lnSpc>
                <a:spcPct val="100000"/>
              </a:lnSpc>
              <a:spcBef>
                <a:spcPct val="20000"/>
              </a:spcBef>
              <a:spcAft>
                <a:spcPct val="0"/>
              </a:spcAft>
              <a:buClrTx/>
              <a:buSzPct val="65000"/>
              <a:buFont typeface="Arial" pitchFamily="34" charset="0"/>
              <a:buChar char="•"/>
              <a:defRPr/>
            </a:pPr>
            <a:r>
              <a:rPr lang="en-US" altLang="zh-CN" sz="2800" dirty="0">
                <a:solidFill>
                  <a:schemeClr val="tx1">
                    <a:lumMod val="50000"/>
                    <a:lumOff val="50000"/>
                  </a:schemeClr>
                </a:solidFill>
                <a:latin typeface="Segoe UI Light" pitchFamily="34" charset="0"/>
                <a:ea typeface="宋体" pitchFamily="2" charset="-122"/>
              </a:rPr>
              <a:t>A few here</a:t>
            </a:r>
          </a:p>
          <a:p>
            <a:pPr marL="868363" lvl="1" indent="-282575" fontAlgn="base">
              <a:lnSpc>
                <a:spcPct val="100000"/>
              </a:lnSpc>
              <a:spcBef>
                <a:spcPct val="20000"/>
              </a:spcBef>
              <a:spcAft>
                <a:spcPct val="0"/>
              </a:spcAft>
              <a:buClrTx/>
              <a:buSzPct val="80000"/>
              <a:buFont typeface="Wingdings" pitchFamily="2" charset="2"/>
              <a:buChar char="§"/>
              <a:defRPr/>
            </a:pPr>
            <a:r>
              <a:rPr lang="en-US" altLang="zh-CN" sz="2400" dirty="0" err="1">
                <a:solidFill>
                  <a:schemeClr val="tx1">
                    <a:lumMod val="50000"/>
                    <a:lumOff val="50000"/>
                  </a:schemeClr>
                </a:solidFill>
                <a:latin typeface="Segoe UI Light" pitchFamily="34" charset="0"/>
                <a:ea typeface="宋体" pitchFamily="2" charset="-122"/>
              </a:rPr>
              <a:t>Sigaba</a:t>
            </a:r>
            <a:r>
              <a:rPr lang="en-US" altLang="zh-CN" sz="2400" dirty="0">
                <a:solidFill>
                  <a:schemeClr val="tx1">
                    <a:lumMod val="50000"/>
                    <a:lumOff val="50000"/>
                  </a:schemeClr>
                </a:solidFill>
                <a:latin typeface="Segoe UI Light" pitchFamily="34" charset="0"/>
                <a:ea typeface="宋体" pitchFamily="2" charset="-122"/>
              </a:rPr>
              <a:t> (</a:t>
            </a:r>
            <a:r>
              <a:rPr lang="en-US" altLang="zh-CN" sz="2400" i="1" dirty="0">
                <a:solidFill>
                  <a:schemeClr val="tx1">
                    <a:lumMod val="50000"/>
                    <a:lumOff val="50000"/>
                  </a:schemeClr>
                </a:solidFill>
                <a:latin typeface="Segoe UI Light" pitchFamily="34" charset="0"/>
                <a:ea typeface="宋体" pitchFamily="2" charset="-122"/>
              </a:rPr>
              <a:t>United States</a:t>
            </a:r>
            <a:r>
              <a:rPr lang="en-US" altLang="zh-CN" sz="2400" dirty="0">
                <a:solidFill>
                  <a:schemeClr val="tx1">
                    <a:lumMod val="50000"/>
                    <a:lumOff val="50000"/>
                  </a:schemeClr>
                </a:solidFill>
                <a:latin typeface="Segoe UI Light" pitchFamily="34" charset="0"/>
                <a:ea typeface="宋体" pitchFamily="2" charset="-122"/>
              </a:rPr>
              <a:t>) </a:t>
            </a:r>
          </a:p>
          <a:p>
            <a:pPr marL="868363" lvl="1" indent="-282575" fontAlgn="base">
              <a:lnSpc>
                <a:spcPct val="100000"/>
              </a:lnSpc>
              <a:spcBef>
                <a:spcPct val="20000"/>
              </a:spcBef>
              <a:spcAft>
                <a:spcPct val="0"/>
              </a:spcAft>
              <a:buClrTx/>
              <a:buSzPct val="80000"/>
              <a:buFont typeface="Wingdings" pitchFamily="2" charset="2"/>
              <a:buChar char="§"/>
              <a:defRPr/>
            </a:pPr>
            <a:r>
              <a:rPr lang="en-US" altLang="zh-CN" sz="2400" dirty="0" err="1">
                <a:solidFill>
                  <a:schemeClr val="tx1">
                    <a:lumMod val="50000"/>
                    <a:lumOff val="50000"/>
                  </a:schemeClr>
                </a:solidFill>
                <a:latin typeface="Segoe UI Light" pitchFamily="34" charset="0"/>
                <a:ea typeface="宋体" pitchFamily="2" charset="-122"/>
              </a:rPr>
              <a:t>Typex</a:t>
            </a:r>
            <a:r>
              <a:rPr lang="en-US" altLang="zh-CN" sz="2400" dirty="0">
                <a:solidFill>
                  <a:schemeClr val="tx1">
                    <a:lumMod val="50000"/>
                    <a:lumOff val="50000"/>
                  </a:schemeClr>
                </a:solidFill>
                <a:latin typeface="Segoe UI Light" pitchFamily="34" charset="0"/>
                <a:ea typeface="宋体" pitchFamily="2" charset="-122"/>
              </a:rPr>
              <a:t> (</a:t>
            </a:r>
            <a:r>
              <a:rPr lang="en-US" altLang="zh-CN" sz="2400" i="1" dirty="0">
                <a:solidFill>
                  <a:schemeClr val="tx1">
                    <a:lumMod val="50000"/>
                    <a:lumOff val="50000"/>
                  </a:schemeClr>
                </a:solidFill>
                <a:latin typeface="Segoe UI Light" pitchFamily="34" charset="0"/>
                <a:ea typeface="宋体" pitchFamily="2" charset="-122"/>
              </a:rPr>
              <a:t>Britain</a:t>
            </a:r>
            <a:r>
              <a:rPr lang="en-US" altLang="zh-CN" sz="2400" dirty="0">
                <a:solidFill>
                  <a:schemeClr val="tx1">
                    <a:lumMod val="50000"/>
                    <a:lumOff val="50000"/>
                  </a:schemeClr>
                </a:solidFill>
                <a:latin typeface="Segoe UI Light" pitchFamily="34" charset="0"/>
                <a:ea typeface="宋体" pitchFamily="2" charset="-122"/>
              </a:rPr>
              <a:t>) </a:t>
            </a:r>
          </a:p>
          <a:p>
            <a:pPr marL="868363" lvl="1" indent="-282575" fontAlgn="base">
              <a:lnSpc>
                <a:spcPct val="100000"/>
              </a:lnSpc>
              <a:spcBef>
                <a:spcPct val="20000"/>
              </a:spcBef>
              <a:spcAft>
                <a:spcPct val="0"/>
              </a:spcAft>
              <a:buClrTx/>
              <a:buSzPct val="80000"/>
              <a:buFont typeface="Wingdings" pitchFamily="2" charset="2"/>
              <a:buChar char="§"/>
              <a:defRPr/>
            </a:pPr>
            <a:r>
              <a:rPr lang="en-US" altLang="zh-CN" sz="2400" dirty="0">
                <a:solidFill>
                  <a:schemeClr val="tx1">
                    <a:lumMod val="50000"/>
                    <a:lumOff val="50000"/>
                  </a:schemeClr>
                </a:solidFill>
                <a:latin typeface="Segoe UI Light" pitchFamily="34" charset="0"/>
                <a:ea typeface="宋体" pitchFamily="2" charset="-122"/>
              </a:rPr>
              <a:t>Lorenz cipher (</a:t>
            </a:r>
            <a:r>
              <a:rPr lang="en-US" altLang="zh-CN" sz="2400" i="1" dirty="0">
                <a:solidFill>
                  <a:schemeClr val="tx1">
                    <a:lumMod val="50000"/>
                    <a:lumOff val="50000"/>
                  </a:schemeClr>
                </a:solidFill>
                <a:latin typeface="Segoe UI Light" pitchFamily="34" charset="0"/>
                <a:ea typeface="宋体" pitchFamily="2" charset="-122"/>
              </a:rPr>
              <a:t>Germany</a:t>
            </a:r>
            <a:r>
              <a:rPr lang="en-US" altLang="zh-CN" sz="2400" dirty="0">
                <a:solidFill>
                  <a:schemeClr val="tx1">
                    <a:lumMod val="50000"/>
                    <a:lumOff val="50000"/>
                  </a:schemeClr>
                </a:solidFill>
                <a:latin typeface="Segoe UI Light" pitchFamily="34" charset="0"/>
                <a:ea typeface="宋体" pitchFamily="2" charset="-122"/>
              </a:rPr>
              <a:t>) </a:t>
            </a:r>
          </a:p>
          <a:p>
            <a:pPr marL="868363" lvl="1" indent="-282575" fontAlgn="base">
              <a:lnSpc>
                <a:spcPct val="100000"/>
              </a:lnSpc>
              <a:spcBef>
                <a:spcPct val="20000"/>
              </a:spcBef>
              <a:spcAft>
                <a:spcPct val="0"/>
              </a:spcAft>
              <a:buClrTx/>
              <a:buSzPct val="80000"/>
              <a:buFont typeface="Wingdings" pitchFamily="2" charset="2"/>
              <a:buChar char="§"/>
              <a:defRPr/>
            </a:pPr>
            <a:r>
              <a:rPr lang="en-US" altLang="zh-CN" sz="2400" dirty="0" err="1">
                <a:solidFill>
                  <a:schemeClr val="tx1">
                    <a:lumMod val="50000"/>
                    <a:lumOff val="50000"/>
                  </a:schemeClr>
                </a:solidFill>
                <a:latin typeface="Segoe UI Light" pitchFamily="34" charset="0"/>
                <a:ea typeface="宋体" pitchFamily="2" charset="-122"/>
              </a:rPr>
              <a:t>Geheimfernschreiber</a:t>
            </a:r>
            <a:r>
              <a:rPr lang="en-US" altLang="zh-CN" sz="2400" dirty="0">
                <a:solidFill>
                  <a:schemeClr val="tx1">
                    <a:lumMod val="50000"/>
                    <a:lumOff val="50000"/>
                  </a:schemeClr>
                </a:solidFill>
                <a:latin typeface="Segoe UI Light" pitchFamily="34" charset="0"/>
                <a:ea typeface="宋体" pitchFamily="2" charset="-122"/>
              </a:rPr>
              <a:t> (</a:t>
            </a:r>
            <a:r>
              <a:rPr lang="en-US" altLang="zh-CN" sz="2400" i="1" dirty="0">
                <a:solidFill>
                  <a:schemeClr val="tx1">
                    <a:lumMod val="50000"/>
                    <a:lumOff val="50000"/>
                  </a:schemeClr>
                </a:solidFill>
                <a:latin typeface="Segoe UI Light" pitchFamily="34" charset="0"/>
                <a:ea typeface="宋体" pitchFamily="2" charset="-122"/>
              </a:rPr>
              <a:t>Germany</a:t>
            </a:r>
            <a:r>
              <a:rPr lang="en-US" altLang="zh-CN" sz="2400" dirty="0">
                <a:solidFill>
                  <a:schemeClr val="tx1">
                    <a:lumMod val="50000"/>
                    <a:lumOff val="50000"/>
                  </a:schemeClr>
                </a:solidFill>
                <a:latin typeface="Segoe UI Light" pitchFamily="34" charset="0"/>
                <a:ea typeface="宋体" pitchFamily="2" charset="-122"/>
              </a:rPr>
              <a:t>)</a:t>
            </a:r>
          </a:p>
          <a:p>
            <a:pPr marL="547688" lvl="0" indent="-411163" fontAlgn="base">
              <a:lnSpc>
                <a:spcPct val="100000"/>
              </a:lnSpc>
              <a:spcBef>
                <a:spcPct val="20000"/>
              </a:spcBef>
              <a:spcAft>
                <a:spcPct val="0"/>
              </a:spcAft>
              <a:buClrTx/>
              <a:buSzPct val="65000"/>
              <a:buFont typeface="Arial" pitchFamily="34" charset="0"/>
              <a:buChar char="•"/>
              <a:defRPr/>
            </a:pPr>
            <a:r>
              <a:rPr lang="en-US" altLang="zh-CN" sz="2800" dirty="0">
                <a:solidFill>
                  <a:schemeClr val="tx1">
                    <a:lumMod val="50000"/>
                    <a:lumOff val="50000"/>
                  </a:schemeClr>
                </a:solidFill>
                <a:latin typeface="Segoe UI Light" pitchFamily="34" charset="0"/>
                <a:ea typeface="宋体" pitchFamily="2" charset="-122"/>
              </a:rPr>
              <a:t>For more, see</a:t>
            </a:r>
          </a:p>
          <a:p>
            <a:pPr marL="868363" lvl="1" indent="-282575" fontAlgn="base">
              <a:lnSpc>
                <a:spcPct val="100000"/>
              </a:lnSpc>
              <a:spcBef>
                <a:spcPct val="20000"/>
              </a:spcBef>
              <a:spcAft>
                <a:spcPct val="0"/>
              </a:spcAft>
              <a:buClrTx/>
              <a:buSzPct val="80000"/>
              <a:buFont typeface="Wingdings" pitchFamily="2" charset="2"/>
              <a:buChar char="§"/>
              <a:defRPr/>
            </a:pPr>
            <a:r>
              <a:rPr lang="en-US" altLang="zh-CN" sz="2400" dirty="0">
                <a:solidFill>
                  <a:schemeClr val="tx1">
                    <a:lumMod val="50000"/>
                    <a:lumOff val="50000"/>
                  </a:schemeClr>
                </a:solidFill>
                <a:latin typeface="Segoe UI Light" pitchFamily="34" charset="0"/>
                <a:ea typeface="宋体" pitchFamily="2" charset="-122"/>
              </a:rPr>
              <a:t>http://w1tp.com/enigma/</a:t>
            </a:r>
          </a:p>
        </p:txBody>
      </p:sp>
      <p:pic>
        <p:nvPicPr>
          <p:cNvPr id="4" name="Picture 4" descr="300px-Sigaba">
            <a:extLst>
              <a:ext uri="{FF2B5EF4-FFF2-40B4-BE49-F238E27FC236}">
                <a16:creationId xmlns:a16="http://schemas.microsoft.com/office/drawing/2014/main" id="{CB8BBF81-EECA-BD4A-8AFB-19EEAAE22E02}"/>
              </a:ext>
            </a:extLst>
          </p:cNvPr>
          <p:cNvPicPr>
            <a:picLocks noChangeAspect="1" noChangeArrowheads="1"/>
          </p:cNvPicPr>
          <p:nvPr/>
        </p:nvPicPr>
        <p:blipFill>
          <a:blip r:embed="rId2"/>
          <a:srcRect/>
          <a:stretch>
            <a:fillRect/>
          </a:stretch>
        </p:blipFill>
        <p:spPr bwMode="auto">
          <a:xfrm>
            <a:off x="8937585" y="100314"/>
            <a:ext cx="3168650" cy="1519239"/>
          </a:xfrm>
          <a:prstGeom prst="rect">
            <a:avLst/>
          </a:prstGeom>
          <a:noFill/>
        </p:spPr>
      </p:pic>
      <p:pic>
        <p:nvPicPr>
          <p:cNvPr id="5" name="Picture 5" descr="typex">
            <a:extLst>
              <a:ext uri="{FF2B5EF4-FFF2-40B4-BE49-F238E27FC236}">
                <a16:creationId xmlns:a16="http://schemas.microsoft.com/office/drawing/2014/main" id="{E75F0C5F-F13F-2544-A01D-4F8C6C6C85AC}"/>
              </a:ext>
            </a:extLst>
          </p:cNvPr>
          <p:cNvPicPr>
            <a:picLocks noChangeAspect="1" noChangeArrowheads="1"/>
          </p:cNvPicPr>
          <p:nvPr/>
        </p:nvPicPr>
        <p:blipFill>
          <a:blip r:embed="rId3"/>
          <a:srcRect/>
          <a:stretch>
            <a:fillRect/>
          </a:stretch>
        </p:blipFill>
        <p:spPr bwMode="auto">
          <a:xfrm>
            <a:off x="9013787" y="1700514"/>
            <a:ext cx="3095625" cy="2027239"/>
          </a:xfrm>
          <a:prstGeom prst="rect">
            <a:avLst/>
          </a:prstGeom>
          <a:noFill/>
        </p:spPr>
      </p:pic>
      <p:pic>
        <p:nvPicPr>
          <p:cNvPr id="6" name="Picture 6" descr="300px-TUNNY-Lorenz">
            <a:extLst>
              <a:ext uri="{FF2B5EF4-FFF2-40B4-BE49-F238E27FC236}">
                <a16:creationId xmlns:a16="http://schemas.microsoft.com/office/drawing/2014/main" id="{E53EACCD-DCF1-D74D-921D-A3E93E043185}"/>
              </a:ext>
            </a:extLst>
          </p:cNvPr>
          <p:cNvPicPr>
            <a:picLocks noChangeAspect="1" noChangeArrowheads="1"/>
          </p:cNvPicPr>
          <p:nvPr/>
        </p:nvPicPr>
        <p:blipFill>
          <a:blip r:embed="rId4"/>
          <a:srcRect/>
          <a:stretch>
            <a:fillRect/>
          </a:stretch>
        </p:blipFill>
        <p:spPr bwMode="auto">
          <a:xfrm>
            <a:off x="3530280" y="3983339"/>
            <a:ext cx="4495800" cy="2365375"/>
          </a:xfrm>
          <a:prstGeom prst="rect">
            <a:avLst/>
          </a:prstGeom>
          <a:noFill/>
        </p:spPr>
      </p:pic>
      <p:pic>
        <p:nvPicPr>
          <p:cNvPr id="7" name="Picture 7" descr="300px-STURGEON">
            <a:extLst>
              <a:ext uri="{FF2B5EF4-FFF2-40B4-BE49-F238E27FC236}">
                <a16:creationId xmlns:a16="http://schemas.microsoft.com/office/drawing/2014/main" id="{6A0A85D4-AA06-9342-A3CE-9EC12EF1959C}"/>
              </a:ext>
            </a:extLst>
          </p:cNvPr>
          <p:cNvPicPr>
            <a:picLocks noChangeAspect="1" noChangeArrowheads="1"/>
          </p:cNvPicPr>
          <p:nvPr/>
        </p:nvPicPr>
        <p:blipFill>
          <a:blip r:embed="rId5"/>
          <a:srcRect/>
          <a:stretch>
            <a:fillRect/>
          </a:stretch>
        </p:blipFill>
        <p:spPr bwMode="auto">
          <a:xfrm>
            <a:off x="8026080" y="3913490"/>
            <a:ext cx="4114800" cy="2435225"/>
          </a:xfrm>
          <a:prstGeom prst="rect">
            <a:avLst/>
          </a:prstGeom>
          <a:noFill/>
        </p:spPr>
      </p:pic>
    </p:spTree>
    <p:extLst>
      <p:ext uri="{BB962C8B-B14F-4D97-AF65-F5344CB8AC3E}">
        <p14:creationId xmlns:p14="http://schemas.microsoft.com/office/powerpoint/2010/main" val="35515744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71C3-48D2-904D-85F3-2B5735F1CF2F}"/>
              </a:ext>
            </a:extLst>
          </p:cNvPr>
          <p:cNvSpPr>
            <a:spLocks noGrp="1"/>
          </p:cNvSpPr>
          <p:nvPr>
            <p:ph type="title"/>
          </p:nvPr>
        </p:nvSpPr>
        <p:spPr>
          <a:xfrm>
            <a:off x="252919" y="1123837"/>
            <a:ext cx="3045866" cy="4601183"/>
          </a:xfrm>
        </p:spPr>
        <p:txBody>
          <a:bodyPr/>
          <a:lstStyle/>
          <a:p>
            <a:r>
              <a:rPr lang="en-US" dirty="0"/>
              <a:t>Steganography</a:t>
            </a:r>
            <a:br>
              <a:rPr lang="en-US" dirty="0"/>
            </a:br>
            <a:r>
              <a:rPr lang="en-US" dirty="0"/>
              <a:t>(Covered writing….)</a:t>
            </a:r>
          </a:p>
        </p:txBody>
      </p:sp>
      <p:pic>
        <p:nvPicPr>
          <p:cNvPr id="4" name="Picture 3">
            <a:extLst>
              <a:ext uri="{FF2B5EF4-FFF2-40B4-BE49-F238E27FC236}">
                <a16:creationId xmlns:a16="http://schemas.microsoft.com/office/drawing/2014/main" id="{5527ADC3-BCAA-6B46-BCA8-57506D88F607}"/>
              </a:ext>
            </a:extLst>
          </p:cNvPr>
          <p:cNvPicPr>
            <a:picLocks noChangeAspect="1" noChangeArrowheads="1"/>
          </p:cNvPicPr>
          <p:nvPr/>
        </p:nvPicPr>
        <p:blipFill>
          <a:blip r:embed="rId2"/>
          <a:srcRect/>
          <a:stretch>
            <a:fillRect/>
          </a:stretch>
        </p:blipFill>
        <p:spPr bwMode="auto">
          <a:xfrm>
            <a:off x="3578484" y="901812"/>
            <a:ext cx="8439896" cy="5019980"/>
          </a:xfrm>
          <a:prstGeom prst="rect">
            <a:avLst/>
          </a:prstGeom>
          <a:noFill/>
          <a:ln w="9525">
            <a:noFill/>
            <a:miter lim="800000"/>
            <a:headEnd/>
            <a:tailEnd/>
          </a:ln>
          <a:effectLst/>
        </p:spPr>
      </p:pic>
    </p:spTree>
    <p:extLst>
      <p:ext uri="{BB962C8B-B14F-4D97-AF65-F5344CB8AC3E}">
        <p14:creationId xmlns:p14="http://schemas.microsoft.com/office/powerpoint/2010/main" val="11845307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Thank You!</a:t>
            </a:r>
          </a:p>
        </p:txBody>
      </p:sp>
      <p:sp>
        <p:nvSpPr>
          <p:cNvPr id="3" name="Subtitle 2"/>
          <p:cNvSpPr>
            <a:spLocks noGrp="1"/>
          </p:cNvSpPr>
          <p:nvPr>
            <p:ph type="subTitle" idx="1"/>
          </p:nvPr>
        </p:nvSpPr>
        <p:spPr/>
        <p:txBody>
          <a:bodyPr/>
          <a:lstStyle/>
          <a:p>
            <a:r>
              <a:rPr lang="en-IN" dirty="0"/>
              <a:t>Any Question…</a:t>
            </a:r>
          </a:p>
        </p:txBody>
      </p:sp>
    </p:spTree>
    <p:extLst>
      <p:ext uri="{BB962C8B-B14F-4D97-AF65-F5344CB8AC3E}">
        <p14:creationId xmlns:p14="http://schemas.microsoft.com/office/powerpoint/2010/main" val="1172335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Security</a:t>
            </a:r>
            <a:endParaRPr lang="en-IN" dirty="0"/>
          </a:p>
        </p:txBody>
      </p:sp>
      <p:sp>
        <p:nvSpPr>
          <p:cNvPr id="3" name="Content Placeholder 2"/>
          <p:cNvSpPr>
            <a:spLocks noGrp="1"/>
          </p:cNvSpPr>
          <p:nvPr>
            <p:ph idx="1"/>
          </p:nvPr>
        </p:nvSpPr>
        <p:spPr/>
        <p:txBody>
          <a:bodyPr/>
          <a:lstStyle/>
          <a:p>
            <a:pPr algn="just"/>
            <a:r>
              <a:rPr lang="en-US" dirty="0"/>
              <a:t>Definition : preserving the </a:t>
            </a:r>
            <a:r>
              <a:rPr lang="en-US" dirty="0">
                <a:solidFill>
                  <a:srgbClr val="C00000"/>
                </a:solidFill>
              </a:rPr>
              <a:t>Confidentiality , Integrity , Availability(CIA)</a:t>
            </a:r>
            <a:r>
              <a:rPr lang="en-US" dirty="0"/>
              <a:t> of information system resources.</a:t>
            </a:r>
          </a:p>
          <a:p>
            <a:pPr algn="just"/>
            <a:endParaRPr lang="en-US" dirty="0"/>
          </a:p>
          <a:p>
            <a:pPr algn="just"/>
            <a:r>
              <a:rPr lang="en-US" dirty="0"/>
              <a:t>Confidentiality :</a:t>
            </a:r>
          </a:p>
          <a:p>
            <a:pPr lvl="1" algn="just"/>
            <a:r>
              <a:rPr lang="en-US" sz="2000" dirty="0"/>
              <a:t> </a:t>
            </a:r>
            <a:r>
              <a:rPr lang="en-US" sz="2000" b="1" dirty="0"/>
              <a:t>Hiding the information</a:t>
            </a:r>
            <a:r>
              <a:rPr lang="en-US" sz="2000" dirty="0"/>
              <a:t> from unauthorized access.</a:t>
            </a:r>
          </a:p>
          <a:p>
            <a:pPr algn="just">
              <a:buNone/>
            </a:pPr>
            <a:endParaRPr lang="en-US" dirty="0"/>
          </a:p>
          <a:p>
            <a:pPr algn="just"/>
            <a:r>
              <a:rPr lang="en-US" dirty="0"/>
              <a:t>Integrity : </a:t>
            </a:r>
          </a:p>
          <a:p>
            <a:pPr lvl="1" algn="just"/>
            <a:r>
              <a:rPr lang="en-US" sz="2000" b="1" dirty="0"/>
              <a:t>Preventing</a:t>
            </a:r>
            <a:r>
              <a:rPr lang="en-US" sz="2000" dirty="0"/>
              <a:t> information </a:t>
            </a:r>
            <a:r>
              <a:rPr lang="en-US" sz="2000" b="1" dirty="0"/>
              <a:t>from </a:t>
            </a:r>
            <a:r>
              <a:rPr lang="en-US" sz="2000" dirty="0"/>
              <a:t>unauthorized </a:t>
            </a:r>
            <a:r>
              <a:rPr lang="en-US" sz="2000" b="1" dirty="0"/>
              <a:t>modification.</a:t>
            </a:r>
          </a:p>
          <a:p>
            <a:pPr algn="just"/>
            <a:endParaRPr lang="en-US" dirty="0"/>
          </a:p>
          <a:p>
            <a:pPr algn="just"/>
            <a:r>
              <a:rPr lang="en-US" dirty="0"/>
              <a:t>Availability :</a:t>
            </a:r>
            <a:r>
              <a:rPr lang="en-US" b="1" dirty="0"/>
              <a:t> </a:t>
            </a:r>
          </a:p>
          <a:p>
            <a:pPr lvl="1" algn="just"/>
            <a:r>
              <a:rPr lang="en-US" sz="2000" b="1" dirty="0"/>
              <a:t>Easily available to authorized user</a:t>
            </a:r>
          </a:p>
          <a:p>
            <a:pPr algn="just"/>
            <a:endParaRPr lang="en-US" dirty="0"/>
          </a:p>
          <a:p>
            <a:pPr algn="just"/>
            <a:endParaRPr lang="en-US" dirty="0"/>
          </a:p>
        </p:txBody>
      </p:sp>
    </p:spTree>
    <p:extLst>
      <p:ext uri="{BB962C8B-B14F-4D97-AF65-F5344CB8AC3E}">
        <p14:creationId xmlns:p14="http://schemas.microsoft.com/office/powerpoint/2010/main" val="1330306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l-GR" dirty="0">
                <a:ea typeface="ＭＳ Ｐゴシック" panose="020B0600070205080204" pitchFamily="34" charset="-128"/>
              </a:rPr>
              <a:t>Computer Security</a:t>
            </a:r>
            <a:endParaRPr lang="en-IN" dirty="0"/>
          </a:p>
        </p:txBody>
      </p:sp>
      <p:sp>
        <p:nvSpPr>
          <p:cNvPr id="3" name="Content Placeholder 2"/>
          <p:cNvSpPr>
            <a:spLocks noGrp="1"/>
          </p:cNvSpPr>
          <p:nvPr>
            <p:ph idx="1"/>
          </p:nvPr>
        </p:nvSpPr>
        <p:spPr/>
        <p:txBody>
          <a:bodyPr/>
          <a:lstStyle/>
          <a:p>
            <a:r>
              <a:rPr lang="en-US" b="1" dirty="0"/>
              <a:t>Confidentiality :</a:t>
            </a:r>
          </a:p>
          <a:p>
            <a:pPr lvl="1"/>
            <a:r>
              <a:rPr lang="en-US" sz="2000" dirty="0"/>
              <a:t>Information should remain secret , related with both storage and also transit.</a:t>
            </a:r>
          </a:p>
          <a:p>
            <a:pPr lvl="1"/>
            <a:r>
              <a:rPr lang="en-US" sz="2000" dirty="0"/>
              <a:t>Loss of confidentiality is unauthorized disclosure of information.</a:t>
            </a:r>
          </a:p>
          <a:p>
            <a:endParaRPr lang="en-US" dirty="0"/>
          </a:p>
          <a:p>
            <a:r>
              <a:rPr lang="en-US" b="1" dirty="0"/>
              <a:t>Integrity :</a:t>
            </a:r>
          </a:p>
          <a:p>
            <a:pPr lvl="1"/>
            <a:r>
              <a:rPr lang="en-US" sz="2000" dirty="0"/>
              <a:t>Change should be made by authorized user.</a:t>
            </a:r>
          </a:p>
          <a:p>
            <a:pPr lvl="1">
              <a:buNone/>
            </a:pPr>
            <a:r>
              <a:rPr lang="en-US" sz="2000" dirty="0"/>
              <a:t>      1) Preventing the modification</a:t>
            </a:r>
          </a:p>
          <a:p>
            <a:pPr lvl="1">
              <a:buNone/>
            </a:pPr>
            <a:r>
              <a:rPr lang="en-US" sz="2000" dirty="0"/>
              <a:t>      2) Detecting the modification</a:t>
            </a:r>
          </a:p>
          <a:p>
            <a:endParaRPr lang="en-US" dirty="0"/>
          </a:p>
          <a:p>
            <a:r>
              <a:rPr lang="en-US" b="1" dirty="0"/>
              <a:t>Availability :</a:t>
            </a:r>
            <a:r>
              <a:rPr lang="en-US" dirty="0"/>
              <a:t> </a:t>
            </a:r>
          </a:p>
          <a:p>
            <a:pPr lvl="1"/>
            <a:r>
              <a:rPr lang="en-US" sz="2000" dirty="0"/>
              <a:t>Confidentiality and integrity should not hinder the availability</a:t>
            </a:r>
          </a:p>
          <a:p>
            <a:pPr lvl="1"/>
            <a:endParaRPr lang="en-US" sz="2000" dirty="0"/>
          </a:p>
        </p:txBody>
      </p:sp>
    </p:spTree>
    <p:extLst>
      <p:ext uri="{BB962C8B-B14F-4D97-AF65-F5344CB8AC3E}">
        <p14:creationId xmlns:p14="http://schemas.microsoft.com/office/powerpoint/2010/main" val="129784866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1101</TotalTime>
  <Words>3129</Words>
  <Application>Microsoft Office PowerPoint</Application>
  <PresentationFormat>Widescreen</PresentationFormat>
  <Paragraphs>500</Paragraphs>
  <Slides>78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78</vt:i4>
      </vt:variant>
    </vt:vector>
  </HeadingPairs>
  <TitlesOfParts>
    <vt:vector size="90" baseType="lpstr">
      <vt:lpstr>Arial</vt:lpstr>
      <vt:lpstr>Calibri</vt:lpstr>
      <vt:lpstr>CastleT</vt:lpstr>
      <vt:lpstr>Corbel</vt:lpstr>
      <vt:lpstr>Segoe UI Light</vt:lpstr>
      <vt:lpstr>Symbol</vt:lpstr>
      <vt:lpstr>Times</vt:lpstr>
      <vt:lpstr>Times New Roman</vt:lpstr>
      <vt:lpstr>Times-Roman</vt:lpstr>
      <vt:lpstr>Wingdings</vt:lpstr>
      <vt:lpstr>Wingdings 2</vt:lpstr>
      <vt:lpstr>Frame</vt:lpstr>
      <vt:lpstr>PowerPoint Presentation</vt:lpstr>
      <vt:lpstr>Information Security</vt:lpstr>
      <vt:lpstr>Standards Organizations</vt:lpstr>
      <vt:lpstr>Unit 1 Conventional Encryption</vt:lpstr>
      <vt:lpstr>Background</vt:lpstr>
      <vt:lpstr>PowerPoint Presentation</vt:lpstr>
      <vt:lpstr>Computer Security</vt:lpstr>
      <vt:lpstr>Computer Security</vt:lpstr>
      <vt:lpstr>Computer Security</vt:lpstr>
      <vt:lpstr>Examples of Security  Requirements</vt:lpstr>
      <vt:lpstr>Security Requirements</vt:lpstr>
      <vt:lpstr>Aspects of Security</vt:lpstr>
      <vt:lpstr>Types of Attacks</vt:lpstr>
      <vt:lpstr>Classify Security Attacks as</vt:lpstr>
      <vt:lpstr>Passive Attack:  release of message contents</vt:lpstr>
      <vt:lpstr>Passive Attack: Traffic Analysis</vt:lpstr>
      <vt:lpstr>Active Attack: Masquerade</vt:lpstr>
      <vt:lpstr>Active Attack: Replay</vt:lpstr>
      <vt:lpstr>Active Attack: Replay and  Modification of messages </vt:lpstr>
      <vt:lpstr>Active Attack: Modification</vt:lpstr>
      <vt:lpstr>Active Attack: Denial of service</vt:lpstr>
      <vt:lpstr>Active Attack: Denial of service</vt:lpstr>
      <vt:lpstr>Security Services (X.800)</vt:lpstr>
      <vt:lpstr>Security Service</vt:lpstr>
      <vt:lpstr>Security mechanism… To provide security services…</vt:lpstr>
      <vt:lpstr>Digital Signature</vt:lpstr>
      <vt:lpstr>PowerPoint Presentation</vt:lpstr>
      <vt:lpstr>Model for n/w security</vt:lpstr>
      <vt:lpstr>Classical Encryption Techniques</vt:lpstr>
      <vt:lpstr>PowerPoint Presentation</vt:lpstr>
      <vt:lpstr>Symmetric Cipher model..</vt:lpstr>
      <vt:lpstr>PowerPoint Presentation</vt:lpstr>
      <vt:lpstr>Symmetric Cipher Model</vt:lpstr>
      <vt:lpstr>Symmetric Encryption</vt:lpstr>
      <vt:lpstr>Symmetric Encryption</vt:lpstr>
      <vt:lpstr>Conventional Cryptosystem</vt:lpstr>
      <vt:lpstr>Cryptanalysis</vt:lpstr>
      <vt:lpstr>Brute-force attack</vt:lpstr>
      <vt:lpstr>Cryptanalytic  Attack</vt:lpstr>
      <vt:lpstr>PowerPoint Presentation</vt:lpstr>
      <vt:lpstr>Classical Encryption Techniques </vt:lpstr>
      <vt:lpstr>Substitution Techniques</vt:lpstr>
      <vt:lpstr>Caesar Cipher</vt:lpstr>
      <vt:lpstr>Caesar Cipher</vt:lpstr>
      <vt:lpstr>Cryptanalysis Of caesar cipher</vt:lpstr>
      <vt:lpstr>PowerPoint Presentation</vt:lpstr>
      <vt:lpstr>Something Maths… </vt:lpstr>
      <vt:lpstr>Monoalphabetic cipher</vt:lpstr>
      <vt:lpstr>Monoalphabetic cipher</vt:lpstr>
      <vt:lpstr>PowerPoint Presentation</vt:lpstr>
      <vt:lpstr>Polyalphabetic Ciphers</vt:lpstr>
      <vt:lpstr>Vigenère Cipher</vt:lpstr>
      <vt:lpstr>Vigenère Cipher</vt:lpstr>
      <vt:lpstr>Vigenère Cipher</vt:lpstr>
      <vt:lpstr>Security of Vigenère Ciphers </vt:lpstr>
      <vt:lpstr>2.Vernam Cipher</vt:lpstr>
      <vt:lpstr>2.Vernam Cipher</vt:lpstr>
      <vt:lpstr>Playfair Cipher</vt:lpstr>
      <vt:lpstr>Playfair Key Matrix</vt:lpstr>
      <vt:lpstr>Encrypting and Decrypting</vt:lpstr>
      <vt:lpstr>Security of Playfair Cipher</vt:lpstr>
      <vt:lpstr>Hill Cipher</vt:lpstr>
      <vt:lpstr>Hill Cipher</vt:lpstr>
      <vt:lpstr>Hill Cipher</vt:lpstr>
      <vt:lpstr>PowerPoint Presentation</vt:lpstr>
      <vt:lpstr>OTP</vt:lpstr>
      <vt:lpstr>OTP</vt:lpstr>
      <vt:lpstr>Transposition Technique</vt:lpstr>
      <vt:lpstr>One stage transposition </vt:lpstr>
      <vt:lpstr>2nd stage transposition</vt:lpstr>
      <vt:lpstr>Rotor Machine</vt:lpstr>
      <vt:lpstr>Rotor Machine</vt:lpstr>
      <vt:lpstr>Rotor Machine</vt:lpstr>
      <vt:lpstr>Rotor Machine</vt:lpstr>
      <vt:lpstr>Rotor Machine -Enigma Machine</vt:lpstr>
      <vt:lpstr>World War II Era Encryption Devices</vt:lpstr>
      <vt:lpstr>Steganography (Covered writing….)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Shyam Dadhaniya</cp:lastModifiedBy>
  <cp:revision>87</cp:revision>
  <dcterms:created xsi:type="dcterms:W3CDTF">2019-05-12T04:30:40Z</dcterms:created>
  <dcterms:modified xsi:type="dcterms:W3CDTF">2021-04-06T10:58:45Z</dcterms:modified>
</cp:coreProperties>
</file>