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7" r:id="rId2"/>
    <p:sldId id="283" r:id="rId3"/>
    <p:sldId id="258" r:id="rId4"/>
    <p:sldId id="284" r:id="rId5"/>
    <p:sldId id="259" r:id="rId6"/>
    <p:sldId id="285" r:id="rId7"/>
    <p:sldId id="262" r:id="rId8"/>
    <p:sldId id="260" r:id="rId9"/>
    <p:sldId id="339" r:id="rId10"/>
    <p:sldId id="261" r:id="rId11"/>
    <p:sldId id="263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282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52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2B78-33AF-524C-80AA-7443C6167E7E}" type="datetimeFigureOut">
              <a:rPr lang="en-US" smtClean="0"/>
              <a:t>06-Apr-21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7326-8BB6-8F4B-99F3-13B65E5D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17326-8BB6-8F4B-99F3-13B65E5D6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2856628"/>
            <a:ext cx="2743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 2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 :  Block Ciphers, DES, AES</a:t>
            </a: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Cryptography and Network Security and 3161609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&amp; Permutations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4180" marR="5715" indent="-411480" algn="just">
              <a:lnSpc>
                <a:spcPct val="100000"/>
              </a:lnSpc>
              <a:spcBef>
                <a:spcPts val="100"/>
              </a:spcBef>
              <a:buSzPct val="64583"/>
              <a:buFont typeface="Arial"/>
              <a:buChar char="•"/>
              <a:tabLst>
                <a:tab pos="424180" algn="l"/>
              </a:tabLst>
            </a:pPr>
            <a:r>
              <a:rPr lang="en-IN" b="1" dirty="0">
                <a:latin typeface="Cambria"/>
                <a:cs typeface="Cambria"/>
              </a:rPr>
              <a:t>Diffusion can be </a:t>
            </a:r>
            <a:r>
              <a:rPr lang="en-IN" b="1" spc="-15" dirty="0">
                <a:latin typeface="Cambria"/>
                <a:cs typeface="Cambria"/>
              </a:rPr>
              <a:t>achieved </a:t>
            </a:r>
            <a:r>
              <a:rPr lang="en-IN" b="1" spc="-25" dirty="0">
                <a:latin typeface="Cambria"/>
                <a:cs typeface="Cambria"/>
              </a:rPr>
              <a:t>by </a:t>
            </a:r>
            <a:r>
              <a:rPr lang="en-IN" b="1" spc="-15" dirty="0">
                <a:latin typeface="Cambria"/>
                <a:cs typeface="Cambria"/>
              </a:rPr>
              <a:t>repeatedly </a:t>
            </a:r>
            <a:r>
              <a:rPr lang="en-IN" b="1" spc="-5" dirty="0">
                <a:latin typeface="Cambria"/>
                <a:cs typeface="Cambria"/>
              </a:rPr>
              <a:t>performing  the </a:t>
            </a:r>
            <a:r>
              <a:rPr lang="en-IN" b="1" dirty="0">
                <a:latin typeface="Cambria"/>
                <a:cs typeface="Cambria"/>
              </a:rPr>
              <a:t>some </a:t>
            </a:r>
            <a:r>
              <a:rPr lang="en-IN" b="1" spc="-5" dirty="0">
                <a:latin typeface="Cambria"/>
                <a:cs typeface="Cambria"/>
              </a:rPr>
              <a:t>permutation </a:t>
            </a:r>
            <a:r>
              <a:rPr lang="en-IN" b="1" dirty="0">
                <a:latin typeface="Cambria"/>
                <a:cs typeface="Cambria"/>
              </a:rPr>
              <a:t>: </a:t>
            </a:r>
            <a:r>
              <a:rPr lang="en-IN" dirty="0">
                <a:latin typeface="Cambria"/>
                <a:cs typeface="Cambria"/>
              </a:rPr>
              <a:t>The </a:t>
            </a:r>
            <a:r>
              <a:rPr lang="en-IN" spc="-5" dirty="0">
                <a:latin typeface="Cambria"/>
                <a:cs typeface="Cambria"/>
              </a:rPr>
              <a:t>effect is that </a:t>
            </a:r>
            <a:r>
              <a:rPr lang="en-IN" dirty="0">
                <a:latin typeface="Cambria"/>
                <a:cs typeface="Cambria"/>
              </a:rPr>
              <a:t>bits </a:t>
            </a:r>
            <a:r>
              <a:rPr lang="en-IN" spc="-15" dirty="0">
                <a:latin typeface="Cambria"/>
                <a:cs typeface="Cambria"/>
              </a:rPr>
              <a:t>from  </a:t>
            </a:r>
            <a:r>
              <a:rPr lang="en-IN" spc="-10" dirty="0">
                <a:latin typeface="Cambria"/>
                <a:cs typeface="Cambria"/>
              </a:rPr>
              <a:t>different </a:t>
            </a:r>
            <a:r>
              <a:rPr lang="en-IN" spc="-5" dirty="0">
                <a:latin typeface="Cambria"/>
                <a:cs typeface="Cambria"/>
              </a:rPr>
              <a:t>positions in the original </a:t>
            </a:r>
            <a:r>
              <a:rPr lang="en-IN" spc="-105" dirty="0">
                <a:latin typeface="Cambria"/>
                <a:cs typeface="Cambria"/>
              </a:rPr>
              <a:t>P.T </a:t>
            </a:r>
            <a:r>
              <a:rPr lang="en-IN" spc="-5" dirty="0">
                <a:latin typeface="Cambria"/>
                <a:cs typeface="Cambria"/>
              </a:rPr>
              <a:t>contribute </a:t>
            </a:r>
            <a:r>
              <a:rPr lang="en-IN" spc="-15" dirty="0">
                <a:latin typeface="Cambria"/>
                <a:cs typeface="Cambria"/>
              </a:rPr>
              <a:t>to </a:t>
            </a:r>
            <a:r>
              <a:rPr lang="en-IN" dirty="0">
                <a:latin typeface="Cambria"/>
                <a:cs typeface="Cambria"/>
              </a:rPr>
              <a:t>a  </a:t>
            </a:r>
            <a:r>
              <a:rPr lang="en-IN" spc="-5" dirty="0">
                <a:latin typeface="Cambria"/>
                <a:cs typeface="Cambria"/>
              </a:rPr>
              <a:t>single bits of </a:t>
            </a:r>
            <a:r>
              <a:rPr lang="en-IN" spc="-10" dirty="0">
                <a:latin typeface="Cambria"/>
                <a:cs typeface="Cambria"/>
              </a:rPr>
              <a:t>character </a:t>
            </a:r>
            <a:r>
              <a:rPr lang="en-IN" spc="-5" dirty="0">
                <a:latin typeface="Cambria"/>
                <a:cs typeface="Cambria"/>
              </a:rPr>
              <a:t>in </a:t>
            </a:r>
            <a:r>
              <a:rPr lang="en-IN" dirty="0">
                <a:latin typeface="Cambria"/>
                <a:cs typeface="Cambria"/>
              </a:rPr>
              <a:t>cipher</a:t>
            </a:r>
            <a:r>
              <a:rPr lang="en-IN" spc="5" dirty="0">
                <a:latin typeface="Cambria"/>
                <a:cs typeface="Cambria"/>
              </a:rPr>
              <a:t> </a:t>
            </a:r>
            <a:r>
              <a:rPr lang="en-IN" spc="-10" dirty="0">
                <a:latin typeface="Cambria"/>
                <a:cs typeface="Cambria"/>
              </a:rPr>
              <a:t>text.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IN" sz="3200" dirty="0">
              <a:latin typeface="Cambria"/>
              <a:cs typeface="Cambria"/>
            </a:endParaRPr>
          </a:p>
          <a:p>
            <a:pPr marL="424180" marR="5080" indent="-411480" algn="just">
              <a:lnSpc>
                <a:spcPct val="100000"/>
              </a:lnSpc>
              <a:buSzPct val="64583"/>
              <a:buFont typeface="Arial"/>
              <a:buChar char="•"/>
              <a:tabLst>
                <a:tab pos="424180" algn="l"/>
              </a:tabLst>
            </a:pPr>
            <a:r>
              <a:rPr lang="en-IN" b="1" spc="-10" dirty="0">
                <a:latin typeface="Cambria"/>
                <a:cs typeface="Cambria"/>
              </a:rPr>
              <a:t>Confusion </a:t>
            </a:r>
            <a:r>
              <a:rPr lang="en-IN" b="1" dirty="0">
                <a:latin typeface="Cambria"/>
                <a:cs typeface="Cambria"/>
              </a:rPr>
              <a:t>can be </a:t>
            </a:r>
            <a:r>
              <a:rPr lang="en-IN" b="1" spc="-20" dirty="0">
                <a:latin typeface="Cambria"/>
                <a:cs typeface="Cambria"/>
              </a:rPr>
              <a:t>achieved </a:t>
            </a:r>
            <a:r>
              <a:rPr lang="en-IN" b="1" spc="-30" dirty="0">
                <a:latin typeface="Cambria"/>
                <a:cs typeface="Cambria"/>
              </a:rPr>
              <a:t>by </a:t>
            </a:r>
            <a:r>
              <a:rPr lang="en-IN" b="1" spc="-5" dirty="0">
                <a:latin typeface="Cambria"/>
                <a:cs typeface="Cambria"/>
              </a:rPr>
              <a:t>the </a:t>
            </a:r>
            <a:r>
              <a:rPr lang="en-IN" b="1" dirty="0">
                <a:latin typeface="Cambria"/>
                <a:cs typeface="Cambria"/>
              </a:rPr>
              <a:t>use of </a:t>
            </a:r>
            <a:r>
              <a:rPr lang="en-IN" b="1" spc="-15" dirty="0">
                <a:latin typeface="Cambria"/>
                <a:cs typeface="Cambria"/>
              </a:rPr>
              <a:t>complex  </a:t>
            </a:r>
            <a:r>
              <a:rPr lang="en-IN" b="1" dirty="0">
                <a:latin typeface="Cambria"/>
                <a:cs typeface="Cambria"/>
              </a:rPr>
              <a:t>substitution </a:t>
            </a:r>
            <a:r>
              <a:rPr lang="en-IN" b="1" spc="-5" dirty="0">
                <a:latin typeface="Cambria"/>
                <a:cs typeface="Cambria"/>
              </a:rPr>
              <a:t>algorithm </a:t>
            </a:r>
            <a:r>
              <a:rPr lang="en-IN" spc="-15" dirty="0">
                <a:latin typeface="Cambria"/>
                <a:cs typeface="Cambria"/>
              </a:rPr>
              <a:t>like </a:t>
            </a:r>
            <a:r>
              <a:rPr lang="en-IN" spc="-5" dirty="0">
                <a:latin typeface="Cambria"/>
                <a:cs typeface="Cambria"/>
              </a:rPr>
              <a:t>hill cipher or </a:t>
            </a:r>
            <a:r>
              <a:rPr lang="en-IN" spc="-15" dirty="0">
                <a:latin typeface="Cambria"/>
                <a:cs typeface="Cambria"/>
              </a:rPr>
              <a:t>Playfair  </a:t>
            </a:r>
            <a:r>
              <a:rPr lang="en-IN" spc="-35" dirty="0">
                <a:latin typeface="Cambria"/>
                <a:cs typeface="Cambria"/>
              </a:rPr>
              <a:t>cipher.</a:t>
            </a:r>
            <a:endParaRPr lang="en-IN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9784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Feistel Structure</a:t>
            </a:r>
            <a:endParaRPr lang="en-IN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2986855-9358-1E45-A76A-5B5CA9C2FB64}"/>
              </a:ext>
            </a:extLst>
          </p:cNvPr>
          <p:cNvSpPr/>
          <p:nvPr/>
        </p:nvSpPr>
        <p:spPr>
          <a:xfrm>
            <a:off x="3396965" y="92598"/>
            <a:ext cx="8542116" cy="6377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974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7901-B768-8647-B1F0-F8637CA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Data Encryption Standard (DES)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3C0B-A8F0-9F44-9ECC-39F512C2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most widely used block cipher in world </a:t>
            </a:r>
          </a:p>
          <a:p>
            <a:r>
              <a:rPr lang="en-AU" altLang="en-US" dirty="0"/>
              <a:t>adopted in 1977 by NBS (now NIST)</a:t>
            </a:r>
          </a:p>
          <a:p>
            <a:pPr lvl="1"/>
            <a:r>
              <a:rPr lang="en-US" altLang="en-US" dirty="0"/>
              <a:t>as FIPS PUB 46</a:t>
            </a:r>
            <a:endParaRPr lang="en-AU" altLang="en-US" dirty="0"/>
          </a:p>
          <a:p>
            <a:r>
              <a:rPr lang="en-US" altLang="en-US" dirty="0"/>
              <a:t>encrypts 64-bit data using 56-bit key</a:t>
            </a:r>
          </a:p>
          <a:p>
            <a:r>
              <a:rPr lang="en-US" altLang="en-US" dirty="0"/>
              <a:t>has widespread use</a:t>
            </a:r>
          </a:p>
          <a:p>
            <a:r>
              <a:rPr lang="en-US" altLang="en-US" dirty="0"/>
              <a:t>has been considerable controversy over its security</a:t>
            </a:r>
            <a:endParaRPr lang="en-AU" altLang="en-US" dirty="0"/>
          </a:p>
          <a:p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7B3-F9A1-DA48-BF9A-6E979AFE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B757-2B08-FB4F-9B60-62D89AE2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/>
              <a:t>IBM developed Lucifer cipher</a:t>
            </a:r>
          </a:p>
          <a:p>
            <a:pPr lvl="2">
              <a:defRPr/>
            </a:pPr>
            <a:r>
              <a:rPr lang="en-US" sz="2800" dirty="0"/>
              <a:t>by team led by Feistel in late 60’s</a:t>
            </a:r>
          </a:p>
          <a:p>
            <a:pPr lvl="2">
              <a:defRPr/>
            </a:pPr>
            <a:r>
              <a:rPr lang="en-US" sz="2800" dirty="0"/>
              <a:t>used 64-bit data blocks with 128-bit key</a:t>
            </a:r>
          </a:p>
          <a:p>
            <a:pPr lvl="1">
              <a:defRPr/>
            </a:pPr>
            <a:r>
              <a:rPr lang="en-US" dirty="0"/>
              <a:t>then redeveloped as a commercial cipher with input from National Security Agency and others.</a:t>
            </a:r>
          </a:p>
          <a:p>
            <a:pPr marL="739775" lvl="1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IBM submitted their revised Lucifer which was eventually accepted as the DES</a:t>
            </a:r>
          </a:p>
          <a:p>
            <a:pPr lvl="1"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406-DB74-9345-BADB-067D9CB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DES Design Controversy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D8C7-02C3-604E-ABB1-27310E56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although DES standard is public</a:t>
            </a:r>
          </a:p>
          <a:p>
            <a:r>
              <a:rPr lang="en-AU" altLang="en-US" dirty="0"/>
              <a:t>was considerable controversy over design </a:t>
            </a:r>
          </a:p>
          <a:p>
            <a:pPr lvl="1"/>
            <a:r>
              <a:rPr lang="en-AU" altLang="en-US" dirty="0"/>
              <a:t>in choice of 56-bit key (vs Lucifer 128-bit)</a:t>
            </a:r>
          </a:p>
          <a:p>
            <a:pPr lvl="1"/>
            <a:r>
              <a:rPr lang="en-AU" altLang="en-US" dirty="0"/>
              <a:t>and because design criteria were classified </a:t>
            </a:r>
          </a:p>
          <a:p>
            <a:r>
              <a:rPr lang="en-US" altLang="en-US" dirty="0"/>
              <a:t>subsequent events and public analysis show in fact design was appropriate</a:t>
            </a:r>
          </a:p>
          <a:p>
            <a:r>
              <a:rPr lang="en-US" altLang="en-US" dirty="0"/>
              <a:t>use of DES has flourished</a:t>
            </a:r>
          </a:p>
          <a:p>
            <a:pPr lvl="1"/>
            <a:r>
              <a:rPr lang="en-US" altLang="en-US" dirty="0"/>
              <a:t>especially in financial applications</a:t>
            </a:r>
          </a:p>
          <a:p>
            <a:pPr lvl="1"/>
            <a:r>
              <a:rPr lang="en-AU" altLang="en-US" dirty="0"/>
              <a:t>still standardised for legacy application use</a:t>
            </a:r>
          </a:p>
          <a:p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3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73C4-4EC0-4C46-B40B-E120D14D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Encryption Overview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8D6CB1B-9E5D-7B4C-8E18-58F9D5FB6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934" y="386398"/>
            <a:ext cx="5212465" cy="627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7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21AF-52EA-AA4C-B332-4E697DF4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Initial Permutation 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3E53-A9DF-DE41-BB4A-17E5251C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first step of the data computation </a:t>
            </a:r>
          </a:p>
          <a:p>
            <a:r>
              <a:rPr lang="en-AU" altLang="en-US" dirty="0"/>
              <a:t>IP reorders the input data bits </a:t>
            </a:r>
          </a:p>
          <a:p>
            <a:r>
              <a:rPr lang="en-AU" altLang="en-US" dirty="0"/>
              <a:t>even bits to LH half, odd bits to RH half </a:t>
            </a:r>
          </a:p>
          <a:p>
            <a:r>
              <a:rPr lang="en-AU" altLang="en-US" dirty="0"/>
              <a:t>quite regular in structure (easy in h/w)</a:t>
            </a:r>
          </a:p>
          <a:p>
            <a:pPr>
              <a:buNone/>
            </a:pPr>
            <a:r>
              <a:rPr lang="en-AU" altLang="en-US" sz="1400" dirty="0">
                <a:latin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880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85BA-B803-9947-A960-D54E0E1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Round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04C7-D4C0-1844-A36E-72659E3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uses two 32-bit L &amp; R halves</a:t>
            </a:r>
          </a:p>
          <a:p>
            <a:r>
              <a:rPr lang="en-AU" altLang="en-US" dirty="0"/>
              <a:t>as for any Feistel cipher can describe as:</a:t>
            </a:r>
          </a:p>
          <a:p>
            <a:pPr lvl="1">
              <a:buNone/>
            </a:pPr>
            <a:r>
              <a:rPr lang="en-AU" altLang="en-US" i="1" dirty="0"/>
              <a:t>L</a:t>
            </a:r>
            <a:r>
              <a:rPr lang="en-AU" altLang="en-US" i="1" baseline="-25000" dirty="0"/>
              <a:t>i</a:t>
            </a:r>
            <a:r>
              <a:rPr lang="en-AU" altLang="en-US" i="1" dirty="0"/>
              <a:t> </a:t>
            </a:r>
            <a:r>
              <a:rPr lang="en-AU" altLang="en-US" dirty="0"/>
              <a:t>= </a:t>
            </a:r>
            <a:r>
              <a:rPr lang="en-AU" altLang="en-US" i="1" dirty="0"/>
              <a:t>R</a:t>
            </a:r>
            <a:r>
              <a:rPr lang="en-AU" altLang="en-US" i="1" baseline="-25000" dirty="0"/>
              <a:t>i</a:t>
            </a:r>
            <a:r>
              <a:rPr lang="en-AU" altLang="en-US" baseline="-25000" dirty="0"/>
              <a:t>–1</a:t>
            </a:r>
          </a:p>
          <a:p>
            <a:pPr lvl="1">
              <a:buNone/>
            </a:pPr>
            <a:r>
              <a:rPr lang="en-AU" altLang="en-US" i="1" dirty="0"/>
              <a:t>R</a:t>
            </a:r>
            <a:r>
              <a:rPr lang="en-AU" altLang="en-US" i="1" baseline="-25000" dirty="0"/>
              <a:t>i</a:t>
            </a:r>
            <a:r>
              <a:rPr lang="en-AU" altLang="en-US" i="1" dirty="0"/>
              <a:t> </a:t>
            </a:r>
            <a:r>
              <a:rPr lang="en-AU" altLang="en-US" dirty="0"/>
              <a:t>= </a:t>
            </a:r>
            <a:r>
              <a:rPr lang="en-AU" altLang="en-US" i="1" dirty="0"/>
              <a:t>L</a:t>
            </a:r>
            <a:r>
              <a:rPr lang="en-AU" altLang="en-US" i="1" baseline="-25000" dirty="0"/>
              <a:t>i</a:t>
            </a:r>
            <a:r>
              <a:rPr lang="en-AU" altLang="en-US" baseline="-25000" dirty="0"/>
              <a:t>–1</a:t>
            </a:r>
            <a:r>
              <a:rPr lang="en-AU" altLang="en-US" dirty="0"/>
              <a:t> </a:t>
            </a:r>
            <a:r>
              <a:rPr lang="en-AU" altLang="en-US" dirty="0">
                <a:sym typeface="Symbol" pitchFamily="2" charset="2"/>
              </a:rPr>
              <a:t></a:t>
            </a:r>
            <a:r>
              <a:rPr lang="en-AU" altLang="en-US" dirty="0"/>
              <a:t> F(</a:t>
            </a:r>
            <a:r>
              <a:rPr lang="en-AU" altLang="en-US" i="1" dirty="0"/>
              <a:t>R</a:t>
            </a:r>
            <a:r>
              <a:rPr lang="en-AU" altLang="en-US" i="1" baseline="-25000" dirty="0"/>
              <a:t>i</a:t>
            </a:r>
            <a:r>
              <a:rPr lang="en-AU" altLang="en-US" baseline="-25000" dirty="0"/>
              <a:t>–1</a:t>
            </a:r>
            <a:r>
              <a:rPr lang="en-AU" altLang="en-US" dirty="0"/>
              <a:t>, </a:t>
            </a:r>
            <a:r>
              <a:rPr lang="en-AU" altLang="en-US" i="1" dirty="0"/>
              <a:t>K</a:t>
            </a:r>
            <a:r>
              <a:rPr lang="en-AU" altLang="en-US" i="1" baseline="-25000" dirty="0"/>
              <a:t>i</a:t>
            </a:r>
            <a:r>
              <a:rPr lang="en-AU" altLang="en-US" dirty="0"/>
              <a:t>)</a:t>
            </a:r>
          </a:p>
          <a:p>
            <a:r>
              <a:rPr lang="en-US" altLang="en-US" dirty="0"/>
              <a:t>F takes 32-bit R half and 48-bit subkey:</a:t>
            </a:r>
          </a:p>
          <a:p>
            <a:pPr lvl="1"/>
            <a:r>
              <a:rPr lang="en-US" altLang="en-US" dirty="0"/>
              <a:t>expands R to 48-bits using perm E</a:t>
            </a:r>
          </a:p>
          <a:p>
            <a:pPr lvl="1"/>
            <a:r>
              <a:rPr lang="en-US" altLang="en-US" dirty="0"/>
              <a:t>adds to subkey using XOR</a:t>
            </a:r>
          </a:p>
          <a:p>
            <a:pPr lvl="1"/>
            <a:r>
              <a:rPr lang="en-US" altLang="en-US" dirty="0"/>
              <a:t>passes through 8 S-boxes to get 32-bit result</a:t>
            </a:r>
          </a:p>
          <a:p>
            <a:pPr lvl="1"/>
            <a:r>
              <a:rPr lang="en-US" altLang="en-US" dirty="0"/>
              <a:t>finally permutes using 32-bit perm P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F813-6256-D349-A1B0-EBEE138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Round Structure</a:t>
            </a:r>
            <a:endParaRPr lang="en-US" dirty="0"/>
          </a:p>
        </p:txBody>
      </p:sp>
      <p:pic>
        <p:nvPicPr>
          <p:cNvPr id="4" name="Picture 3" descr="C:\Users\228MEF\Desktop\Picture1.png">
            <a:extLst>
              <a:ext uri="{FF2B5EF4-FFF2-40B4-BE49-F238E27FC236}">
                <a16:creationId xmlns:a16="http://schemas.microsoft.com/office/drawing/2014/main" id="{77BAB8DF-C08C-A64D-B551-ECEF346C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322" y="642274"/>
            <a:ext cx="7275512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2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AC3-9A47-2E4B-A6CF-881A810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anose="02020500000000000000" pitchFamily="18" charset="-120"/>
              </a:rPr>
              <a:t>Encryption (Round) (cont.)</a:t>
            </a:r>
            <a:br>
              <a:rPr lang="en-US" altLang="zh-TW" dirty="0">
                <a:latin typeface="Calibri" panose="020F0502020204030204" pitchFamily="34" charset="0"/>
                <a:ea typeface="PMingLiU" panose="02020500000000000000" pitchFamily="18" charset="-120"/>
              </a:rPr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58990F-7362-5E47-A180-90F52935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207" y="54483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6" name="Text Box 152580">
            <a:extLst>
              <a:ext uri="{FF2B5EF4-FFF2-40B4-BE49-F238E27FC236}">
                <a16:creationId xmlns:a16="http://schemas.microsoft.com/office/drawing/2014/main" id="{7CC3E5BE-A6E7-B341-9D0C-E8B8A87C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407" y="55245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L</a:t>
            </a:r>
            <a:r>
              <a:rPr lang="en-US" altLang="zh-TW" sz="1800" baseline="-25000">
                <a:latin typeface="Arial" panose="020B0604020202020204" pitchFamily="34" charset="0"/>
                <a:ea typeface="PMingLiU" panose="02020500000000000000" pitchFamily="18" charset="-120"/>
              </a:rPr>
              <a:t>i</a:t>
            </a:r>
            <a:endParaRPr lang="en-US" altLang="zh-TW" sz="18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C1C175-E1EB-4C44-86D1-A5C89BD5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07" y="40767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8" name="Text Box 152585">
            <a:extLst>
              <a:ext uri="{FF2B5EF4-FFF2-40B4-BE49-F238E27FC236}">
                <a16:creationId xmlns:a16="http://schemas.microsoft.com/office/drawing/2014/main" id="{43479E60-B040-3E49-B8C1-CB3B5D44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007" y="41529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Permutation (P)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080AD14-A600-AF42-B998-82AD25D7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07" y="17907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0" name="Text Box 152587">
            <a:extLst>
              <a:ext uri="{FF2B5EF4-FFF2-40B4-BE49-F238E27FC236}">
                <a16:creationId xmlns:a16="http://schemas.microsoft.com/office/drawing/2014/main" id="{2155464B-F3F9-9F4D-A749-2D74B5FD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007" y="18669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Expansion/permutation (E_table)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1857582-6F36-A947-AC72-10F6535C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07" y="3162300"/>
            <a:ext cx="4038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" name="Text Box 152589">
            <a:extLst>
              <a:ext uri="{FF2B5EF4-FFF2-40B4-BE49-F238E27FC236}">
                <a16:creationId xmlns:a16="http://schemas.microsoft.com/office/drawing/2014/main" id="{E7AE20E3-3239-3949-8F9A-17D424F56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007" y="32385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Substitution/choice (S-box)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D5ED6C2-F14E-484E-99E1-9854DD6E6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7" y="47625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4" name="Text Box 152592">
            <a:extLst>
              <a:ext uri="{FF2B5EF4-FFF2-40B4-BE49-F238E27FC236}">
                <a16:creationId xmlns:a16="http://schemas.microsoft.com/office/drawing/2014/main" id="{24C107AC-36FE-7441-9A0D-42D0A2250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07" y="48387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XOR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6E568AF-0FED-B645-A340-BDEC4BD5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607" y="54483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6" name="Text Box 152594">
            <a:extLst>
              <a:ext uri="{FF2B5EF4-FFF2-40B4-BE49-F238E27FC236}">
                <a16:creationId xmlns:a16="http://schemas.microsoft.com/office/drawing/2014/main" id="{B3EBA31A-7810-B54A-8CCB-A8CA43CC3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607" y="55245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R</a:t>
            </a:r>
            <a:r>
              <a:rPr lang="en-US" altLang="zh-TW" sz="1800" baseline="-25000">
                <a:latin typeface="Arial" panose="020B0604020202020204" pitchFamily="34" charset="0"/>
                <a:ea typeface="PMingLiU" panose="02020500000000000000" pitchFamily="18" charset="-120"/>
              </a:rPr>
              <a:t>i</a:t>
            </a:r>
            <a:endParaRPr lang="en-US" altLang="zh-TW" sz="18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2A243169-A081-C14B-B0AF-760EE3A1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207" y="9525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8" name="Text Box 152596">
            <a:extLst>
              <a:ext uri="{FF2B5EF4-FFF2-40B4-BE49-F238E27FC236}">
                <a16:creationId xmlns:a16="http://schemas.microsoft.com/office/drawing/2014/main" id="{E2AAD945-DD6F-7C41-80D9-85A8B472C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407" y="10287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L</a:t>
            </a:r>
            <a:r>
              <a:rPr lang="en-US" altLang="zh-TW" sz="1800" baseline="-25000">
                <a:latin typeface="Arial" panose="020B0604020202020204" pitchFamily="34" charset="0"/>
                <a:ea typeface="PMingLiU" panose="02020500000000000000" pitchFamily="18" charset="-120"/>
              </a:rPr>
              <a:t>i-1</a:t>
            </a:r>
            <a:endParaRPr lang="en-US" altLang="zh-TW" sz="18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A687B566-189B-6242-92AA-77661774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6807" y="952500"/>
            <a:ext cx="19415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0" name="Text Box 152598">
            <a:extLst>
              <a:ext uri="{FF2B5EF4-FFF2-40B4-BE49-F238E27FC236}">
                <a16:creationId xmlns:a16="http://schemas.microsoft.com/office/drawing/2014/main" id="{10DF01A4-F657-C541-898D-F01BA1DC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3007" y="10287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R</a:t>
            </a:r>
            <a:r>
              <a:rPr lang="en-US" altLang="zh-TW" sz="1800" baseline="-25000">
                <a:latin typeface="Arial" panose="020B0604020202020204" pitchFamily="34" charset="0"/>
                <a:ea typeface="PMingLiU" panose="02020500000000000000" pitchFamily="18" charset="-120"/>
              </a:rPr>
              <a:t>i-1</a:t>
            </a:r>
            <a:endParaRPr lang="en-US" altLang="zh-TW" sz="18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1" name="Straight Connector 19">
            <a:extLst>
              <a:ext uri="{FF2B5EF4-FFF2-40B4-BE49-F238E27FC236}">
                <a16:creationId xmlns:a16="http://schemas.microsoft.com/office/drawing/2014/main" id="{C7431067-86E0-0243-AB10-AA8A3AE125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07" y="5219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Straight Connector 20">
            <a:extLst>
              <a:ext uri="{FF2B5EF4-FFF2-40B4-BE49-F238E27FC236}">
                <a16:creationId xmlns:a16="http://schemas.microsoft.com/office/drawing/2014/main" id="{99B9327C-13C9-5E45-9384-F333C1C30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07" y="4533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60E6C724-8DE5-BF41-B159-6E06C7DF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007" y="24765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24" name="Text Box 152603">
            <a:extLst>
              <a:ext uri="{FF2B5EF4-FFF2-40B4-BE49-F238E27FC236}">
                <a16:creationId xmlns:a16="http://schemas.microsoft.com/office/drawing/2014/main" id="{C8BDC810-72C8-9A4F-A532-13AED714E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07" y="25527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XOR</a:t>
            </a:r>
          </a:p>
        </p:txBody>
      </p:sp>
      <p:sp>
        <p:nvSpPr>
          <p:cNvPr id="25" name="Straight Connector 23">
            <a:extLst>
              <a:ext uri="{FF2B5EF4-FFF2-40B4-BE49-F238E27FC236}">
                <a16:creationId xmlns:a16="http://schemas.microsoft.com/office/drawing/2014/main" id="{99ABA5F4-E23C-7E44-9929-9BC3B8B22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07" y="3619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Straight Connector 24">
            <a:extLst>
              <a:ext uri="{FF2B5EF4-FFF2-40B4-BE49-F238E27FC236}">
                <a16:creationId xmlns:a16="http://schemas.microsoft.com/office/drawing/2014/main" id="{57264861-8F7A-F34E-A61A-D321349C6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07" y="2933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Straight Connector 25">
            <a:extLst>
              <a:ext uri="{FF2B5EF4-FFF2-40B4-BE49-F238E27FC236}">
                <a16:creationId xmlns:a16="http://schemas.microsoft.com/office/drawing/2014/main" id="{B2F900CE-06D9-F74B-A17C-08B896B38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07" y="22479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Straight Connector 26">
            <a:extLst>
              <a:ext uri="{FF2B5EF4-FFF2-40B4-BE49-F238E27FC236}">
                <a16:creationId xmlns:a16="http://schemas.microsoft.com/office/drawing/2014/main" id="{96275628-FF2B-314B-BB90-83041480966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832207" y="2705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152608">
            <a:extLst>
              <a:ext uri="{FF2B5EF4-FFF2-40B4-BE49-F238E27FC236}">
                <a16:creationId xmlns:a16="http://schemas.microsoft.com/office/drawing/2014/main" id="{BCAF6040-44CD-7C45-AE41-47D6BFBB8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6607" y="24765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PMingLiU" panose="02020500000000000000" pitchFamily="18" charset="-120"/>
              </a:rPr>
              <a:t>K</a:t>
            </a:r>
            <a:r>
              <a:rPr lang="en-US" altLang="zh-TW" sz="1800" baseline="-25000">
                <a:latin typeface="Arial" panose="020B0604020202020204" pitchFamily="34" charset="0"/>
                <a:ea typeface="PMingLiU" panose="02020500000000000000" pitchFamily="18" charset="-120"/>
              </a:rPr>
              <a:t>i</a:t>
            </a:r>
            <a:endParaRPr lang="en-US" altLang="zh-TW" sz="180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30" name="Straight Connector 28">
            <a:extLst>
              <a:ext uri="{FF2B5EF4-FFF2-40B4-BE49-F238E27FC236}">
                <a16:creationId xmlns:a16="http://schemas.microsoft.com/office/drawing/2014/main" id="{246F20FA-6AF5-4B48-BE37-7D62B7189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1207" y="1409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Straight Connector 29">
            <a:extLst>
              <a:ext uri="{FF2B5EF4-FFF2-40B4-BE49-F238E27FC236}">
                <a16:creationId xmlns:a16="http://schemas.microsoft.com/office/drawing/2014/main" id="{34316F7E-CDAE-B445-B4AB-0A6C974647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9007" y="15621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Straight Connector 30">
            <a:extLst>
              <a:ext uri="{FF2B5EF4-FFF2-40B4-BE49-F238E27FC236}">
                <a16:creationId xmlns:a16="http://schemas.microsoft.com/office/drawing/2014/main" id="{CACF65A4-0CE3-E244-8C89-5CF5B5A473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7807" y="1562100"/>
            <a:ext cx="198120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Straight Connector 31">
            <a:extLst>
              <a:ext uri="{FF2B5EF4-FFF2-40B4-BE49-F238E27FC236}">
                <a16:creationId xmlns:a16="http://schemas.microsoft.com/office/drawing/2014/main" id="{58583299-8F81-B142-9D7E-37596DA9F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9007" y="49911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Straight Connector 32">
            <a:extLst>
              <a:ext uri="{FF2B5EF4-FFF2-40B4-BE49-F238E27FC236}">
                <a16:creationId xmlns:a16="http://schemas.microsoft.com/office/drawing/2014/main" id="{83E56829-C8C7-A942-B5B8-5E9B5D041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1607" y="1409700"/>
            <a:ext cx="205740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D5D4BAA5-EA55-7A46-A937-EBB3F2A6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607" y="1638300"/>
            <a:ext cx="4191000" cy="2971800"/>
          </a:xfrm>
          <a:prstGeom prst="rect">
            <a:avLst/>
          </a:prstGeom>
          <a:noFill/>
          <a:ln w="9525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11FF58D4-A06F-B74D-80E6-71542ED5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07" y="32385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Segoe UI" pitchFamily="34" charset="0"/>
              <a:buChar char="›"/>
              <a:defRPr sz="32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Font typeface="Segoe UI" pitchFamily="34" charset="0"/>
              <a:buChar char="›"/>
              <a:defRPr sz="28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Font typeface="Segoe UI" pitchFamily="34" charset="0"/>
              <a:buChar char="›"/>
              <a:defRPr sz="24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›"/>
              <a:defRPr sz="2000">
                <a:solidFill>
                  <a:schemeClr val="tx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9pPr>
          </a:lstStyle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000">
                <a:solidFill>
                  <a:schemeClr val="bg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907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74E-F22E-CC4B-8BAF-754B8E8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Block Ciphers &amp; DES - AES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D86D-5448-8346-942D-5E063D42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521" y="1477566"/>
            <a:ext cx="7598448" cy="2781917"/>
          </a:xfrm>
        </p:spPr>
        <p:txBody>
          <a:bodyPr>
            <a:normAutofit/>
          </a:bodyPr>
          <a:lstStyle/>
          <a:p>
            <a:r>
              <a:rPr lang="en-AU" altLang="en-US" dirty="0"/>
              <a:t>now look at modern block ciphers</a:t>
            </a:r>
          </a:p>
          <a:p>
            <a:r>
              <a:rPr lang="en-AU" altLang="en-US" dirty="0"/>
              <a:t>one of the most widely used types of cryptographic algorithms </a:t>
            </a:r>
          </a:p>
          <a:p>
            <a:r>
              <a:rPr lang="en-AU" altLang="en-US" dirty="0"/>
              <a:t>provide secrecy /authentication services</a:t>
            </a:r>
          </a:p>
          <a:p>
            <a:r>
              <a:rPr lang="en-AU" altLang="en-US" dirty="0"/>
              <a:t>focus on DES (Data Encryption Standard)</a:t>
            </a:r>
          </a:p>
          <a:p>
            <a:r>
              <a:rPr lang="en-AU" altLang="en-US" dirty="0"/>
              <a:t>to illustrate block cipher design principles</a:t>
            </a:r>
          </a:p>
          <a:p>
            <a:pPr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</a:pP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36285C-A9C1-C246-8944-BDAC384C4F89}"/>
              </a:ext>
            </a:extLst>
          </p:cNvPr>
          <p:cNvSpPr txBox="1">
            <a:spLocks/>
          </p:cNvSpPr>
          <p:nvPr/>
        </p:nvSpPr>
        <p:spPr>
          <a:xfrm>
            <a:off x="3753521" y="2282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dirty="0">
                <a:solidFill>
                  <a:schemeClr val="tx1"/>
                </a:solidFill>
              </a:rPr>
              <a:t>Modern Block Ciphers</a:t>
            </a:r>
          </a:p>
        </p:txBody>
      </p:sp>
    </p:spTree>
    <p:extLst>
      <p:ext uri="{BB962C8B-B14F-4D97-AF65-F5344CB8AC3E}">
        <p14:creationId xmlns:p14="http://schemas.microsoft.com/office/powerpoint/2010/main" val="399931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A3E-AF81-7A42-8E25-1DE55FD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 Round Structure</a:t>
            </a:r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F230335-1B7C-7B45-A09E-352CBA989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205" y="1011732"/>
            <a:ext cx="6592888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08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5020-6F2C-BF47-973B-61EE07B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Substitution Boxes 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B454A-7881-C048-856F-37D85168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have eight S-boxes which map 6 to 4 bits </a:t>
            </a:r>
          </a:p>
          <a:p>
            <a:r>
              <a:rPr lang="en-AU" altLang="en-US" dirty="0"/>
              <a:t>each S-box is actually 4 little 4 bit boxes </a:t>
            </a:r>
          </a:p>
          <a:p>
            <a:pPr lvl="1"/>
            <a:r>
              <a:rPr lang="en-AU" altLang="en-US" dirty="0"/>
              <a:t>outer bits 1 &amp; 6 (</a:t>
            </a:r>
            <a:r>
              <a:rPr lang="en-AU" altLang="en-US" b="1" dirty="0"/>
              <a:t>row</a:t>
            </a:r>
            <a:r>
              <a:rPr lang="en-AU" altLang="en-US" dirty="0"/>
              <a:t> bits) select one row of 4 </a:t>
            </a:r>
          </a:p>
          <a:p>
            <a:pPr lvl="1"/>
            <a:r>
              <a:rPr lang="en-AU" altLang="en-US" dirty="0"/>
              <a:t>inner bits 2-5 (</a:t>
            </a:r>
            <a:r>
              <a:rPr lang="en-AU" altLang="en-US" b="1" dirty="0"/>
              <a:t>col</a:t>
            </a:r>
            <a:r>
              <a:rPr lang="en-AU" altLang="en-US" dirty="0"/>
              <a:t> bits) are substituted </a:t>
            </a:r>
          </a:p>
          <a:p>
            <a:pPr lvl="1"/>
            <a:r>
              <a:rPr lang="en-AU" altLang="en-US" dirty="0"/>
              <a:t>result is 8 lots of 4 bits, or 32 bits</a:t>
            </a:r>
          </a:p>
          <a:p>
            <a:r>
              <a:rPr lang="en-US" altLang="en-US" dirty="0"/>
              <a:t>row selection depends on both data &amp; key</a:t>
            </a:r>
          </a:p>
          <a:p>
            <a:pPr lvl="1"/>
            <a:r>
              <a:rPr lang="en-US" altLang="en-US" dirty="0"/>
              <a:t>feature known as autoclaving (</a:t>
            </a:r>
            <a:r>
              <a:rPr lang="en-US" altLang="en-US" dirty="0" err="1"/>
              <a:t>autokeying</a:t>
            </a:r>
            <a:r>
              <a:rPr lang="en-US" altLang="en-US" dirty="0"/>
              <a:t>)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3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775-9A1B-C845-977E-2E052D65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DES Key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6E9-49D1-2B41-A905-ABCB9CEE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forms subkeys used in each round</a:t>
            </a:r>
          </a:p>
          <a:p>
            <a:pPr lvl="1"/>
            <a:r>
              <a:rPr lang="en-AU" altLang="en-US" dirty="0"/>
              <a:t>initial permutation of the key (PC1) which selects 56-bits in two 28-bit halves </a:t>
            </a:r>
          </a:p>
          <a:p>
            <a:pPr lvl="1"/>
            <a:endParaRPr lang="en-AU" altLang="en-US" dirty="0"/>
          </a:p>
          <a:p>
            <a:pPr lvl="1"/>
            <a:r>
              <a:rPr lang="en-AU" altLang="en-US" dirty="0"/>
              <a:t>16 stages consisting of: </a:t>
            </a:r>
          </a:p>
          <a:p>
            <a:pPr lvl="2"/>
            <a:r>
              <a:rPr lang="en-AU" altLang="en-US" dirty="0"/>
              <a:t>rotating </a:t>
            </a:r>
            <a:r>
              <a:rPr lang="en-AU" altLang="en-US" b="1" dirty="0"/>
              <a:t>each half</a:t>
            </a:r>
            <a:r>
              <a:rPr lang="en-AU" altLang="en-US" dirty="0"/>
              <a:t> separately either 1 or 2 places depending on the </a:t>
            </a:r>
            <a:r>
              <a:rPr lang="en-AU" altLang="en-US" b="1" dirty="0"/>
              <a:t>key rotation schedule</a:t>
            </a:r>
            <a:r>
              <a:rPr lang="en-AU" altLang="en-US" dirty="0"/>
              <a:t> K</a:t>
            </a:r>
          </a:p>
          <a:p>
            <a:pPr lvl="2"/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3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344-0786-964F-9DA8-715E452D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Generation</a:t>
            </a:r>
          </a:p>
        </p:txBody>
      </p:sp>
      <p:pic>
        <p:nvPicPr>
          <p:cNvPr id="4" name="Picture 2" descr="C:\Users\228MEF\Desktop\Picture2.png">
            <a:extLst>
              <a:ext uri="{FF2B5EF4-FFF2-40B4-BE49-F238E27FC236}">
                <a16:creationId xmlns:a16="http://schemas.microsoft.com/office/drawing/2014/main" id="{69CD2378-0599-3B4E-8839-1D436992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25" y="229584"/>
            <a:ext cx="8237537" cy="638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38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9609-696C-514E-A9F3-BB5D4EAB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Avalanche Effect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AB5C-6BE2-3948-9361-7BA9E52B4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 desirable property of encryption </a:t>
            </a:r>
            <a:r>
              <a:rPr lang="en-US" altLang="en-US" dirty="0" err="1"/>
              <a:t>alg</a:t>
            </a:r>
            <a:endParaRPr lang="en-US" altLang="en-US" dirty="0"/>
          </a:p>
          <a:p>
            <a:r>
              <a:rPr lang="en-AU" altLang="en-US" dirty="0"/>
              <a:t>where a change of </a:t>
            </a:r>
            <a:r>
              <a:rPr lang="en-AU" altLang="en-US" b="1" dirty="0"/>
              <a:t>one </a:t>
            </a:r>
            <a:r>
              <a:rPr lang="en-AU" altLang="en-US" dirty="0"/>
              <a:t>input or key bit results in changing </a:t>
            </a:r>
            <a:r>
              <a:rPr lang="en-AU" altLang="en-US" dirty="0" err="1"/>
              <a:t>approx</a:t>
            </a:r>
            <a:r>
              <a:rPr lang="en-AU" altLang="en-US" dirty="0"/>
              <a:t> </a:t>
            </a:r>
            <a:r>
              <a:rPr lang="en-AU" altLang="en-US" b="1" dirty="0"/>
              <a:t>half</a:t>
            </a:r>
            <a:r>
              <a:rPr lang="en-AU" altLang="en-US" dirty="0"/>
              <a:t> output bits</a:t>
            </a:r>
          </a:p>
          <a:p>
            <a:r>
              <a:rPr lang="en-US" altLang="en-US" dirty="0"/>
              <a:t>making attempts to “home-in” by guessing keys impossible</a:t>
            </a:r>
          </a:p>
          <a:p>
            <a:r>
              <a:rPr lang="en-US" altLang="en-US" dirty="0"/>
              <a:t>DES exhibits strong avalanche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7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E0E8-67D6-B549-A230-0E8DC954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 of DES – Key 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A071-CAFF-6549-A40F-388D3A4D5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56-bit keys have 2</a:t>
            </a:r>
            <a:r>
              <a:rPr lang="en-US" altLang="en-US" baseline="30000" dirty="0"/>
              <a:t>56</a:t>
            </a:r>
            <a:r>
              <a:rPr lang="en-US" altLang="en-US" dirty="0"/>
              <a:t> = 7.2 x 10</a:t>
            </a:r>
            <a:r>
              <a:rPr lang="en-US" altLang="en-US" baseline="30000" dirty="0"/>
              <a:t>16</a:t>
            </a:r>
            <a:r>
              <a:rPr lang="en-US" altLang="en-US" dirty="0"/>
              <a:t> values</a:t>
            </a:r>
          </a:p>
          <a:p>
            <a:r>
              <a:rPr lang="en-US" altLang="en-US" dirty="0"/>
              <a:t>brute force search looks hard</a:t>
            </a:r>
          </a:p>
          <a:p>
            <a:r>
              <a:rPr lang="en-US" altLang="en-US" dirty="0"/>
              <a:t>recent advances have shown is possible</a:t>
            </a:r>
          </a:p>
          <a:p>
            <a:pPr lvl="1"/>
            <a:r>
              <a:rPr lang="en-AU" altLang="en-US" dirty="0"/>
              <a:t>in 1997 on Internet in a few months </a:t>
            </a:r>
          </a:p>
          <a:p>
            <a:pPr lvl="1"/>
            <a:r>
              <a:rPr lang="en-AU" altLang="en-US" dirty="0"/>
              <a:t>in 1998 on dedicated h/w (EFF) in a few days </a:t>
            </a:r>
          </a:p>
          <a:p>
            <a:pPr lvl="1"/>
            <a:r>
              <a:rPr lang="en-AU" altLang="en-US" dirty="0"/>
              <a:t>in 1999 above combined in 22hrs!</a:t>
            </a:r>
          </a:p>
          <a:p>
            <a:r>
              <a:rPr lang="en-US" altLang="en-US" dirty="0"/>
              <a:t>still must be able to recognize plaintext</a:t>
            </a:r>
          </a:p>
          <a:p>
            <a:r>
              <a:rPr lang="en-US" altLang="en-US" dirty="0"/>
              <a:t>must now consider alternatives to DES</a:t>
            </a:r>
            <a:endParaRPr lang="en-AU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5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EE8-2CC4-B34B-97E7-431B16B9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 of DES – Analytic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894B-C892-E340-851E-0A3E8134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now have several analytic attacks on DES</a:t>
            </a:r>
          </a:p>
          <a:p>
            <a:pPr>
              <a:defRPr/>
            </a:pPr>
            <a:r>
              <a:rPr lang="en-US" dirty="0"/>
              <a:t>these </a:t>
            </a:r>
            <a:r>
              <a:rPr lang="en-AU" dirty="0"/>
              <a:t>utilise some deep structure of the cipher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by gathering information about encryptions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can eventually recover some/all of the sub-key bits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if necessary then exhaustively search for the rest </a:t>
            </a:r>
          </a:p>
          <a:p>
            <a:pPr>
              <a:defRPr/>
            </a:pPr>
            <a:r>
              <a:rPr lang="en-AU" dirty="0"/>
              <a:t>generally these are statistical attacks</a:t>
            </a:r>
          </a:p>
          <a:p>
            <a:pPr>
              <a:defRPr/>
            </a:pPr>
            <a:r>
              <a:rPr lang="en-US" dirty="0"/>
              <a:t>include</a:t>
            </a:r>
            <a:endParaRPr lang="en-AU" dirty="0"/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differential cryptanalysis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linear cryptanalysis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/>
              <a:t>related key attacks </a:t>
            </a:r>
          </a:p>
          <a:p>
            <a:pPr marL="0" indent="0"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37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1743-E0C3-4C4C-BF95-24596C96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Strength of DES – Timing Attacks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6B7E-31CE-7143-B493-EEBC4C5A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attacks actual implementation of cipher</a:t>
            </a:r>
          </a:p>
          <a:p>
            <a:r>
              <a:rPr lang="en-AU" altLang="en-US" dirty="0"/>
              <a:t>use knowledge of consequences of implementation to derive information about  some/all subkey bits</a:t>
            </a:r>
          </a:p>
          <a:p>
            <a:r>
              <a:rPr lang="en-AU" altLang="en-US" dirty="0"/>
              <a:t>specifically use fact that calculations can take varying times depending on the value of the inputs to it</a:t>
            </a:r>
          </a:p>
          <a:p>
            <a:r>
              <a:rPr lang="en-AU" altLang="en-US" dirty="0"/>
              <a:t>particularly problematic on smartcards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276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E69F-15CE-A64C-BD16-56C027D3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 – </a:t>
            </a:r>
            <a:br>
              <a:rPr lang="en-US" dirty="0"/>
            </a:br>
            <a:r>
              <a:rPr lang="en-AU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Advanced Encryption Standard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FD06-0B51-764D-8E4F-F006A748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designed by </a:t>
            </a:r>
            <a:r>
              <a:rPr lang="en-AU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Rijmen</a:t>
            </a:r>
            <a:r>
              <a:rPr lang="en-A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-Daemen in Belgium 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has 128/192/256 bit keys, 128 bit data 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 iterative rather than Feistel cipher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processes </a:t>
            </a: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 as block of 4 columns of 4 bytes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operates on entire data block in every round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designed to have: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resistance against known attacks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speed and code compactness on many CPUs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design simplicity</a:t>
            </a:r>
          </a:p>
          <a:p>
            <a:pPr marL="339725" indent="-339725">
              <a:spcBef>
                <a:spcPts val="600"/>
              </a:spcBef>
              <a:buSzPct val="8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02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D5F-DE87-E54B-8D21-D06D338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Encryption Process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735663-28A4-7440-A6F2-5219C268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41" y="136003"/>
            <a:ext cx="4662488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32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Block Ciphers &amp; Stream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stream cipher : is one that encrypts the digital data stream one bit or one byte at a time </a:t>
            </a:r>
          </a:p>
          <a:p>
            <a:r>
              <a:rPr lang="en-IN" dirty="0"/>
              <a:t>Example : </a:t>
            </a:r>
            <a:r>
              <a:rPr lang="en-IN" dirty="0" err="1"/>
              <a:t>Vigenere</a:t>
            </a:r>
            <a:r>
              <a:rPr lang="en-IN" dirty="0"/>
              <a:t> cipher or </a:t>
            </a:r>
            <a:r>
              <a:rPr lang="en-IN" dirty="0" err="1"/>
              <a:t>vernam</a:t>
            </a:r>
            <a:r>
              <a:rPr lang="en-IN" dirty="0"/>
              <a:t> cipher.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GATE : Its also called as a block cipher where size = 1. </a:t>
            </a:r>
          </a:p>
          <a:p>
            <a:r>
              <a:rPr lang="en-IN" dirty="0"/>
              <a:t>A block cipher : Asymmetric key modern cipher that encrypts n bit block of plain text and decrypts n bits block of cipher text </a:t>
            </a:r>
          </a:p>
          <a:p>
            <a:r>
              <a:rPr lang="en-IN" dirty="0"/>
              <a:t>PADDING : </a:t>
            </a:r>
            <a:endParaRPr lang="en-IN" sz="1300" dirty="0"/>
          </a:p>
          <a:p>
            <a:pPr lvl="1"/>
            <a:r>
              <a:rPr lang="en-IN" dirty="0"/>
              <a:t>If the message has fewer than n bits , padding must be done to make it n bits. </a:t>
            </a:r>
            <a:endParaRPr lang="en-IN" sz="1600" dirty="0"/>
          </a:p>
          <a:p>
            <a:pPr lvl="1"/>
            <a:r>
              <a:rPr lang="en-IN" dirty="0"/>
              <a:t>If message size is not multiple of n bits then it should be divided into n bits and last block should be padded. </a:t>
            </a:r>
            <a:endParaRPr lang="en-IN" sz="1600" dirty="0"/>
          </a:p>
          <a:p>
            <a:endParaRPr lang="en-IN" dirty="0"/>
          </a:p>
        </p:txBody>
      </p:sp>
      <p:pic>
        <p:nvPicPr>
          <p:cNvPr id="1025" name="Picture 1" descr="page3image41924832">
            <a:extLst>
              <a:ext uri="{FF2B5EF4-FFF2-40B4-BE49-F238E27FC236}">
                <a16:creationId xmlns:a16="http://schemas.microsoft.com/office/drawing/2014/main" id="{EB81CE20-50D4-D149-AE73-B4F8A7A1D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421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3image41924832">
            <a:extLst>
              <a:ext uri="{FF2B5EF4-FFF2-40B4-BE49-F238E27FC236}">
                <a16:creationId xmlns:a16="http://schemas.microsoft.com/office/drawing/2014/main" id="{8C95BF32-3034-A149-8C28-216EF6F2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421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3image41924832">
            <a:extLst>
              <a:ext uri="{FF2B5EF4-FFF2-40B4-BE49-F238E27FC236}">
                <a16:creationId xmlns:a16="http://schemas.microsoft.com/office/drawing/2014/main" id="{4D86EA71-652A-9442-BF17-4ACD5FE7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42100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1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8AB7-8B76-D043-8434-DCC1DC04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Structure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725A-821A-054C-801B-7F5187863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data block of </a:t>
            </a: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4 columns of 4 bytes is state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key is expanded to array of words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has 10/12/14 </a:t>
            </a: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rounds in which state undergoes: 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byte substitution (1 S-box used on every byte) 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shift rows (permute bytes between groups/columns) 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mix columns (subs using matrix multiply of groups) 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add round key (XOR state with key material)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view as alternating XOR key &amp; scramble data bytes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initial XOR key material &amp; incomplete last round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with fast XOR &amp; table lookup implementation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357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2EF9-3E18-6149-86BE-34563D29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Structure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8A5C86-1B89-1741-904C-7E9838AA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169" y="459282"/>
            <a:ext cx="4275138" cy="526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44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6A0D-B3D5-614B-9A30-8FA910B9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Substitute Bytes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D069-C08F-CF47-B39F-DCE04C91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 simple substitution of each byte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uses one table of 16x16 bytes containing a permutation of all 256 8-bit values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each byte of state is replaced by byte indexed by row (left 4-bits) &amp; column (right 4-bits)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eg.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byte {95} is replaced by byte in row 9 column 5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which has value {2A}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designed to be resistant to all known attacks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35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C5BF-D045-CE48-A0D9-1A1633B7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Substitute Bytes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6424F12-9A7F-3E47-9B5A-CF2CEF40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86" y="1123837"/>
            <a:ext cx="7023100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114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EFD6-C909-0B42-89EF-B5D20FDC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Substitute Bytes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C9290D-F603-FC43-91B2-F597C3DF0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299" y="2226197"/>
            <a:ext cx="56578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06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B9FE-158F-2948-997F-DA4987EF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Shift Rows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D002F-8105-734F-8834-E4AB52B0D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 circular byte shift in each each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</a:t>
            </a:r>
            <a:r>
              <a:rPr 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row is unchanged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</a:t>
            </a:r>
            <a:r>
              <a:rPr 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nd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row does 1 byte circular shift to left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3rd row does 2 byte circular shift to left</a:t>
            </a:r>
          </a:p>
          <a:p>
            <a:pPr marL="739775" lvl="1" indent="-282575">
              <a:spcBef>
                <a:spcPts val="6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4th row does 3 byte circular shift to left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decrypt inverts using shifts to right</a:t>
            </a:r>
          </a:p>
          <a:p>
            <a:pPr marL="339725" indent="-339725">
              <a:spcBef>
                <a:spcPts val="7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since state is processed by columns, this step permutes bytes between the columns</a:t>
            </a:r>
          </a:p>
          <a:p>
            <a:pPr marL="739775" lvl="1" indent="-282575">
              <a:spcBef>
                <a:spcPts val="600"/>
              </a:spcBef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marL="739775" lvl="1" indent="-282575">
              <a:spcBef>
                <a:spcPts val="600"/>
              </a:spcBef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5296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1CDF-E5D9-784F-8FC0-20FBCB3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Shift Rows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93159D-9C1F-5043-A34F-68443A0C6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891" y="1093808"/>
            <a:ext cx="71628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29A9B51-608B-BD46-975B-821E9EDFA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891" y="3989408"/>
            <a:ext cx="5524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326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9299-6D17-6D4B-8673-1E78BD61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Mix Columns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C5AC-A4E4-AB40-BE12-B1B84FBF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6918337" cy="1450829"/>
          </a:xfrm>
        </p:spPr>
        <p:txBody>
          <a:bodyPr/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each column is processed separately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each byte is replaced by a value dependent on all 4 bytes in the column</a:t>
            </a: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5B103-7DC8-B640-9619-19DBD103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32" y="2702851"/>
            <a:ext cx="72009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10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4050-ECB2-D44A-AFAD-B8F4DA43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Mix Columns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2933F2-2250-204D-B004-7024603B5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82" y="1554163"/>
            <a:ext cx="71628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994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0225-D651-4649-9D40-1C2D6326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Mix Columns Example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28549D-561B-DD4C-82BA-1D8FB1B59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22" y="1176759"/>
            <a:ext cx="55816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C8E202E-DF36-0D47-9B8F-58C3B7BEF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822" y="3494291"/>
            <a:ext cx="7429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B584-A990-3247-9F7C-3409CE1E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Block Ciphers &amp; Stream Ciphers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9B5B556-E593-EF41-8021-389FEBDA3C45}"/>
              </a:ext>
            </a:extLst>
          </p:cNvPr>
          <p:cNvSpPr/>
          <p:nvPr/>
        </p:nvSpPr>
        <p:spPr>
          <a:xfrm>
            <a:off x="3646025" y="416689"/>
            <a:ext cx="8229604" cy="612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557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7D75-EDFA-0D47-B0B5-52DE5FCF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 Round Key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F970-DD4E-DF44-A838-4371C3C1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XOR state with 128-bits of the round key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again processed by column (though effectively a series of byte operations)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inverse for decryption identical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since XOR own inverse, with reversed keys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designed to be as simple as possible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 form of </a:t>
            </a:r>
            <a:r>
              <a:rPr lang="en-AU" altLang="en-US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Vernam</a:t>
            </a: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cipher on expanded key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requires other stages for complexity / security</a:t>
            </a:r>
            <a:endParaRPr lang="en-GB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8345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63D9-D7AD-2047-BFA2-5E0B800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Add Round Key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D4DE9E-81BD-2740-B725-8B9696E2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269" y="2438400"/>
            <a:ext cx="70104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00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3027-A421-794F-9214-4D5A4E9C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Round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7CDCA0-2F0C-ED46-A0A7-41FC7F43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16" y="839167"/>
            <a:ext cx="6675438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0461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0E7D-9CE7-A940-A6B5-6EDECF09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Key Expansion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F896-492E-6C4C-AB7F-3A58A5D2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takes 128-bit (16-byte) key and expands into array of 44/52/60 32-bit words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start by copying key into first 4 words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then loop creating words that depend on values in previous &amp; 4 places back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 3 of 4 cases just XOR these together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st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word in 4 has rotate + S-box + XOR round constant on previous, before XOR 4</a:t>
            </a:r>
            <a:r>
              <a:rPr lang="en-US" altLang="en-US" sz="2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</a:t>
            </a: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back</a:t>
            </a:r>
            <a:endParaRPr lang="en-GB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9161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3E65-8D6D-C24E-A34E-85255FF2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Key Expansion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D1F790-487F-CF49-AB1A-D3547F1CC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50" y="1123837"/>
            <a:ext cx="36671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9010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3341-2DF8-4843-87C3-244B88F7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 Expansion Rationale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8008-651A-F845-8861-7C7AF6A16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designed to resist known attacks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design criteria included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knowing part key insufficient to find many more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invertible transformation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fast on wide range of CPU’s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use round constants to break symmetry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diffuse key bits into round keys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enough non-linearity to hinder analysis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simplicity of description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17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813E-AD48-AF4F-AA9E-08F484D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Example Key Expansion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C2B6BC-4B5A-7E48-960B-EE75783A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58" y="115284"/>
            <a:ext cx="5486400" cy="661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064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4904-3061-6943-AFED-A1FE214F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 Encryption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7F8D5A-C001-EE40-8496-12E82ABC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595" y="83534"/>
            <a:ext cx="4803775" cy="668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604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D571-6C29-1240-A957-B242A532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Avalanche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268BEA-10DC-3141-946F-44816437D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762" y="230378"/>
            <a:ext cx="52578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5632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A620-D8AE-1B4F-BD7F-054E7CC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AES</a:t>
            </a:r>
            <a:b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Decryption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E345DC-CECA-6945-8BB2-5C7FD2B9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67" y="711695"/>
            <a:ext cx="33909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7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Block Ciphers &amp; Stream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SzPct val="64285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dirty="0">
                <a:latin typeface="Cambria"/>
                <a:cs typeface="Cambria"/>
              </a:rPr>
              <a:t>Can </a:t>
            </a:r>
            <a:r>
              <a:rPr lang="en-IN" spc="-20" dirty="0">
                <a:latin typeface="Cambria"/>
                <a:cs typeface="Cambria"/>
              </a:rPr>
              <a:t>we </a:t>
            </a:r>
            <a:r>
              <a:rPr lang="en-IN" spc="-5" dirty="0">
                <a:latin typeface="Cambria"/>
                <a:cs typeface="Cambria"/>
              </a:rPr>
              <a:t>model substitution as </a:t>
            </a:r>
            <a:r>
              <a:rPr lang="en-IN" dirty="0">
                <a:latin typeface="Cambria"/>
                <a:cs typeface="Cambria"/>
              </a:rPr>
              <a:t>a </a:t>
            </a:r>
            <a:r>
              <a:rPr lang="en-IN" spc="-5" dirty="0">
                <a:latin typeface="Cambria"/>
                <a:cs typeface="Cambria"/>
              </a:rPr>
              <a:t>permutation</a:t>
            </a:r>
            <a:r>
              <a:rPr lang="en-IN" spc="-95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???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lang="en-IN" sz="3200" dirty="0">
              <a:latin typeface="Cambria"/>
              <a:cs typeface="Cambria"/>
            </a:endParaRPr>
          </a:p>
          <a:p>
            <a:pPr marL="424180" indent="-411480">
              <a:lnSpc>
                <a:spcPct val="100000"/>
              </a:lnSpc>
              <a:buSzPct val="64285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spc="-85" dirty="0">
                <a:latin typeface="Cambria"/>
                <a:cs typeface="Cambria"/>
              </a:rPr>
              <a:t>Yes </a:t>
            </a:r>
            <a:r>
              <a:rPr lang="en-IN" dirty="0">
                <a:latin typeface="Cambria"/>
                <a:cs typeface="Cambria"/>
              </a:rPr>
              <a:t>, n </a:t>
            </a:r>
            <a:r>
              <a:rPr lang="en-IN" spc="-5" dirty="0">
                <a:latin typeface="Cambria"/>
                <a:cs typeface="Cambria"/>
              </a:rPr>
              <a:t>bits </a:t>
            </a:r>
            <a:r>
              <a:rPr lang="en-IN" dirty="0">
                <a:latin typeface="Cambria"/>
                <a:cs typeface="Cambria"/>
              </a:rPr>
              <a:t>of input </a:t>
            </a:r>
            <a:r>
              <a:rPr lang="en-IN" spc="-5" dirty="0">
                <a:latin typeface="Cambria"/>
                <a:cs typeface="Cambria"/>
              </a:rPr>
              <a:t>and </a:t>
            </a:r>
            <a:r>
              <a:rPr lang="en-IN" dirty="0">
                <a:latin typeface="Cambria"/>
                <a:cs typeface="Cambria"/>
              </a:rPr>
              <a:t>outputs can</a:t>
            </a:r>
            <a:r>
              <a:rPr lang="en-IN" spc="15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be</a:t>
            </a:r>
            <a:endParaRPr lang="en-IN" dirty="0">
              <a:latin typeface="Cambria"/>
              <a:cs typeface="Cambria"/>
            </a:endParaRPr>
          </a:p>
          <a:p>
            <a:pPr marL="424180" marR="84455">
              <a:lnSpc>
                <a:spcPct val="100000"/>
              </a:lnSpc>
            </a:pPr>
            <a:r>
              <a:rPr lang="en-IN" spc="-10" dirty="0">
                <a:latin typeface="Cambria"/>
                <a:cs typeface="Cambria"/>
              </a:rPr>
              <a:t>represented </a:t>
            </a:r>
            <a:r>
              <a:rPr lang="en-IN" spc="-5" dirty="0">
                <a:latin typeface="Cambria"/>
                <a:cs typeface="Cambria"/>
              </a:rPr>
              <a:t>as </a:t>
            </a:r>
            <a:r>
              <a:rPr lang="en-IN" dirty="0">
                <a:latin typeface="Cambria"/>
                <a:cs typeface="Cambria"/>
              </a:rPr>
              <a:t>2^n </a:t>
            </a:r>
            <a:r>
              <a:rPr lang="en-IN" spc="-5" dirty="0">
                <a:latin typeface="Cambria"/>
                <a:cs typeface="Cambria"/>
              </a:rPr>
              <a:t>bit </a:t>
            </a:r>
            <a:r>
              <a:rPr lang="en-IN" dirty="0">
                <a:latin typeface="Cambria"/>
                <a:cs typeface="Cambria"/>
              </a:rPr>
              <a:t>sequences , </a:t>
            </a:r>
            <a:r>
              <a:rPr lang="en-IN" spc="-5" dirty="0">
                <a:latin typeface="Cambria"/>
                <a:cs typeface="Cambria"/>
              </a:rPr>
              <a:t>with </a:t>
            </a:r>
            <a:r>
              <a:rPr lang="en-IN" dirty="0">
                <a:latin typeface="Cambria"/>
                <a:cs typeface="Cambria"/>
              </a:rPr>
              <a:t>1’s</a:t>
            </a:r>
            <a:r>
              <a:rPr lang="en-IN" spc="-145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and  </a:t>
            </a:r>
            <a:r>
              <a:rPr lang="en-IN" dirty="0">
                <a:latin typeface="Cambria"/>
                <a:cs typeface="Cambria"/>
              </a:rPr>
              <a:t>0’s</a:t>
            </a:r>
            <a:r>
              <a:rPr lang="en-IN" spc="-15" dirty="0">
                <a:latin typeface="Cambria"/>
                <a:cs typeface="Cambria"/>
              </a:rPr>
              <a:t> </a:t>
            </a:r>
            <a:r>
              <a:rPr lang="en-IN" dirty="0">
                <a:latin typeface="Cambria"/>
                <a:cs typeface="Cambria"/>
              </a:rPr>
              <a:t>.</a:t>
            </a:r>
          </a:p>
          <a:p>
            <a:pPr marL="424180" marR="84455">
              <a:lnSpc>
                <a:spcPct val="100000"/>
              </a:lnSpc>
            </a:pPr>
            <a:endParaRPr lang="en-IN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78623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AD59-C418-4E4E-AA54-9AB3CE63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9"/>
            <a:ext cx="3368233" cy="486091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Implementation Aspects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4283-D3AE-1449-A865-C0BF9C7C2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can efficiently implement on 8-bit CPU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byte substitution works on bytes using a table of 256 entries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shift rows is simple byte shift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A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add round key works on byte XOR’s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9310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24CA1-0F6A-CB40-B8DC-ED36695A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can efficiently implement on 32-bit CPU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redefine steps to use 32-bit words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can precompute 4 tables of 256-words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then each column in each round can be computed using 4 table lookups + 4 XORs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at a cost of 4Kb to store tables</a:t>
            </a:r>
          </a:p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designers believe this very efficient implementation was a key factor in its selection as the AES cipher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284845-D5AE-2F4B-A579-B0969CC4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9"/>
            <a:ext cx="3368233" cy="486091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Implementation Aspects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268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6A13-8A26-CB49-ACDC-2E125574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2A16-4F23-8642-9168-2FB621D7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9725" indent="-339725">
              <a:spcBef>
                <a:spcPts val="800"/>
              </a:spcBef>
              <a:buClr>
                <a:srgbClr val="5FAFFF"/>
              </a:buClr>
              <a:buSzPct val="80000"/>
              <a:buFont typeface="Wingdings" pitchFamily="2" charset="2"/>
              <a:buChar char="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have considered: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AES selection process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details of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Rijndael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– the AES cipher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looked at the steps in each round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the key expansion</a:t>
            </a:r>
          </a:p>
          <a:p>
            <a:pPr marL="739775" lvl="1" indent="-282575">
              <a:spcBef>
                <a:spcPts val="700"/>
              </a:spcBef>
              <a:buClr>
                <a:srgbClr val="D9D9FF"/>
              </a:buClr>
              <a:buSzPct val="50000"/>
              <a:buFont typeface="Wingdings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implementation aspects</a:t>
            </a:r>
          </a:p>
          <a:p>
            <a:pPr marL="739775" lvl="1" indent="-282575">
              <a:spcBef>
                <a:spcPts val="700"/>
              </a:spcBef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marL="739775" lvl="1" indent="-282575">
              <a:spcBef>
                <a:spcPts val="700"/>
              </a:spcBef>
              <a:buSzPct val="50000"/>
              <a:buNone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9235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117233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A4F-363B-A448-AF7E-1537FE7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Block Ciphers &amp; Stream Ciphers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835C-5271-5A4D-8787-20CFD8E1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173036"/>
          </a:xfrm>
        </p:spPr>
        <p:txBody>
          <a:bodyPr/>
          <a:lstStyle/>
          <a:p>
            <a:pPr marL="424180" marR="5080" indent="-411480">
              <a:lnSpc>
                <a:spcPct val="100000"/>
              </a:lnSpc>
              <a:spcBef>
                <a:spcPts val="105"/>
              </a:spcBef>
              <a:buSzPct val="64285"/>
              <a:buFont typeface="Arial"/>
              <a:buChar char="•"/>
              <a:tabLst>
                <a:tab pos="423545" algn="l"/>
                <a:tab pos="424180" algn="l"/>
                <a:tab pos="3589020" algn="l"/>
              </a:tabLst>
            </a:pPr>
            <a:r>
              <a:rPr lang="en-IN" spc="-15" dirty="0">
                <a:latin typeface="Cambria"/>
                <a:cs typeface="Cambria"/>
              </a:rPr>
              <a:t>Reversible</a:t>
            </a:r>
            <a:r>
              <a:rPr lang="en-IN" spc="-20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mapping</a:t>
            </a:r>
            <a:r>
              <a:rPr lang="en-IN" dirty="0">
                <a:latin typeface="Cambria"/>
                <a:cs typeface="Cambria"/>
              </a:rPr>
              <a:t>: </a:t>
            </a:r>
            <a:r>
              <a:rPr lang="en-IN" spc="-5" dirty="0">
                <a:latin typeface="Cambria"/>
                <a:cs typeface="Cambria"/>
              </a:rPr>
              <a:t>which produces</a:t>
            </a:r>
            <a:r>
              <a:rPr lang="en-IN" spc="-110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unique  </a:t>
            </a:r>
            <a:r>
              <a:rPr lang="en-IN" dirty="0">
                <a:latin typeface="Cambria"/>
                <a:cs typeface="Cambria"/>
              </a:rPr>
              <a:t>cipher </a:t>
            </a:r>
            <a:r>
              <a:rPr lang="en-IN" spc="-20" dirty="0">
                <a:latin typeface="Cambria"/>
                <a:cs typeface="Cambria"/>
              </a:rPr>
              <a:t>text </a:t>
            </a:r>
            <a:r>
              <a:rPr lang="en-IN" spc="-10" dirty="0">
                <a:latin typeface="Cambria"/>
                <a:cs typeface="Cambria"/>
              </a:rPr>
              <a:t>blocks</a:t>
            </a:r>
            <a:r>
              <a:rPr lang="en-IN" spc="-5" dirty="0">
                <a:latin typeface="Cambria"/>
                <a:cs typeface="Cambria"/>
              </a:rPr>
              <a:t> </a:t>
            </a:r>
            <a:r>
              <a:rPr lang="en-IN" dirty="0">
                <a:latin typeface="Cambria"/>
                <a:cs typeface="Cambria"/>
              </a:rPr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25503A-E63C-E848-B2F2-C22B47328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16513"/>
              </p:ext>
            </p:extLst>
          </p:nvPr>
        </p:nvGraphicFramePr>
        <p:xfrm>
          <a:off x="3724560" y="2584450"/>
          <a:ext cx="3810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Plain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Cipher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text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11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01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BAB9BB1-A3A0-9A4D-9AA7-97BEC89A1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59598"/>
              </p:ext>
            </p:extLst>
          </p:nvPr>
        </p:nvGraphicFramePr>
        <p:xfrm>
          <a:off x="7839360" y="2584450"/>
          <a:ext cx="4191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Plain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Cipher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text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11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Cambria"/>
                          <a:cs typeface="Cambria"/>
                        </a:rPr>
                        <a:t>01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FE5A32F2-6231-854F-BA8E-B3E853771A0A}"/>
              </a:ext>
            </a:extLst>
          </p:cNvPr>
          <p:cNvSpPr txBox="1"/>
          <p:nvPr/>
        </p:nvSpPr>
        <p:spPr>
          <a:xfrm>
            <a:off x="4190650" y="4904232"/>
            <a:ext cx="229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a. </a:t>
            </a:r>
            <a:r>
              <a:rPr sz="1800" spc="-5" dirty="0">
                <a:latin typeface="Arial"/>
                <a:cs typeface="Arial"/>
              </a:rPr>
              <a:t>Reversible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D510BD2-9428-D84F-A049-706D38381D7F}"/>
              </a:ext>
            </a:extLst>
          </p:cNvPr>
          <p:cNvSpPr txBox="1"/>
          <p:nvPr/>
        </p:nvSpPr>
        <p:spPr>
          <a:xfrm>
            <a:off x="8686704" y="4828032"/>
            <a:ext cx="235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b. </a:t>
            </a:r>
            <a:r>
              <a:rPr sz="1800" spc="-5" dirty="0">
                <a:latin typeface="Arial"/>
                <a:cs typeface="Arial"/>
              </a:rPr>
              <a:t>Irreversible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80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Block Cipher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D8A33-8034-2441-8221-2BD115CF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999416"/>
          </a:xfrm>
        </p:spPr>
        <p:txBody>
          <a:bodyPr/>
          <a:lstStyle/>
          <a:p>
            <a:r>
              <a:rPr lang="en-IN" spc="-5" dirty="0">
                <a:latin typeface="Cambria"/>
                <a:cs typeface="Cambria"/>
              </a:rPr>
              <a:t>Can be used </a:t>
            </a:r>
            <a:r>
              <a:rPr lang="en-IN" spc="-15" dirty="0">
                <a:latin typeface="Cambria"/>
                <a:cs typeface="Cambria"/>
              </a:rPr>
              <a:t>to </a:t>
            </a:r>
            <a:r>
              <a:rPr lang="en-IN" spc="-5" dirty="0">
                <a:latin typeface="Cambria"/>
                <a:cs typeface="Cambria"/>
              </a:rPr>
              <a:t>define </a:t>
            </a:r>
            <a:r>
              <a:rPr lang="en-IN" spc="-20" dirty="0">
                <a:latin typeface="Cambria"/>
                <a:cs typeface="Cambria"/>
              </a:rPr>
              <a:t>any </a:t>
            </a:r>
            <a:r>
              <a:rPr lang="en-IN" spc="-15" dirty="0">
                <a:latin typeface="Cambria"/>
                <a:cs typeface="Cambria"/>
              </a:rPr>
              <a:t>reversible </a:t>
            </a:r>
            <a:r>
              <a:rPr lang="en-IN" spc="-5" dirty="0">
                <a:latin typeface="Cambria"/>
                <a:cs typeface="Cambria"/>
              </a:rPr>
              <a:t>mapping </a:t>
            </a:r>
            <a:r>
              <a:rPr lang="en-IN" spc="-10" dirty="0">
                <a:latin typeface="Cambria"/>
                <a:cs typeface="Cambria"/>
              </a:rPr>
              <a:t>between plain </a:t>
            </a:r>
            <a:r>
              <a:rPr lang="en-IN" spc="-15" dirty="0">
                <a:latin typeface="Cambria"/>
                <a:cs typeface="Cambria"/>
              </a:rPr>
              <a:t>text </a:t>
            </a:r>
            <a:r>
              <a:rPr lang="en-IN" spc="-10" dirty="0">
                <a:latin typeface="Cambria"/>
                <a:cs typeface="Cambria"/>
              </a:rPr>
              <a:t>and  </a:t>
            </a:r>
            <a:r>
              <a:rPr lang="en-IN" dirty="0">
                <a:latin typeface="Cambria"/>
                <a:cs typeface="Cambria"/>
              </a:rPr>
              <a:t>cipher </a:t>
            </a:r>
            <a:r>
              <a:rPr lang="en-IN" spc="-5" dirty="0">
                <a:latin typeface="Cambria"/>
                <a:cs typeface="Cambria"/>
              </a:rPr>
              <a:t>text. </a:t>
            </a:r>
            <a:r>
              <a:rPr lang="en-IN" spc="-15" dirty="0">
                <a:latin typeface="Cambria"/>
                <a:cs typeface="Cambria"/>
              </a:rPr>
              <a:t>Feistel </a:t>
            </a:r>
            <a:r>
              <a:rPr lang="en-IN" spc="-10" dirty="0">
                <a:latin typeface="Cambria"/>
                <a:cs typeface="Cambria"/>
              </a:rPr>
              <a:t>refers </a:t>
            </a:r>
            <a:r>
              <a:rPr lang="en-IN" dirty="0">
                <a:latin typeface="Cambria"/>
                <a:cs typeface="Cambria"/>
              </a:rPr>
              <a:t>it as a ideal </a:t>
            </a:r>
            <a:r>
              <a:rPr lang="en-IN" spc="-5" dirty="0">
                <a:latin typeface="Cambria"/>
                <a:cs typeface="Cambria"/>
              </a:rPr>
              <a:t>block</a:t>
            </a:r>
            <a:r>
              <a:rPr lang="en-IN" spc="-85" dirty="0">
                <a:latin typeface="Cambria"/>
                <a:cs typeface="Cambria"/>
              </a:rPr>
              <a:t> </a:t>
            </a:r>
            <a:r>
              <a:rPr lang="en-IN" dirty="0">
                <a:latin typeface="Cambria"/>
                <a:cs typeface="Cambria"/>
              </a:rPr>
              <a:t>cipher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28702F1-7B9D-8E4C-9299-AF14E3535E1C}"/>
              </a:ext>
            </a:extLst>
          </p:cNvPr>
          <p:cNvSpPr/>
          <p:nvPr/>
        </p:nvSpPr>
        <p:spPr>
          <a:xfrm>
            <a:off x="3869268" y="1863524"/>
            <a:ext cx="7627717" cy="386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3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&amp; Permutations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4180" marR="5080" indent="-411480" algn="just">
              <a:lnSpc>
                <a:spcPct val="100000"/>
              </a:lnSpc>
              <a:spcBef>
                <a:spcPts val="100"/>
              </a:spcBef>
              <a:buSzPct val="64583"/>
              <a:buFont typeface="Arial"/>
              <a:buChar char="•"/>
              <a:tabLst>
                <a:tab pos="424180" algn="l"/>
              </a:tabLst>
            </a:pPr>
            <a:r>
              <a:rPr lang="en-IN" spc="-5" dirty="0">
                <a:solidFill>
                  <a:srgbClr val="FF0000"/>
                </a:solidFill>
                <a:latin typeface="Cambria"/>
                <a:cs typeface="Cambria"/>
              </a:rPr>
              <a:t>Substitutions </a:t>
            </a:r>
            <a:r>
              <a:rPr lang="en-IN" dirty="0">
                <a:latin typeface="Cambria"/>
                <a:cs typeface="Cambria"/>
              </a:rPr>
              <a:t>: </a:t>
            </a:r>
            <a:r>
              <a:rPr lang="en-IN" spc="-5" dirty="0">
                <a:latin typeface="Cambria"/>
                <a:cs typeface="Cambria"/>
              </a:rPr>
              <a:t>Each </a:t>
            </a:r>
            <a:r>
              <a:rPr lang="en-IN" spc="-10" dirty="0">
                <a:latin typeface="Cambria"/>
                <a:cs typeface="Cambria"/>
              </a:rPr>
              <a:t>plaintext </a:t>
            </a:r>
            <a:r>
              <a:rPr lang="en-IN" dirty="0">
                <a:latin typeface="Cambria"/>
                <a:cs typeface="Cambria"/>
              </a:rPr>
              <a:t>element </a:t>
            </a:r>
            <a:r>
              <a:rPr lang="en-IN" spc="-5" dirty="0">
                <a:latin typeface="Cambria"/>
                <a:cs typeface="Cambria"/>
              </a:rPr>
              <a:t>or </a:t>
            </a:r>
            <a:r>
              <a:rPr lang="en-IN" spc="-10" dirty="0">
                <a:latin typeface="Cambria"/>
                <a:cs typeface="Cambria"/>
              </a:rPr>
              <a:t>group </a:t>
            </a:r>
            <a:r>
              <a:rPr lang="en-IN" spc="-5" dirty="0">
                <a:latin typeface="Cambria"/>
                <a:cs typeface="Cambria"/>
              </a:rPr>
              <a:t>of  </a:t>
            </a:r>
            <a:r>
              <a:rPr lang="en-IN" dirty="0">
                <a:latin typeface="Cambria"/>
                <a:cs typeface="Cambria"/>
              </a:rPr>
              <a:t>element </a:t>
            </a:r>
            <a:r>
              <a:rPr lang="en-IN" spc="-5" dirty="0">
                <a:latin typeface="Cambria"/>
                <a:cs typeface="Cambria"/>
              </a:rPr>
              <a:t>is </a:t>
            </a:r>
            <a:r>
              <a:rPr lang="en-IN" spc="-10" dirty="0">
                <a:latin typeface="Cambria"/>
                <a:cs typeface="Cambria"/>
              </a:rPr>
              <a:t>uniquely </a:t>
            </a:r>
            <a:r>
              <a:rPr lang="en-IN" spc="-5" dirty="0">
                <a:latin typeface="Cambria"/>
                <a:cs typeface="Cambria"/>
              </a:rPr>
              <a:t>replaced </a:t>
            </a:r>
            <a:r>
              <a:rPr lang="en-IN" spc="-20" dirty="0">
                <a:latin typeface="Cambria"/>
                <a:cs typeface="Cambria"/>
              </a:rPr>
              <a:t>by </a:t>
            </a:r>
            <a:r>
              <a:rPr lang="en-IN" dirty="0">
                <a:latin typeface="Cambria"/>
                <a:cs typeface="Cambria"/>
              </a:rPr>
              <a:t>a </a:t>
            </a:r>
            <a:r>
              <a:rPr lang="en-IN" spc="-5" dirty="0">
                <a:latin typeface="Cambria"/>
                <a:cs typeface="Cambria"/>
              </a:rPr>
              <a:t>corresponding </a:t>
            </a:r>
            <a:r>
              <a:rPr lang="en-IN" dirty="0">
                <a:latin typeface="Cambria"/>
                <a:cs typeface="Cambria"/>
              </a:rPr>
              <a:t>cipher  </a:t>
            </a:r>
            <a:r>
              <a:rPr lang="en-IN" spc="-20" dirty="0">
                <a:latin typeface="Cambria"/>
                <a:cs typeface="Cambria"/>
              </a:rPr>
              <a:t>text </a:t>
            </a:r>
            <a:r>
              <a:rPr lang="en-IN" dirty="0">
                <a:latin typeface="Cambria"/>
                <a:cs typeface="Cambria"/>
              </a:rPr>
              <a:t>elements </a:t>
            </a:r>
            <a:r>
              <a:rPr lang="en-IN" spc="-5" dirty="0">
                <a:latin typeface="Cambria"/>
                <a:cs typeface="Cambria"/>
              </a:rPr>
              <a:t>or </a:t>
            </a:r>
            <a:r>
              <a:rPr lang="en-IN" spc="-10" dirty="0">
                <a:latin typeface="Cambria"/>
                <a:cs typeface="Cambria"/>
              </a:rPr>
              <a:t>group </a:t>
            </a:r>
            <a:r>
              <a:rPr lang="en-IN" spc="-5" dirty="0">
                <a:latin typeface="Cambria"/>
                <a:cs typeface="Cambria"/>
              </a:rPr>
              <a:t>of</a:t>
            </a:r>
            <a:r>
              <a:rPr lang="en-IN" spc="30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elements.</a:t>
            </a:r>
          </a:p>
          <a:p>
            <a:pPr marL="424180" marR="5080" indent="-411480" algn="just">
              <a:lnSpc>
                <a:spcPct val="100000"/>
              </a:lnSpc>
              <a:spcBef>
                <a:spcPts val="100"/>
              </a:spcBef>
              <a:buSzPct val="64583"/>
              <a:buFont typeface="Arial"/>
              <a:buChar char="•"/>
              <a:tabLst>
                <a:tab pos="424180" algn="l"/>
              </a:tabLst>
            </a:pPr>
            <a:endParaRPr lang="en-IN" spc="-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424180" marR="5080" indent="-411480" algn="just">
              <a:lnSpc>
                <a:spcPct val="100000"/>
              </a:lnSpc>
              <a:spcBef>
                <a:spcPts val="100"/>
              </a:spcBef>
              <a:buSzPct val="64583"/>
              <a:buFont typeface="Arial"/>
              <a:buChar char="•"/>
              <a:tabLst>
                <a:tab pos="424180" algn="l"/>
              </a:tabLst>
            </a:pPr>
            <a:r>
              <a:rPr lang="en-IN" spc="-5" dirty="0">
                <a:solidFill>
                  <a:srgbClr val="FF0000"/>
                </a:solidFill>
                <a:latin typeface="Cambria"/>
                <a:cs typeface="Cambria"/>
              </a:rPr>
              <a:t>Permutation </a:t>
            </a:r>
            <a:r>
              <a:rPr lang="en-IN" dirty="0">
                <a:latin typeface="Cambria"/>
                <a:cs typeface="Cambria"/>
              </a:rPr>
              <a:t>: A sequence </a:t>
            </a:r>
            <a:r>
              <a:rPr lang="en-IN" spc="-5" dirty="0">
                <a:latin typeface="Cambria"/>
                <a:cs typeface="Cambria"/>
              </a:rPr>
              <a:t>of plain </a:t>
            </a:r>
            <a:r>
              <a:rPr lang="en-IN" spc="-15" dirty="0">
                <a:latin typeface="Cambria"/>
                <a:cs typeface="Cambria"/>
              </a:rPr>
              <a:t>text </a:t>
            </a:r>
            <a:r>
              <a:rPr lang="en-IN" spc="-5" dirty="0">
                <a:latin typeface="Cambria"/>
                <a:cs typeface="Cambria"/>
              </a:rPr>
              <a:t>element is  replaced </a:t>
            </a:r>
            <a:r>
              <a:rPr lang="en-IN" spc="-20" dirty="0">
                <a:latin typeface="Cambria"/>
                <a:cs typeface="Cambria"/>
              </a:rPr>
              <a:t>by </a:t>
            </a:r>
            <a:r>
              <a:rPr lang="en-IN" dirty="0">
                <a:latin typeface="Cambria"/>
                <a:cs typeface="Cambria"/>
              </a:rPr>
              <a:t>a </a:t>
            </a:r>
            <a:r>
              <a:rPr lang="en-IN" spc="-5" dirty="0">
                <a:latin typeface="Cambria"/>
                <a:cs typeface="Cambria"/>
              </a:rPr>
              <a:t>permutation of that </a:t>
            </a:r>
            <a:r>
              <a:rPr lang="en-IN" dirty="0">
                <a:latin typeface="Cambria"/>
                <a:cs typeface="Cambria"/>
              </a:rPr>
              <a:t>sequence . </a:t>
            </a:r>
            <a:r>
              <a:rPr lang="en-IN" spc="-10" dirty="0">
                <a:latin typeface="Cambria"/>
                <a:cs typeface="Cambria"/>
              </a:rPr>
              <a:t>There </a:t>
            </a:r>
            <a:r>
              <a:rPr lang="en-IN" spc="-5" dirty="0">
                <a:latin typeface="Cambria"/>
                <a:cs typeface="Cambria"/>
              </a:rPr>
              <a:t>is no  </a:t>
            </a:r>
            <a:r>
              <a:rPr lang="en-IN" dirty="0">
                <a:latin typeface="Cambria"/>
                <a:cs typeface="Cambria"/>
              </a:rPr>
              <a:t>elements </a:t>
            </a:r>
            <a:r>
              <a:rPr lang="en-IN" spc="-20" dirty="0">
                <a:latin typeface="Cambria"/>
                <a:cs typeface="Cambria"/>
              </a:rPr>
              <a:t>are </a:t>
            </a:r>
            <a:r>
              <a:rPr lang="en-IN" dirty="0">
                <a:latin typeface="Cambria"/>
                <a:cs typeface="Cambria"/>
              </a:rPr>
              <a:t>added </a:t>
            </a:r>
            <a:r>
              <a:rPr lang="en-IN" spc="-5" dirty="0">
                <a:latin typeface="Cambria"/>
                <a:cs typeface="Cambria"/>
              </a:rPr>
              <a:t>or deleted or replaced </a:t>
            </a:r>
            <a:r>
              <a:rPr lang="en-IN" spc="-15" dirty="0">
                <a:latin typeface="Cambria"/>
                <a:cs typeface="Cambria"/>
              </a:rPr>
              <a:t>only </a:t>
            </a:r>
            <a:r>
              <a:rPr lang="en-IN" spc="-10" dirty="0">
                <a:latin typeface="Cambria"/>
                <a:cs typeface="Cambria"/>
              </a:rPr>
              <a:t>order </a:t>
            </a:r>
            <a:r>
              <a:rPr lang="en-IN" spc="-5" dirty="0">
                <a:latin typeface="Cambria"/>
                <a:cs typeface="Cambria"/>
              </a:rPr>
              <a:t>of  the </a:t>
            </a:r>
            <a:r>
              <a:rPr lang="en-IN" dirty="0">
                <a:latin typeface="Cambria"/>
                <a:cs typeface="Cambria"/>
              </a:rPr>
              <a:t>elements </a:t>
            </a:r>
            <a:r>
              <a:rPr lang="en-IN" spc="-5" dirty="0">
                <a:latin typeface="Cambria"/>
                <a:cs typeface="Cambria"/>
              </a:rPr>
              <a:t>is</a:t>
            </a:r>
            <a:r>
              <a:rPr lang="en-IN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changed.</a:t>
            </a:r>
            <a:endParaRPr lang="en-IN" dirty="0">
              <a:latin typeface="Cambria"/>
              <a:cs typeface="Cambria"/>
            </a:endParaRPr>
          </a:p>
          <a:p>
            <a:pPr marL="424180" marR="5080" indent="-411480" algn="just">
              <a:lnSpc>
                <a:spcPct val="100000"/>
              </a:lnSpc>
              <a:spcBef>
                <a:spcPts val="100"/>
              </a:spcBef>
              <a:buSzPct val="64583"/>
              <a:buFont typeface="Arial"/>
              <a:buChar char="•"/>
              <a:tabLst>
                <a:tab pos="424180" algn="l"/>
              </a:tabLst>
            </a:pPr>
            <a:endParaRPr lang="en-IN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303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929-B67B-9D4F-B0CE-D60FB7D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&amp; 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A37E0-6D3D-9D40-A980-5BD6FF68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81965"/>
            <a:ext cx="7315200" cy="5602783"/>
          </a:xfrm>
        </p:spPr>
        <p:txBody>
          <a:bodyPr>
            <a:normAutofit fontScale="77500" lnSpcReduction="20000"/>
          </a:bodyPr>
          <a:lstStyle/>
          <a:p>
            <a:pPr marL="424180" indent="-411480">
              <a:lnSpc>
                <a:spcPct val="100000"/>
              </a:lnSpc>
              <a:spcBef>
                <a:spcPts val="95"/>
              </a:spcBef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spc="-5" dirty="0">
                <a:latin typeface="Cambria"/>
                <a:cs typeface="Cambria"/>
              </a:rPr>
              <a:t>“ Based on </a:t>
            </a:r>
            <a:r>
              <a:rPr lang="en-IN" spc="-10" dirty="0">
                <a:latin typeface="Cambria"/>
                <a:cs typeface="Cambria"/>
              </a:rPr>
              <a:t>knowledge </a:t>
            </a:r>
            <a:r>
              <a:rPr lang="en-IN" spc="-5" dirty="0">
                <a:latin typeface="Cambria"/>
                <a:cs typeface="Cambria"/>
              </a:rPr>
              <a:t>of statistical characteristic of </a:t>
            </a:r>
            <a:r>
              <a:rPr lang="en-IN" spc="-10" dirty="0">
                <a:latin typeface="Cambria"/>
                <a:cs typeface="Cambria"/>
              </a:rPr>
              <a:t>plain </a:t>
            </a:r>
            <a:r>
              <a:rPr lang="en-IN" spc="-15" dirty="0">
                <a:latin typeface="Cambria"/>
                <a:cs typeface="Cambria"/>
              </a:rPr>
              <a:t>text</a:t>
            </a:r>
            <a:r>
              <a:rPr lang="en-IN" spc="-5" dirty="0">
                <a:latin typeface="Cambria"/>
                <a:cs typeface="Cambria"/>
              </a:rPr>
              <a:t> ,</a:t>
            </a:r>
            <a:endParaRPr lang="en-IN" dirty="0">
              <a:latin typeface="Cambria"/>
              <a:cs typeface="Cambria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lang="en-IN" spc="-10" dirty="0">
                <a:latin typeface="Cambria"/>
                <a:cs typeface="Cambria"/>
              </a:rPr>
              <a:t>Attacker </a:t>
            </a:r>
            <a:r>
              <a:rPr lang="en-IN" dirty="0">
                <a:latin typeface="Cambria"/>
                <a:cs typeface="Cambria"/>
              </a:rPr>
              <a:t>can </a:t>
            </a:r>
            <a:r>
              <a:rPr lang="en-IN" spc="-5" dirty="0">
                <a:latin typeface="Cambria"/>
                <a:cs typeface="Cambria"/>
              </a:rPr>
              <a:t>assume </a:t>
            </a:r>
            <a:r>
              <a:rPr lang="en-IN" dirty="0">
                <a:latin typeface="Cambria"/>
                <a:cs typeface="Cambria"/>
              </a:rPr>
              <a:t>the </a:t>
            </a:r>
            <a:r>
              <a:rPr lang="en-IN" spc="-5" dirty="0">
                <a:latin typeface="Cambria"/>
                <a:cs typeface="Cambria"/>
              </a:rPr>
              <a:t>probable </a:t>
            </a:r>
            <a:r>
              <a:rPr lang="en-IN" spc="-15" dirty="0">
                <a:latin typeface="Cambria"/>
                <a:cs typeface="Cambria"/>
              </a:rPr>
              <a:t>words </a:t>
            </a:r>
            <a:r>
              <a:rPr lang="en-IN" dirty="0">
                <a:latin typeface="Cambria"/>
                <a:cs typeface="Cambria"/>
              </a:rPr>
              <a:t>of </a:t>
            </a:r>
            <a:r>
              <a:rPr lang="en-IN" spc="-35" dirty="0">
                <a:latin typeface="Cambria"/>
                <a:cs typeface="Cambria"/>
              </a:rPr>
              <a:t>message.”………so</a:t>
            </a:r>
            <a:r>
              <a:rPr lang="en-IN" spc="-5" dirty="0">
                <a:latin typeface="Cambria"/>
                <a:cs typeface="Cambria"/>
              </a:rPr>
              <a:t> Claude</a:t>
            </a:r>
            <a:endParaRPr lang="en-IN" dirty="0">
              <a:latin typeface="Cambria"/>
              <a:cs typeface="Cambria"/>
            </a:endParaRPr>
          </a:p>
          <a:p>
            <a:pPr marL="424180">
              <a:lnSpc>
                <a:spcPct val="100000"/>
              </a:lnSpc>
            </a:pPr>
            <a:r>
              <a:rPr lang="en-IN" spc="-5" dirty="0">
                <a:latin typeface="Cambria"/>
                <a:cs typeface="Cambria"/>
              </a:rPr>
              <a:t>Shannon </a:t>
            </a:r>
            <a:r>
              <a:rPr lang="en-IN" spc="-15" dirty="0">
                <a:latin typeface="Cambria"/>
                <a:cs typeface="Cambria"/>
              </a:rPr>
              <a:t>refers </a:t>
            </a:r>
            <a:r>
              <a:rPr lang="en-IN" spc="-5" dirty="0">
                <a:latin typeface="Cambria"/>
                <a:cs typeface="Cambria"/>
              </a:rPr>
              <a:t>a concept in</a:t>
            </a:r>
            <a:r>
              <a:rPr lang="en-IN" spc="-30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which</a:t>
            </a:r>
            <a:endParaRPr lang="en-IN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850" dirty="0">
              <a:latin typeface="Cambria"/>
              <a:cs typeface="Cambria"/>
            </a:endParaRPr>
          </a:p>
          <a:p>
            <a:pPr marL="424180" marR="253365" indent="-411480">
              <a:lnSpc>
                <a:spcPct val="100000"/>
              </a:lnSpc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spc="-5" dirty="0">
                <a:latin typeface="Cambria"/>
                <a:cs typeface="Cambria"/>
              </a:rPr>
              <a:t>Relationship </a:t>
            </a:r>
            <a:r>
              <a:rPr lang="en-IN" spc="-10" dirty="0">
                <a:latin typeface="Cambria"/>
                <a:cs typeface="Cambria"/>
              </a:rPr>
              <a:t>between </a:t>
            </a:r>
            <a:r>
              <a:rPr lang="en-IN" spc="-5" dirty="0">
                <a:latin typeface="Cambria"/>
                <a:cs typeface="Cambria"/>
              </a:rPr>
              <a:t>plain </a:t>
            </a:r>
            <a:r>
              <a:rPr lang="en-IN" spc="-15" dirty="0">
                <a:latin typeface="Cambria"/>
                <a:cs typeface="Cambria"/>
              </a:rPr>
              <a:t>text </a:t>
            </a:r>
            <a:r>
              <a:rPr lang="en-IN" spc="-5" dirty="0">
                <a:latin typeface="Cambria"/>
                <a:cs typeface="Cambria"/>
              </a:rPr>
              <a:t>and cipher </a:t>
            </a:r>
            <a:r>
              <a:rPr lang="en-IN" spc="-15" dirty="0">
                <a:latin typeface="Cambria"/>
                <a:cs typeface="Cambria"/>
              </a:rPr>
              <a:t>text </a:t>
            </a:r>
            <a:r>
              <a:rPr lang="en-IN" spc="-20" dirty="0">
                <a:latin typeface="Cambria"/>
                <a:cs typeface="Cambria"/>
              </a:rPr>
              <a:t>was </a:t>
            </a:r>
            <a:r>
              <a:rPr lang="en-IN" spc="-5" dirty="0">
                <a:latin typeface="Cambria"/>
                <a:cs typeface="Cambria"/>
              </a:rPr>
              <a:t>hidden : called </a:t>
            </a:r>
            <a:r>
              <a:rPr lang="en-IN" spc="-5" dirty="0">
                <a:solidFill>
                  <a:srgbClr val="FF0000"/>
                </a:solidFill>
                <a:latin typeface="Cambria"/>
                <a:cs typeface="Cambria"/>
              </a:rPr>
              <a:t> diffusion / </a:t>
            </a:r>
            <a:r>
              <a:rPr lang="en-IN" b="1" spc="-5" dirty="0">
                <a:solidFill>
                  <a:srgbClr val="FF0000"/>
                </a:solidFill>
                <a:latin typeface="Cambria"/>
                <a:cs typeface="Cambria"/>
              </a:rPr>
              <a:t>or /</a:t>
            </a:r>
          </a:p>
          <a:p>
            <a:pPr marL="424180" marR="253365" indent="-411480">
              <a:lnSpc>
                <a:spcPct val="100000"/>
              </a:lnSpc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AU" altLang="en-US" b="1" dirty="0"/>
              <a:t>diffusion</a:t>
            </a:r>
            <a:r>
              <a:rPr lang="en-AU" altLang="en-US" dirty="0"/>
              <a:t> – dissipates statistical structure of plaintext over bulk of ciphertext</a:t>
            </a:r>
          </a:p>
          <a:p>
            <a:pPr marL="424180" marR="253365" indent="-411480">
              <a:lnSpc>
                <a:spcPct val="100000"/>
              </a:lnSpc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spc="-5" dirty="0">
                <a:latin typeface="Cambria"/>
                <a:cs typeface="Cambria"/>
              </a:rPr>
              <a:t>The </a:t>
            </a:r>
            <a:r>
              <a:rPr lang="en-IN" spc="-10" dirty="0">
                <a:latin typeface="Cambria"/>
                <a:cs typeface="Cambria"/>
              </a:rPr>
              <a:t>mechanism </a:t>
            </a:r>
            <a:r>
              <a:rPr lang="en-IN" spc="-5" dirty="0">
                <a:latin typeface="Cambria"/>
                <a:cs typeface="Cambria"/>
              </a:rPr>
              <a:t>of diffusion seeks </a:t>
            </a:r>
            <a:r>
              <a:rPr lang="en-IN" spc="-15" dirty="0">
                <a:latin typeface="Cambria"/>
                <a:cs typeface="Cambria"/>
              </a:rPr>
              <a:t>to make </a:t>
            </a:r>
            <a:r>
              <a:rPr lang="en-IN" spc="-5" dirty="0">
                <a:latin typeface="Cambria"/>
                <a:cs typeface="Cambria"/>
              </a:rPr>
              <a:t>the statistical relationship  </a:t>
            </a:r>
            <a:r>
              <a:rPr lang="en-IN" spc="-10" dirty="0">
                <a:latin typeface="Cambria"/>
                <a:cs typeface="Cambria"/>
              </a:rPr>
              <a:t>between </a:t>
            </a:r>
            <a:r>
              <a:rPr lang="en-IN" dirty="0">
                <a:latin typeface="Cambria"/>
                <a:cs typeface="Cambria"/>
              </a:rPr>
              <a:t>the </a:t>
            </a:r>
            <a:r>
              <a:rPr lang="en-IN" spc="-90" dirty="0">
                <a:latin typeface="Cambria"/>
                <a:cs typeface="Cambria"/>
              </a:rPr>
              <a:t>P.T </a:t>
            </a:r>
            <a:r>
              <a:rPr lang="en-IN" spc="-5" dirty="0">
                <a:latin typeface="Cambria"/>
                <a:cs typeface="Cambria"/>
              </a:rPr>
              <a:t>and C.T as </a:t>
            </a:r>
            <a:r>
              <a:rPr lang="en-IN" spc="-10" dirty="0">
                <a:latin typeface="Cambria"/>
                <a:cs typeface="Cambria"/>
              </a:rPr>
              <a:t>complex </a:t>
            </a:r>
            <a:r>
              <a:rPr lang="en-IN" dirty="0">
                <a:latin typeface="Cambria"/>
                <a:cs typeface="Cambria"/>
              </a:rPr>
              <a:t>as </a:t>
            </a:r>
            <a:r>
              <a:rPr lang="en-IN" spc="-10" dirty="0">
                <a:latin typeface="Cambria"/>
                <a:cs typeface="Cambria"/>
              </a:rPr>
              <a:t>possible </a:t>
            </a:r>
            <a:r>
              <a:rPr lang="en-IN" spc="-5" dirty="0">
                <a:latin typeface="Cambria"/>
                <a:cs typeface="Cambria"/>
              </a:rPr>
              <a:t>in </a:t>
            </a:r>
            <a:r>
              <a:rPr lang="en-IN" spc="-10" dirty="0">
                <a:latin typeface="Cambria"/>
                <a:cs typeface="Cambria"/>
              </a:rPr>
              <a:t>order </a:t>
            </a:r>
            <a:r>
              <a:rPr lang="en-IN" spc="-15" dirty="0">
                <a:latin typeface="Cambria"/>
                <a:cs typeface="Cambria"/>
              </a:rPr>
              <a:t>to thwart  </a:t>
            </a:r>
            <a:r>
              <a:rPr lang="en-IN" spc="-5" dirty="0">
                <a:latin typeface="Cambria"/>
                <a:cs typeface="Cambria"/>
              </a:rPr>
              <a:t>attempts </a:t>
            </a:r>
            <a:r>
              <a:rPr lang="en-IN" spc="-15" dirty="0">
                <a:latin typeface="Cambria"/>
                <a:cs typeface="Cambria"/>
              </a:rPr>
              <a:t>to </a:t>
            </a:r>
            <a:r>
              <a:rPr lang="en-IN" spc="-5" dirty="0">
                <a:latin typeface="Cambria"/>
                <a:cs typeface="Cambria"/>
              </a:rPr>
              <a:t>deduce the</a:t>
            </a:r>
            <a:r>
              <a:rPr lang="en-IN" dirty="0">
                <a:latin typeface="Cambria"/>
                <a:cs typeface="Cambria"/>
              </a:rPr>
              <a:t> </a:t>
            </a:r>
            <a:r>
              <a:rPr lang="en-IN" spc="-60" dirty="0">
                <a:latin typeface="Cambria"/>
                <a:cs typeface="Cambria"/>
              </a:rPr>
              <a:t>key.</a:t>
            </a:r>
            <a:endParaRPr lang="en-AU" altLang="en-US" dirty="0"/>
          </a:p>
          <a:p>
            <a:pPr marL="424180" marR="253365" indent="-411480">
              <a:lnSpc>
                <a:spcPct val="100000"/>
              </a:lnSpc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endParaRPr lang="en-IN" b="1" dirty="0">
              <a:latin typeface="Cambria"/>
              <a:cs typeface="Cambria"/>
            </a:endParaRPr>
          </a:p>
          <a:p>
            <a:pPr marL="424180" marR="796925" indent="-411480">
              <a:lnSpc>
                <a:spcPct val="100000"/>
              </a:lnSpc>
              <a:spcBef>
                <a:spcPts val="480"/>
              </a:spcBef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spc="-5" dirty="0">
                <a:latin typeface="Cambria"/>
                <a:cs typeface="Cambria"/>
              </a:rPr>
              <a:t>And </a:t>
            </a:r>
            <a:r>
              <a:rPr lang="en-IN" spc="-10" dirty="0">
                <a:latin typeface="Cambria"/>
                <a:cs typeface="Cambria"/>
              </a:rPr>
              <a:t>Relation between </a:t>
            </a:r>
            <a:r>
              <a:rPr lang="en-IN" spc="-5" dirty="0">
                <a:latin typeface="Cambria"/>
                <a:cs typeface="Cambria"/>
              </a:rPr>
              <a:t>cipher </a:t>
            </a:r>
            <a:r>
              <a:rPr lang="en-IN" spc="-15" dirty="0">
                <a:latin typeface="Cambria"/>
                <a:cs typeface="Cambria"/>
              </a:rPr>
              <a:t>text </a:t>
            </a:r>
            <a:r>
              <a:rPr lang="en-IN" spc="-5" dirty="0">
                <a:latin typeface="Cambria"/>
                <a:cs typeface="Cambria"/>
              </a:rPr>
              <a:t>and </a:t>
            </a:r>
            <a:r>
              <a:rPr lang="en-IN" spc="-25" dirty="0">
                <a:latin typeface="Cambria"/>
                <a:cs typeface="Cambria"/>
              </a:rPr>
              <a:t>key </a:t>
            </a:r>
            <a:r>
              <a:rPr lang="en-IN" spc="-15" dirty="0">
                <a:latin typeface="Cambria"/>
                <a:cs typeface="Cambria"/>
              </a:rPr>
              <a:t>was </a:t>
            </a:r>
            <a:r>
              <a:rPr lang="en-IN" spc="-5" dirty="0">
                <a:latin typeface="Cambria"/>
                <a:cs typeface="Cambria"/>
              </a:rPr>
              <a:t>hidden : called </a:t>
            </a:r>
            <a:r>
              <a:rPr lang="en-IN" spc="-5" dirty="0">
                <a:solidFill>
                  <a:srgbClr val="FF0000"/>
                </a:solidFill>
                <a:latin typeface="Cambria"/>
                <a:cs typeface="Cambria"/>
              </a:rPr>
              <a:t> confusion / </a:t>
            </a:r>
            <a:r>
              <a:rPr lang="en-IN" b="1" spc="-5" dirty="0">
                <a:solidFill>
                  <a:srgbClr val="FF0000"/>
                </a:solidFill>
                <a:latin typeface="Cambria"/>
                <a:cs typeface="Cambria"/>
              </a:rPr>
              <a:t>or /</a:t>
            </a:r>
          </a:p>
          <a:p>
            <a:pPr marL="424180" marR="796925" indent="-411480">
              <a:lnSpc>
                <a:spcPct val="100000"/>
              </a:lnSpc>
              <a:spcBef>
                <a:spcPts val="480"/>
              </a:spcBef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endParaRPr lang="en-IN" b="1" spc="-5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424180" marR="796925" indent="-411480">
              <a:lnSpc>
                <a:spcPct val="100000"/>
              </a:lnSpc>
              <a:spcBef>
                <a:spcPts val="480"/>
              </a:spcBef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AU" altLang="en-US" b="1" dirty="0"/>
              <a:t>confusion</a:t>
            </a:r>
            <a:r>
              <a:rPr lang="en-AU" altLang="en-US" dirty="0"/>
              <a:t> – makes relationship between ciphertext and key as complex as possible</a:t>
            </a:r>
            <a:endParaRPr lang="en-AU" altLang="en-US" i="1" dirty="0"/>
          </a:p>
          <a:p>
            <a:pPr marL="0" indent="0">
              <a:lnSpc>
                <a:spcPct val="100000"/>
              </a:lnSpc>
              <a:spcBef>
                <a:spcPts val="20"/>
              </a:spcBef>
              <a:buNone/>
            </a:pPr>
            <a:endParaRPr lang="en-IN" sz="2850" dirty="0">
              <a:latin typeface="Cambria"/>
              <a:cs typeface="Cambria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SzPct val="65000"/>
              <a:buFont typeface="Arial"/>
              <a:buChar char="•"/>
              <a:tabLst>
                <a:tab pos="423545" algn="l"/>
                <a:tab pos="424180" algn="l"/>
              </a:tabLst>
            </a:pPr>
            <a:r>
              <a:rPr lang="en-IN" spc="-5" dirty="0">
                <a:latin typeface="Cambria"/>
                <a:cs typeface="Cambria"/>
              </a:rPr>
              <a:t>In confusion , </a:t>
            </a:r>
            <a:r>
              <a:rPr lang="en-IN" spc="-25" dirty="0">
                <a:latin typeface="Cambria"/>
                <a:cs typeface="Cambria"/>
              </a:rPr>
              <a:t>Even </a:t>
            </a:r>
            <a:r>
              <a:rPr lang="en-IN" spc="-5" dirty="0">
                <a:latin typeface="Cambria"/>
                <a:cs typeface="Cambria"/>
              </a:rPr>
              <a:t>if the </a:t>
            </a:r>
            <a:r>
              <a:rPr lang="en-IN" spc="-10" dirty="0">
                <a:latin typeface="Cambria"/>
                <a:cs typeface="Cambria"/>
              </a:rPr>
              <a:t>attacker </a:t>
            </a:r>
            <a:r>
              <a:rPr lang="en-IN" spc="-5" dirty="0">
                <a:latin typeface="Cambria"/>
                <a:cs typeface="Cambria"/>
              </a:rPr>
              <a:t>can get handle on some statistics</a:t>
            </a:r>
            <a:r>
              <a:rPr lang="en-IN" spc="65" dirty="0">
                <a:latin typeface="Cambria"/>
                <a:cs typeface="Cambria"/>
              </a:rPr>
              <a:t> </a:t>
            </a:r>
            <a:r>
              <a:rPr lang="en-IN" spc="-5" dirty="0">
                <a:latin typeface="Cambria"/>
                <a:cs typeface="Cambria"/>
              </a:rPr>
              <a:t>of</a:t>
            </a:r>
            <a:endParaRPr lang="en-IN" dirty="0">
              <a:latin typeface="Cambria"/>
              <a:cs typeface="Cambria"/>
            </a:endParaRPr>
          </a:p>
          <a:p>
            <a:pPr marL="424180" marR="368935">
              <a:lnSpc>
                <a:spcPct val="100000"/>
              </a:lnSpc>
            </a:pPr>
            <a:r>
              <a:rPr lang="en-IN" spc="-5" dirty="0">
                <a:latin typeface="Cambria"/>
                <a:cs typeface="Cambria"/>
              </a:rPr>
              <a:t>C.T , the </a:t>
            </a:r>
            <a:r>
              <a:rPr lang="en-IN" spc="-30" dirty="0">
                <a:latin typeface="Cambria"/>
                <a:cs typeface="Cambria"/>
              </a:rPr>
              <a:t>way </a:t>
            </a:r>
            <a:r>
              <a:rPr lang="en-IN" dirty="0">
                <a:latin typeface="Cambria"/>
                <a:cs typeface="Cambria"/>
              </a:rPr>
              <a:t>in </a:t>
            </a:r>
            <a:r>
              <a:rPr lang="en-IN" spc="-5" dirty="0">
                <a:latin typeface="Cambria"/>
                <a:cs typeface="Cambria"/>
              </a:rPr>
              <a:t>which the </a:t>
            </a:r>
            <a:r>
              <a:rPr lang="en-IN" spc="-25" dirty="0">
                <a:latin typeface="Cambria"/>
                <a:cs typeface="Cambria"/>
              </a:rPr>
              <a:t>key </a:t>
            </a:r>
            <a:r>
              <a:rPr lang="en-IN" spc="-15" dirty="0">
                <a:latin typeface="Cambria"/>
                <a:cs typeface="Cambria"/>
              </a:rPr>
              <a:t>was </a:t>
            </a:r>
            <a:r>
              <a:rPr lang="en-IN" spc="-5" dirty="0">
                <a:latin typeface="Cambria"/>
                <a:cs typeface="Cambria"/>
              </a:rPr>
              <a:t>used </a:t>
            </a:r>
            <a:r>
              <a:rPr lang="en-IN" spc="-10" dirty="0">
                <a:latin typeface="Cambria"/>
                <a:cs typeface="Cambria"/>
              </a:rPr>
              <a:t>to produce </a:t>
            </a:r>
            <a:r>
              <a:rPr lang="en-IN" spc="-5" dirty="0">
                <a:latin typeface="Cambria"/>
                <a:cs typeface="Cambria"/>
              </a:rPr>
              <a:t>the that cipher  </a:t>
            </a:r>
            <a:r>
              <a:rPr lang="en-IN" spc="-15" dirty="0">
                <a:latin typeface="Cambria"/>
                <a:cs typeface="Cambria"/>
              </a:rPr>
              <a:t>text </a:t>
            </a:r>
            <a:r>
              <a:rPr lang="en-IN" spc="-5" dirty="0">
                <a:latin typeface="Cambria"/>
                <a:cs typeface="Cambria"/>
              </a:rPr>
              <a:t>is so </a:t>
            </a:r>
            <a:r>
              <a:rPr lang="en-IN" spc="-10" dirty="0">
                <a:latin typeface="Cambria"/>
                <a:cs typeface="Cambria"/>
              </a:rPr>
              <a:t>complex </a:t>
            </a:r>
            <a:r>
              <a:rPr lang="en-IN" dirty="0">
                <a:latin typeface="Cambria"/>
                <a:cs typeface="Cambria"/>
              </a:rPr>
              <a:t>as </a:t>
            </a:r>
            <a:r>
              <a:rPr lang="en-IN" spc="-15" dirty="0">
                <a:latin typeface="Cambria"/>
                <a:cs typeface="Cambria"/>
              </a:rPr>
              <a:t>to make </a:t>
            </a:r>
            <a:r>
              <a:rPr lang="en-IN" spc="-5" dirty="0">
                <a:latin typeface="Cambria"/>
                <a:cs typeface="Cambria"/>
              </a:rPr>
              <a:t>it difficult </a:t>
            </a:r>
            <a:r>
              <a:rPr lang="en-IN" spc="-15" dirty="0">
                <a:latin typeface="Cambria"/>
                <a:cs typeface="Cambria"/>
              </a:rPr>
              <a:t>to </a:t>
            </a:r>
            <a:r>
              <a:rPr lang="en-IN" spc="-5" dirty="0">
                <a:latin typeface="Cambria"/>
                <a:cs typeface="Cambria"/>
              </a:rPr>
              <a:t>deduce the</a:t>
            </a:r>
            <a:r>
              <a:rPr lang="en-IN" spc="35" dirty="0">
                <a:latin typeface="Cambria"/>
                <a:cs typeface="Cambria"/>
              </a:rPr>
              <a:t> </a:t>
            </a:r>
            <a:r>
              <a:rPr lang="en-IN" spc="-60" dirty="0">
                <a:latin typeface="Cambria"/>
                <a:cs typeface="Cambria"/>
              </a:rPr>
              <a:t>key.</a:t>
            </a:r>
            <a:endParaRPr lang="en-IN" dirty="0">
              <a:latin typeface="Cambria"/>
              <a:cs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24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2066</TotalTime>
  <Words>1753</Words>
  <Application>Microsoft Office PowerPoint</Application>
  <PresentationFormat>Widescreen</PresentationFormat>
  <Paragraphs>276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</vt:lpstr>
      <vt:lpstr>CastleT</vt:lpstr>
      <vt:lpstr>Corbel</vt:lpstr>
      <vt:lpstr>Courier New</vt:lpstr>
      <vt:lpstr>Wingdings</vt:lpstr>
      <vt:lpstr>Wingdings 2</vt:lpstr>
      <vt:lpstr>Frame</vt:lpstr>
      <vt:lpstr>PowerPoint Presentation</vt:lpstr>
      <vt:lpstr>Block Ciphers &amp; DES - AES</vt:lpstr>
      <vt:lpstr>Block Ciphers &amp; Stream Ciphers</vt:lpstr>
      <vt:lpstr>Block Ciphers &amp; Stream Ciphers</vt:lpstr>
      <vt:lpstr>Block Ciphers &amp; Stream Ciphers</vt:lpstr>
      <vt:lpstr>Block Ciphers &amp; Stream Ciphers</vt:lpstr>
      <vt:lpstr>Ideal Block Cipher</vt:lpstr>
      <vt:lpstr>Substitutions &amp; Permutations</vt:lpstr>
      <vt:lpstr>Substitutions &amp; Permutations</vt:lpstr>
      <vt:lpstr>Substitutions &amp; Permutations</vt:lpstr>
      <vt:lpstr>Feistel Structure</vt:lpstr>
      <vt:lpstr>Data Encryption Standard (DES)</vt:lpstr>
      <vt:lpstr>DES History</vt:lpstr>
      <vt:lpstr>DES Design Controversy</vt:lpstr>
      <vt:lpstr>DES Encryption Overview</vt:lpstr>
      <vt:lpstr>Initial Permutation IP</vt:lpstr>
      <vt:lpstr>DES Round Structure</vt:lpstr>
      <vt:lpstr>DES Round Structure</vt:lpstr>
      <vt:lpstr>Encryption (Round) (cont.) </vt:lpstr>
      <vt:lpstr>DES Round Structure</vt:lpstr>
      <vt:lpstr>Substitution Boxes S</vt:lpstr>
      <vt:lpstr>DES Key Schedule</vt:lpstr>
      <vt:lpstr>Key Generation</vt:lpstr>
      <vt:lpstr>Avalanche Effect </vt:lpstr>
      <vt:lpstr>Strength of DES – Key Size</vt:lpstr>
      <vt:lpstr>Strength of DES – Analytic Attacks</vt:lpstr>
      <vt:lpstr>Strength of DES – Timing Attacks</vt:lpstr>
      <vt:lpstr>AES –  Advanced Encryption Standard</vt:lpstr>
      <vt:lpstr>AES Encryption Process </vt:lpstr>
      <vt:lpstr>AES Structure </vt:lpstr>
      <vt:lpstr>AES Structure </vt:lpstr>
      <vt:lpstr>Substitute Bytes </vt:lpstr>
      <vt:lpstr>Substitute Bytes </vt:lpstr>
      <vt:lpstr>Substitute Bytes Example</vt:lpstr>
      <vt:lpstr>Shift Rows</vt:lpstr>
      <vt:lpstr>Shift Rows</vt:lpstr>
      <vt:lpstr>Mix Columns </vt:lpstr>
      <vt:lpstr>Mix Columns</vt:lpstr>
      <vt:lpstr>Mix Columns Example</vt:lpstr>
      <vt:lpstr>Add Round Key</vt:lpstr>
      <vt:lpstr>Add Round Key</vt:lpstr>
      <vt:lpstr>AES Round</vt:lpstr>
      <vt:lpstr>AES Key Expansion</vt:lpstr>
      <vt:lpstr>AES Key Expansion</vt:lpstr>
      <vt:lpstr>Key Expansion Rationale</vt:lpstr>
      <vt:lpstr>AES Example Key Expansion</vt:lpstr>
      <vt:lpstr>AES Encryption Example</vt:lpstr>
      <vt:lpstr>AES Example Avalanche</vt:lpstr>
      <vt:lpstr>AES Decryption</vt:lpstr>
      <vt:lpstr>Implementation Aspects</vt:lpstr>
      <vt:lpstr>Implementation Aspects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Shyam Dadhaniya</cp:lastModifiedBy>
  <cp:revision>150</cp:revision>
  <dcterms:created xsi:type="dcterms:W3CDTF">2019-05-12T04:30:40Z</dcterms:created>
  <dcterms:modified xsi:type="dcterms:W3CDTF">2021-04-06T10:54:31Z</dcterms:modified>
</cp:coreProperties>
</file>