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83" r:id="rId3"/>
    <p:sldId id="258" r:id="rId4"/>
    <p:sldId id="284" r:id="rId5"/>
    <p:sldId id="259" r:id="rId6"/>
    <p:sldId id="285" r:id="rId7"/>
    <p:sldId id="262" r:id="rId8"/>
    <p:sldId id="260" r:id="rId9"/>
    <p:sldId id="339" r:id="rId10"/>
    <p:sldId id="261" r:id="rId11"/>
    <p:sldId id="263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1BBAF"/>
    <a:srgbClr val="FFCA4F"/>
    <a:srgbClr val="854F89"/>
    <a:srgbClr val="FFE152"/>
    <a:srgbClr val="DD00FF"/>
    <a:srgbClr val="D8D5ED"/>
    <a:srgbClr val="B5FCFF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6"/>
    <p:restoredTop sz="94316"/>
  </p:normalViewPr>
  <p:slideViewPr>
    <p:cSldViewPr snapToGrid="0">
      <p:cViewPr varScale="1">
        <p:scale>
          <a:sx n="68" d="100"/>
          <a:sy n="68" d="100"/>
        </p:scale>
        <p:origin x="90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A2B78-33AF-524C-80AA-7443C6167E7E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17326-8BB6-8F4B-99F3-13B65E5D6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17326-8BB6-8F4B-99F3-13B65E5D61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8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06-04-2021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06-04-2021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06-04-2021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06-04-2021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06-04-2021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6E4831-481F-4AF1-9D8E-170CD6E1C3F5}" type="datetimeFigureOut">
              <a:rPr lang="en-IN" smtClean="0"/>
              <a:pPr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33" y="841791"/>
            <a:ext cx="2734471" cy="913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45419" y="1755104"/>
            <a:ext cx="274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Department of CE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7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448800" y="2868203"/>
            <a:ext cx="2743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Unit no: 3</a:t>
            </a:r>
          </a:p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Unit title :  Double DES, Triple DES, Modes of Operation</a:t>
            </a:r>
          </a:p>
          <a:p>
            <a:endParaRPr lang="en-IN" sz="2200" dirty="0">
              <a:solidFill>
                <a:srgbClr val="0098A3"/>
              </a:solidFill>
              <a:latin typeface="CastleT" panose="020E0602050706020204" pitchFamily="34" charset="0"/>
            </a:endParaRPr>
          </a:p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Cryptography and Network Security and 3161609</a:t>
            </a:r>
          </a:p>
          <a:p>
            <a:endParaRPr lang="en-IN" sz="2200" dirty="0">
              <a:solidFill>
                <a:srgbClr val="0098A3"/>
              </a:solidFill>
              <a:latin typeface="CastleT" panose="020E0602050706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812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Cipher Block Chaining (CBC)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message is broken into blocks </a:t>
            </a:r>
          </a:p>
          <a:p>
            <a:r>
              <a:rPr lang="en-AU" altLang="en-US" dirty="0"/>
              <a:t>linked together in encryption operation </a:t>
            </a:r>
          </a:p>
          <a:p>
            <a:r>
              <a:rPr lang="en-AU" altLang="en-US" dirty="0"/>
              <a:t>each previous cipher blocks is chained with current plaintext block, hence name </a:t>
            </a:r>
          </a:p>
          <a:p>
            <a:r>
              <a:rPr lang="en-AU" altLang="en-US" dirty="0"/>
              <a:t>use Initial Vector (IV) to start process </a:t>
            </a:r>
          </a:p>
          <a:p>
            <a:endParaRPr lang="en-US" altLang="en-US" dirty="0"/>
          </a:p>
          <a:p>
            <a:r>
              <a:rPr lang="en-US" altLang="en-US" dirty="0"/>
              <a:t>uses: bulk data encryption, authentication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297848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Cipher Block Chaining (CBC)</a:t>
            </a:r>
            <a:endParaRPr lang="en-IN" dirty="0"/>
          </a:p>
        </p:txBody>
      </p:sp>
      <p:pic>
        <p:nvPicPr>
          <p:cNvPr id="8" name="Picture 1027">
            <a:extLst>
              <a:ext uri="{FF2B5EF4-FFF2-40B4-BE49-F238E27FC236}">
                <a16:creationId xmlns:a16="http://schemas.microsoft.com/office/drawing/2014/main" id="{A8C87611-CF4D-1840-818A-0C9AD4DA2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08071" y="845431"/>
            <a:ext cx="7267213" cy="515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48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7901-B768-8647-B1F0-F8637CAD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Cipher Block Chaining (CBC) - Message Padding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B3C0B-A8F0-9F44-9ECC-39F512C23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at end of message must handle a possible last short block </a:t>
            </a:r>
          </a:p>
          <a:p>
            <a:pPr lvl="1"/>
            <a:r>
              <a:rPr lang="en-US" altLang="en-US" dirty="0"/>
              <a:t>which is not as large as block size of cipher</a:t>
            </a:r>
          </a:p>
          <a:p>
            <a:pPr lvl="1"/>
            <a:r>
              <a:rPr lang="en-US" altLang="en-US" dirty="0"/>
              <a:t>pad either with known non-data value (</a:t>
            </a:r>
            <a:r>
              <a:rPr lang="en-US" altLang="en-US" dirty="0" err="1"/>
              <a:t>eg</a:t>
            </a:r>
            <a:r>
              <a:rPr lang="en-US" altLang="en-US" dirty="0"/>
              <a:t> nulls)</a:t>
            </a:r>
            <a:endParaRPr lang="en-AU" altLang="en-US" dirty="0"/>
          </a:p>
          <a:p>
            <a:pPr lvl="1"/>
            <a:r>
              <a:rPr lang="en-AU" altLang="en-US" dirty="0"/>
              <a:t>or pad last block along with count of pad size </a:t>
            </a:r>
          </a:p>
          <a:p>
            <a:endParaRPr lang="en-AU" altLang="en-US" dirty="0"/>
          </a:p>
          <a:p>
            <a:r>
              <a:rPr lang="en-AU" altLang="en-US" dirty="0"/>
              <a:t>there are other, more esoteric modes, which avoid the need for an extra block</a:t>
            </a:r>
          </a:p>
        </p:txBody>
      </p:sp>
    </p:spTree>
    <p:extLst>
      <p:ext uri="{BB962C8B-B14F-4D97-AF65-F5344CB8AC3E}">
        <p14:creationId xmlns:p14="http://schemas.microsoft.com/office/powerpoint/2010/main" val="59277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77B3-F9A1-DA48-BF9A-6E979AFE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Advantages and Limitations of CBC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2B757-2B08-FB4F-9B60-62D89AE25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AU" dirty="0"/>
              <a:t>a ciphertext block depends on </a:t>
            </a:r>
            <a:r>
              <a:rPr lang="en-AU" b="1" dirty="0"/>
              <a:t>all</a:t>
            </a:r>
            <a:r>
              <a:rPr lang="en-AU" dirty="0"/>
              <a:t> blocks before it</a:t>
            </a:r>
          </a:p>
          <a:p>
            <a:pPr>
              <a:defRPr/>
            </a:pPr>
            <a:r>
              <a:rPr lang="en-AU" dirty="0"/>
              <a:t>any change to a block affects all following ciphertext blocks</a:t>
            </a:r>
          </a:p>
          <a:p>
            <a:pPr>
              <a:defRPr/>
            </a:pPr>
            <a:r>
              <a:rPr lang="en-AU" dirty="0"/>
              <a:t>need </a:t>
            </a:r>
            <a:r>
              <a:rPr lang="en-AU" b="1" dirty="0"/>
              <a:t>Initialization Vector</a:t>
            </a:r>
            <a:r>
              <a:rPr lang="en-AU" dirty="0"/>
              <a:t> (IV) </a:t>
            </a:r>
          </a:p>
          <a:p>
            <a:pPr lvl="1">
              <a:spcAft>
                <a:spcPts val="0"/>
              </a:spcAft>
              <a:defRPr/>
            </a:pPr>
            <a:r>
              <a:rPr lang="en-AU" dirty="0"/>
              <a:t>which must be known to sender &amp; receiver </a:t>
            </a:r>
          </a:p>
          <a:p>
            <a:pPr lvl="1">
              <a:spcAft>
                <a:spcPts val="0"/>
              </a:spcAft>
              <a:defRPr/>
            </a:pPr>
            <a:r>
              <a:rPr lang="en-AU" dirty="0"/>
              <a:t>if sent in clear, attacker can change bits of first block, and change IV to compensate </a:t>
            </a:r>
          </a:p>
          <a:p>
            <a:pPr lvl="1">
              <a:spcAft>
                <a:spcPts val="0"/>
              </a:spcAft>
              <a:defRPr/>
            </a:pPr>
            <a:r>
              <a:rPr lang="en-AU" dirty="0"/>
              <a:t>hence IV must either be a fixed value or must be sent encrypted in ECB mode before rest of message</a:t>
            </a:r>
          </a:p>
        </p:txBody>
      </p:sp>
    </p:spTree>
    <p:extLst>
      <p:ext uri="{BB962C8B-B14F-4D97-AF65-F5344CB8AC3E}">
        <p14:creationId xmlns:p14="http://schemas.microsoft.com/office/powerpoint/2010/main" val="3969344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F406-DB74-9345-BADB-067D9CB9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Cipher </a:t>
            </a:r>
            <a:r>
              <a:rPr lang="en-AU" altLang="en-US" dirty="0" err="1"/>
              <a:t>FeedBack</a:t>
            </a:r>
            <a:r>
              <a:rPr lang="en-AU" altLang="en-US" dirty="0"/>
              <a:t> (CFB)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3D8C7-02C3-604E-ABB1-27310E561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4544" y="946354"/>
            <a:ext cx="7315200" cy="4778666"/>
          </a:xfrm>
        </p:spPr>
        <p:txBody>
          <a:bodyPr/>
          <a:lstStyle/>
          <a:p>
            <a:pPr>
              <a:defRPr/>
            </a:pPr>
            <a:r>
              <a:rPr lang="en-AU" dirty="0"/>
              <a:t>message is treated as a stream of bits </a:t>
            </a:r>
          </a:p>
          <a:p>
            <a:pPr>
              <a:defRPr/>
            </a:pPr>
            <a:r>
              <a:rPr lang="en-AU" dirty="0"/>
              <a:t>added to the output of the block cipher </a:t>
            </a:r>
          </a:p>
          <a:p>
            <a:pPr>
              <a:defRPr/>
            </a:pPr>
            <a:r>
              <a:rPr lang="en-AU" dirty="0"/>
              <a:t>result is feed back for next stage (hence name) </a:t>
            </a:r>
          </a:p>
          <a:p>
            <a:pPr>
              <a:defRPr/>
            </a:pPr>
            <a:r>
              <a:rPr lang="en-AU" dirty="0"/>
              <a:t>standard allows any number of bit (1,8, 64 or 128 etc) to be feed back </a:t>
            </a:r>
          </a:p>
          <a:p>
            <a:pPr lvl="1">
              <a:spcAft>
                <a:spcPts val="0"/>
              </a:spcAft>
              <a:defRPr/>
            </a:pPr>
            <a:r>
              <a:rPr lang="en-AU" dirty="0"/>
              <a:t>denoted CFB-1, CFB-8, CFB-64, CFB-128 etc </a:t>
            </a:r>
          </a:p>
          <a:p>
            <a:pPr>
              <a:defRPr/>
            </a:pPr>
            <a:r>
              <a:rPr lang="en-AU" dirty="0"/>
              <a:t>most efficient to use all bits in block (64 or 128)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uses: stream data encryption, authentication</a:t>
            </a:r>
          </a:p>
          <a:p>
            <a:r>
              <a:rPr lang="en-US" altLang="en-US" dirty="0"/>
              <a:t>No need of padding bits , </a:t>
            </a:r>
          </a:p>
          <a:p>
            <a:r>
              <a:rPr lang="en-US" altLang="en-US" dirty="0"/>
              <a:t>P.T.= C.T.</a:t>
            </a:r>
          </a:p>
          <a:p>
            <a:r>
              <a:rPr lang="en-US" altLang="en-US" dirty="0"/>
              <a:t>8 stream encrypted &amp; transmitted at a time </a:t>
            </a:r>
          </a:p>
        </p:txBody>
      </p:sp>
    </p:spTree>
    <p:extLst>
      <p:ext uri="{BB962C8B-B14F-4D97-AF65-F5344CB8AC3E}">
        <p14:creationId xmlns:p14="http://schemas.microsoft.com/office/powerpoint/2010/main" val="3719538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73C4-4EC0-4C46-B40B-E120D14D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Cipher </a:t>
            </a:r>
            <a:r>
              <a:rPr lang="en-AU" altLang="en-US" dirty="0" err="1"/>
              <a:t>FeedBack</a:t>
            </a:r>
            <a:r>
              <a:rPr lang="en-AU" altLang="en-US" dirty="0"/>
              <a:t> (CFB)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6D88C57-9C32-1548-AF15-7E4FEB89B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243" y="787992"/>
            <a:ext cx="7462817" cy="550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754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21AF-52EA-AA4C-B332-4E697DF4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Advantages and Limitations of CFB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B3E53-A9DF-DE41-BB4A-17E5251C1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appropriate when data arrives in bits/bytes </a:t>
            </a:r>
          </a:p>
          <a:p>
            <a:r>
              <a:rPr lang="en-AU" altLang="en-US" dirty="0"/>
              <a:t>most common stream mode </a:t>
            </a:r>
          </a:p>
          <a:p>
            <a:r>
              <a:rPr lang="en-AU" altLang="en-US" dirty="0"/>
              <a:t>limitation is need to stall while do block encryption after every n-bits </a:t>
            </a:r>
          </a:p>
          <a:p>
            <a:r>
              <a:rPr lang="en-AU" altLang="en-US" dirty="0"/>
              <a:t>note that the block cipher is used in </a:t>
            </a:r>
            <a:r>
              <a:rPr lang="en-AU" altLang="en-US" b="1" dirty="0"/>
              <a:t>encryption</a:t>
            </a:r>
            <a:r>
              <a:rPr lang="en-AU" altLang="en-US" dirty="0"/>
              <a:t> mode at </a:t>
            </a:r>
            <a:r>
              <a:rPr lang="en-AU" altLang="en-US" b="1" dirty="0"/>
              <a:t>both</a:t>
            </a:r>
            <a:r>
              <a:rPr lang="en-AU" altLang="en-US" dirty="0"/>
              <a:t> ends </a:t>
            </a:r>
          </a:p>
          <a:p>
            <a:r>
              <a:rPr lang="en-AU" altLang="en-US" dirty="0"/>
              <a:t>errors </a:t>
            </a:r>
            <a:r>
              <a:rPr lang="en-AU" altLang="en-US" dirty="0" err="1"/>
              <a:t>propogate</a:t>
            </a:r>
            <a:r>
              <a:rPr lang="en-AU" altLang="en-US" dirty="0"/>
              <a:t> for several blocks after the error </a:t>
            </a:r>
          </a:p>
        </p:txBody>
      </p:sp>
    </p:spTree>
    <p:extLst>
      <p:ext uri="{BB962C8B-B14F-4D97-AF65-F5344CB8AC3E}">
        <p14:creationId xmlns:p14="http://schemas.microsoft.com/office/powerpoint/2010/main" val="1708807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85BA-B803-9947-A960-D54E0E19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Output </a:t>
            </a:r>
            <a:r>
              <a:rPr lang="en-AU" altLang="en-US" dirty="0" err="1"/>
              <a:t>FeedBack</a:t>
            </a:r>
            <a:r>
              <a:rPr lang="en-AU" altLang="en-US" dirty="0"/>
              <a:t> (OFB)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704C7-D4C0-1844-A36E-72659E3DC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message is treated as a stream of bits </a:t>
            </a:r>
          </a:p>
          <a:p>
            <a:r>
              <a:rPr lang="en-AU" altLang="en-US" dirty="0"/>
              <a:t>output of cipher is added to message </a:t>
            </a:r>
          </a:p>
          <a:p>
            <a:endParaRPr lang="en-AU" altLang="en-US" dirty="0"/>
          </a:p>
          <a:p>
            <a:r>
              <a:rPr lang="en-AU" altLang="en-US" dirty="0"/>
              <a:t>output is then feed back (hence name) </a:t>
            </a:r>
          </a:p>
          <a:p>
            <a:r>
              <a:rPr lang="en-AU" altLang="en-US" dirty="0"/>
              <a:t>feedback is independent of message </a:t>
            </a:r>
          </a:p>
          <a:p>
            <a:r>
              <a:rPr lang="en-AU" altLang="en-US" dirty="0"/>
              <a:t>can be computed in advance</a:t>
            </a:r>
          </a:p>
          <a:p>
            <a:endParaRPr lang="en-US" altLang="en-US" dirty="0"/>
          </a:p>
          <a:p>
            <a:r>
              <a:rPr lang="en-US" altLang="en-US" dirty="0"/>
              <a:t>uses: stream encryption on noisy channels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22985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EF813-6256-D349-A1B0-EBEE138B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Output </a:t>
            </a:r>
            <a:r>
              <a:rPr lang="en-AU" altLang="en-US" dirty="0" err="1"/>
              <a:t>FeedBack</a:t>
            </a:r>
            <a:r>
              <a:rPr lang="en-AU" altLang="en-US" dirty="0"/>
              <a:t> (OFB)</a:t>
            </a:r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BDCAA37-CD06-C04E-A7B2-F16EFB0C9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44" y="1106652"/>
            <a:ext cx="8229600" cy="454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225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EAC3-9A47-2E4B-A6CF-881A810C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Advantages and Limitations of OFB</a:t>
            </a:r>
            <a:endParaRPr lang="en-US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520FACF5-DE13-5F4C-A6F5-5AC8272B9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226333"/>
          </a:xfrm>
        </p:spPr>
        <p:txBody>
          <a:bodyPr/>
          <a:lstStyle/>
          <a:p>
            <a:r>
              <a:rPr lang="en-AU" altLang="en-US" dirty="0"/>
              <a:t>bit errors do not propagate </a:t>
            </a:r>
          </a:p>
          <a:p>
            <a:r>
              <a:rPr lang="en-AU" altLang="en-US" dirty="0"/>
              <a:t>more vulnerable to message stream modification</a:t>
            </a:r>
          </a:p>
          <a:p>
            <a:r>
              <a:rPr lang="en-AU" altLang="en-US" dirty="0"/>
              <a:t>a variation of a </a:t>
            </a:r>
            <a:r>
              <a:rPr lang="en-AU" altLang="en-US" dirty="0" err="1"/>
              <a:t>Vernam</a:t>
            </a:r>
            <a:r>
              <a:rPr lang="en-AU" altLang="en-US" dirty="0"/>
              <a:t> cipher </a:t>
            </a:r>
          </a:p>
          <a:p>
            <a:pPr lvl="1">
              <a:buNone/>
            </a:pPr>
            <a:endParaRPr lang="en-AU" altLang="en-US" dirty="0"/>
          </a:p>
          <a:p>
            <a:pPr lvl="1">
              <a:buNone/>
            </a:pPr>
            <a:r>
              <a:rPr lang="en-AU" altLang="en-US" dirty="0"/>
              <a:t>hence must </a:t>
            </a:r>
            <a:r>
              <a:rPr lang="en-AU" altLang="en-US" b="1" dirty="0"/>
              <a:t>never</a:t>
            </a:r>
            <a:r>
              <a:rPr lang="en-AU" altLang="en-US" dirty="0"/>
              <a:t> reuse the same sequence (</a:t>
            </a:r>
            <a:r>
              <a:rPr lang="en-AU" altLang="en-US" dirty="0" err="1"/>
              <a:t>key+IV</a:t>
            </a:r>
            <a:r>
              <a:rPr lang="en-AU" alt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29072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674E-F22E-CC4B-8BAF-754B8E88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Multiple Encryption &amp; DES</a:t>
            </a:r>
            <a:endParaRPr lang="en-US" alt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ED86D-5448-8346-942D-5E063D420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521" y="1477566"/>
            <a:ext cx="7598448" cy="2781917"/>
          </a:xfrm>
        </p:spPr>
        <p:txBody>
          <a:bodyPr>
            <a:normAutofit/>
          </a:bodyPr>
          <a:lstStyle/>
          <a:p>
            <a:r>
              <a:rPr lang="en-AU" altLang="en-US" dirty="0"/>
              <a:t>clear a replacement for DES was needed</a:t>
            </a:r>
          </a:p>
          <a:p>
            <a:pPr lvl="1"/>
            <a:r>
              <a:rPr lang="en-US" altLang="en-US" dirty="0"/>
              <a:t>theoretical attacks that can break it</a:t>
            </a:r>
          </a:p>
          <a:p>
            <a:pPr lvl="1"/>
            <a:r>
              <a:rPr lang="en-US" altLang="en-US" dirty="0"/>
              <a:t>demonstrated exhaustive key search attacks</a:t>
            </a:r>
            <a:endParaRPr lang="en-AU" altLang="en-US" dirty="0"/>
          </a:p>
          <a:p>
            <a:r>
              <a:rPr lang="en-AU" altLang="en-US" dirty="0"/>
              <a:t>AES is a new cipher alternative</a:t>
            </a:r>
          </a:p>
          <a:p>
            <a:r>
              <a:rPr lang="en-US" altLang="en-US" dirty="0"/>
              <a:t>prior to this alternative was to use multiple encryption with DES implementations</a:t>
            </a:r>
          </a:p>
          <a:p>
            <a:r>
              <a:rPr lang="en-US" altLang="en-US" dirty="0"/>
              <a:t>Triple-DES is the chosen form</a:t>
            </a:r>
            <a:endParaRPr lang="en-AU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E36285C-A9C1-C246-8944-BDAC384C4F89}"/>
              </a:ext>
            </a:extLst>
          </p:cNvPr>
          <p:cNvSpPr txBox="1">
            <a:spLocks/>
          </p:cNvSpPr>
          <p:nvPr/>
        </p:nvSpPr>
        <p:spPr>
          <a:xfrm>
            <a:off x="3753521" y="22824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altLang="en-US" dirty="0">
                <a:solidFill>
                  <a:schemeClr val="tx1"/>
                </a:solidFill>
              </a:rPr>
              <a:t>Modern Block Ciphers</a:t>
            </a:r>
          </a:p>
        </p:txBody>
      </p:sp>
    </p:spTree>
    <p:extLst>
      <p:ext uri="{BB962C8B-B14F-4D97-AF65-F5344CB8AC3E}">
        <p14:creationId xmlns:p14="http://schemas.microsoft.com/office/powerpoint/2010/main" val="3999313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4A3E-AF81-7A42-8E25-1DE55FD0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Counter (CTR)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13A15E-E697-5541-A145-1C20C348F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589669" cy="4860912"/>
          </a:xfrm>
        </p:spPr>
        <p:txBody>
          <a:bodyPr>
            <a:normAutofit/>
          </a:bodyPr>
          <a:lstStyle/>
          <a:p>
            <a:r>
              <a:rPr lang="en-US" altLang="en-US" dirty="0"/>
              <a:t>a “new” mode, though proposed early on</a:t>
            </a:r>
          </a:p>
          <a:p>
            <a:r>
              <a:rPr lang="en-US" altLang="en-US" dirty="0"/>
              <a:t>similar to OFB but encrypts counter value rather than any feedback value</a:t>
            </a:r>
          </a:p>
          <a:p>
            <a:endParaRPr lang="en-US" altLang="en-US" dirty="0"/>
          </a:p>
          <a:p>
            <a:r>
              <a:rPr lang="en-US" altLang="en-US" dirty="0"/>
              <a:t>must have a different key &amp; counter value for every plaintext block (never reused)</a:t>
            </a:r>
          </a:p>
          <a:p>
            <a:endParaRPr lang="en-US" altLang="en-US" dirty="0"/>
          </a:p>
          <a:p>
            <a:r>
              <a:rPr lang="en-US" altLang="en-US" dirty="0"/>
              <a:t>uses: high-speed network encryptions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997084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5020-6F2C-BF47-973B-61EE07BA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Counter (CTR)</a:t>
            </a:r>
            <a:endParaRPr lang="en-US" dirty="0"/>
          </a:p>
        </p:txBody>
      </p:sp>
      <p:pic>
        <p:nvPicPr>
          <p:cNvPr id="6" name="Picture 1027">
            <a:extLst>
              <a:ext uri="{FF2B5EF4-FFF2-40B4-BE49-F238E27FC236}">
                <a16:creationId xmlns:a16="http://schemas.microsoft.com/office/drawing/2014/main" id="{CC5E9AEC-ED47-F341-BA18-0EC935B7D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84922" y="729206"/>
            <a:ext cx="7806643" cy="536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33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D775-9A1B-C845-977E-2E052D65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Advantages and Limitations of CTR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96E9-49D1-2B41-A905-ABCB9CEE9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Efficiency</a:t>
            </a:r>
          </a:p>
          <a:p>
            <a:pPr lvl="1">
              <a:spcAft>
                <a:spcPts val="0"/>
              </a:spcAft>
              <a:defRPr/>
            </a:pPr>
            <a:endParaRPr lang="en-US" dirty="0"/>
          </a:p>
          <a:p>
            <a:pPr lvl="1">
              <a:spcAft>
                <a:spcPts val="0"/>
              </a:spcAft>
              <a:defRPr/>
            </a:pPr>
            <a:r>
              <a:rPr lang="en-US" dirty="0"/>
              <a:t>can preprocess in advance of need</a:t>
            </a:r>
          </a:p>
          <a:p>
            <a:pPr lvl="1">
              <a:spcAft>
                <a:spcPts val="0"/>
              </a:spcAft>
              <a:defRPr/>
            </a:pPr>
            <a:r>
              <a:rPr lang="en-US" dirty="0"/>
              <a:t>good for </a:t>
            </a:r>
            <a:r>
              <a:rPr lang="en-US" dirty="0" err="1"/>
              <a:t>bursty</a:t>
            </a:r>
            <a:r>
              <a:rPr lang="en-US" dirty="0"/>
              <a:t> high speed links</a:t>
            </a:r>
          </a:p>
          <a:p>
            <a:pPr>
              <a:defRPr/>
            </a:pPr>
            <a:r>
              <a:rPr lang="en-US" dirty="0"/>
              <a:t>random access to encrypted data blocks</a:t>
            </a:r>
          </a:p>
          <a:p>
            <a:pPr>
              <a:defRPr/>
            </a:pPr>
            <a:r>
              <a:rPr lang="en-US" dirty="0"/>
              <a:t>provable security (good as other modes)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but must ensure never reuse key/counter values, otherwise could break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7538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A8344-0786-964F-9DA8-715E452D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8807DF-7A71-F648-84F6-8AAF250BE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705472"/>
          </a:xfrm>
        </p:spPr>
        <p:txBody>
          <a:bodyPr/>
          <a:lstStyle/>
          <a:p>
            <a:r>
              <a:rPr lang="en-US" altLang="en-US" dirty="0"/>
              <a:t>Double DES</a:t>
            </a:r>
          </a:p>
          <a:p>
            <a:r>
              <a:rPr lang="en-US" altLang="en-US" dirty="0"/>
              <a:t>Triple-DES</a:t>
            </a:r>
          </a:p>
          <a:p>
            <a:r>
              <a:rPr lang="en-US" altLang="en-US" dirty="0"/>
              <a:t>Modes of Operation </a:t>
            </a:r>
          </a:p>
          <a:p>
            <a:pPr lvl="1"/>
            <a:r>
              <a:rPr lang="en-US" altLang="en-US" dirty="0"/>
              <a:t>ECB, CBC, CFB, OFB, CTR</a:t>
            </a:r>
          </a:p>
        </p:txBody>
      </p:sp>
    </p:spTree>
    <p:extLst>
      <p:ext uri="{BB962C8B-B14F-4D97-AF65-F5344CB8AC3E}">
        <p14:creationId xmlns:p14="http://schemas.microsoft.com/office/powerpoint/2010/main" val="4137387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Any Question…</a:t>
            </a:r>
          </a:p>
        </p:txBody>
      </p:sp>
    </p:spTree>
    <p:extLst>
      <p:ext uri="{BB962C8B-B14F-4D97-AF65-F5344CB8AC3E}">
        <p14:creationId xmlns:p14="http://schemas.microsoft.com/office/powerpoint/2010/main" val="117233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Double-DES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could use 2 DES encrypts on each block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C = E</a:t>
            </a:r>
            <a:r>
              <a:rPr lang="en-US" altLang="en-US" baseline="-25000" dirty="0">
                <a:latin typeface="Courier New" panose="02070309020205020404" pitchFamily="49" charset="0"/>
              </a:rPr>
              <a:t>K2</a:t>
            </a:r>
            <a:r>
              <a:rPr lang="en-US" altLang="en-US" dirty="0">
                <a:latin typeface="Courier New" panose="02070309020205020404" pitchFamily="49" charset="0"/>
              </a:rPr>
              <a:t>(E</a:t>
            </a:r>
            <a:r>
              <a:rPr lang="en-US" altLang="en-US" baseline="-25000" dirty="0">
                <a:latin typeface="Courier New" panose="02070309020205020404" pitchFamily="49" charset="0"/>
              </a:rPr>
              <a:t>K1</a:t>
            </a:r>
            <a:r>
              <a:rPr lang="en-US" altLang="en-US" dirty="0">
                <a:latin typeface="Courier New" panose="02070309020205020404" pitchFamily="49" charset="0"/>
              </a:rPr>
              <a:t>(P))</a:t>
            </a:r>
          </a:p>
          <a:p>
            <a:r>
              <a:rPr lang="en-US" altLang="en-US" dirty="0"/>
              <a:t>issue of reduction to single stage</a:t>
            </a:r>
          </a:p>
          <a:p>
            <a:r>
              <a:rPr lang="en-US" altLang="en-US" dirty="0"/>
              <a:t>and have “meet-in-the-middle” attack</a:t>
            </a:r>
          </a:p>
          <a:p>
            <a:pPr lvl="1"/>
            <a:r>
              <a:rPr lang="en-US" altLang="en-US" dirty="0"/>
              <a:t>works whenever use a cipher twice</a:t>
            </a:r>
          </a:p>
          <a:p>
            <a:pPr lvl="1"/>
            <a:r>
              <a:rPr lang="en-US" altLang="en-US" dirty="0"/>
              <a:t>since </a:t>
            </a:r>
            <a:r>
              <a:rPr lang="en-US" altLang="en-US" dirty="0">
                <a:latin typeface="Courier New" panose="02070309020205020404" pitchFamily="49" charset="0"/>
              </a:rPr>
              <a:t>X = E</a:t>
            </a:r>
            <a:r>
              <a:rPr lang="en-US" altLang="en-US" baseline="-25000" dirty="0">
                <a:latin typeface="Courier New" panose="02070309020205020404" pitchFamily="49" charset="0"/>
              </a:rPr>
              <a:t>K1</a:t>
            </a:r>
            <a:r>
              <a:rPr lang="en-US" altLang="en-US" dirty="0">
                <a:latin typeface="Courier New" panose="02070309020205020404" pitchFamily="49" charset="0"/>
              </a:rPr>
              <a:t>(P) = D</a:t>
            </a:r>
            <a:r>
              <a:rPr lang="en-US" altLang="en-US" baseline="-25000" dirty="0">
                <a:latin typeface="Courier New" panose="02070309020205020404" pitchFamily="49" charset="0"/>
              </a:rPr>
              <a:t>K2</a:t>
            </a:r>
            <a:r>
              <a:rPr lang="en-US" altLang="en-US" dirty="0">
                <a:latin typeface="Courier New" panose="02070309020205020404" pitchFamily="49" charset="0"/>
              </a:rPr>
              <a:t>(C)</a:t>
            </a:r>
          </a:p>
          <a:p>
            <a:pPr lvl="1"/>
            <a:r>
              <a:rPr lang="en-US" altLang="en-US" dirty="0"/>
              <a:t>attack by encrypting P with all keys and store</a:t>
            </a:r>
          </a:p>
          <a:p>
            <a:pPr lvl="1"/>
            <a:r>
              <a:rPr lang="en-US" altLang="en-US" dirty="0"/>
              <a:t>then decrypt C with keys and match X value</a:t>
            </a:r>
          </a:p>
          <a:p>
            <a:pPr lvl="1"/>
            <a:r>
              <a:rPr lang="en-US" altLang="en-US" dirty="0"/>
              <a:t>can show takes </a:t>
            </a:r>
            <a:r>
              <a:rPr lang="en-US" altLang="en-US" dirty="0">
                <a:latin typeface="Courier New" panose="02070309020205020404" pitchFamily="49" charset="0"/>
              </a:rPr>
              <a:t>O(2</a:t>
            </a:r>
            <a:r>
              <a:rPr lang="en-US" altLang="en-US" baseline="30000" dirty="0">
                <a:latin typeface="Courier New" panose="02070309020205020404" pitchFamily="49" charset="0"/>
              </a:rPr>
              <a:t>56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  <a:r>
              <a:rPr lang="en-US" altLang="en-US" dirty="0"/>
              <a:t> steps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1491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B584-A990-3247-9F7C-3409CE1E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Triple-DES with Two-Keys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D89DDF-214C-9A4B-9EAB-75BD0862D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en-US" altLang="en-US" dirty="0"/>
              <a:t>hence must use 3 encryptions</a:t>
            </a:r>
          </a:p>
          <a:p>
            <a:pPr lvl="1"/>
            <a:r>
              <a:rPr lang="en-US" altLang="en-US" dirty="0"/>
              <a:t>would seem to need 3 distinct keys</a:t>
            </a:r>
          </a:p>
          <a:p>
            <a:r>
              <a:rPr lang="en-US" altLang="en-US" dirty="0"/>
              <a:t>but can use 2 keys with E-D-E sequence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C = E</a:t>
            </a:r>
            <a:r>
              <a:rPr lang="en-US" altLang="en-US" baseline="-25000" dirty="0">
                <a:latin typeface="Courier New" panose="02070309020205020404" pitchFamily="49" charset="0"/>
              </a:rPr>
              <a:t>K1</a:t>
            </a:r>
            <a:r>
              <a:rPr lang="en-US" altLang="en-US" dirty="0">
                <a:latin typeface="Courier New" panose="02070309020205020404" pitchFamily="49" charset="0"/>
              </a:rPr>
              <a:t>(D</a:t>
            </a:r>
            <a:r>
              <a:rPr lang="en-US" altLang="en-US" baseline="-25000" dirty="0">
                <a:latin typeface="Courier New" panose="02070309020205020404" pitchFamily="49" charset="0"/>
              </a:rPr>
              <a:t>K2</a:t>
            </a:r>
            <a:r>
              <a:rPr lang="en-US" altLang="en-US" dirty="0">
                <a:latin typeface="Courier New" panose="02070309020205020404" pitchFamily="49" charset="0"/>
              </a:rPr>
              <a:t>(E</a:t>
            </a:r>
            <a:r>
              <a:rPr lang="en-US" altLang="en-US" baseline="-25000" dirty="0">
                <a:latin typeface="Courier New" panose="02070309020205020404" pitchFamily="49" charset="0"/>
              </a:rPr>
              <a:t>K1</a:t>
            </a:r>
            <a:r>
              <a:rPr lang="en-US" altLang="en-US" dirty="0">
                <a:latin typeface="Courier New" panose="02070309020205020404" pitchFamily="49" charset="0"/>
              </a:rPr>
              <a:t>(P)))</a:t>
            </a:r>
            <a:endParaRPr lang="en-US" altLang="en-US" dirty="0"/>
          </a:p>
          <a:p>
            <a:pPr lvl="1"/>
            <a:r>
              <a:rPr lang="en-US" altLang="en-US" dirty="0" err="1"/>
              <a:t>nb</a:t>
            </a:r>
            <a:r>
              <a:rPr lang="en-US" altLang="en-US" dirty="0"/>
              <a:t> encrypt &amp; decrypt equivalent in security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>
                <a:latin typeface="Courier New" panose="02070309020205020404" pitchFamily="49" charset="0"/>
              </a:rPr>
              <a:t>K1=K2</a:t>
            </a:r>
            <a:r>
              <a:rPr lang="en-US" altLang="en-US" dirty="0"/>
              <a:t> then can work with single DES</a:t>
            </a:r>
          </a:p>
          <a:p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54855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Triple-DES with Three-Keys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although are no practical attacks on two-key Triple-DES have some indications</a:t>
            </a:r>
          </a:p>
          <a:p>
            <a:r>
              <a:rPr lang="en-US" altLang="en-US" dirty="0"/>
              <a:t>can use Triple-DES with Three-Keys to avoid even these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C = E</a:t>
            </a:r>
            <a:r>
              <a:rPr lang="en-US" altLang="en-US" baseline="-25000" dirty="0">
                <a:latin typeface="Courier New" panose="02070309020205020404" pitchFamily="49" charset="0"/>
              </a:rPr>
              <a:t>K3</a:t>
            </a:r>
            <a:r>
              <a:rPr lang="en-US" altLang="en-US" dirty="0">
                <a:latin typeface="Courier New" panose="02070309020205020404" pitchFamily="49" charset="0"/>
              </a:rPr>
              <a:t>(D</a:t>
            </a:r>
            <a:r>
              <a:rPr lang="en-US" altLang="en-US" baseline="-25000" dirty="0">
                <a:latin typeface="Courier New" panose="02070309020205020404" pitchFamily="49" charset="0"/>
              </a:rPr>
              <a:t>K2</a:t>
            </a:r>
            <a:r>
              <a:rPr lang="en-US" altLang="en-US" dirty="0">
                <a:latin typeface="Courier New" panose="02070309020205020404" pitchFamily="49" charset="0"/>
              </a:rPr>
              <a:t>(E</a:t>
            </a:r>
            <a:r>
              <a:rPr lang="en-US" altLang="en-US" baseline="-25000" dirty="0">
                <a:latin typeface="Courier New" panose="02070309020205020404" pitchFamily="49" charset="0"/>
              </a:rPr>
              <a:t>K1</a:t>
            </a:r>
            <a:r>
              <a:rPr lang="en-US" altLang="en-US" dirty="0">
                <a:latin typeface="Courier New" panose="02070309020205020404" pitchFamily="49" charset="0"/>
              </a:rPr>
              <a:t>(P)))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has been adopted by some Internet applications, </a:t>
            </a:r>
            <a:r>
              <a:rPr lang="en-US" altLang="en-US" dirty="0" err="1"/>
              <a:t>eg</a:t>
            </a:r>
            <a:r>
              <a:rPr lang="en-US" altLang="en-US" dirty="0"/>
              <a:t> PGP, S/MIME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17862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9A4F-363B-A448-AF7E-1537FE76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Modes of Operation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FBCB6-0B22-9F42-AC9B-83F303CA8993}"/>
              </a:ext>
            </a:extLst>
          </p:cNvPr>
          <p:cNvSpPr txBox="1">
            <a:spLocks/>
          </p:cNvSpPr>
          <p:nvPr/>
        </p:nvSpPr>
        <p:spPr>
          <a:xfrm>
            <a:off x="4021668" y="10165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US" dirty="0"/>
              <a:t>block ciphers encrypt fixed size blocks</a:t>
            </a:r>
          </a:p>
          <a:p>
            <a:pPr lvl="1"/>
            <a:r>
              <a:rPr lang="en-AU" altLang="en-US" dirty="0" err="1"/>
              <a:t>eg.</a:t>
            </a:r>
            <a:r>
              <a:rPr lang="en-AU" altLang="en-US" dirty="0"/>
              <a:t> DES encrypts 64-bit blocks with 56-bit key </a:t>
            </a:r>
          </a:p>
          <a:p>
            <a:endParaRPr lang="en-AU" altLang="en-US" dirty="0"/>
          </a:p>
          <a:p>
            <a:r>
              <a:rPr lang="en-AU" altLang="en-US" dirty="0"/>
              <a:t>need some way to </a:t>
            </a:r>
            <a:r>
              <a:rPr lang="en-AU" altLang="en-US" dirty="0" err="1"/>
              <a:t>en</a:t>
            </a:r>
            <a:r>
              <a:rPr lang="en-AU" altLang="en-US" dirty="0"/>
              <a:t>/decrypt arbitrary amounts of data in practise</a:t>
            </a:r>
          </a:p>
          <a:p>
            <a:endParaRPr lang="en-US" altLang="en-US" dirty="0"/>
          </a:p>
          <a:p>
            <a:r>
              <a:rPr lang="en-US" altLang="en-US" dirty="0"/>
              <a:t>have </a:t>
            </a:r>
            <a:r>
              <a:rPr lang="en-US" altLang="en-US" b="1" dirty="0"/>
              <a:t>block</a:t>
            </a:r>
            <a:r>
              <a:rPr lang="en-US" altLang="en-US" dirty="0"/>
              <a:t> and </a:t>
            </a:r>
            <a:r>
              <a:rPr lang="en-US" altLang="en-US" b="1" dirty="0"/>
              <a:t>stream</a:t>
            </a:r>
            <a:r>
              <a:rPr lang="en-US" altLang="en-US" dirty="0"/>
              <a:t> modes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89807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Electronic Codebook Book (ECB)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8FCF6F-EE19-C24D-A4EE-2B635AAF9662}"/>
              </a:ext>
            </a:extLst>
          </p:cNvPr>
          <p:cNvSpPr txBox="1">
            <a:spLocks/>
          </p:cNvSpPr>
          <p:nvPr/>
        </p:nvSpPr>
        <p:spPr>
          <a:xfrm>
            <a:off x="4021668" y="1028083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AU" dirty="0"/>
              <a:t>message is broken into independent blocks which are encrypted </a:t>
            </a:r>
          </a:p>
          <a:p>
            <a:pPr>
              <a:defRPr/>
            </a:pPr>
            <a:r>
              <a:rPr lang="en-AU" dirty="0"/>
              <a:t>each block is a value which is substituted, like a codebook, hence name </a:t>
            </a:r>
          </a:p>
          <a:p>
            <a:pPr>
              <a:defRPr/>
            </a:pPr>
            <a:endParaRPr lang="en-AU" dirty="0"/>
          </a:p>
          <a:p>
            <a:pPr>
              <a:defRPr/>
            </a:pPr>
            <a:r>
              <a:rPr lang="en-AU" dirty="0"/>
              <a:t>each block is encoded independently of the other blocks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uses: secure transmission of single values</a:t>
            </a:r>
            <a:endParaRPr lang="en-AU" dirty="0"/>
          </a:p>
          <a:p>
            <a:pPr lvl="1">
              <a:spcAft>
                <a:spcPts val="0"/>
              </a:spcAft>
              <a:buNone/>
              <a:defRPr/>
            </a:pPr>
            <a:r>
              <a:rPr lang="en-US" dirty="0"/>
              <a:t>		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6343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Electronic Codebook Book (ECB)</a:t>
            </a:r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569E048-FBD2-2A4B-ACD9-B86FF59B45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55987" y="1123837"/>
            <a:ext cx="7691147" cy="4163310"/>
          </a:xfrm>
        </p:spPr>
      </p:pic>
    </p:spTree>
    <p:extLst>
      <p:ext uri="{BB962C8B-B14F-4D97-AF65-F5344CB8AC3E}">
        <p14:creationId xmlns:p14="http://schemas.microsoft.com/office/powerpoint/2010/main" val="133030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8929-B67B-9D4F-B0CE-D60FB7D4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Advantages and Limitations of ECB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A37E0-6D3D-9D40-A980-5BD6FF68F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81965"/>
            <a:ext cx="7315200" cy="5602783"/>
          </a:xfrm>
        </p:spPr>
        <p:txBody>
          <a:bodyPr>
            <a:normAutofit/>
          </a:bodyPr>
          <a:lstStyle/>
          <a:p>
            <a:r>
              <a:rPr lang="en-AU" altLang="en-US" dirty="0"/>
              <a:t>message repetitions may show in ciphertext </a:t>
            </a:r>
          </a:p>
          <a:p>
            <a:pPr lvl="1"/>
            <a:r>
              <a:rPr lang="en-AU" altLang="en-US" dirty="0"/>
              <a:t>if aligned with message block </a:t>
            </a:r>
          </a:p>
          <a:p>
            <a:pPr lvl="1"/>
            <a:r>
              <a:rPr lang="en-AU" altLang="en-US" dirty="0"/>
              <a:t>particularly with data such graphics </a:t>
            </a:r>
          </a:p>
          <a:p>
            <a:pPr lvl="1"/>
            <a:endParaRPr lang="en-AU" altLang="en-US" dirty="0"/>
          </a:p>
          <a:p>
            <a:r>
              <a:rPr lang="en-AU" altLang="en-US" dirty="0"/>
              <a:t>weakness is due to the encrypted message blocks being independent  </a:t>
            </a:r>
          </a:p>
          <a:p>
            <a:endParaRPr lang="en-AU" altLang="en-US" dirty="0"/>
          </a:p>
          <a:p>
            <a:r>
              <a:rPr lang="en-AU" altLang="en-US" dirty="0"/>
              <a:t>main use is sending a few blocks of data </a:t>
            </a:r>
          </a:p>
        </p:txBody>
      </p:sp>
    </p:spTree>
    <p:extLst>
      <p:ext uri="{BB962C8B-B14F-4D97-AF65-F5344CB8AC3E}">
        <p14:creationId xmlns:p14="http://schemas.microsoft.com/office/powerpoint/2010/main" val="136762490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1650</TotalTime>
  <Words>924</Words>
  <Application>Microsoft Office PowerPoint</Application>
  <PresentationFormat>Widescreen</PresentationFormat>
  <Paragraphs>142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CastleT</vt:lpstr>
      <vt:lpstr>Corbel</vt:lpstr>
      <vt:lpstr>Courier New</vt:lpstr>
      <vt:lpstr>Wingdings 2</vt:lpstr>
      <vt:lpstr>Frame</vt:lpstr>
      <vt:lpstr>PowerPoint Presentation</vt:lpstr>
      <vt:lpstr>Multiple Encryption &amp; DES</vt:lpstr>
      <vt:lpstr>Double-DES</vt:lpstr>
      <vt:lpstr>Triple-DES with Two-Keys</vt:lpstr>
      <vt:lpstr>Triple-DES with Three-Keys</vt:lpstr>
      <vt:lpstr>Modes of Operation</vt:lpstr>
      <vt:lpstr>Electronic Codebook Book (ECB)</vt:lpstr>
      <vt:lpstr>Electronic Codebook Book (ECB)</vt:lpstr>
      <vt:lpstr>Advantages and Limitations of ECB</vt:lpstr>
      <vt:lpstr>Cipher Block Chaining (CBC) </vt:lpstr>
      <vt:lpstr>Cipher Block Chaining (CBC)</vt:lpstr>
      <vt:lpstr>Cipher Block Chaining (CBC) - Message Padding</vt:lpstr>
      <vt:lpstr>Advantages and Limitations of CBC</vt:lpstr>
      <vt:lpstr>Cipher FeedBack (CFB)</vt:lpstr>
      <vt:lpstr>Cipher FeedBack (CFB)</vt:lpstr>
      <vt:lpstr>Advantages and Limitations of CFB</vt:lpstr>
      <vt:lpstr>Output FeedBack (OFB)</vt:lpstr>
      <vt:lpstr>Output FeedBack (OFB)</vt:lpstr>
      <vt:lpstr>Advantages and Limitations of OFB</vt:lpstr>
      <vt:lpstr>Counter (CTR)</vt:lpstr>
      <vt:lpstr>Counter (CTR)</vt:lpstr>
      <vt:lpstr>Advantages and Limitations of CTR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the online  certificate  course</dc:title>
  <dc:creator>Deepak Mashru</dc:creator>
  <cp:lastModifiedBy>Shyam Dadhaniya</cp:lastModifiedBy>
  <cp:revision>185</cp:revision>
  <dcterms:created xsi:type="dcterms:W3CDTF">2019-05-12T04:30:40Z</dcterms:created>
  <dcterms:modified xsi:type="dcterms:W3CDTF">2021-04-06T10:59:52Z</dcterms:modified>
</cp:coreProperties>
</file>