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83" r:id="rId3"/>
    <p:sldId id="258" r:id="rId4"/>
    <p:sldId id="284" r:id="rId5"/>
    <p:sldId id="259" r:id="rId6"/>
    <p:sldId id="285" r:id="rId7"/>
    <p:sldId id="262" r:id="rId8"/>
    <p:sldId id="260" r:id="rId9"/>
    <p:sldId id="339" r:id="rId10"/>
    <p:sldId id="261" r:id="rId11"/>
    <p:sldId id="263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12"/>
    <p:restoredTop sz="94671"/>
  </p:normalViewPr>
  <p:slideViewPr>
    <p:cSldViewPr snapToGrid="0">
      <p:cViewPr varScale="1">
        <p:scale>
          <a:sx n="66" d="100"/>
          <a:sy n="66" d="100"/>
        </p:scale>
        <p:origin x="10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A2B78-33AF-524C-80AA-7443C6167E7E}" type="datetimeFigureOut">
              <a:rPr lang="en-US" smtClean="0"/>
              <a:t>11-Jun-21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17326-8BB6-8F4B-99F3-13B65E5D6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17326-8BB6-8F4B-99F3-13B65E5D61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11-06-2021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Department of CE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86733" y="2668417"/>
            <a:ext cx="274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no: 4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title :  Public Key Cryptography, RSA , Diffie-Hellman Key Exchange</a:t>
            </a:r>
          </a:p>
          <a:p>
            <a:endParaRPr lang="en-IN" sz="2200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Information and Network Security and 2170709</a:t>
            </a:r>
          </a:p>
        </p:txBody>
      </p:sp>
    </p:spTree>
    <p:extLst>
      <p:ext uri="{BB962C8B-B14F-4D97-AF65-F5344CB8AC3E}">
        <p14:creationId xmlns:p14="http://schemas.microsoft.com/office/powerpoint/2010/main" val="308281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RSA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to encrypt a message M the sender:</a:t>
            </a:r>
          </a:p>
          <a:p>
            <a:pPr lvl="1"/>
            <a:r>
              <a:rPr lang="en-AU" altLang="en-US" dirty="0"/>
              <a:t>obtains </a:t>
            </a:r>
            <a:r>
              <a:rPr lang="en-AU" altLang="en-US" b="1" dirty="0"/>
              <a:t>public key</a:t>
            </a:r>
            <a:r>
              <a:rPr lang="en-AU" altLang="en-US" dirty="0"/>
              <a:t> of recipient </a:t>
            </a:r>
            <a:r>
              <a:rPr lang="en-AU" altLang="en-US" dirty="0">
                <a:latin typeface="Courier New" panose="02070309020205020404" pitchFamily="49" charset="0"/>
              </a:rPr>
              <a:t>PU={</a:t>
            </a:r>
            <a:r>
              <a:rPr lang="en-AU" altLang="en-US" dirty="0" err="1">
                <a:latin typeface="Courier New" panose="02070309020205020404" pitchFamily="49" charset="0"/>
              </a:rPr>
              <a:t>e,n</a:t>
            </a:r>
            <a:r>
              <a:rPr lang="en-AU" altLang="en-US" dirty="0">
                <a:latin typeface="Courier New" panose="02070309020205020404" pitchFamily="49" charset="0"/>
              </a:rPr>
              <a:t>}</a:t>
            </a:r>
            <a:r>
              <a:rPr lang="en-AU" altLang="en-US" dirty="0"/>
              <a:t> </a:t>
            </a:r>
          </a:p>
          <a:p>
            <a:pPr lvl="1"/>
            <a:r>
              <a:rPr lang="en-AU" altLang="en-US" dirty="0"/>
              <a:t>computes: </a:t>
            </a:r>
            <a:r>
              <a:rPr lang="en-AU" altLang="en-US" dirty="0">
                <a:latin typeface="Courier New" panose="02070309020205020404" pitchFamily="49" charset="0"/>
              </a:rPr>
              <a:t>C = M</a:t>
            </a:r>
            <a:r>
              <a:rPr lang="en-AU" altLang="en-US" baseline="30000" dirty="0">
                <a:latin typeface="Courier New" panose="02070309020205020404" pitchFamily="49" charset="0"/>
              </a:rPr>
              <a:t>e</a:t>
            </a:r>
            <a:r>
              <a:rPr lang="en-AU" altLang="en-US" dirty="0">
                <a:latin typeface="Courier New" panose="02070309020205020404" pitchFamily="49" charset="0"/>
              </a:rPr>
              <a:t> mod n</a:t>
            </a:r>
            <a:r>
              <a:rPr lang="en-AU" altLang="en-US" dirty="0"/>
              <a:t>, where </a:t>
            </a:r>
            <a:r>
              <a:rPr lang="en-AU" altLang="en-US" dirty="0">
                <a:latin typeface="Courier New" panose="02070309020205020404" pitchFamily="49" charset="0"/>
              </a:rPr>
              <a:t>0</a:t>
            </a:r>
            <a:r>
              <a:rPr lang="en-AU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≤</a:t>
            </a:r>
            <a:r>
              <a:rPr lang="en-AU" altLang="en-US" dirty="0">
                <a:latin typeface="Courier New" panose="02070309020205020404" pitchFamily="49" charset="0"/>
              </a:rPr>
              <a:t>M</a:t>
            </a:r>
            <a:r>
              <a:rPr lang="en-AU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altLang="en-US" dirty="0">
                <a:latin typeface="Courier New" panose="02070309020205020404" pitchFamily="49" charset="0"/>
              </a:rPr>
              <a:t>n</a:t>
            </a:r>
            <a:endParaRPr lang="en-AU" altLang="en-US" dirty="0"/>
          </a:p>
          <a:p>
            <a:r>
              <a:rPr lang="en-AU" altLang="en-US" dirty="0"/>
              <a:t>to decrypt the ciphertext C the owner:</a:t>
            </a:r>
          </a:p>
          <a:p>
            <a:pPr lvl="1"/>
            <a:r>
              <a:rPr lang="en-AU" altLang="en-US" dirty="0"/>
              <a:t>uses their private key </a:t>
            </a:r>
            <a:r>
              <a:rPr lang="en-AU" altLang="en-US" dirty="0">
                <a:latin typeface="Courier New" panose="02070309020205020404" pitchFamily="49" charset="0"/>
              </a:rPr>
              <a:t>PR={</a:t>
            </a:r>
            <a:r>
              <a:rPr lang="en-AU" altLang="en-US" dirty="0" err="1">
                <a:latin typeface="Courier New" panose="02070309020205020404" pitchFamily="49" charset="0"/>
              </a:rPr>
              <a:t>d,n</a:t>
            </a:r>
            <a:r>
              <a:rPr lang="en-AU" altLang="en-US" dirty="0">
                <a:latin typeface="Courier New" panose="02070309020205020404" pitchFamily="49" charset="0"/>
              </a:rPr>
              <a:t>}</a:t>
            </a:r>
            <a:r>
              <a:rPr lang="en-AU" altLang="en-US" dirty="0"/>
              <a:t> </a:t>
            </a:r>
          </a:p>
          <a:p>
            <a:pPr lvl="1"/>
            <a:r>
              <a:rPr lang="en-AU" altLang="en-US" dirty="0"/>
              <a:t>computes: </a:t>
            </a:r>
            <a:r>
              <a:rPr lang="en-AU" altLang="en-US" dirty="0">
                <a:latin typeface="Courier New" panose="02070309020205020404" pitchFamily="49" charset="0"/>
              </a:rPr>
              <a:t>M = C</a:t>
            </a:r>
            <a:r>
              <a:rPr lang="en-AU" altLang="en-US" baseline="30000" dirty="0">
                <a:latin typeface="Courier New" panose="02070309020205020404" pitchFamily="49" charset="0"/>
              </a:rPr>
              <a:t>d</a:t>
            </a:r>
            <a:r>
              <a:rPr lang="en-AU" altLang="en-US" dirty="0">
                <a:latin typeface="Courier New" panose="02070309020205020404" pitchFamily="49" charset="0"/>
              </a:rPr>
              <a:t> mod n</a:t>
            </a:r>
            <a:r>
              <a:rPr lang="en-AU" altLang="en-US" dirty="0"/>
              <a:t> </a:t>
            </a:r>
          </a:p>
          <a:p>
            <a:r>
              <a:rPr lang="en-US" altLang="en-US" dirty="0"/>
              <a:t>note that the message M must be smaller than the modulus n (block if needed)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29784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RSA Works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A34901-FADA-8443-82A5-E46EB3C3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altLang="en-US" dirty="0"/>
              <a:t>because of Euler's Theorem:</a:t>
            </a:r>
          </a:p>
          <a:p>
            <a:pPr lvl="1">
              <a:lnSpc>
                <a:spcPct val="80000"/>
              </a:lnSpc>
            </a:pPr>
            <a:r>
              <a:rPr lang="en-AU" altLang="en-US" dirty="0" err="1">
                <a:latin typeface="Courier New" panose="02070309020205020404" pitchFamily="49" charset="0"/>
              </a:rPr>
              <a:t>a</a:t>
            </a:r>
            <a:r>
              <a:rPr lang="en-AU" altLang="en-US" baseline="30000" dirty="0" err="1">
                <a:latin typeface="Courier New" panose="02070309020205020404" pitchFamily="49" charset="0"/>
              </a:rPr>
              <a:t>ø</a:t>
            </a:r>
            <a:r>
              <a:rPr lang="en-AU" altLang="en-US" baseline="30000" dirty="0">
                <a:latin typeface="Courier New" panose="02070309020205020404" pitchFamily="49" charset="0"/>
              </a:rPr>
              <a:t>(n)</a:t>
            </a:r>
            <a:r>
              <a:rPr lang="en-AU" altLang="en-US" dirty="0">
                <a:latin typeface="Courier New" panose="02070309020205020404" pitchFamily="49" charset="0"/>
              </a:rPr>
              <a:t>mod n = 1 </a:t>
            </a:r>
            <a:r>
              <a:rPr lang="en-AU" altLang="en-US" dirty="0"/>
              <a:t>where </a:t>
            </a:r>
            <a:r>
              <a:rPr lang="en-AU" altLang="en-US" dirty="0" err="1">
                <a:latin typeface="Courier New" panose="02070309020205020404" pitchFamily="49" charset="0"/>
              </a:rPr>
              <a:t>gcd</a:t>
            </a:r>
            <a:r>
              <a:rPr lang="en-AU" altLang="en-US" dirty="0">
                <a:latin typeface="Courier New" panose="02070309020205020404" pitchFamily="49" charset="0"/>
              </a:rPr>
              <a:t>(</a:t>
            </a:r>
            <a:r>
              <a:rPr lang="en-AU" altLang="en-US" dirty="0" err="1">
                <a:latin typeface="Courier New" panose="02070309020205020404" pitchFamily="49" charset="0"/>
              </a:rPr>
              <a:t>a,n</a:t>
            </a:r>
            <a:r>
              <a:rPr lang="en-AU" altLang="en-US" dirty="0">
                <a:latin typeface="Courier New" panose="02070309020205020404" pitchFamily="49" charset="0"/>
              </a:rPr>
              <a:t>)=1</a:t>
            </a:r>
            <a:endParaRPr lang="en-AU" altLang="en-US" dirty="0"/>
          </a:p>
          <a:p>
            <a:pPr>
              <a:lnSpc>
                <a:spcPct val="80000"/>
              </a:lnSpc>
            </a:pPr>
            <a:r>
              <a:rPr lang="en-AU" altLang="en-US" dirty="0"/>
              <a:t>in RSA have:</a:t>
            </a:r>
          </a:p>
          <a:p>
            <a:pPr lvl="1">
              <a:lnSpc>
                <a:spcPct val="80000"/>
              </a:lnSpc>
            </a:pPr>
            <a:r>
              <a:rPr lang="en-AU" altLang="en-US" dirty="0">
                <a:latin typeface="Courier New" panose="02070309020205020404" pitchFamily="49" charset="0"/>
              </a:rPr>
              <a:t>n=</a:t>
            </a:r>
            <a:r>
              <a:rPr lang="en-AU" altLang="en-US" dirty="0" err="1">
                <a:latin typeface="Courier New" panose="02070309020205020404" pitchFamily="49" charset="0"/>
              </a:rPr>
              <a:t>p.q</a:t>
            </a:r>
            <a:endParaRPr lang="en-AU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AU" altLang="en-US" dirty="0" err="1">
                <a:latin typeface="Courier New" panose="02070309020205020404" pitchFamily="49" charset="0"/>
              </a:rPr>
              <a:t>ø</a:t>
            </a:r>
            <a:r>
              <a:rPr lang="en-AU" altLang="en-US" dirty="0">
                <a:latin typeface="Courier New" panose="02070309020205020404" pitchFamily="49" charset="0"/>
              </a:rPr>
              <a:t>(n)=(p-1)(q-1)</a:t>
            </a:r>
            <a:r>
              <a:rPr lang="en-AU" altLang="en-US" dirty="0"/>
              <a:t> </a:t>
            </a:r>
          </a:p>
          <a:p>
            <a:pPr lvl="1">
              <a:lnSpc>
                <a:spcPct val="80000"/>
              </a:lnSpc>
            </a:pPr>
            <a:r>
              <a:rPr lang="en-AU" altLang="en-US" dirty="0"/>
              <a:t>carefully chose </a:t>
            </a:r>
            <a:r>
              <a:rPr lang="en-AU" altLang="en-US" dirty="0">
                <a:latin typeface="Courier New" panose="02070309020205020404" pitchFamily="49" charset="0"/>
              </a:rPr>
              <a:t>e</a:t>
            </a:r>
            <a:r>
              <a:rPr lang="en-AU" altLang="en-US" dirty="0"/>
              <a:t> &amp; </a:t>
            </a:r>
            <a:r>
              <a:rPr lang="en-AU" altLang="en-US" dirty="0">
                <a:latin typeface="Courier New" panose="02070309020205020404" pitchFamily="49" charset="0"/>
              </a:rPr>
              <a:t>d</a:t>
            </a:r>
            <a:r>
              <a:rPr lang="en-AU" altLang="en-US" dirty="0"/>
              <a:t> to be inverses </a:t>
            </a:r>
            <a:r>
              <a:rPr lang="en-AU" altLang="en-US" dirty="0">
                <a:latin typeface="Courier New" panose="02070309020205020404" pitchFamily="49" charset="0"/>
              </a:rPr>
              <a:t>mod </a:t>
            </a:r>
            <a:r>
              <a:rPr lang="en-AU" altLang="en-US" dirty="0" err="1">
                <a:latin typeface="Courier New" panose="02070309020205020404" pitchFamily="49" charset="0"/>
              </a:rPr>
              <a:t>ø</a:t>
            </a:r>
            <a:r>
              <a:rPr lang="en-AU" altLang="en-US" dirty="0">
                <a:latin typeface="Courier New" panose="02070309020205020404" pitchFamily="49" charset="0"/>
              </a:rPr>
              <a:t>(n)</a:t>
            </a:r>
            <a:r>
              <a:rPr lang="en-AU" altLang="en-US" dirty="0"/>
              <a:t> </a:t>
            </a:r>
          </a:p>
          <a:p>
            <a:pPr lvl="1">
              <a:lnSpc>
                <a:spcPct val="80000"/>
              </a:lnSpc>
            </a:pPr>
            <a:r>
              <a:rPr lang="en-AU" altLang="en-US" dirty="0"/>
              <a:t>hence </a:t>
            </a:r>
            <a:r>
              <a:rPr lang="en-AU" altLang="en-US" dirty="0" err="1">
                <a:latin typeface="Courier New" panose="02070309020205020404" pitchFamily="49" charset="0"/>
              </a:rPr>
              <a:t>e.d</a:t>
            </a:r>
            <a:r>
              <a:rPr lang="en-AU" altLang="en-US" dirty="0">
                <a:latin typeface="Courier New" panose="02070309020205020404" pitchFamily="49" charset="0"/>
              </a:rPr>
              <a:t>=1+k.ø(n)</a:t>
            </a:r>
            <a:r>
              <a:rPr lang="en-AU" altLang="en-US" dirty="0"/>
              <a:t> for some </a:t>
            </a:r>
            <a:r>
              <a:rPr lang="en-AU" altLang="en-US" dirty="0">
                <a:latin typeface="Courier New" panose="02070309020205020404" pitchFamily="49" charset="0"/>
              </a:rPr>
              <a:t>k</a:t>
            </a:r>
            <a:endParaRPr lang="en-AU" altLang="en-US" dirty="0"/>
          </a:p>
          <a:p>
            <a:pPr>
              <a:lnSpc>
                <a:spcPct val="80000"/>
              </a:lnSpc>
            </a:pPr>
            <a:r>
              <a:rPr lang="en-AU" altLang="en-US" dirty="0"/>
              <a:t>hence :</a:t>
            </a:r>
            <a:br>
              <a:rPr lang="en-AU" altLang="en-US" dirty="0"/>
            </a:br>
            <a:r>
              <a:rPr lang="en-AU" altLang="en-US" dirty="0"/>
              <a:t>	</a:t>
            </a:r>
            <a:r>
              <a:rPr lang="en-AU" altLang="en-US" dirty="0">
                <a:latin typeface="Courier New" panose="02070309020205020404" pitchFamily="49" charset="0"/>
              </a:rPr>
              <a:t>C</a:t>
            </a:r>
            <a:r>
              <a:rPr lang="en-AU" altLang="en-US" baseline="30000" dirty="0">
                <a:latin typeface="Courier New" panose="02070309020205020404" pitchFamily="49" charset="0"/>
              </a:rPr>
              <a:t>d</a:t>
            </a:r>
            <a:r>
              <a:rPr lang="en-AU" altLang="en-US" dirty="0">
                <a:latin typeface="Courier New" panose="02070309020205020404" pitchFamily="49" charset="0"/>
              </a:rPr>
              <a:t> = </a:t>
            </a:r>
            <a:r>
              <a:rPr lang="en-AU" altLang="en-US" dirty="0" err="1">
                <a:latin typeface="Courier New" panose="02070309020205020404" pitchFamily="49" charset="0"/>
              </a:rPr>
              <a:t>M</a:t>
            </a:r>
            <a:r>
              <a:rPr lang="en-AU" altLang="en-US" baseline="30000" dirty="0" err="1">
                <a:latin typeface="Courier New" panose="02070309020205020404" pitchFamily="49" charset="0"/>
              </a:rPr>
              <a:t>e.d</a:t>
            </a:r>
            <a:r>
              <a:rPr lang="en-AU" altLang="en-US" baseline="30000" dirty="0">
                <a:latin typeface="Courier New" panose="02070309020205020404" pitchFamily="49" charset="0"/>
              </a:rPr>
              <a:t> </a:t>
            </a:r>
            <a:r>
              <a:rPr lang="en-AU" altLang="en-US" dirty="0">
                <a:latin typeface="Courier New" panose="02070309020205020404" pitchFamily="49" charset="0"/>
              </a:rPr>
              <a:t>= M</a:t>
            </a:r>
            <a:r>
              <a:rPr lang="en-AU" altLang="en-US" baseline="30000" dirty="0">
                <a:latin typeface="Courier New" panose="02070309020205020404" pitchFamily="49" charset="0"/>
              </a:rPr>
              <a:t>1+k.ø(n)</a:t>
            </a:r>
            <a:r>
              <a:rPr lang="en-AU" altLang="en-US" dirty="0">
                <a:latin typeface="Courier New" panose="02070309020205020404" pitchFamily="49" charset="0"/>
              </a:rPr>
              <a:t> = M</a:t>
            </a:r>
            <a:r>
              <a:rPr lang="en-AU" altLang="en-US" baseline="30000" dirty="0">
                <a:latin typeface="Courier New" panose="02070309020205020404" pitchFamily="49" charset="0"/>
              </a:rPr>
              <a:t>1</a:t>
            </a:r>
            <a:r>
              <a:rPr lang="en-AU" altLang="en-US" dirty="0">
                <a:latin typeface="Courier New" panose="02070309020205020404" pitchFamily="49" charset="0"/>
              </a:rPr>
              <a:t>.(</a:t>
            </a:r>
            <a:r>
              <a:rPr lang="en-AU" altLang="en-US" dirty="0" err="1">
                <a:latin typeface="Courier New" panose="02070309020205020404" pitchFamily="49" charset="0"/>
              </a:rPr>
              <a:t>M</a:t>
            </a:r>
            <a:r>
              <a:rPr lang="en-AU" altLang="en-US" baseline="30000" dirty="0" err="1">
                <a:latin typeface="Courier New" panose="02070309020205020404" pitchFamily="49" charset="0"/>
              </a:rPr>
              <a:t>ø</a:t>
            </a:r>
            <a:r>
              <a:rPr lang="en-AU" altLang="en-US" baseline="30000" dirty="0">
                <a:latin typeface="Courier New" panose="02070309020205020404" pitchFamily="49" charset="0"/>
              </a:rPr>
              <a:t>(n)</a:t>
            </a:r>
            <a:r>
              <a:rPr lang="en-AU" altLang="en-US" dirty="0">
                <a:latin typeface="Courier New" panose="02070309020205020404" pitchFamily="49" charset="0"/>
              </a:rPr>
              <a:t>)</a:t>
            </a:r>
            <a:r>
              <a:rPr lang="en-AU" altLang="en-US" baseline="30000" dirty="0">
                <a:latin typeface="Courier New" panose="02070309020205020404" pitchFamily="49" charset="0"/>
              </a:rPr>
              <a:t>k</a:t>
            </a:r>
            <a:r>
              <a:rPr lang="en-AU" altLang="en-US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AU" altLang="en-US" dirty="0">
                <a:latin typeface="Courier New" panose="02070309020205020404" pitchFamily="49" charset="0"/>
              </a:rPr>
              <a:t>		  = M</a:t>
            </a:r>
            <a:r>
              <a:rPr lang="en-AU" altLang="en-US" baseline="30000" dirty="0">
                <a:latin typeface="Courier New" panose="02070309020205020404" pitchFamily="49" charset="0"/>
              </a:rPr>
              <a:t>1</a:t>
            </a:r>
            <a:r>
              <a:rPr lang="en-AU" altLang="en-US" dirty="0">
                <a:latin typeface="Courier New" panose="02070309020205020404" pitchFamily="49" charset="0"/>
              </a:rPr>
              <a:t>.(1)</a:t>
            </a:r>
            <a:r>
              <a:rPr lang="en-AU" altLang="en-US" baseline="30000" dirty="0">
                <a:latin typeface="Courier New" panose="02070309020205020404" pitchFamily="49" charset="0"/>
              </a:rPr>
              <a:t>k</a:t>
            </a:r>
            <a:r>
              <a:rPr lang="en-AU" altLang="en-US" dirty="0">
                <a:latin typeface="Courier New" panose="02070309020205020404" pitchFamily="49" charset="0"/>
              </a:rPr>
              <a:t> = M</a:t>
            </a:r>
            <a:r>
              <a:rPr lang="en-AU" altLang="en-US" baseline="30000" dirty="0">
                <a:latin typeface="Courier New" panose="02070309020205020404" pitchFamily="49" charset="0"/>
              </a:rPr>
              <a:t>1</a:t>
            </a:r>
            <a:r>
              <a:rPr lang="en-AU" altLang="en-US" dirty="0">
                <a:latin typeface="Courier New" panose="02070309020205020404" pitchFamily="49" charset="0"/>
              </a:rPr>
              <a:t> = M mod n</a:t>
            </a:r>
            <a:r>
              <a:rPr lang="en-AU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974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47901-B768-8647-B1F0-F8637CAD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RSA Key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3C0B-A8F0-9F44-9ECC-39F512C2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AU" altLang="en-US" dirty="0"/>
              <a:t>each user generates a public/private key pair by: </a:t>
            </a:r>
          </a:p>
          <a:p>
            <a:pPr>
              <a:lnSpc>
                <a:spcPct val="70000"/>
              </a:lnSpc>
            </a:pPr>
            <a:r>
              <a:rPr lang="en-AU" altLang="en-US" dirty="0"/>
              <a:t>selecting two large primes at random - </a:t>
            </a:r>
            <a:r>
              <a:rPr lang="en-AU" altLang="en-US" dirty="0">
                <a:latin typeface="Courier New" panose="02070309020205020404" pitchFamily="49" charset="0"/>
              </a:rPr>
              <a:t>p, q</a:t>
            </a:r>
            <a:r>
              <a:rPr lang="en-AU" altLang="en-US" dirty="0"/>
              <a:t> </a:t>
            </a:r>
          </a:p>
          <a:p>
            <a:pPr>
              <a:lnSpc>
                <a:spcPct val="70000"/>
              </a:lnSpc>
            </a:pPr>
            <a:r>
              <a:rPr lang="en-AU" altLang="en-US" dirty="0"/>
              <a:t>computing their system modulus </a:t>
            </a:r>
            <a:r>
              <a:rPr lang="en-AU" altLang="en-US" dirty="0">
                <a:latin typeface="Courier New" panose="02070309020205020404" pitchFamily="49" charset="0"/>
              </a:rPr>
              <a:t>n=</a:t>
            </a:r>
            <a:r>
              <a:rPr lang="en-AU" altLang="en-US" dirty="0" err="1">
                <a:latin typeface="Courier New" panose="02070309020205020404" pitchFamily="49" charset="0"/>
              </a:rPr>
              <a:t>p.q</a:t>
            </a:r>
            <a:endParaRPr lang="en-AU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</a:pPr>
            <a:r>
              <a:rPr lang="en-AU" altLang="en-US" sz="2000" dirty="0"/>
              <a:t>note </a:t>
            </a:r>
            <a:r>
              <a:rPr lang="en-AU" altLang="en-US" sz="2000" dirty="0" err="1">
                <a:latin typeface="Courier New" panose="02070309020205020404" pitchFamily="49" charset="0"/>
              </a:rPr>
              <a:t>ø</a:t>
            </a:r>
            <a:r>
              <a:rPr lang="en-AU" altLang="en-US" sz="2000" dirty="0">
                <a:latin typeface="Courier New" panose="02070309020205020404" pitchFamily="49" charset="0"/>
              </a:rPr>
              <a:t>(n)=(p-1)(q-1)</a:t>
            </a:r>
            <a:r>
              <a:rPr lang="en-AU" altLang="en-US" sz="2000" dirty="0"/>
              <a:t> </a:t>
            </a:r>
            <a:endParaRPr lang="en-AU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AU" altLang="en-US" dirty="0"/>
              <a:t>selecting at random the encryption key </a:t>
            </a:r>
            <a:r>
              <a:rPr lang="en-AU" altLang="en-US" dirty="0">
                <a:latin typeface="Courier New" panose="02070309020205020404" pitchFamily="49" charset="0"/>
              </a:rPr>
              <a:t>e</a:t>
            </a:r>
          </a:p>
          <a:p>
            <a:pPr lvl="2">
              <a:lnSpc>
                <a:spcPct val="70000"/>
              </a:lnSpc>
            </a:pPr>
            <a:r>
              <a:rPr lang="en-AU" altLang="en-US" sz="2000" dirty="0"/>
              <a:t>where 1&lt;</a:t>
            </a:r>
            <a:r>
              <a:rPr lang="en-AU" altLang="en-US" sz="2000" dirty="0">
                <a:latin typeface="Courier New" panose="02070309020205020404" pitchFamily="49" charset="0"/>
              </a:rPr>
              <a:t>e&lt;</a:t>
            </a:r>
            <a:r>
              <a:rPr lang="en-AU" altLang="en-US" sz="2000" dirty="0" err="1">
                <a:latin typeface="Courier New" panose="02070309020205020404" pitchFamily="49" charset="0"/>
              </a:rPr>
              <a:t>ø</a:t>
            </a:r>
            <a:r>
              <a:rPr lang="en-AU" altLang="en-US" sz="2000" dirty="0">
                <a:latin typeface="Courier New" panose="02070309020205020404" pitchFamily="49" charset="0"/>
              </a:rPr>
              <a:t>(n), </a:t>
            </a:r>
            <a:r>
              <a:rPr lang="en-AU" altLang="en-US" sz="2000" dirty="0" err="1">
                <a:latin typeface="Courier New" panose="02070309020205020404" pitchFamily="49" charset="0"/>
              </a:rPr>
              <a:t>gcd</a:t>
            </a:r>
            <a:r>
              <a:rPr lang="en-AU" altLang="en-US" sz="2000" dirty="0">
                <a:latin typeface="Courier New" panose="02070309020205020404" pitchFamily="49" charset="0"/>
              </a:rPr>
              <a:t>(</a:t>
            </a:r>
            <a:r>
              <a:rPr lang="en-AU" altLang="en-US" sz="2000" dirty="0" err="1">
                <a:latin typeface="Courier New" panose="02070309020205020404" pitchFamily="49" charset="0"/>
              </a:rPr>
              <a:t>e,ø</a:t>
            </a:r>
            <a:r>
              <a:rPr lang="en-AU" altLang="en-US" sz="2000" dirty="0">
                <a:latin typeface="Courier New" panose="02070309020205020404" pitchFamily="49" charset="0"/>
              </a:rPr>
              <a:t>(n))=1 </a:t>
            </a:r>
          </a:p>
          <a:p>
            <a:pPr>
              <a:lnSpc>
                <a:spcPct val="70000"/>
              </a:lnSpc>
            </a:pPr>
            <a:r>
              <a:rPr lang="en-AU" altLang="en-US" dirty="0"/>
              <a:t>solve following equation to find decryption key </a:t>
            </a:r>
            <a:r>
              <a:rPr lang="en-AU" altLang="en-US" dirty="0">
                <a:latin typeface="Courier New" panose="02070309020205020404" pitchFamily="49" charset="0"/>
              </a:rPr>
              <a:t>d</a:t>
            </a:r>
            <a:r>
              <a:rPr lang="en-AU" altLang="en-US" dirty="0"/>
              <a:t> </a:t>
            </a:r>
          </a:p>
          <a:p>
            <a:pPr lvl="1">
              <a:lnSpc>
                <a:spcPct val="70000"/>
              </a:lnSpc>
            </a:pPr>
            <a:r>
              <a:rPr lang="en-AU" altLang="en-US" sz="2000" dirty="0" err="1">
                <a:latin typeface="Courier New" panose="02070309020205020404" pitchFamily="49" charset="0"/>
              </a:rPr>
              <a:t>e.d</a:t>
            </a:r>
            <a:r>
              <a:rPr lang="en-AU" altLang="en-US" sz="2000" dirty="0">
                <a:latin typeface="Courier New" panose="02070309020205020404" pitchFamily="49" charset="0"/>
              </a:rPr>
              <a:t>=1 mod </a:t>
            </a:r>
            <a:r>
              <a:rPr lang="en-AU" altLang="en-US" sz="2000" dirty="0" err="1">
                <a:latin typeface="Courier New" panose="02070309020205020404" pitchFamily="49" charset="0"/>
              </a:rPr>
              <a:t>ø</a:t>
            </a:r>
            <a:r>
              <a:rPr lang="en-AU" altLang="en-US" sz="2000" dirty="0">
                <a:latin typeface="Courier New" panose="02070309020205020404" pitchFamily="49" charset="0"/>
              </a:rPr>
              <a:t>(n) and 0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≤</a:t>
            </a:r>
            <a:r>
              <a:rPr lang="en-AU" altLang="en-US" sz="2000" dirty="0">
                <a:latin typeface="Courier New" panose="02070309020205020404" pitchFamily="49" charset="0"/>
              </a:rPr>
              <a:t>d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≤</a:t>
            </a:r>
            <a:r>
              <a:rPr lang="en-AU" altLang="en-US" sz="2000" dirty="0">
                <a:latin typeface="Courier New" panose="02070309020205020404" pitchFamily="49" charset="0"/>
              </a:rPr>
              <a:t>n</a:t>
            </a:r>
            <a:r>
              <a:rPr lang="en-AU" altLang="en-US" sz="2000" dirty="0"/>
              <a:t> </a:t>
            </a:r>
          </a:p>
          <a:p>
            <a:pPr>
              <a:lnSpc>
                <a:spcPct val="70000"/>
              </a:lnSpc>
            </a:pPr>
            <a:r>
              <a:rPr lang="en-AU" altLang="en-US" dirty="0"/>
              <a:t>publish their public encryption key: PU={</a:t>
            </a:r>
            <a:r>
              <a:rPr lang="en-AU" altLang="en-US" dirty="0" err="1"/>
              <a:t>e,n</a:t>
            </a:r>
            <a:r>
              <a:rPr lang="en-AU" altLang="en-US" dirty="0"/>
              <a:t>} </a:t>
            </a:r>
          </a:p>
          <a:p>
            <a:pPr>
              <a:lnSpc>
                <a:spcPct val="70000"/>
              </a:lnSpc>
            </a:pPr>
            <a:r>
              <a:rPr lang="en-AU" altLang="en-US" dirty="0"/>
              <a:t>keep secret private decryption key: PR={</a:t>
            </a:r>
            <a:r>
              <a:rPr lang="en-AU" altLang="en-US" dirty="0" err="1"/>
              <a:t>d,n</a:t>
            </a:r>
            <a:r>
              <a:rPr lang="en-AU" alt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9277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77B3-F9A1-DA48-BF9A-6E979AFE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RSA Example - Key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2B757-2B08-FB4F-9B60-62D89AE2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AU" dirty="0"/>
              <a:t>Select primes: </a:t>
            </a:r>
            <a:r>
              <a:rPr lang="en-AU" i="1" dirty="0">
                <a:latin typeface="Courier New" pitchFamily="49" charset="0"/>
              </a:rPr>
              <a:t>p</a:t>
            </a:r>
            <a:r>
              <a:rPr lang="en-AU" dirty="0">
                <a:latin typeface="Courier New" pitchFamily="49" charset="0"/>
              </a:rPr>
              <a:t>=17 &amp; </a:t>
            </a:r>
            <a:r>
              <a:rPr lang="en-AU" i="1" dirty="0">
                <a:latin typeface="Courier New" pitchFamily="49" charset="0"/>
              </a:rPr>
              <a:t>q</a:t>
            </a:r>
            <a:r>
              <a:rPr lang="en-AU" dirty="0">
                <a:latin typeface="Courier New" pitchFamily="49" charset="0"/>
              </a:rPr>
              <a:t>=11</a:t>
            </a:r>
            <a:endParaRPr lang="en-AU" dirty="0"/>
          </a:p>
          <a:p>
            <a:pPr marL="609600" indent="-609600">
              <a:buFontTx/>
              <a:buAutoNum type="arabicPeriod"/>
              <a:defRPr/>
            </a:pPr>
            <a:r>
              <a:rPr lang="en-AU" dirty="0"/>
              <a:t>Compute</a:t>
            </a:r>
            <a:r>
              <a:rPr lang="en-AU" dirty="0">
                <a:latin typeface="Courier New" pitchFamily="49" charset="0"/>
              </a:rPr>
              <a:t> </a:t>
            </a:r>
            <a:r>
              <a:rPr lang="en-AU" i="1" dirty="0">
                <a:latin typeface="Courier New" pitchFamily="49" charset="0"/>
              </a:rPr>
              <a:t>n </a:t>
            </a:r>
            <a:r>
              <a:rPr lang="en-AU" dirty="0">
                <a:latin typeface="Courier New" pitchFamily="49" charset="0"/>
              </a:rPr>
              <a:t>= </a:t>
            </a:r>
            <a:r>
              <a:rPr lang="en-AU" i="1" dirty="0" err="1">
                <a:latin typeface="Courier New" pitchFamily="49" charset="0"/>
              </a:rPr>
              <a:t>pq</a:t>
            </a:r>
            <a:r>
              <a:rPr lang="en-AU" i="1" dirty="0">
                <a:latin typeface="Courier New" pitchFamily="49" charset="0"/>
              </a:rPr>
              <a:t> </a:t>
            </a:r>
            <a:r>
              <a:rPr lang="en-AU" dirty="0">
                <a:latin typeface="Courier New" pitchFamily="49" charset="0"/>
              </a:rPr>
              <a:t>=17</a:t>
            </a:r>
            <a:r>
              <a:rPr lang="en-US" dirty="0">
                <a:latin typeface="Courier New" pitchFamily="49" charset="0"/>
                <a:cs typeface="Arial" pitchFamily="34" charset="0"/>
              </a:rPr>
              <a:t> x </a:t>
            </a:r>
            <a:r>
              <a:rPr lang="en-AU" dirty="0">
                <a:latin typeface="Courier New" pitchFamily="49" charset="0"/>
              </a:rPr>
              <a:t>11=187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AU" dirty="0"/>
              <a:t>Compute</a:t>
            </a:r>
            <a:r>
              <a:rPr lang="en-AU" dirty="0">
                <a:latin typeface="Courier New" pitchFamily="49" charset="0"/>
              </a:rPr>
              <a:t> </a:t>
            </a:r>
            <a:r>
              <a:rPr lang="en-AU" dirty="0" err="1">
                <a:latin typeface="Courier New" pitchFamily="49" charset="0"/>
              </a:rPr>
              <a:t>ø</a:t>
            </a:r>
            <a:r>
              <a:rPr lang="en-AU" dirty="0">
                <a:latin typeface="Courier New" pitchFamily="49" charset="0"/>
              </a:rPr>
              <a:t>(</a:t>
            </a:r>
            <a:r>
              <a:rPr lang="en-AU" i="1" dirty="0">
                <a:latin typeface="Courier New" pitchFamily="49" charset="0"/>
              </a:rPr>
              <a:t>n</a:t>
            </a:r>
            <a:r>
              <a:rPr lang="en-AU" dirty="0">
                <a:latin typeface="Courier New" pitchFamily="49" charset="0"/>
              </a:rPr>
              <a:t>)=(</a:t>
            </a:r>
            <a:r>
              <a:rPr lang="en-AU" i="1" dirty="0">
                <a:latin typeface="Courier New" pitchFamily="49" charset="0"/>
              </a:rPr>
              <a:t>p–</a:t>
            </a:r>
            <a:r>
              <a:rPr lang="en-AU" dirty="0">
                <a:latin typeface="Courier New" pitchFamily="49" charset="0"/>
              </a:rPr>
              <a:t>1)(</a:t>
            </a:r>
            <a:r>
              <a:rPr lang="en-AU" i="1" dirty="0">
                <a:latin typeface="Courier New" pitchFamily="49" charset="0"/>
              </a:rPr>
              <a:t>q-</a:t>
            </a:r>
            <a:r>
              <a:rPr lang="en-AU" dirty="0">
                <a:latin typeface="Courier New" pitchFamily="49" charset="0"/>
              </a:rPr>
              <a:t>1)=16</a:t>
            </a:r>
            <a:r>
              <a:rPr lang="en-US" dirty="0">
                <a:latin typeface="Courier New" pitchFamily="49" charset="0"/>
                <a:cs typeface="Arial" pitchFamily="34" charset="0"/>
              </a:rPr>
              <a:t> x </a:t>
            </a:r>
            <a:r>
              <a:rPr lang="en-AU" dirty="0">
                <a:latin typeface="Courier New" pitchFamily="49" charset="0"/>
              </a:rPr>
              <a:t>10=160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AU" dirty="0"/>
              <a:t>Select </a:t>
            </a:r>
            <a:r>
              <a:rPr lang="en-AU" dirty="0">
                <a:latin typeface="Courier New" pitchFamily="49" charset="0"/>
              </a:rPr>
              <a:t>e</a:t>
            </a:r>
            <a:r>
              <a:rPr lang="en-AU" dirty="0"/>
              <a:t>:</a:t>
            </a:r>
            <a:r>
              <a:rPr lang="en-AU" i="1" dirty="0"/>
              <a:t> </a:t>
            </a:r>
            <a:r>
              <a:rPr lang="en-AU" dirty="0" err="1">
                <a:latin typeface="Courier New" pitchFamily="49" charset="0"/>
              </a:rPr>
              <a:t>gcd</a:t>
            </a:r>
            <a:r>
              <a:rPr lang="en-AU" dirty="0">
                <a:latin typeface="Courier New" pitchFamily="49" charset="0"/>
              </a:rPr>
              <a:t>(e,160)=1; </a:t>
            </a:r>
            <a:r>
              <a:rPr lang="en-AU" dirty="0"/>
              <a:t>choose </a:t>
            </a:r>
            <a:r>
              <a:rPr lang="en-AU" i="1" dirty="0">
                <a:latin typeface="Courier New" pitchFamily="49" charset="0"/>
              </a:rPr>
              <a:t>e</a:t>
            </a:r>
            <a:r>
              <a:rPr lang="en-AU" dirty="0">
                <a:latin typeface="Courier New" pitchFamily="49" charset="0"/>
              </a:rPr>
              <a:t>=7</a:t>
            </a:r>
            <a:endParaRPr lang="en-AU" dirty="0"/>
          </a:p>
          <a:p>
            <a:pPr marL="609600" indent="-609600">
              <a:buFontTx/>
              <a:buAutoNum type="arabicPeriod"/>
              <a:defRPr/>
            </a:pPr>
            <a:r>
              <a:rPr lang="en-AU" dirty="0"/>
              <a:t>Determine </a:t>
            </a:r>
            <a:r>
              <a:rPr lang="en-AU" dirty="0">
                <a:latin typeface="Courier New" pitchFamily="49" charset="0"/>
              </a:rPr>
              <a:t>d</a:t>
            </a:r>
            <a:r>
              <a:rPr lang="en-AU" dirty="0"/>
              <a:t>:</a:t>
            </a:r>
            <a:r>
              <a:rPr lang="en-AU" i="1" dirty="0"/>
              <a:t> </a:t>
            </a:r>
            <a:r>
              <a:rPr lang="en-AU" i="1" dirty="0">
                <a:latin typeface="Courier New" pitchFamily="49" charset="0"/>
              </a:rPr>
              <a:t>de=</a:t>
            </a:r>
            <a:r>
              <a:rPr lang="en-AU" dirty="0">
                <a:latin typeface="Courier New" pitchFamily="49" charset="0"/>
              </a:rPr>
              <a:t>1 mod 160</a:t>
            </a:r>
            <a:r>
              <a:rPr lang="en-AU" dirty="0"/>
              <a:t> and </a:t>
            </a:r>
            <a:r>
              <a:rPr lang="en-AU" i="1" dirty="0">
                <a:latin typeface="Courier New" pitchFamily="49" charset="0"/>
              </a:rPr>
              <a:t>d </a:t>
            </a:r>
            <a:r>
              <a:rPr lang="en-AU" dirty="0">
                <a:latin typeface="Courier New" pitchFamily="49" charset="0"/>
              </a:rPr>
              <a:t>&lt; 160</a:t>
            </a:r>
            <a:r>
              <a:rPr lang="en-AU" dirty="0"/>
              <a:t> Value is </a:t>
            </a:r>
            <a:r>
              <a:rPr lang="en-AU" dirty="0">
                <a:latin typeface="Courier New" pitchFamily="49" charset="0"/>
              </a:rPr>
              <a:t>d=23</a:t>
            </a:r>
            <a:r>
              <a:rPr lang="en-AU" dirty="0"/>
              <a:t> since </a:t>
            </a:r>
            <a:r>
              <a:rPr lang="en-AU" dirty="0">
                <a:latin typeface="Courier New" pitchFamily="49" charset="0"/>
              </a:rPr>
              <a:t>23</a:t>
            </a:r>
            <a:r>
              <a:rPr lang="en-US" dirty="0">
                <a:latin typeface="Courier New" pitchFamily="49" charset="0"/>
                <a:cs typeface="Arial" pitchFamily="34" charset="0"/>
              </a:rPr>
              <a:t>x</a:t>
            </a:r>
            <a:r>
              <a:rPr lang="en-AU" dirty="0">
                <a:latin typeface="Courier New" pitchFamily="49" charset="0"/>
              </a:rPr>
              <a:t>7=161= 10</a:t>
            </a:r>
            <a:r>
              <a:rPr lang="en-US" dirty="0">
                <a:latin typeface="Courier New" pitchFamily="49" charset="0"/>
                <a:cs typeface="Arial" pitchFamily="34" charset="0"/>
              </a:rPr>
              <a:t>x</a:t>
            </a:r>
            <a:r>
              <a:rPr lang="en-AU" dirty="0">
                <a:latin typeface="Courier New" pitchFamily="49" charset="0"/>
              </a:rPr>
              <a:t>160+1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dirty="0"/>
              <a:t>Publish public key </a:t>
            </a:r>
            <a:r>
              <a:rPr lang="en-US" dirty="0">
                <a:latin typeface="Courier New" pitchFamily="49" charset="0"/>
              </a:rPr>
              <a:t>PU={7,187}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dirty="0"/>
              <a:t>Keep secret private key </a:t>
            </a:r>
            <a:r>
              <a:rPr lang="en-US" dirty="0">
                <a:latin typeface="Courier New" pitchFamily="49" charset="0"/>
              </a:rPr>
              <a:t>PR={23,</a:t>
            </a:r>
            <a:r>
              <a:rPr lang="en-AU" dirty="0">
                <a:latin typeface="Courier New" pitchFamily="49" charset="0"/>
              </a:rPr>
              <a:t>187}</a:t>
            </a:r>
          </a:p>
          <a:p>
            <a:pPr marL="609600" indent="-609600"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934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F406-DB74-9345-BADB-067D9CB9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RSA Example - </a:t>
            </a:r>
            <a:r>
              <a:rPr lang="en-AU" altLang="en-US" dirty="0" err="1"/>
              <a:t>En</a:t>
            </a:r>
            <a:r>
              <a:rPr lang="en-AU" altLang="en-US" dirty="0"/>
              <a:t>/Decryption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3D8C7-02C3-604E-ABB1-27310E561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44" y="946354"/>
            <a:ext cx="7315200" cy="4778666"/>
          </a:xfrm>
        </p:spPr>
        <p:txBody>
          <a:bodyPr/>
          <a:lstStyle/>
          <a:p>
            <a:r>
              <a:rPr lang="en-AU" altLang="en-US" dirty="0"/>
              <a:t>sample RSA encryption/decryption is: </a:t>
            </a:r>
          </a:p>
          <a:p>
            <a:r>
              <a:rPr lang="en-AU" altLang="en-US" dirty="0"/>
              <a:t>given message </a:t>
            </a:r>
            <a:r>
              <a:rPr lang="en-AU" altLang="en-US" dirty="0">
                <a:latin typeface="Courier New" panose="02070309020205020404" pitchFamily="49" charset="0"/>
              </a:rPr>
              <a:t>M = 88</a:t>
            </a:r>
            <a:r>
              <a:rPr lang="en-AU" altLang="en-US" dirty="0"/>
              <a:t> (</a:t>
            </a:r>
            <a:r>
              <a:rPr lang="en-AU" altLang="en-US" dirty="0" err="1"/>
              <a:t>nb.</a:t>
            </a:r>
            <a:r>
              <a:rPr lang="en-AU" altLang="en-US" dirty="0"/>
              <a:t> </a:t>
            </a:r>
            <a:r>
              <a:rPr lang="en-AU" altLang="en-US" dirty="0">
                <a:latin typeface="Courier New" panose="02070309020205020404" pitchFamily="49" charset="0"/>
              </a:rPr>
              <a:t>88&lt;187</a:t>
            </a:r>
            <a:r>
              <a:rPr lang="en-AU" altLang="en-US" dirty="0"/>
              <a:t>)</a:t>
            </a:r>
          </a:p>
          <a:p>
            <a:r>
              <a:rPr lang="en-AU" altLang="en-US" dirty="0"/>
              <a:t>encryption:</a:t>
            </a:r>
          </a:p>
          <a:p>
            <a:pPr lvl="1">
              <a:buNone/>
            </a:pPr>
            <a:r>
              <a:rPr lang="en-AU" altLang="en-US" dirty="0">
                <a:latin typeface="Courier New" panose="02070309020205020404" pitchFamily="49" charset="0"/>
              </a:rPr>
              <a:t>C = 88</a:t>
            </a:r>
            <a:r>
              <a:rPr lang="en-AU" altLang="en-US" baseline="30000" dirty="0">
                <a:latin typeface="Courier New" panose="02070309020205020404" pitchFamily="49" charset="0"/>
              </a:rPr>
              <a:t>7</a:t>
            </a:r>
            <a:r>
              <a:rPr lang="en-AU" altLang="en-US" dirty="0">
                <a:latin typeface="Courier New" panose="02070309020205020404" pitchFamily="49" charset="0"/>
              </a:rPr>
              <a:t> mod 187 = 11</a:t>
            </a:r>
            <a:r>
              <a:rPr lang="en-AU" altLang="en-US" dirty="0"/>
              <a:t> </a:t>
            </a:r>
          </a:p>
          <a:p>
            <a:r>
              <a:rPr lang="en-AU" altLang="en-US" dirty="0"/>
              <a:t>decryption:</a:t>
            </a:r>
          </a:p>
          <a:p>
            <a:pPr lvl="1">
              <a:buNone/>
            </a:pPr>
            <a:r>
              <a:rPr lang="en-AU" altLang="en-US" dirty="0">
                <a:latin typeface="Courier New" panose="02070309020205020404" pitchFamily="49" charset="0"/>
              </a:rPr>
              <a:t>M = 11</a:t>
            </a:r>
            <a:r>
              <a:rPr lang="en-AU" altLang="en-US" baseline="30000" dirty="0">
                <a:latin typeface="Courier New" panose="02070309020205020404" pitchFamily="49" charset="0"/>
              </a:rPr>
              <a:t>23</a:t>
            </a:r>
            <a:r>
              <a:rPr lang="en-AU" altLang="en-US" dirty="0">
                <a:latin typeface="Courier New" panose="02070309020205020404" pitchFamily="49" charset="0"/>
              </a:rPr>
              <a:t> mod 187 = 88</a:t>
            </a:r>
            <a:r>
              <a:rPr lang="en-AU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53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73C4-4EC0-4C46-B40B-E120D14D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Exponentiation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3025DA-4197-A144-9EF6-C1EBDD8BB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44" y="946354"/>
            <a:ext cx="7315200" cy="4778666"/>
          </a:xfrm>
        </p:spPr>
        <p:txBody>
          <a:bodyPr/>
          <a:lstStyle/>
          <a:p>
            <a:pPr>
              <a:defRPr/>
            </a:pPr>
            <a:r>
              <a:rPr lang="en-AU" dirty="0"/>
              <a:t>can use the Square and Multiply Algorithm</a:t>
            </a:r>
          </a:p>
          <a:p>
            <a:pPr>
              <a:defRPr/>
            </a:pPr>
            <a:r>
              <a:rPr lang="en-AU" dirty="0"/>
              <a:t>a fast, efficient algorithm for exponentiation </a:t>
            </a:r>
          </a:p>
          <a:p>
            <a:pPr>
              <a:defRPr/>
            </a:pPr>
            <a:r>
              <a:rPr lang="en-AU" dirty="0"/>
              <a:t>concept is based on repeatedly squaring base </a:t>
            </a:r>
          </a:p>
          <a:p>
            <a:pPr>
              <a:defRPr/>
            </a:pPr>
            <a:r>
              <a:rPr lang="en-AU" dirty="0"/>
              <a:t>and multiplying in the ones that are needed to compute the result </a:t>
            </a:r>
          </a:p>
          <a:p>
            <a:pPr>
              <a:defRPr/>
            </a:pPr>
            <a:r>
              <a:rPr lang="en-AU" dirty="0"/>
              <a:t>look at binary representation of exponent </a:t>
            </a:r>
          </a:p>
          <a:p>
            <a:pPr>
              <a:defRPr/>
            </a:pPr>
            <a:r>
              <a:rPr lang="en-AU" dirty="0"/>
              <a:t>only takes O(log</a:t>
            </a:r>
            <a:r>
              <a:rPr lang="en-AU" baseline="-25000" dirty="0"/>
              <a:t>2</a:t>
            </a:r>
            <a:r>
              <a:rPr lang="en-AU" dirty="0"/>
              <a:t> n) multiples for number n </a:t>
            </a:r>
          </a:p>
          <a:p>
            <a:pPr lvl="1">
              <a:spcAft>
                <a:spcPts val="0"/>
              </a:spcAft>
              <a:defRPr/>
            </a:pPr>
            <a:r>
              <a:rPr lang="en-AU" dirty="0" err="1"/>
              <a:t>eg.</a:t>
            </a:r>
            <a:r>
              <a:rPr lang="en-AU" dirty="0"/>
              <a:t> </a:t>
            </a:r>
            <a:r>
              <a:rPr lang="en-AU" dirty="0">
                <a:latin typeface="Courier New" pitchFamily="49" charset="0"/>
              </a:rPr>
              <a:t>7</a:t>
            </a:r>
            <a:r>
              <a:rPr lang="en-AU" baseline="30000" dirty="0">
                <a:latin typeface="Courier New" pitchFamily="49" charset="0"/>
              </a:rPr>
              <a:t>5</a:t>
            </a:r>
            <a:r>
              <a:rPr lang="en-AU" dirty="0">
                <a:latin typeface="Courier New" pitchFamily="49" charset="0"/>
              </a:rPr>
              <a:t> = 7</a:t>
            </a:r>
            <a:r>
              <a:rPr lang="en-AU" baseline="30000" dirty="0">
                <a:latin typeface="Courier New" pitchFamily="49" charset="0"/>
              </a:rPr>
              <a:t>4</a:t>
            </a:r>
            <a:r>
              <a:rPr lang="en-AU" dirty="0">
                <a:latin typeface="Courier New" pitchFamily="49" charset="0"/>
              </a:rPr>
              <a:t>.7</a:t>
            </a:r>
            <a:r>
              <a:rPr lang="en-AU" baseline="30000" dirty="0">
                <a:latin typeface="Courier New" pitchFamily="49" charset="0"/>
              </a:rPr>
              <a:t>1</a:t>
            </a:r>
            <a:r>
              <a:rPr lang="en-AU" dirty="0">
                <a:latin typeface="Courier New" pitchFamily="49" charset="0"/>
              </a:rPr>
              <a:t> = 3.7 = 10 mod 11</a:t>
            </a:r>
          </a:p>
          <a:p>
            <a:pPr lvl="1">
              <a:spcAft>
                <a:spcPts val="0"/>
              </a:spcAft>
              <a:defRPr/>
            </a:pPr>
            <a:r>
              <a:rPr lang="en-AU" dirty="0" err="1"/>
              <a:t>eg.</a:t>
            </a:r>
            <a:r>
              <a:rPr lang="en-AU" dirty="0"/>
              <a:t> </a:t>
            </a:r>
            <a:r>
              <a:rPr lang="en-AU" dirty="0">
                <a:latin typeface="Courier New" pitchFamily="49" charset="0"/>
              </a:rPr>
              <a:t>3</a:t>
            </a:r>
            <a:r>
              <a:rPr lang="en-AU" baseline="30000" dirty="0">
                <a:latin typeface="Courier New" pitchFamily="49" charset="0"/>
              </a:rPr>
              <a:t>129</a:t>
            </a:r>
            <a:r>
              <a:rPr lang="en-AU" dirty="0">
                <a:latin typeface="Courier New" pitchFamily="49" charset="0"/>
              </a:rPr>
              <a:t> = 3</a:t>
            </a:r>
            <a:r>
              <a:rPr lang="en-AU" baseline="30000" dirty="0">
                <a:latin typeface="Courier New" pitchFamily="49" charset="0"/>
              </a:rPr>
              <a:t>128</a:t>
            </a:r>
            <a:r>
              <a:rPr lang="en-AU" dirty="0">
                <a:latin typeface="Courier New" pitchFamily="49" charset="0"/>
              </a:rPr>
              <a:t>.3</a:t>
            </a:r>
            <a:r>
              <a:rPr lang="en-AU" baseline="30000" dirty="0">
                <a:latin typeface="Courier New" pitchFamily="49" charset="0"/>
              </a:rPr>
              <a:t>1</a:t>
            </a:r>
            <a:r>
              <a:rPr lang="en-AU" dirty="0">
                <a:latin typeface="Courier New" pitchFamily="49" charset="0"/>
              </a:rPr>
              <a:t> = 5.3 = 4 mod 11</a:t>
            </a:r>
          </a:p>
        </p:txBody>
      </p:sp>
    </p:spTree>
    <p:extLst>
      <p:ext uri="{BB962C8B-B14F-4D97-AF65-F5344CB8AC3E}">
        <p14:creationId xmlns:p14="http://schemas.microsoft.com/office/powerpoint/2010/main" val="188075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21AF-52EA-AA4C-B332-4E697DF4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RSA Key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3E53-A9DF-DE41-BB4A-17E5251C1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users of RSA must:</a:t>
            </a:r>
          </a:p>
          <a:p>
            <a:pPr lvl="1"/>
            <a:r>
              <a:rPr lang="en-US" altLang="en-US" dirty="0"/>
              <a:t>determine two primes </a:t>
            </a:r>
            <a:r>
              <a:rPr lang="en-AU" altLang="en-US" dirty="0"/>
              <a:t>at random - </a:t>
            </a:r>
            <a:r>
              <a:rPr lang="en-AU" altLang="en-US" dirty="0">
                <a:latin typeface="Courier New" panose="02070309020205020404" pitchFamily="49" charset="0"/>
              </a:rPr>
              <a:t>p, q</a:t>
            </a:r>
            <a:r>
              <a:rPr lang="en-AU" altLang="en-US" dirty="0"/>
              <a:t> </a:t>
            </a:r>
          </a:p>
          <a:p>
            <a:pPr lvl="1"/>
            <a:r>
              <a:rPr lang="en-US" altLang="en-US" dirty="0"/>
              <a:t>select either </a:t>
            </a:r>
            <a:r>
              <a:rPr lang="en-US" altLang="en-US" dirty="0">
                <a:latin typeface="Courier New" panose="02070309020205020404" pitchFamily="49" charset="0"/>
              </a:rPr>
              <a:t>e</a:t>
            </a:r>
            <a:r>
              <a:rPr lang="en-US" altLang="en-US" dirty="0"/>
              <a:t> or </a:t>
            </a:r>
            <a:r>
              <a:rPr lang="en-US" altLang="en-US" dirty="0">
                <a:latin typeface="Courier New" panose="02070309020205020404" pitchFamily="49" charset="0"/>
              </a:rPr>
              <a:t>d</a:t>
            </a:r>
            <a:r>
              <a:rPr lang="en-US" altLang="en-US" dirty="0"/>
              <a:t> and compute the other</a:t>
            </a:r>
          </a:p>
          <a:p>
            <a:r>
              <a:rPr lang="en-US" altLang="en-US" dirty="0"/>
              <a:t>primes </a:t>
            </a:r>
            <a:r>
              <a:rPr lang="en-AU" altLang="en-US" dirty="0" err="1">
                <a:latin typeface="Courier New" panose="02070309020205020404" pitchFamily="49" charset="0"/>
              </a:rPr>
              <a:t>p,q</a:t>
            </a:r>
            <a:r>
              <a:rPr lang="en-AU" altLang="en-US" dirty="0"/>
              <a:t> </a:t>
            </a:r>
            <a:r>
              <a:rPr lang="en-US" altLang="en-US" dirty="0"/>
              <a:t>must not be easily derived from modulus </a:t>
            </a:r>
            <a:r>
              <a:rPr lang="en-AU" altLang="en-US" dirty="0">
                <a:latin typeface="Courier New" panose="02070309020205020404" pitchFamily="49" charset="0"/>
              </a:rPr>
              <a:t>n=</a:t>
            </a:r>
            <a:r>
              <a:rPr lang="en-AU" altLang="en-US" dirty="0" err="1">
                <a:latin typeface="Courier New" panose="02070309020205020404" pitchFamily="49" charset="0"/>
              </a:rPr>
              <a:t>p.q</a:t>
            </a:r>
            <a:endParaRPr lang="en-AU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means must be sufficiently large</a:t>
            </a:r>
          </a:p>
          <a:p>
            <a:pPr lvl="1"/>
            <a:r>
              <a:rPr lang="en-US" altLang="en-US" dirty="0"/>
              <a:t>typically guess and use probabilistic test</a:t>
            </a:r>
          </a:p>
          <a:p>
            <a:r>
              <a:rPr lang="en-US" altLang="en-US" dirty="0"/>
              <a:t>exponents </a:t>
            </a:r>
            <a:r>
              <a:rPr lang="en-US" altLang="en-US" dirty="0">
                <a:latin typeface="Courier New" panose="02070309020205020404" pitchFamily="49" charset="0"/>
              </a:rPr>
              <a:t>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d</a:t>
            </a:r>
            <a:r>
              <a:rPr lang="en-US" altLang="en-US" dirty="0"/>
              <a:t>  are inverses, so use Inverse algorithm to compute the other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0880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85BA-B803-9947-A960-D54E0E19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RSA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04C7-D4C0-1844-A36E-72659E3D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possible approaches to attacking RSA are:</a:t>
            </a:r>
          </a:p>
          <a:p>
            <a:pPr lvl="1"/>
            <a:r>
              <a:rPr lang="en-US" altLang="en-US" dirty="0"/>
              <a:t>brute force key search (infeasible given size of numbers)</a:t>
            </a:r>
            <a:endParaRPr lang="en-AU" altLang="en-US" dirty="0"/>
          </a:p>
          <a:p>
            <a:pPr lvl="1"/>
            <a:r>
              <a:rPr lang="en-AU" altLang="en-US" dirty="0"/>
              <a:t>mathematical attacks (based on difficulty of computing </a:t>
            </a:r>
            <a:r>
              <a:rPr lang="en-AU" altLang="en-US" dirty="0" err="1"/>
              <a:t>ø</a:t>
            </a:r>
            <a:r>
              <a:rPr lang="en-AU" altLang="en-US" dirty="0"/>
              <a:t>(n), by factoring modulus n)</a:t>
            </a:r>
          </a:p>
          <a:p>
            <a:pPr lvl="1"/>
            <a:r>
              <a:rPr lang="en-US" altLang="en-US" dirty="0"/>
              <a:t>timing attacks (on running of decryption)</a:t>
            </a:r>
          </a:p>
          <a:p>
            <a:pPr lvl="1"/>
            <a:r>
              <a:rPr lang="en-US" altLang="en-US" dirty="0"/>
              <a:t>chosen ciphertext attacks (given properties of RSA)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22985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F813-6256-D349-A1B0-EBEE138B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Timing Attacks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3C7887-6483-4943-832F-2FB1B46A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altLang="en-US" dirty="0"/>
              <a:t>developed by Paul Kocher in mid-1990’s</a:t>
            </a:r>
            <a:endParaRPr lang="en-AU" altLang="en-US" dirty="0"/>
          </a:p>
          <a:p>
            <a:r>
              <a:rPr lang="en-AU" altLang="en-US" dirty="0"/>
              <a:t>exploit timing variations in operations</a:t>
            </a:r>
          </a:p>
          <a:p>
            <a:pPr lvl="1"/>
            <a:r>
              <a:rPr lang="en-AU" altLang="en-US" dirty="0" err="1"/>
              <a:t>eg.</a:t>
            </a:r>
            <a:r>
              <a:rPr lang="en-AU" altLang="en-US" dirty="0"/>
              <a:t> multiplying by small vs large number </a:t>
            </a:r>
          </a:p>
          <a:p>
            <a:pPr lvl="1"/>
            <a:r>
              <a:rPr lang="en-AU" altLang="en-US" dirty="0"/>
              <a:t>or IF's varying which instructions executed</a:t>
            </a:r>
          </a:p>
          <a:p>
            <a:r>
              <a:rPr lang="en-AU" altLang="en-US" dirty="0"/>
              <a:t>infer operand size based on time taken </a:t>
            </a:r>
          </a:p>
          <a:p>
            <a:r>
              <a:rPr lang="en-US" altLang="en-US" dirty="0"/>
              <a:t>RSA exploits time taken in exponentiation</a:t>
            </a:r>
          </a:p>
          <a:p>
            <a:r>
              <a:rPr lang="en-US" altLang="en-US" dirty="0"/>
              <a:t>countermeasures</a:t>
            </a:r>
          </a:p>
          <a:p>
            <a:pPr lvl="1"/>
            <a:r>
              <a:rPr lang="en-US" altLang="en-US" dirty="0"/>
              <a:t>use constant exponentiation time</a:t>
            </a:r>
          </a:p>
          <a:p>
            <a:pPr lvl="1"/>
            <a:r>
              <a:rPr lang="en-US" altLang="en-US" dirty="0"/>
              <a:t>add random delays</a:t>
            </a:r>
          </a:p>
          <a:p>
            <a:pPr lvl="1"/>
            <a:r>
              <a:rPr lang="en-US" altLang="en-US" dirty="0"/>
              <a:t>blind values used in calculations</a:t>
            </a:r>
          </a:p>
          <a:p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71022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EAC3-9A47-2E4B-A6CF-881A810C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Chosen Ciphertext Attacks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20FACF5-DE13-5F4C-A6F5-5AC8272B9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226333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bg1"/>
              </a:buClr>
              <a:buFontTx/>
              <a:buChar char="•"/>
            </a:pPr>
            <a:r>
              <a:rPr lang="en-US" altLang="en-US" dirty="0">
                <a:latin typeface="Times-Roman" pitchFamily="2" charset="0"/>
              </a:rPr>
              <a:t>RSA is vulnerable to a Chosen Ciphertext Attack (CCA)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Char char="•"/>
            </a:pPr>
            <a:r>
              <a:rPr lang="en-US" altLang="en-US" dirty="0">
                <a:latin typeface="Times-Roman" pitchFamily="2" charset="0"/>
              </a:rPr>
              <a:t>attackers chooses ciphertexts &amp; gets decrypted plaintext back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Char char="•"/>
            </a:pPr>
            <a:r>
              <a:rPr lang="en-US" altLang="en-US" dirty="0">
                <a:latin typeface="Times-Roman" pitchFamily="2" charset="0"/>
              </a:rPr>
              <a:t>choose ciphertext to exploit properties of RSA to provide info to help cryptanalysis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Char char="•"/>
            </a:pPr>
            <a:r>
              <a:rPr lang="en-US" altLang="en-US" dirty="0">
                <a:latin typeface="Times-Roman" pitchFamily="2" charset="0"/>
              </a:rPr>
              <a:t>can counter with random pad of plaintext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Char char="•"/>
            </a:pPr>
            <a:r>
              <a:rPr lang="en-US" altLang="en-US" dirty="0">
                <a:latin typeface="Times-Roman" pitchFamily="2" charset="0"/>
              </a:rPr>
              <a:t>or use Optimal Asymmetric Encryption Padding (OASP)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Char char="•"/>
            </a:pPr>
            <a:endParaRPr lang="en-AU" altLang="en-US" dirty="0">
              <a:latin typeface="Times-Roma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2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674E-F22E-CC4B-8BAF-754B8E88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altLang="en-US" dirty="0"/>
              <a:t>Public-Key Cryptography</a:t>
            </a:r>
            <a:endParaRPr lang="en-US" alt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D86D-5448-8346-942D-5E063D42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490" y="854242"/>
            <a:ext cx="7520068" cy="4764505"/>
          </a:xfrm>
        </p:spPr>
        <p:txBody>
          <a:bodyPr>
            <a:noAutofit/>
          </a:bodyPr>
          <a:lstStyle/>
          <a:p>
            <a:pPr algn="just"/>
            <a:r>
              <a:rPr lang="en-IN" dirty="0"/>
              <a:t>Public-key cryptography is a cryptographic system that uses two separate keys, one of which is secret and the other one is public. The algorithms used for public key cryptography are based on mathematical functions. </a:t>
            </a:r>
          </a:p>
          <a:p>
            <a:pPr algn="just"/>
            <a:endParaRPr lang="en-AU" altLang="en-US" dirty="0"/>
          </a:p>
          <a:p>
            <a:pPr algn="just"/>
            <a:endParaRPr lang="en-AU" altLang="en-US" dirty="0"/>
          </a:p>
          <a:p>
            <a:r>
              <a:rPr lang="en-AU" altLang="en-US" dirty="0"/>
              <a:t>traditional </a:t>
            </a:r>
            <a:r>
              <a:rPr lang="en-AU" altLang="en-US" b="1" dirty="0"/>
              <a:t>private/secret/single key</a:t>
            </a:r>
            <a:r>
              <a:rPr lang="en-AU" altLang="en-US" dirty="0"/>
              <a:t> cryptography uses </a:t>
            </a:r>
            <a:r>
              <a:rPr lang="en-AU" altLang="en-US" b="1" dirty="0"/>
              <a:t>one</a:t>
            </a:r>
            <a:r>
              <a:rPr lang="en-AU" altLang="en-US" dirty="0"/>
              <a:t> key </a:t>
            </a:r>
          </a:p>
          <a:p>
            <a:r>
              <a:rPr lang="en-AU" altLang="en-US" dirty="0"/>
              <a:t>shared by both sender and receiver </a:t>
            </a:r>
          </a:p>
          <a:p>
            <a:r>
              <a:rPr lang="en-AU" altLang="en-US" dirty="0"/>
              <a:t>if this key is disclosed communications are compromised </a:t>
            </a:r>
          </a:p>
          <a:p>
            <a:r>
              <a:rPr lang="en-AU" altLang="en-US" dirty="0"/>
              <a:t>also is </a:t>
            </a:r>
            <a:r>
              <a:rPr lang="en-AU" altLang="en-US" b="1" dirty="0"/>
              <a:t>symmetric</a:t>
            </a:r>
            <a:r>
              <a:rPr lang="en-AU" altLang="en-US" dirty="0"/>
              <a:t>, parties are equal </a:t>
            </a:r>
          </a:p>
          <a:p>
            <a:r>
              <a:rPr lang="en-AU" altLang="en-US" dirty="0"/>
              <a:t>hence does not protect sender from receiver forging a message &amp; claiming is sent by sender </a:t>
            </a:r>
          </a:p>
        </p:txBody>
      </p:sp>
    </p:spTree>
    <p:extLst>
      <p:ext uri="{BB962C8B-B14F-4D97-AF65-F5344CB8AC3E}">
        <p14:creationId xmlns:p14="http://schemas.microsoft.com/office/powerpoint/2010/main" val="3999313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4A3E-AF81-7A42-8E25-1DE55FD0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Counter (CTR)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13A15E-E697-5541-A145-1C20C348F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589669" cy="4860912"/>
          </a:xfrm>
        </p:spPr>
        <p:txBody>
          <a:bodyPr>
            <a:normAutofit/>
          </a:bodyPr>
          <a:lstStyle/>
          <a:p>
            <a:r>
              <a:rPr lang="en-US" altLang="en-US" dirty="0"/>
              <a:t>a “new” mode, though proposed early on</a:t>
            </a:r>
          </a:p>
          <a:p>
            <a:r>
              <a:rPr lang="en-US" altLang="en-US" dirty="0"/>
              <a:t>similar to OFB but encrypts counter value rather than any feedback value</a:t>
            </a:r>
          </a:p>
          <a:p>
            <a:endParaRPr lang="en-US" altLang="en-US" dirty="0"/>
          </a:p>
          <a:p>
            <a:r>
              <a:rPr lang="en-US" altLang="en-US" dirty="0"/>
              <a:t>must have a different key &amp; counter value for every plaintext block (never reused)</a:t>
            </a:r>
          </a:p>
          <a:p>
            <a:endParaRPr lang="en-US" altLang="en-US" dirty="0"/>
          </a:p>
          <a:p>
            <a:r>
              <a:rPr lang="en-US" altLang="en-US" dirty="0"/>
              <a:t>uses: high-speed network encryptions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997084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5020-6F2C-BF47-973B-61EE07BA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Counter (CTR)</a:t>
            </a:r>
            <a:endParaRPr lang="en-US" dirty="0"/>
          </a:p>
        </p:txBody>
      </p:sp>
      <p:pic>
        <p:nvPicPr>
          <p:cNvPr id="6" name="Picture 1027">
            <a:extLst>
              <a:ext uri="{FF2B5EF4-FFF2-40B4-BE49-F238E27FC236}">
                <a16:creationId xmlns:a16="http://schemas.microsoft.com/office/drawing/2014/main" id="{CC5E9AEC-ED47-F341-BA18-0EC935B7D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4922" y="729206"/>
            <a:ext cx="7806643" cy="536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33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D775-9A1B-C845-977E-2E052D65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Advantages and Limitations of CTR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96E9-49D1-2B41-A905-ABCB9CEE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Efficiency</a:t>
            </a:r>
          </a:p>
          <a:p>
            <a:pPr lvl="1">
              <a:spcAft>
                <a:spcPts val="0"/>
              </a:spcAft>
              <a:defRPr/>
            </a:pPr>
            <a:endParaRPr lang="en-US" dirty="0"/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can preprocess in advance of need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good for </a:t>
            </a:r>
            <a:r>
              <a:rPr lang="en-US" dirty="0" err="1"/>
              <a:t>bursty</a:t>
            </a:r>
            <a:r>
              <a:rPr lang="en-US" dirty="0"/>
              <a:t> high speed links</a:t>
            </a:r>
          </a:p>
          <a:p>
            <a:pPr>
              <a:defRPr/>
            </a:pPr>
            <a:r>
              <a:rPr lang="en-US" dirty="0"/>
              <a:t>random access to encrypted data blocks</a:t>
            </a:r>
          </a:p>
          <a:p>
            <a:pPr>
              <a:defRPr/>
            </a:pPr>
            <a:r>
              <a:rPr lang="en-US" dirty="0"/>
              <a:t>provable security (good as other modes)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but must ensure never reuse key/counter values, otherwise could break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538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8344-0786-964F-9DA8-715E452D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8807DF-7A71-F648-84F6-8AAF250BE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705472"/>
          </a:xfrm>
        </p:spPr>
        <p:txBody>
          <a:bodyPr/>
          <a:lstStyle/>
          <a:p>
            <a:r>
              <a:rPr lang="en-US" altLang="en-US" dirty="0"/>
              <a:t>Double DES</a:t>
            </a:r>
          </a:p>
          <a:p>
            <a:r>
              <a:rPr lang="en-US" altLang="en-US" dirty="0"/>
              <a:t>Triple-DES</a:t>
            </a:r>
          </a:p>
          <a:p>
            <a:r>
              <a:rPr lang="en-US" altLang="en-US" dirty="0"/>
              <a:t>Modes of Operation </a:t>
            </a:r>
          </a:p>
          <a:p>
            <a:pPr lvl="1"/>
            <a:r>
              <a:rPr lang="en-US" altLang="en-US" dirty="0"/>
              <a:t>ECB, CBC, CFB, OFB, CTR</a:t>
            </a:r>
          </a:p>
        </p:txBody>
      </p:sp>
    </p:spTree>
    <p:extLst>
      <p:ext uri="{BB962C8B-B14F-4D97-AF65-F5344CB8AC3E}">
        <p14:creationId xmlns:p14="http://schemas.microsoft.com/office/powerpoint/2010/main" val="4137387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Any Question…</a:t>
            </a:r>
          </a:p>
        </p:txBody>
      </p:sp>
    </p:spTree>
    <p:extLst>
      <p:ext uri="{BB962C8B-B14F-4D97-AF65-F5344CB8AC3E}">
        <p14:creationId xmlns:p14="http://schemas.microsoft.com/office/powerpoint/2010/main" val="117233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Public-Key Cryptography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uses </a:t>
            </a:r>
            <a:r>
              <a:rPr lang="en-US" altLang="en-US" b="1" dirty="0"/>
              <a:t>two</a:t>
            </a:r>
            <a:r>
              <a:rPr lang="en-US" altLang="en-US" dirty="0"/>
              <a:t> keys – a public &amp; a private key</a:t>
            </a:r>
            <a:endParaRPr lang="en-AU" altLang="en-US" dirty="0"/>
          </a:p>
          <a:p>
            <a:r>
              <a:rPr lang="en-AU" altLang="en-US" b="1" dirty="0"/>
              <a:t>asymmetric</a:t>
            </a:r>
            <a:r>
              <a:rPr lang="en-AU" altLang="en-US" dirty="0"/>
              <a:t> since parties are </a:t>
            </a:r>
            <a:r>
              <a:rPr lang="en-AU" altLang="en-US" b="1" dirty="0"/>
              <a:t>not</a:t>
            </a:r>
            <a:r>
              <a:rPr lang="en-AU" altLang="en-US" dirty="0"/>
              <a:t> equal </a:t>
            </a:r>
          </a:p>
          <a:p>
            <a:r>
              <a:rPr lang="en-AU" altLang="en-US" dirty="0"/>
              <a:t>uses clever application of number theoretic concepts to function </a:t>
            </a:r>
            <a:r>
              <a:rPr lang="en-US" altLang="en-US" dirty="0"/>
              <a:t>complements </a:t>
            </a:r>
            <a:r>
              <a:rPr lang="en-US" altLang="en-US" b="1" dirty="0"/>
              <a:t>rather than</a:t>
            </a:r>
            <a:r>
              <a:rPr lang="en-US" altLang="en-US" dirty="0"/>
              <a:t> replaces private key crypto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1491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B584-A990-3247-9F7C-3409CE1E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Why Public-Key Cryptography?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D89DDF-214C-9A4B-9EAB-75BD0862D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r>
              <a:rPr lang="en-US" altLang="en-US" dirty="0"/>
              <a:t>developed to address two key issues:</a:t>
            </a:r>
          </a:p>
          <a:p>
            <a:pPr lvl="1"/>
            <a:r>
              <a:rPr lang="en-US" altLang="en-US" b="1" dirty="0"/>
              <a:t>key distribution</a:t>
            </a:r>
            <a:r>
              <a:rPr lang="en-US" altLang="en-US" dirty="0"/>
              <a:t> – how to have secure communications in general without having to trust a KDC with your key</a:t>
            </a:r>
          </a:p>
          <a:p>
            <a:pPr lvl="1"/>
            <a:r>
              <a:rPr lang="en-US" altLang="en-US" b="1" dirty="0"/>
              <a:t>digital signatures</a:t>
            </a:r>
            <a:r>
              <a:rPr lang="en-US" altLang="en-US" dirty="0"/>
              <a:t> – how to verify a message comes intact from the claimed sender</a:t>
            </a:r>
          </a:p>
          <a:p>
            <a:r>
              <a:rPr lang="en-US" altLang="en-US" dirty="0"/>
              <a:t>public invention due to Whitfield Diffie &amp; Martin Hellman at Stanford Uni in 1976</a:t>
            </a:r>
          </a:p>
          <a:p>
            <a:pPr lvl="1"/>
            <a:r>
              <a:rPr lang="en-US" altLang="en-US" dirty="0"/>
              <a:t>known earlier in classified community</a:t>
            </a:r>
          </a:p>
        </p:txBody>
      </p:sp>
    </p:spTree>
    <p:extLst>
      <p:ext uri="{BB962C8B-B14F-4D97-AF65-F5344CB8AC3E}">
        <p14:creationId xmlns:p14="http://schemas.microsoft.com/office/powerpoint/2010/main" val="354855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Public-Key Cryptography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574" y="541420"/>
            <a:ext cx="7620889" cy="6208295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Plaintext</a:t>
            </a:r>
            <a:r>
              <a:rPr lang="en-IN" dirty="0"/>
              <a:t>: This is the readable message or data that is fed into the algorithm as input.</a:t>
            </a:r>
          </a:p>
          <a:p>
            <a:r>
              <a:rPr lang="en-IN" b="1" dirty="0"/>
              <a:t>Encryption algorithm</a:t>
            </a:r>
            <a:r>
              <a:rPr lang="en-IN" dirty="0"/>
              <a:t>: The encryption algorithm performs various transformations on the plaintext. </a:t>
            </a:r>
          </a:p>
          <a:p>
            <a:r>
              <a:rPr lang="en-IN" b="1" dirty="0"/>
              <a:t>Ciphertext:</a:t>
            </a:r>
            <a:r>
              <a:rPr lang="en-IN" dirty="0"/>
              <a:t> This is the scrambled message produced as output. It depends on the plaintext and the key. </a:t>
            </a:r>
          </a:p>
          <a:p>
            <a:r>
              <a:rPr lang="en-IN" b="1" dirty="0"/>
              <a:t>Decryption algorithm:</a:t>
            </a:r>
            <a:r>
              <a:rPr lang="en-IN" dirty="0"/>
              <a:t> This algorithm accepts the ciphertext and the matching key and produces the original plaintext. </a:t>
            </a:r>
            <a:endParaRPr lang="en-AU" altLang="en-US" b="1" dirty="0"/>
          </a:p>
          <a:p>
            <a:r>
              <a:rPr lang="en-AU" altLang="en-US" b="1" dirty="0"/>
              <a:t>public-key/two-key/asymmetric</a:t>
            </a:r>
            <a:r>
              <a:rPr lang="en-AU" altLang="en-US" dirty="0"/>
              <a:t> cryptography involves the use of </a:t>
            </a:r>
            <a:r>
              <a:rPr lang="en-AU" altLang="en-US" b="1" dirty="0"/>
              <a:t>two</a:t>
            </a:r>
            <a:r>
              <a:rPr lang="en-AU" altLang="en-US" dirty="0"/>
              <a:t> keys: </a:t>
            </a:r>
          </a:p>
          <a:p>
            <a:pPr lvl="1"/>
            <a:r>
              <a:rPr lang="en-AU" altLang="en-US" dirty="0"/>
              <a:t>a </a:t>
            </a:r>
            <a:r>
              <a:rPr lang="en-AU" altLang="en-US" b="1" dirty="0"/>
              <a:t>public-key</a:t>
            </a:r>
            <a:r>
              <a:rPr lang="en-AU" altLang="en-US" dirty="0"/>
              <a:t>, which may be known by anybody, and can be used to </a:t>
            </a:r>
            <a:r>
              <a:rPr lang="en-AU" altLang="en-US" b="1" dirty="0"/>
              <a:t>encrypt messages</a:t>
            </a:r>
            <a:r>
              <a:rPr lang="en-AU" altLang="en-US" dirty="0"/>
              <a:t>, and </a:t>
            </a:r>
            <a:r>
              <a:rPr lang="en-AU" altLang="en-US" b="1" dirty="0"/>
              <a:t>verify signatures</a:t>
            </a:r>
            <a:r>
              <a:rPr lang="en-AU" altLang="en-US" dirty="0"/>
              <a:t> </a:t>
            </a:r>
          </a:p>
          <a:p>
            <a:pPr lvl="1"/>
            <a:r>
              <a:rPr lang="en-AU" altLang="en-US" dirty="0"/>
              <a:t>a </a:t>
            </a:r>
            <a:r>
              <a:rPr lang="en-AU" altLang="en-US" b="1" dirty="0"/>
              <a:t>private-key</a:t>
            </a:r>
            <a:r>
              <a:rPr lang="en-AU" altLang="en-US" dirty="0"/>
              <a:t>, known only to the recipient, used to </a:t>
            </a:r>
            <a:r>
              <a:rPr lang="en-AU" altLang="en-US" b="1" dirty="0"/>
              <a:t>decrypt messages</a:t>
            </a:r>
            <a:r>
              <a:rPr lang="en-AU" altLang="en-US" dirty="0"/>
              <a:t>, and </a:t>
            </a:r>
            <a:r>
              <a:rPr lang="en-AU" altLang="en-US" b="1" dirty="0"/>
              <a:t>sign</a:t>
            </a:r>
            <a:r>
              <a:rPr lang="en-AU" altLang="en-US" dirty="0"/>
              <a:t> (create)</a:t>
            </a:r>
            <a:r>
              <a:rPr lang="en-AU" altLang="en-US" b="1" dirty="0"/>
              <a:t> signatures</a:t>
            </a:r>
          </a:p>
          <a:p>
            <a:r>
              <a:rPr lang="en-AU" altLang="en-US" dirty="0"/>
              <a:t>is </a:t>
            </a:r>
            <a:r>
              <a:rPr lang="en-AU" altLang="en-US" b="1" dirty="0"/>
              <a:t>asymmetric</a:t>
            </a:r>
            <a:r>
              <a:rPr lang="en-AU" altLang="en-US" dirty="0"/>
              <a:t> because</a:t>
            </a:r>
          </a:p>
          <a:p>
            <a:pPr lvl="1"/>
            <a:r>
              <a:rPr lang="en-AU" altLang="en-US" dirty="0"/>
              <a:t>those who encrypt messages or verify signatures </a:t>
            </a:r>
            <a:r>
              <a:rPr lang="en-AU" altLang="en-US" b="1" dirty="0"/>
              <a:t>cannot</a:t>
            </a:r>
            <a:r>
              <a:rPr lang="en-AU" altLang="en-US" dirty="0"/>
              <a:t> decrypt messages or create signatures</a:t>
            </a:r>
          </a:p>
          <a:p>
            <a:r>
              <a:rPr lang="en-IN" dirty="0"/>
              <a:t>Any cryptosystem are designed to meet following goal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/>
              <a:t>1. Secrecy (Encryption)</a:t>
            </a:r>
            <a:br>
              <a:rPr lang="en-IN" b="1" dirty="0"/>
            </a:br>
            <a:r>
              <a:rPr lang="en-IN" b="1" dirty="0"/>
              <a:t>	2. Authentication </a:t>
            </a:r>
            <a:endParaRPr lang="en-AU" altLang="en-US" b="1" dirty="0"/>
          </a:p>
          <a:p>
            <a:pPr lvl="1"/>
            <a:endParaRPr lang="en-AU" altLang="en-US" dirty="0"/>
          </a:p>
          <a:p>
            <a:pPr lvl="1"/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17862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9A4F-363B-A448-AF7E-1537FE76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Public-Key Cryptography</a:t>
            </a:r>
            <a:endParaRPr lang="en-US" dirty="0"/>
          </a:p>
        </p:txBody>
      </p:sp>
      <p:pic>
        <p:nvPicPr>
          <p:cNvPr id="4" name="Picture 4" descr="Z-PK_Cryptography.pdf                                          00156198  Mnementh                      BEAE7A2F:">
            <a:extLst>
              <a:ext uri="{FF2B5EF4-FFF2-40B4-BE49-F238E27FC236}">
                <a16:creationId xmlns:a16="http://schemas.microsoft.com/office/drawing/2014/main" id="{B7BD13F1-CB19-5249-BA69-8691FBBBA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0" b="53693"/>
          <a:stretch>
            <a:fillRect/>
          </a:stretch>
        </p:blipFill>
        <p:spPr bwMode="auto">
          <a:xfrm>
            <a:off x="3781926" y="1276540"/>
            <a:ext cx="776922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07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Public-Key Cryptosystems</a:t>
            </a:r>
            <a:endParaRPr lang="en-IN" dirty="0"/>
          </a:p>
        </p:txBody>
      </p:sp>
      <p:pic>
        <p:nvPicPr>
          <p:cNvPr id="4" name="Picture 4" descr="PK_Dual_Model.pdf                                              00156198  Mnementh                      BEAE7A2F:">
            <a:extLst>
              <a:ext uri="{FF2B5EF4-FFF2-40B4-BE49-F238E27FC236}">
                <a16:creationId xmlns:a16="http://schemas.microsoft.com/office/drawing/2014/main" id="{8C4A25A9-B818-A14B-95AF-ACEDC508E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8" b="18529"/>
          <a:stretch>
            <a:fillRect/>
          </a:stretch>
        </p:blipFill>
        <p:spPr bwMode="auto">
          <a:xfrm>
            <a:off x="3601452" y="1038726"/>
            <a:ext cx="8043863" cy="420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43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Public-Key Applications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F4ADDE-EE6F-6D47-947B-78F3C1207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4575" y="541421"/>
            <a:ext cx="7356194" cy="2767264"/>
          </a:xfrm>
        </p:spPr>
        <p:txBody>
          <a:bodyPr>
            <a:normAutofit/>
          </a:bodyPr>
          <a:lstStyle/>
          <a:p>
            <a:r>
              <a:rPr lang="en-US" altLang="en-US" dirty="0"/>
              <a:t>can classify uses into 3 categories:</a:t>
            </a:r>
          </a:p>
          <a:p>
            <a:pPr lvl="1"/>
            <a:r>
              <a:rPr lang="en-US" altLang="en-US" b="1" dirty="0"/>
              <a:t>encryption/decryption</a:t>
            </a:r>
            <a:r>
              <a:rPr lang="en-US" altLang="en-US" dirty="0"/>
              <a:t> (provide secrecy)</a:t>
            </a:r>
          </a:p>
          <a:p>
            <a:pPr lvl="1"/>
            <a:r>
              <a:rPr lang="en-US" altLang="en-US" b="1" dirty="0"/>
              <a:t>digital signatures</a:t>
            </a:r>
            <a:r>
              <a:rPr lang="en-US" altLang="en-US" dirty="0"/>
              <a:t> (provide authentication)</a:t>
            </a:r>
          </a:p>
          <a:p>
            <a:pPr lvl="1"/>
            <a:r>
              <a:rPr lang="en-US" altLang="en-US" b="1" dirty="0"/>
              <a:t>key exchange</a:t>
            </a:r>
            <a:r>
              <a:rPr lang="en-US" altLang="en-US" dirty="0"/>
              <a:t> (of session keys)</a:t>
            </a:r>
          </a:p>
          <a:p>
            <a:r>
              <a:rPr lang="en-US" altLang="en-US" dirty="0"/>
              <a:t>some algorithms are suitable for all uses, others are specific to one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33030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8929-B67B-9D4F-B0CE-D60FB7D4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RSA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75E948-A4D9-2244-8B7F-84F7F083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/>
          <a:lstStyle/>
          <a:p>
            <a:pPr>
              <a:defRPr/>
            </a:pPr>
            <a:r>
              <a:rPr lang="en-AU" dirty="0"/>
              <a:t>by </a:t>
            </a:r>
            <a:r>
              <a:rPr lang="en-AU" dirty="0" err="1"/>
              <a:t>Rivest</a:t>
            </a:r>
            <a:r>
              <a:rPr lang="en-AU" dirty="0"/>
              <a:t>, Shamir &amp; </a:t>
            </a:r>
            <a:r>
              <a:rPr lang="en-AU" dirty="0" err="1"/>
              <a:t>Adleman</a:t>
            </a:r>
            <a:r>
              <a:rPr lang="en-AU" dirty="0"/>
              <a:t> of MIT in 1977 </a:t>
            </a:r>
          </a:p>
          <a:p>
            <a:pPr>
              <a:defRPr/>
            </a:pPr>
            <a:r>
              <a:rPr lang="en-AU" dirty="0"/>
              <a:t>best known &amp; widely used public-key scheme </a:t>
            </a:r>
          </a:p>
          <a:p>
            <a:pPr>
              <a:defRPr/>
            </a:pPr>
            <a:r>
              <a:rPr lang="en-AU" dirty="0"/>
              <a:t>based on exponentiation in a finite (Galois) field over integers modulo a prime </a:t>
            </a:r>
          </a:p>
          <a:p>
            <a:pPr lvl="1">
              <a:spcAft>
                <a:spcPts val="0"/>
              </a:spcAft>
              <a:defRPr/>
            </a:pPr>
            <a:r>
              <a:rPr lang="en-AU" dirty="0" err="1"/>
              <a:t>nb.</a:t>
            </a:r>
            <a:r>
              <a:rPr lang="en-AU" dirty="0"/>
              <a:t> exponentiation takes O((log n)</a:t>
            </a:r>
            <a:r>
              <a:rPr lang="en-AU" baseline="30000" dirty="0"/>
              <a:t>3</a:t>
            </a:r>
            <a:r>
              <a:rPr lang="en-AU" dirty="0"/>
              <a:t>) operations (easy) </a:t>
            </a:r>
          </a:p>
          <a:p>
            <a:pPr>
              <a:defRPr/>
            </a:pPr>
            <a:r>
              <a:rPr lang="en-US" dirty="0"/>
              <a:t>uses large integers (</a:t>
            </a:r>
            <a:r>
              <a:rPr lang="en-US" dirty="0" err="1"/>
              <a:t>eg.</a:t>
            </a:r>
            <a:r>
              <a:rPr lang="en-US" dirty="0"/>
              <a:t> 1024 bits)</a:t>
            </a:r>
            <a:endParaRPr lang="en-AU" dirty="0"/>
          </a:p>
          <a:p>
            <a:pPr>
              <a:defRPr/>
            </a:pPr>
            <a:r>
              <a:rPr lang="en-AU" dirty="0"/>
              <a:t>security due to cost of factoring large numbers </a:t>
            </a:r>
          </a:p>
          <a:p>
            <a:pPr lvl="1">
              <a:spcAft>
                <a:spcPts val="0"/>
              </a:spcAft>
              <a:defRPr/>
            </a:pPr>
            <a:r>
              <a:rPr lang="en-AU" dirty="0" err="1"/>
              <a:t>nb.</a:t>
            </a:r>
            <a:r>
              <a:rPr lang="en-AU" dirty="0"/>
              <a:t> factorization takes O(e </a:t>
            </a:r>
            <a:r>
              <a:rPr lang="en-AU" baseline="30000" dirty="0"/>
              <a:t>log n log log n</a:t>
            </a:r>
            <a:r>
              <a:rPr lang="en-AU" dirty="0"/>
              <a:t>) operations (hard) </a:t>
            </a:r>
          </a:p>
        </p:txBody>
      </p:sp>
    </p:spTree>
    <p:extLst>
      <p:ext uri="{BB962C8B-B14F-4D97-AF65-F5344CB8AC3E}">
        <p14:creationId xmlns:p14="http://schemas.microsoft.com/office/powerpoint/2010/main" val="13676249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1934</TotalTime>
  <Words>1352</Words>
  <Application>Microsoft Office PowerPoint</Application>
  <PresentationFormat>Widescreen</PresentationFormat>
  <Paragraphs>161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CastleT</vt:lpstr>
      <vt:lpstr>Corbel</vt:lpstr>
      <vt:lpstr>Courier New</vt:lpstr>
      <vt:lpstr>Times-Roman</vt:lpstr>
      <vt:lpstr>Wingdings 2</vt:lpstr>
      <vt:lpstr>Frame</vt:lpstr>
      <vt:lpstr>PowerPoint Presentation</vt:lpstr>
      <vt:lpstr>Public-Key Cryptography</vt:lpstr>
      <vt:lpstr>Public-Key Cryptography</vt:lpstr>
      <vt:lpstr>Why Public-Key Cryptography?</vt:lpstr>
      <vt:lpstr>Public-Key Cryptography</vt:lpstr>
      <vt:lpstr>Public-Key Cryptography</vt:lpstr>
      <vt:lpstr>Public-Key Cryptosystems</vt:lpstr>
      <vt:lpstr>Public-Key Applications</vt:lpstr>
      <vt:lpstr>RSA</vt:lpstr>
      <vt:lpstr>RSA</vt:lpstr>
      <vt:lpstr>Why RSA Works</vt:lpstr>
      <vt:lpstr>RSA Key Setup</vt:lpstr>
      <vt:lpstr>RSA Example - Key Setup</vt:lpstr>
      <vt:lpstr>RSA Example - En/Decryption</vt:lpstr>
      <vt:lpstr>Exponentiation</vt:lpstr>
      <vt:lpstr>RSA Key Generation</vt:lpstr>
      <vt:lpstr>RSA Security</vt:lpstr>
      <vt:lpstr>Timing Attacks</vt:lpstr>
      <vt:lpstr>Chosen Ciphertext Attacks</vt:lpstr>
      <vt:lpstr>Counter (CTR)</vt:lpstr>
      <vt:lpstr>Counter (CTR)</vt:lpstr>
      <vt:lpstr>Advantages and Limitations of CTR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Shyam Dadhaniya</cp:lastModifiedBy>
  <cp:revision>212</cp:revision>
  <dcterms:created xsi:type="dcterms:W3CDTF">2019-05-12T04:30:40Z</dcterms:created>
  <dcterms:modified xsi:type="dcterms:W3CDTF">2021-06-11T10:41:11Z</dcterms:modified>
</cp:coreProperties>
</file>