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83" r:id="rId3"/>
    <p:sldId id="258" r:id="rId4"/>
    <p:sldId id="284" r:id="rId5"/>
    <p:sldId id="259" r:id="rId6"/>
    <p:sldId id="285" r:id="rId7"/>
    <p:sldId id="262" r:id="rId8"/>
    <p:sldId id="260" r:id="rId9"/>
    <p:sldId id="339" r:id="rId10"/>
    <p:sldId id="261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68"/>
    <p:restoredTop sz="94536"/>
  </p:normalViewPr>
  <p:slideViewPr>
    <p:cSldViewPr snapToGrid="0">
      <p:cViewPr varScale="1">
        <p:scale>
          <a:sx n="56" d="100"/>
          <a:sy n="56" d="100"/>
        </p:scale>
        <p:origin x="200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2B78-33AF-524C-80AA-7443C6167E7E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7326-8BB6-8F4B-99F3-13B65E5D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16/04/21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8823" y="5657787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Munindra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Lunagaria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6733" y="2668417"/>
            <a:ext cx="2743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 9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 :  </a:t>
            </a:r>
            <a:r>
              <a:rPr lang="en-AU" sz="2400" dirty="0"/>
              <a:t>Authentication Applications: </a:t>
            </a:r>
            <a:r>
              <a:rPr lang="en-AU" sz="2400" dirty="0" err="1"/>
              <a:t>Kerberoso</a:t>
            </a:r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Information and Network Security and 2170709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Version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developed in mid 1990’s</a:t>
            </a:r>
          </a:p>
          <a:p>
            <a:r>
              <a:rPr lang="en-US" altLang="en-US" dirty="0"/>
              <a:t>specified as Internet standard RFC 1510</a:t>
            </a:r>
            <a:endParaRPr lang="en-AU" altLang="en-US" dirty="0"/>
          </a:p>
          <a:p>
            <a:r>
              <a:rPr lang="en-US" altLang="en-US" dirty="0"/>
              <a:t>provides improvements over v4</a:t>
            </a:r>
          </a:p>
          <a:p>
            <a:pPr lvl="1"/>
            <a:r>
              <a:rPr lang="en-US" altLang="en-US" dirty="0"/>
              <a:t>addresses environmental shortcomings</a:t>
            </a:r>
          </a:p>
          <a:p>
            <a:pPr lvl="2"/>
            <a:r>
              <a:rPr lang="en-US" altLang="en-US" dirty="0"/>
              <a:t>encryption </a:t>
            </a:r>
            <a:r>
              <a:rPr lang="en-US" altLang="en-US" dirty="0" err="1"/>
              <a:t>alg</a:t>
            </a:r>
            <a:r>
              <a:rPr lang="en-US" altLang="en-US" dirty="0"/>
              <a:t>, network protocol, byte order, ticket lifetime, authentication forwarding, </a:t>
            </a:r>
            <a:r>
              <a:rPr lang="en-US" altLang="en-US" dirty="0" err="1"/>
              <a:t>interrealm</a:t>
            </a:r>
            <a:r>
              <a:rPr lang="en-US" altLang="en-US" dirty="0"/>
              <a:t> auth</a:t>
            </a:r>
          </a:p>
          <a:p>
            <a:pPr lvl="1"/>
            <a:r>
              <a:rPr lang="en-US" altLang="en-US" dirty="0"/>
              <a:t>and technical deficiencies</a:t>
            </a:r>
          </a:p>
          <a:p>
            <a:pPr lvl="2"/>
            <a:r>
              <a:rPr lang="en-US" altLang="en-US" dirty="0"/>
              <a:t>double encryption, non-std mode of use, session keys, password attacks</a:t>
            </a:r>
          </a:p>
        </p:txBody>
      </p:sp>
    </p:spTree>
    <p:extLst>
      <p:ext uri="{BB962C8B-B14F-4D97-AF65-F5344CB8AC3E}">
        <p14:creationId xmlns:p14="http://schemas.microsoft.com/office/powerpoint/2010/main" val="129784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D36-8A9D-E847-8CE6-E5DF7A8D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X.509 Certificates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BDDB-5D43-5949-8379-321A5CC8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 dirty="0"/>
              <a:t>issued by a Certification Authority (CA), containing: </a:t>
            </a:r>
          </a:p>
          <a:p>
            <a:pPr lvl="1"/>
            <a:r>
              <a:rPr lang="en-AU" altLang="en-US" sz="2000" dirty="0"/>
              <a:t>version (1, 2, or 3) </a:t>
            </a:r>
          </a:p>
          <a:p>
            <a:pPr lvl="1"/>
            <a:r>
              <a:rPr lang="en-AU" altLang="en-US" sz="2000" dirty="0"/>
              <a:t>serial number (unique within CA) identifying certificate </a:t>
            </a:r>
          </a:p>
          <a:p>
            <a:pPr lvl="1"/>
            <a:r>
              <a:rPr lang="en-AU" altLang="en-US" sz="2000" dirty="0"/>
              <a:t>signature algorithm identifier </a:t>
            </a:r>
          </a:p>
          <a:p>
            <a:pPr lvl="1"/>
            <a:r>
              <a:rPr lang="en-AU" altLang="en-US" sz="2000" dirty="0"/>
              <a:t>issuer X.500 name (CA) </a:t>
            </a:r>
          </a:p>
          <a:p>
            <a:pPr lvl="1"/>
            <a:r>
              <a:rPr lang="en-AU" altLang="en-US" sz="2000" dirty="0"/>
              <a:t>period of validity (from - to dates) </a:t>
            </a:r>
          </a:p>
          <a:p>
            <a:pPr lvl="1"/>
            <a:r>
              <a:rPr lang="en-AU" altLang="en-US" sz="2000" dirty="0"/>
              <a:t>subject X.500 name (name of owner) </a:t>
            </a:r>
          </a:p>
          <a:p>
            <a:pPr lvl="1"/>
            <a:r>
              <a:rPr lang="en-AU" altLang="en-US" sz="2000" dirty="0"/>
              <a:t>subject public-key info (algorithm, parameters, key) </a:t>
            </a:r>
          </a:p>
          <a:p>
            <a:pPr lvl="1"/>
            <a:r>
              <a:rPr lang="en-AU" altLang="en-US" sz="2000" dirty="0"/>
              <a:t>issuer unique identifier</a:t>
            </a:r>
          </a:p>
          <a:p>
            <a:pPr lvl="1"/>
            <a:r>
              <a:rPr lang="en-AU" altLang="en-US" sz="2000" dirty="0"/>
              <a:t>subject unique identifier</a:t>
            </a:r>
          </a:p>
          <a:p>
            <a:pPr lvl="1"/>
            <a:r>
              <a:rPr lang="en-AU" altLang="en-US" sz="2000" dirty="0"/>
              <a:t>extension fields (v3) </a:t>
            </a:r>
          </a:p>
          <a:p>
            <a:pPr lvl="1"/>
            <a:r>
              <a:rPr lang="en-AU" altLang="en-US" sz="2000" dirty="0"/>
              <a:t>signature (of hash of all fields in certificate) </a:t>
            </a:r>
          </a:p>
          <a:p>
            <a:r>
              <a:rPr lang="en-US" altLang="en-US" sz="2400" dirty="0"/>
              <a:t>notation </a:t>
            </a:r>
            <a:r>
              <a:rPr lang="en-US" altLang="en-US" sz="2400" dirty="0">
                <a:latin typeface="Courier New" panose="02070309020205020404" pitchFamily="49" charset="0"/>
              </a:rPr>
              <a:t>CA&lt;&lt;A&gt;&gt;</a:t>
            </a:r>
            <a:r>
              <a:rPr lang="en-US" altLang="en-US" sz="2400" dirty="0"/>
              <a:t> denotes certificate for A signed by CA</a:t>
            </a:r>
            <a:endParaRPr lang="en-AU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5BA3-F6F5-7E43-940E-2790EE30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X.509 Certificates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22CD0-DE1F-004F-A761-6E472A42F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123837"/>
            <a:ext cx="8686800" cy="4781643"/>
          </a:xfrm>
        </p:spPr>
      </p:pic>
    </p:spTree>
    <p:extLst>
      <p:ext uri="{BB962C8B-B14F-4D97-AF65-F5344CB8AC3E}">
        <p14:creationId xmlns:p14="http://schemas.microsoft.com/office/powerpoint/2010/main" val="5131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959F-B3B5-BE4B-93CD-902BCCAD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</a:t>
            </a:r>
            <a:r>
              <a:rPr lang="en-AU" dirty="0"/>
              <a:t>Certificate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E48-D982-3449-95BE-BB959446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any user with access to the public key of the CA can verify the user  public key that was certified </a:t>
            </a:r>
          </a:p>
          <a:p>
            <a:r>
              <a:rPr lang="en-AU" altLang="en-US" dirty="0"/>
              <a:t>only the CA can modify a certificate without being detected </a:t>
            </a:r>
          </a:p>
          <a:p>
            <a:r>
              <a:rPr lang="en-AU" altLang="en-US" dirty="0"/>
              <a:t>cannot be forged, certificates can be placed in a public directory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B7A6-CA2D-ED4C-85C4-66F3A3F7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 Hierarchy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4B6F-2114-7049-99A2-807A063C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if both users share a common CA then they are assumed to know its public key </a:t>
            </a:r>
          </a:p>
          <a:p>
            <a:r>
              <a:rPr lang="en-AU" altLang="en-US" dirty="0"/>
              <a:t>otherwise CA's must form a hierarchy </a:t>
            </a:r>
          </a:p>
          <a:p>
            <a:r>
              <a:rPr lang="en-AU" altLang="en-US" dirty="0"/>
              <a:t>use certificates linking members of hierarchy to validate other CA's </a:t>
            </a:r>
          </a:p>
          <a:p>
            <a:pPr lvl="1"/>
            <a:r>
              <a:rPr lang="en-AU" altLang="en-US" dirty="0"/>
              <a:t>each CA has certificates for clients (forward) and parent (backward) </a:t>
            </a:r>
          </a:p>
          <a:p>
            <a:r>
              <a:rPr lang="en-AU" altLang="en-US" dirty="0"/>
              <a:t>each client trusts parents certificates </a:t>
            </a:r>
          </a:p>
          <a:p>
            <a:r>
              <a:rPr lang="en-AU" altLang="en-US" dirty="0"/>
              <a:t>enable verification of any certificate from one CA by users of all other CAs in hierarchy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3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1A6A-4F45-104A-AAB8-C708922E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 Hierarchy Use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D2EEE-A719-6640-8F5A-82C36EE61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6785" y="1194295"/>
            <a:ext cx="6264275" cy="4530725"/>
          </a:xfrm>
        </p:spPr>
      </p:pic>
    </p:spTree>
    <p:extLst>
      <p:ext uri="{BB962C8B-B14F-4D97-AF65-F5344CB8AC3E}">
        <p14:creationId xmlns:p14="http://schemas.microsoft.com/office/powerpoint/2010/main" val="194450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5B6-62A0-4246-B311-D2670D80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Certificate Revocation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B611-2453-3D49-A469-C28C37B8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certificates have a period of validity</a:t>
            </a:r>
          </a:p>
          <a:p>
            <a:pPr marL="609600" indent="-609600"/>
            <a:r>
              <a:rPr lang="en-US" altLang="en-US" dirty="0"/>
              <a:t>may need to revoke before expiration,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en-AU" altLang="en-US" dirty="0"/>
              <a:t>user's private key is compromised</a:t>
            </a:r>
          </a:p>
          <a:p>
            <a:pPr marL="990600" lvl="1" indent="-533400">
              <a:buFontTx/>
              <a:buAutoNum type="arabicPeriod"/>
            </a:pPr>
            <a:r>
              <a:rPr lang="en-AU" altLang="en-US" dirty="0"/>
              <a:t>user is no longer certified by this CA</a:t>
            </a:r>
          </a:p>
          <a:p>
            <a:pPr marL="990600" lvl="1" indent="-533400">
              <a:buFontTx/>
              <a:buAutoNum type="arabicPeriod"/>
            </a:pPr>
            <a:r>
              <a:rPr lang="en-AU" altLang="en-US" dirty="0"/>
              <a:t>CA's certificate is compromised</a:t>
            </a:r>
          </a:p>
          <a:p>
            <a:pPr marL="609600" indent="-609600"/>
            <a:r>
              <a:rPr lang="en-US" altLang="en-US" dirty="0"/>
              <a:t>CAs maintain list of revoked certificates</a:t>
            </a:r>
          </a:p>
          <a:p>
            <a:pPr marL="990600" lvl="1" indent="-533400"/>
            <a:r>
              <a:rPr lang="en-US" altLang="en-US" dirty="0"/>
              <a:t>the Certificate Revocation List (CRL)</a:t>
            </a:r>
          </a:p>
          <a:p>
            <a:pPr marL="609600" indent="-609600"/>
            <a:r>
              <a:rPr lang="en-US" altLang="en-US" dirty="0"/>
              <a:t>users should check certificates with CA’s CRL</a:t>
            </a:r>
            <a:endParaRPr lang="en-AU" altLang="en-US" dirty="0"/>
          </a:p>
          <a:p>
            <a:pPr marL="990600" lvl="1" indent="-533400"/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F107-DC4A-244B-A111-F5BDC100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Certificate 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13E4-7E22-DD45-9B78-F7A5BB02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and policy information</a:t>
            </a:r>
          </a:p>
          <a:p>
            <a:pPr lvl="1"/>
            <a:r>
              <a:rPr lang="en-US" altLang="en-US" dirty="0"/>
              <a:t>convey info about subject &amp; issuer keys, plus indicators of certificate policy</a:t>
            </a:r>
          </a:p>
          <a:p>
            <a:r>
              <a:rPr lang="en-US" altLang="en-US" dirty="0"/>
              <a:t>certificate subject and issuer attributes</a:t>
            </a:r>
          </a:p>
          <a:p>
            <a:pPr lvl="1"/>
            <a:r>
              <a:rPr lang="en-US" altLang="en-US" dirty="0"/>
              <a:t>support alternative names, in alternative formats for certificate subject and/or issuer</a:t>
            </a:r>
          </a:p>
          <a:p>
            <a:r>
              <a:rPr lang="en-US" altLang="en-US" dirty="0"/>
              <a:t>certificate path constraints</a:t>
            </a:r>
          </a:p>
          <a:p>
            <a:pPr lvl="1"/>
            <a:r>
              <a:rPr lang="en-US" altLang="en-US" dirty="0"/>
              <a:t>allow constraints on use of certificates by other CA’s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5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11723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74E-F22E-CC4B-8BAF-754B8E8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Authentication Applications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D86D-5448-8346-942D-5E063D42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490" y="854242"/>
            <a:ext cx="7520068" cy="4764505"/>
          </a:xfrm>
        </p:spPr>
        <p:txBody>
          <a:bodyPr>
            <a:noAutofit/>
          </a:bodyPr>
          <a:lstStyle/>
          <a:p>
            <a:r>
              <a:rPr lang="en-US" altLang="en-US" dirty="0"/>
              <a:t>will consider authentication functions</a:t>
            </a:r>
          </a:p>
          <a:p>
            <a:r>
              <a:rPr lang="en-US" altLang="en-US" dirty="0"/>
              <a:t>developed to support application-level authentication &amp; digital signatures</a:t>
            </a:r>
          </a:p>
          <a:p>
            <a:r>
              <a:rPr lang="en-US" altLang="en-US" dirty="0"/>
              <a:t>will consider Kerberos – a private-key authentication service</a:t>
            </a:r>
          </a:p>
          <a:p>
            <a:r>
              <a:rPr lang="en-US" altLang="en-US" dirty="0"/>
              <a:t>then X.509 - a public-key directory authentication service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99931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trusted key server system from MIT </a:t>
            </a:r>
          </a:p>
          <a:p>
            <a:r>
              <a:rPr lang="en-AU" altLang="en-US" dirty="0"/>
              <a:t>provides centralised private-key third-party authentication in a distributed network</a:t>
            </a:r>
          </a:p>
          <a:p>
            <a:pPr lvl="1"/>
            <a:r>
              <a:rPr lang="en-AU" altLang="en-US" dirty="0"/>
              <a:t>allows users access to services distributed through network</a:t>
            </a:r>
          </a:p>
          <a:p>
            <a:pPr lvl="1"/>
            <a:r>
              <a:rPr lang="en-AU" altLang="en-US" dirty="0"/>
              <a:t>without needing to trust all workstations</a:t>
            </a:r>
          </a:p>
          <a:p>
            <a:pPr lvl="1"/>
            <a:r>
              <a:rPr lang="en-AU" altLang="en-US" dirty="0"/>
              <a:t>rather all trust a central authentication server</a:t>
            </a:r>
          </a:p>
          <a:p>
            <a:r>
              <a:rPr lang="en-AU" altLang="en-US" dirty="0"/>
              <a:t>two versions in use: 4 &amp; 5</a:t>
            </a:r>
          </a:p>
        </p:txBody>
      </p:sp>
    </p:spTree>
    <p:extLst>
      <p:ext uri="{BB962C8B-B14F-4D97-AF65-F5344CB8AC3E}">
        <p14:creationId xmlns:p14="http://schemas.microsoft.com/office/powerpoint/2010/main" val="2149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584-A990-3247-9F7C-3409CE1E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Requirements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89DDF-214C-9A4B-9EAB-75BD0862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en-US" dirty="0"/>
              <a:t>its first report identified requirements as:</a:t>
            </a:r>
          </a:p>
          <a:p>
            <a:pPr lvl="1"/>
            <a:r>
              <a:rPr lang="en-US" altLang="en-US" dirty="0"/>
              <a:t>secure</a:t>
            </a:r>
          </a:p>
          <a:p>
            <a:pPr lvl="1"/>
            <a:r>
              <a:rPr lang="en-US" altLang="en-US" dirty="0"/>
              <a:t>reliable</a:t>
            </a:r>
          </a:p>
          <a:p>
            <a:pPr lvl="1"/>
            <a:r>
              <a:rPr lang="en-US" altLang="en-US" dirty="0"/>
              <a:t>transparent</a:t>
            </a:r>
          </a:p>
          <a:p>
            <a:pPr lvl="1"/>
            <a:r>
              <a:rPr lang="en-US" altLang="en-US" dirty="0"/>
              <a:t>scalable</a:t>
            </a:r>
          </a:p>
          <a:p>
            <a:r>
              <a:rPr lang="en-US" altLang="en-US" dirty="0"/>
              <a:t>implemented using an authentication protocol based on Needham-Schroeder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485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v4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574" y="541420"/>
            <a:ext cx="7620889" cy="6208295"/>
          </a:xfrm>
        </p:spPr>
        <p:txBody>
          <a:bodyPr>
            <a:normAutofit/>
          </a:bodyPr>
          <a:lstStyle/>
          <a:p>
            <a:r>
              <a:rPr lang="en-AU" altLang="en-US" dirty="0"/>
              <a:t>a basic third-party authentication scheme</a:t>
            </a:r>
          </a:p>
          <a:p>
            <a:r>
              <a:rPr lang="en-AU" altLang="en-US" dirty="0"/>
              <a:t>have an Authentication Server (AS) </a:t>
            </a:r>
          </a:p>
          <a:p>
            <a:pPr lvl="1"/>
            <a:r>
              <a:rPr lang="en-AU" altLang="en-US" dirty="0"/>
              <a:t>users initially negotiate with AS to identify self </a:t>
            </a:r>
          </a:p>
          <a:p>
            <a:pPr lvl="1"/>
            <a:r>
              <a:rPr lang="en-AU" altLang="en-US" dirty="0"/>
              <a:t>AS provides a non-corruptible authentication credential (ticket granting ticket TGT) </a:t>
            </a:r>
          </a:p>
          <a:p>
            <a:r>
              <a:rPr lang="en-US" altLang="en-US" dirty="0"/>
              <a:t>have a Ticket Granting server (TGS)</a:t>
            </a:r>
            <a:endParaRPr lang="en-AU" altLang="en-US" dirty="0"/>
          </a:p>
          <a:p>
            <a:pPr lvl="1"/>
            <a:r>
              <a:rPr lang="en-AU" altLang="en-US" dirty="0"/>
              <a:t>users subsequently request access to other services from TGS on basis of users TGT</a:t>
            </a:r>
          </a:p>
        </p:txBody>
      </p:sp>
    </p:spTree>
    <p:extLst>
      <p:ext uri="{BB962C8B-B14F-4D97-AF65-F5344CB8AC3E}">
        <p14:creationId xmlns:p14="http://schemas.microsoft.com/office/powerpoint/2010/main" val="11786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A4F-363B-A448-AF7E-1537FE7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v4 Dialogue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949F6-B2C3-7446-B93F-55900750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574" y="541420"/>
            <a:ext cx="7620889" cy="6208295"/>
          </a:xfrm>
        </p:spPr>
        <p:txBody>
          <a:bodyPr>
            <a:normAutofit/>
          </a:bodyPr>
          <a:lstStyle/>
          <a:p>
            <a:pPr marL="609600" indent="-609600">
              <a:buFont typeface="Times" pitchFamily="2" charset="0"/>
              <a:buAutoNum type="arabicPeriod"/>
            </a:pPr>
            <a:r>
              <a:rPr lang="en-AU" altLang="en-US" dirty="0"/>
              <a:t>obtain ticket granting ticket from AS</a:t>
            </a:r>
          </a:p>
          <a:p>
            <a:pPr marL="990600" lvl="1" indent="-533400">
              <a:buFont typeface="Times" pitchFamily="2" charset="0"/>
              <a:buChar char="•"/>
            </a:pPr>
            <a:r>
              <a:rPr lang="en-AU" altLang="en-US" dirty="0"/>
              <a:t>once per session</a:t>
            </a:r>
          </a:p>
          <a:p>
            <a:pPr marL="609600" indent="-609600">
              <a:buFont typeface="Times" pitchFamily="2" charset="0"/>
              <a:buAutoNum type="arabicPeriod"/>
            </a:pPr>
            <a:r>
              <a:rPr lang="en-AU" altLang="en-US" dirty="0"/>
              <a:t>obtain service granting ticket from TGT</a:t>
            </a:r>
          </a:p>
          <a:p>
            <a:pPr marL="990600" lvl="1" indent="-533400">
              <a:buFont typeface="Times" pitchFamily="2" charset="0"/>
              <a:buChar char="•"/>
            </a:pPr>
            <a:r>
              <a:rPr lang="en-AU" altLang="en-US" dirty="0"/>
              <a:t>for each distinct service required</a:t>
            </a:r>
          </a:p>
          <a:p>
            <a:pPr marL="609600" indent="-609600">
              <a:buFont typeface="Times" pitchFamily="2" charset="0"/>
              <a:buAutoNum type="arabicPeriod"/>
            </a:pPr>
            <a:r>
              <a:rPr lang="en-AU" altLang="en-US" dirty="0"/>
              <a:t>client/server exchange to obtain service</a:t>
            </a:r>
          </a:p>
          <a:p>
            <a:pPr marL="990600" lvl="1" indent="-533400">
              <a:buFont typeface="Times" pitchFamily="2" charset="0"/>
              <a:buChar char="•"/>
            </a:pPr>
            <a:r>
              <a:rPr lang="en-AU" altLang="en-US" dirty="0"/>
              <a:t>on every service request</a:t>
            </a:r>
          </a:p>
        </p:txBody>
      </p:sp>
    </p:spTree>
    <p:extLst>
      <p:ext uri="{BB962C8B-B14F-4D97-AF65-F5344CB8AC3E}">
        <p14:creationId xmlns:p14="http://schemas.microsoft.com/office/powerpoint/2010/main" val="28980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4 Overview</a:t>
            </a:r>
            <a:endParaRPr lang="en-IN" dirty="0"/>
          </a:p>
        </p:txBody>
      </p:sp>
      <p:pic>
        <p:nvPicPr>
          <p:cNvPr id="5" name="Picture 6" descr="Ch14. Kerberos.pdf                                             002F6F4DMacintosh HD                   B83AE914:">
            <a:extLst>
              <a:ext uri="{FF2B5EF4-FFF2-40B4-BE49-F238E27FC236}">
                <a16:creationId xmlns:a16="http://schemas.microsoft.com/office/drawing/2014/main" id="{5E0C3CB0-6A68-5D45-866C-4E67ED39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b="9265"/>
          <a:stretch>
            <a:fillRect/>
          </a:stretch>
        </p:blipFill>
        <p:spPr bwMode="auto">
          <a:xfrm>
            <a:off x="4098758" y="916178"/>
            <a:ext cx="753903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Realms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F4ADDE-EE6F-6D47-947B-78F3C120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575" y="541421"/>
            <a:ext cx="7356194" cy="276726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Kerberos environment consists of:</a:t>
            </a:r>
          </a:p>
          <a:p>
            <a:pPr lvl="1"/>
            <a:r>
              <a:rPr lang="en-US" altLang="en-US" dirty="0"/>
              <a:t>a Kerberos server</a:t>
            </a:r>
          </a:p>
          <a:p>
            <a:pPr lvl="1"/>
            <a:r>
              <a:rPr lang="en-US" altLang="en-US" dirty="0"/>
              <a:t>a number of clients, all registered with server</a:t>
            </a:r>
          </a:p>
          <a:p>
            <a:pPr lvl="1"/>
            <a:r>
              <a:rPr lang="en-US" altLang="en-US" dirty="0"/>
              <a:t>application servers, sharing keys with server</a:t>
            </a:r>
          </a:p>
          <a:p>
            <a:r>
              <a:rPr lang="en-US" altLang="en-US" dirty="0"/>
              <a:t>this is termed a realm</a:t>
            </a:r>
          </a:p>
          <a:p>
            <a:pPr lvl="1"/>
            <a:r>
              <a:rPr lang="en-US" altLang="en-US" dirty="0"/>
              <a:t>typically a single administrative domain</a:t>
            </a:r>
          </a:p>
          <a:p>
            <a:r>
              <a:rPr lang="en-US" altLang="en-US" dirty="0"/>
              <a:t>if have multiple realms, their Kerberos servers must share keys and trust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303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929-B67B-9D4F-B0CE-D60FB7D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Realms</a:t>
            </a:r>
            <a:endParaRPr lang="en-US" dirty="0"/>
          </a:p>
        </p:txBody>
      </p:sp>
      <p:pic>
        <p:nvPicPr>
          <p:cNvPr id="6" name="Picture 5" descr="Ch14. Remote Kerberos.pdf                                      002F6F4DMacintosh HD                   B83AE914:">
            <a:extLst>
              <a:ext uri="{FF2B5EF4-FFF2-40B4-BE49-F238E27FC236}">
                <a16:creationId xmlns:a16="http://schemas.microsoft.com/office/drawing/2014/main" id="{6BAE997B-A2A6-6149-80BF-73B6817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12529"/>
          <a:stretch>
            <a:fillRect/>
          </a:stretch>
        </p:blipFill>
        <p:spPr bwMode="auto">
          <a:xfrm>
            <a:off x="4692316" y="774031"/>
            <a:ext cx="46609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24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2124</TotalTime>
  <Words>655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CastleT</vt:lpstr>
      <vt:lpstr>Corbel</vt:lpstr>
      <vt:lpstr>Courier New</vt:lpstr>
      <vt:lpstr>Times</vt:lpstr>
      <vt:lpstr>Wingdings 2</vt:lpstr>
      <vt:lpstr>Frame</vt:lpstr>
      <vt:lpstr>PowerPoint Presentation</vt:lpstr>
      <vt:lpstr>Authentication Applications</vt:lpstr>
      <vt:lpstr>Kerberos</vt:lpstr>
      <vt:lpstr>Kerberos Requirements</vt:lpstr>
      <vt:lpstr>Kerberos v4 Overview</vt:lpstr>
      <vt:lpstr>Kerberos v4 Dialogue</vt:lpstr>
      <vt:lpstr>Kerberos 4 Overview</vt:lpstr>
      <vt:lpstr>Kerberos Realms</vt:lpstr>
      <vt:lpstr>Kerberos Realms</vt:lpstr>
      <vt:lpstr>Kerberos Version 5</vt:lpstr>
      <vt:lpstr>X.509 Certificates</vt:lpstr>
      <vt:lpstr>X.509 Certificates</vt:lpstr>
      <vt:lpstr>Obtaining a Certificate </vt:lpstr>
      <vt:lpstr>CA Hierarchy </vt:lpstr>
      <vt:lpstr>CA Hierarchy Use</vt:lpstr>
      <vt:lpstr>Certificate Revocation</vt:lpstr>
      <vt:lpstr>Certificate Extensions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Munindra Lunagaria</cp:lastModifiedBy>
  <cp:revision>220</cp:revision>
  <dcterms:created xsi:type="dcterms:W3CDTF">2019-05-12T04:30:40Z</dcterms:created>
  <dcterms:modified xsi:type="dcterms:W3CDTF">2021-04-16T07:07:09Z</dcterms:modified>
</cp:coreProperties>
</file>