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3"/>
  </p:notesMasterIdLst>
  <p:sldIdLst>
    <p:sldId id="257" r:id="rId3"/>
    <p:sldId id="310" r:id="rId4"/>
    <p:sldId id="437" r:id="rId5"/>
    <p:sldId id="438" r:id="rId6"/>
    <p:sldId id="470" r:id="rId7"/>
    <p:sldId id="469" r:id="rId8"/>
    <p:sldId id="471" r:id="rId9"/>
    <p:sldId id="472" r:id="rId10"/>
    <p:sldId id="473" r:id="rId11"/>
    <p:sldId id="40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1BBAF"/>
    <a:srgbClr val="FFCA4F"/>
    <a:srgbClr val="854F89"/>
    <a:srgbClr val="FFE152"/>
    <a:srgbClr val="DD00FF"/>
    <a:srgbClr val="D8D5ED"/>
    <a:srgbClr val="B5FCFF"/>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12" autoAdjust="0"/>
    <p:restoredTop sz="95250" autoAdjust="0"/>
  </p:normalViewPr>
  <p:slideViewPr>
    <p:cSldViewPr snapToGrid="0">
      <p:cViewPr varScale="1">
        <p:scale>
          <a:sx n="72" d="100"/>
          <a:sy n="72" d="100"/>
        </p:scale>
        <p:origin x="408" y="84"/>
      </p:cViewPr>
      <p:guideLst>
        <p:guide orient="horz" pos="214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0D37A2-8BC9-4E45-9343-C135B1061A6D}" type="datetimeFigureOut">
              <a:rPr lang="en-IN" smtClean="0"/>
              <a:t>06-04-2021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7597F5-F5CD-473D-842F-77542F50D0E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p:spPr>
      </p:sp>
      <p:sp>
        <p:nvSpPr>
          <p:cNvPr id="348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6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6D829F-BE79-4B70-9237-46122F827E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t>06-04-2021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t>06-04-2021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D88E7BB-7166-40DF-A6F5-8AAAC10E7520}" type="datetimeFigureOut">
              <a:rPr lang="en-US" smtClean="0"/>
              <a:pPr/>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747128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8E7BB-7166-40DF-A6F5-8AAAC10E7520}" type="datetimeFigureOut">
              <a:rPr lang="en-US" smtClean="0"/>
              <a:pPr/>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3872184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88E7BB-7166-40DF-A6F5-8AAAC10E7520}" type="datetimeFigureOut">
              <a:rPr lang="en-US" smtClean="0"/>
              <a:pPr/>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14728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88E7BB-7166-40DF-A6F5-8AAAC10E7520}" type="datetimeFigureOut">
              <a:rPr lang="en-US" smtClean="0"/>
              <a:pPr/>
              <a:t>06-Apr-21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2782522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88E7BB-7166-40DF-A6F5-8AAAC10E7520}" type="datetimeFigureOut">
              <a:rPr lang="en-US" smtClean="0"/>
              <a:pPr/>
              <a:t>06-Apr-21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702353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D88E7BB-7166-40DF-A6F5-8AAAC10E7520}" type="datetimeFigureOut">
              <a:rPr lang="en-US" smtClean="0"/>
              <a:pPr/>
              <a:t>06-Apr-21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12133922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88E7BB-7166-40DF-A6F5-8AAAC10E7520}" type="datetimeFigureOut">
              <a:rPr lang="en-US" smtClean="0"/>
              <a:pPr/>
              <a:t>06-Apr-21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35421535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88E7BB-7166-40DF-A6F5-8AAAC10E7520}" type="datetimeFigureOut">
              <a:rPr lang="en-US" smtClean="0"/>
              <a:pPr/>
              <a:t>06-Apr-21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2678133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88E7BB-7166-40DF-A6F5-8AAAC10E7520}" type="datetimeFigureOut">
              <a:rPr lang="en-US" smtClean="0"/>
              <a:pPr/>
              <a:t>06-Apr-21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694306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8E7BB-7166-40DF-A6F5-8AAAC10E7520}" type="datetimeFigureOut">
              <a:rPr lang="en-US" smtClean="0"/>
              <a:pPr/>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1924102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88E7BB-7166-40DF-A6F5-8AAAC10E7520}" type="datetimeFigureOut">
              <a:rPr lang="en-US" smtClean="0"/>
              <a:pPr/>
              <a:t>06-Apr-21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19220D-5339-4030-BD14-39F21EA773F9}" type="slidenum">
              <a:rPr lang="en-US" smtClean="0"/>
              <a:pPr/>
              <a:t>‹#›</a:t>
            </a:fld>
            <a:endParaRPr lang="en-US"/>
          </a:p>
        </p:txBody>
      </p:sp>
    </p:spTree>
    <p:extLst>
      <p:ext uri="{BB962C8B-B14F-4D97-AF65-F5344CB8AC3E}">
        <p14:creationId xmlns:p14="http://schemas.microsoft.com/office/powerpoint/2010/main" val="113439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t>06-04-2021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t>06-04-2021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t>06-04-2021</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t>06-04-2021</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t>06-04-2021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t>06-04-2021</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t>06-04-2021</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t>06-04-2021</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8E7BB-7166-40DF-A6F5-8AAAC10E7520}" type="datetimeFigureOut">
              <a:rPr lang="en-US" smtClean="0"/>
              <a:pPr/>
              <a:t>06-Apr-21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9220D-5339-4030-BD14-39F21EA773F9}" type="slidenum">
              <a:rPr lang="en-US" smtClean="0"/>
              <a:pPr/>
              <a:t>‹#›</a:t>
            </a:fld>
            <a:endParaRPr lang="en-US"/>
          </a:p>
        </p:txBody>
      </p:sp>
    </p:spTree>
    <p:extLst>
      <p:ext uri="{BB962C8B-B14F-4D97-AF65-F5344CB8AC3E}">
        <p14:creationId xmlns:p14="http://schemas.microsoft.com/office/powerpoint/2010/main" val="122213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25400"/>
            <a:ext cx="9144000" cy="635000"/>
          </a:xfrm>
          <a:prstGeom prst="rect">
            <a:avLst/>
          </a:prstGeom>
          <a:solidFill>
            <a:srgbClr val="00A3B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914400">
              <a:defRPr/>
            </a:pPr>
            <a:endParaRPr lang="en-US" b="1" dirty="0">
              <a:solidFill>
                <a:prstClr val="white"/>
              </a:solidFill>
              <a:latin typeface="Calibri"/>
            </a:endParaRPr>
          </a:p>
        </p:txBody>
      </p:sp>
      <p:sp>
        <p:nvSpPr>
          <p:cNvPr id="3076" name="TextBox 14"/>
          <p:cNvSpPr txBox="1">
            <a:spLocks noChangeArrowheads="1"/>
          </p:cNvSpPr>
          <p:nvPr/>
        </p:nvSpPr>
        <p:spPr bwMode="auto">
          <a:xfrm>
            <a:off x="1905000" y="1066801"/>
            <a:ext cx="8458200" cy="4408899"/>
          </a:xfrm>
          <a:prstGeom prst="rect">
            <a:avLst/>
          </a:prstGeom>
          <a:noFill/>
          <a:ln w="9525">
            <a:noFill/>
            <a:miter lim="800000"/>
            <a:headEnd/>
            <a:tailEnd/>
          </a:ln>
        </p:spPr>
        <p:txBody>
          <a:bodyPr wrap="square">
            <a:spAutoFit/>
          </a:bodyPr>
          <a:lstStyle/>
          <a:p>
            <a:pPr algn="ctr" defTabSz="914400">
              <a:lnSpc>
                <a:spcPct val="150000"/>
              </a:lnSpc>
            </a:pPr>
            <a:r>
              <a:rPr lang="en-US" sz="2000" b="1" u="sng" dirty="0">
                <a:solidFill>
                  <a:prstClr val="black"/>
                </a:solidFill>
                <a:latin typeface="Calibri"/>
              </a:rPr>
              <a:t>Disclaimer</a:t>
            </a:r>
            <a:endParaRPr lang="en-US" sz="1100" b="1" u="sng" dirty="0">
              <a:solidFill>
                <a:prstClr val="black"/>
              </a:solidFill>
              <a:latin typeface="Calibri"/>
            </a:endParaRPr>
          </a:p>
          <a:p>
            <a:pPr algn="just" defTabSz="914400">
              <a:lnSpc>
                <a:spcPct val="150000"/>
              </a:lnSpc>
            </a:pPr>
            <a:endParaRPr lang="en-US" sz="1100" dirty="0">
              <a:solidFill>
                <a:prstClr val="black"/>
              </a:solidFill>
              <a:latin typeface="Calibri"/>
            </a:endParaRPr>
          </a:p>
          <a:p>
            <a:pPr algn="just" defTabSz="914400"/>
            <a:endParaRPr lang="en-US" b="1" i="1" dirty="0">
              <a:solidFill>
                <a:prstClr val="black"/>
              </a:solidFill>
              <a:latin typeface="Calibri"/>
            </a:endParaRPr>
          </a:p>
          <a:p>
            <a:pPr algn="just" defTabSz="914400"/>
            <a:r>
              <a:rPr lang="en-US" b="1" i="1" dirty="0">
                <a:solidFill>
                  <a:prstClr val="black"/>
                </a:solidFill>
                <a:latin typeface="Calibri"/>
              </a:rPr>
              <a:t>It is hereby declared that the production of the said content is meant for                    non-commercial, scholastic and research purposes only. </a:t>
            </a:r>
            <a:endParaRPr lang="en-US" dirty="0">
              <a:solidFill>
                <a:prstClr val="black"/>
              </a:solidFill>
              <a:latin typeface="Calibri"/>
            </a:endParaRPr>
          </a:p>
          <a:p>
            <a:pPr algn="just" defTabSz="914400"/>
            <a:r>
              <a:rPr lang="en-US" b="1" i="1" dirty="0">
                <a:solidFill>
                  <a:prstClr val="black"/>
                </a:solidFill>
                <a:latin typeface="Calibri"/>
              </a:rPr>
              <a:t> </a:t>
            </a:r>
            <a:endParaRPr lang="en-US" dirty="0">
              <a:solidFill>
                <a:prstClr val="black"/>
              </a:solidFill>
              <a:latin typeface="Calibri"/>
            </a:endParaRPr>
          </a:p>
          <a:p>
            <a:pPr algn="just" defTabSz="914400"/>
            <a:r>
              <a:rPr lang="en-US" b="1" i="1" dirty="0">
                <a:solidFill>
                  <a:prstClr val="black"/>
                </a:solidFill>
                <a:latin typeface="Calibri"/>
              </a:rPr>
              <a:t>We admit that some of the content or the images provided in this channel's videos may be obtained through the routine Google image searches and few of them may be under copyright protection. Such usage is completely inadvertent.</a:t>
            </a:r>
            <a:endParaRPr lang="en-US" dirty="0">
              <a:solidFill>
                <a:prstClr val="black"/>
              </a:solidFill>
              <a:latin typeface="Calibri"/>
            </a:endParaRPr>
          </a:p>
          <a:p>
            <a:pPr algn="just" defTabSz="914400"/>
            <a:r>
              <a:rPr lang="en-US" b="1" i="1" dirty="0">
                <a:solidFill>
                  <a:prstClr val="black"/>
                </a:solidFill>
                <a:latin typeface="Calibri"/>
              </a:rPr>
              <a:t> </a:t>
            </a:r>
            <a:endParaRPr lang="en-US" dirty="0">
              <a:solidFill>
                <a:prstClr val="black"/>
              </a:solidFill>
              <a:latin typeface="Calibri"/>
            </a:endParaRPr>
          </a:p>
          <a:p>
            <a:pPr algn="just" defTabSz="914400"/>
            <a:r>
              <a:rPr lang="en-US" b="1" i="1" dirty="0">
                <a:solidFill>
                  <a:prstClr val="black"/>
                </a:solidFill>
                <a:latin typeface="Calibri"/>
              </a:rPr>
              <a:t>It is quite possible that we overlooked to give full scholarly credit to the Copyright Owners. We believe that the non-commercial, only-for-educational use of the material may allow the video in question fall under fair use of such content. However we </a:t>
            </a:r>
            <a:r>
              <a:rPr lang="en-US" b="1" i="1" dirty="0" err="1">
                <a:solidFill>
                  <a:prstClr val="black"/>
                </a:solidFill>
                <a:latin typeface="Calibri"/>
              </a:rPr>
              <a:t>honour</a:t>
            </a:r>
            <a:r>
              <a:rPr lang="en-US" b="1" i="1" dirty="0">
                <a:solidFill>
                  <a:prstClr val="black"/>
                </a:solidFill>
                <a:latin typeface="Calibri"/>
              </a:rPr>
              <a:t> the copyright holder's rights and the video shall be deleted from our channel in case of any such claim received by us or reported to us.</a:t>
            </a:r>
            <a:endParaRPr lang="en-US" sz="1100" dirty="0">
              <a:solidFill>
                <a:prstClr val="black"/>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69005" y="718820"/>
            <a:ext cx="8114665" cy="5410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93860" y="1755140"/>
            <a:ext cx="3204210" cy="1014730"/>
          </a:xfrm>
          <a:prstGeom prst="rect">
            <a:avLst/>
          </a:prstGeom>
          <a:noFill/>
        </p:spPr>
        <p:txBody>
          <a:bodyPr wrap="square" rtlCol="0">
            <a:spAutoFit/>
          </a:bodyPr>
          <a:lstStyle/>
          <a:p>
            <a:r>
              <a:rPr lang="en-IN" sz="2000" dirty="0">
                <a:solidFill>
                  <a:srgbClr val="0098A3"/>
                </a:solidFill>
                <a:latin typeface="CastleT" panose="020E0602050706020204" pitchFamily="34" charset="0"/>
              </a:rPr>
              <a:t>Department of </a:t>
            </a:r>
          </a:p>
          <a:p>
            <a:r>
              <a:rPr lang="en-IN" sz="2000" b="1" dirty="0">
                <a:solidFill>
                  <a:schemeClr val="tx2">
                    <a:lumMod val="75000"/>
                  </a:schemeClr>
                </a:solidFill>
                <a:latin typeface="CastleT" panose="020E0602050706020204" pitchFamily="34" charset="0"/>
              </a:rPr>
              <a:t>Learning &amp; Development</a:t>
            </a:r>
          </a:p>
        </p:txBody>
      </p:sp>
      <p:sp>
        <p:nvSpPr>
          <p:cNvPr id="7" name="Subtitle 2"/>
          <p:cNvSpPr txBox="1"/>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7200" b="1" dirty="0"/>
          </a:p>
        </p:txBody>
      </p:sp>
      <p:sp>
        <p:nvSpPr>
          <p:cNvPr id="12" name="TextBox 11"/>
          <p:cNvSpPr txBox="1"/>
          <p:nvPr/>
        </p:nvSpPr>
        <p:spPr>
          <a:xfrm>
            <a:off x="9293860" y="3066415"/>
            <a:ext cx="2976245" cy="1938992"/>
          </a:xfrm>
          <a:prstGeom prst="rect">
            <a:avLst/>
          </a:prstGeom>
          <a:noFill/>
        </p:spPr>
        <p:txBody>
          <a:bodyPr wrap="square" rtlCol="0">
            <a:spAutoFit/>
          </a:bodyPr>
          <a:lstStyle/>
          <a:p>
            <a:pPr algn="l">
              <a:buClrTx/>
              <a:buSzTx/>
              <a:buFontTx/>
            </a:pPr>
            <a:r>
              <a:rPr lang="en-IN" sz="2000" dirty="0">
                <a:solidFill>
                  <a:srgbClr val="0098A3"/>
                </a:solidFill>
                <a:latin typeface="CastleT" panose="020E0602050706020204" pitchFamily="34" charset="0"/>
              </a:rPr>
              <a:t>Module title – </a:t>
            </a:r>
            <a:r>
              <a:rPr lang="en-IN" sz="2000" b="1" dirty="0">
                <a:solidFill>
                  <a:schemeClr val="tx2">
                    <a:lumMod val="75000"/>
                  </a:schemeClr>
                </a:solidFill>
                <a:latin typeface="CastleT" panose="020E0602050706020204" pitchFamily="34" charset="0"/>
              </a:rPr>
              <a:t>Facing Failures</a:t>
            </a:r>
          </a:p>
          <a:p>
            <a:pPr algn="l">
              <a:buClrTx/>
              <a:buSzTx/>
              <a:buFontTx/>
            </a:pPr>
            <a:endParaRPr lang="en-IN" sz="2000" b="1" dirty="0">
              <a:solidFill>
                <a:schemeClr val="tx2">
                  <a:lumMod val="75000"/>
                </a:schemeClr>
              </a:solidFill>
              <a:latin typeface="CastleT" panose="020E0602050706020204" pitchFamily="34" charset="0"/>
            </a:endParaRPr>
          </a:p>
          <a:p>
            <a:r>
              <a:rPr lang="en-IN" sz="2000" dirty="0">
                <a:solidFill>
                  <a:srgbClr val="0098A3"/>
                </a:solidFill>
                <a:latin typeface="CastleT" panose="020E0602050706020204" pitchFamily="34" charset="0"/>
              </a:rPr>
              <a:t>Subject name – </a:t>
            </a:r>
          </a:p>
          <a:p>
            <a:r>
              <a:rPr lang="en-IN" sz="2000" b="1" dirty="0">
                <a:solidFill>
                  <a:schemeClr val="tx2">
                    <a:lumMod val="75000"/>
                  </a:schemeClr>
                </a:solidFill>
                <a:latin typeface="CastleT" panose="020E0602050706020204" pitchFamily="34" charset="0"/>
              </a:rPr>
              <a:t>IPDC </a:t>
            </a:r>
          </a:p>
          <a:p>
            <a:r>
              <a:rPr lang="en-IN" sz="2000" dirty="0">
                <a:solidFill>
                  <a:srgbClr val="0098A3"/>
                </a:solidFill>
                <a:latin typeface="CastleT" panose="020E0602050706020204" pitchFamily="34" charset="0"/>
              </a:rPr>
              <a:t>Subject code – </a:t>
            </a:r>
            <a:r>
              <a:rPr lang="en-IN" sz="2000" b="1" dirty="0">
                <a:solidFill>
                  <a:schemeClr val="tx2">
                    <a:lumMod val="75000"/>
                  </a:schemeClr>
                </a:solidFill>
                <a:latin typeface="CastleT" panose="020E0602050706020204" pitchFamily="34" charset="0"/>
              </a:rPr>
              <a:t>3150005</a:t>
            </a:r>
            <a:r>
              <a:rPr lang="en-IN" sz="2000" dirty="0">
                <a:solidFill>
                  <a:srgbClr val="0098A3"/>
                </a:solidFill>
                <a:latin typeface="CastleT" panose="020E0602050706020204" pitchFamily="34" charset="0"/>
              </a:rPr>
              <a:t> </a:t>
            </a:r>
          </a:p>
        </p:txBody>
      </p:sp>
      <p:sp>
        <p:nvSpPr>
          <p:cNvPr id="2" name="TextBox 1"/>
          <p:cNvSpPr txBox="1"/>
          <p:nvPr/>
        </p:nvSpPr>
        <p:spPr>
          <a:xfrm>
            <a:off x="2632650" y="600942"/>
            <a:ext cx="3788217" cy="1862048"/>
          </a:xfrm>
          <a:prstGeom prst="rect">
            <a:avLst/>
          </a:prstGeom>
          <a:noFill/>
        </p:spPr>
        <p:txBody>
          <a:bodyPr wrap="none" rtlCol="0">
            <a:spAutoFit/>
          </a:bodyPr>
          <a:lstStyle/>
          <a:p>
            <a:r>
              <a:rPr lang="en-US" sz="11500" b="1" dirty="0">
                <a:latin typeface="Times New Roman" panose="02020603050405020304" pitchFamily="18" charset="0"/>
                <a:cs typeface="Times New Roman" panose="02020603050405020304" pitchFamily="18" charset="0"/>
              </a:rPr>
              <a:t>IPDC</a:t>
            </a:r>
            <a:endParaRPr lang="en-IN" sz="115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70670" y="2109047"/>
            <a:ext cx="6953057" cy="523220"/>
          </a:xfrm>
          <a:prstGeom prst="rect">
            <a:avLst/>
          </a:prstGeom>
          <a:noFill/>
        </p:spPr>
        <p:txBody>
          <a:bodyPr wrap="none" rtlCol="0">
            <a:spAutoFit/>
          </a:bodyPr>
          <a:lstStyle/>
          <a:p>
            <a:r>
              <a:rPr lang="en-US" sz="2800" b="1" dirty="0">
                <a:solidFill>
                  <a:schemeClr val="accent6">
                    <a:lumMod val="75000"/>
                  </a:schemeClr>
                </a:solidFill>
              </a:rPr>
              <a:t>Integrated Personality Development Course</a:t>
            </a:r>
            <a:endParaRPr lang="en-IN" sz="2800" b="1" dirty="0">
              <a:solidFill>
                <a:schemeClr val="accent6">
                  <a:lumMod val="75000"/>
                </a:schemeClr>
              </a:solidFill>
            </a:endParaRPr>
          </a:p>
        </p:txBody>
      </p:sp>
      <p:sp>
        <p:nvSpPr>
          <p:cNvPr id="8" name="Rectangle 7"/>
          <p:cNvSpPr/>
          <p:nvPr/>
        </p:nvSpPr>
        <p:spPr>
          <a:xfrm>
            <a:off x="314867" y="3273590"/>
            <a:ext cx="8070181" cy="92732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sz="3600" b="1" dirty="0"/>
          </a:p>
        </p:txBody>
      </p:sp>
      <p:sp>
        <p:nvSpPr>
          <p:cNvPr id="9" name="TextBox 8"/>
          <p:cNvSpPr txBox="1"/>
          <p:nvPr/>
        </p:nvSpPr>
        <p:spPr>
          <a:xfrm>
            <a:off x="470721" y="3407081"/>
            <a:ext cx="6006324" cy="1077218"/>
          </a:xfrm>
          <a:prstGeom prst="rect">
            <a:avLst/>
          </a:prstGeom>
          <a:noFill/>
        </p:spPr>
        <p:txBody>
          <a:bodyPr wrap="none" rtlCol="0">
            <a:spAutoFit/>
          </a:bodyPr>
          <a:lstStyle/>
          <a:p>
            <a:r>
              <a:rPr lang="en-US" sz="3200" dirty="0">
                <a:solidFill>
                  <a:srgbClr val="002060"/>
                </a:solidFill>
                <a:latin typeface="Cambria Math" panose="02040503050406030204" pitchFamily="18" charset="0"/>
                <a:ea typeface="Cambria Math" panose="02040503050406030204" pitchFamily="18" charset="0"/>
                <a:cs typeface="Arial" panose="020B0604020202020204" pitchFamily="34" charset="0"/>
              </a:rPr>
              <a:t>Topic 1  : Insignificance of Failure</a:t>
            </a:r>
            <a:endParaRPr lang="en-IN" sz="3200" dirty="0">
              <a:solidFill>
                <a:srgbClr val="002060"/>
              </a:solidFill>
              <a:latin typeface="Cambria Math" panose="02040503050406030204" pitchFamily="18" charset="0"/>
              <a:ea typeface="Cambria Math" panose="02040503050406030204" pitchFamily="18" charset="0"/>
              <a:cs typeface="Arial" panose="020B0604020202020204" pitchFamily="34" charset="0"/>
            </a:endParaRPr>
          </a:p>
          <a:p>
            <a:endParaRPr lang="en-IN" sz="3200" dirty="0">
              <a:solidFill>
                <a:srgbClr val="002060"/>
              </a:solidFill>
              <a:latin typeface="Cambria Math" panose="02040503050406030204" pitchFamily="18" charset="0"/>
              <a:ea typeface="Cambria Math" panose="02040503050406030204" pitchFamily="18"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a:t>
            </a:r>
            <a:br>
              <a:rPr lang="en-US" dirty="0"/>
            </a:br>
            <a:endParaRPr lang="en-IN" dirty="0"/>
          </a:p>
        </p:txBody>
      </p:sp>
      <p:sp>
        <p:nvSpPr>
          <p:cNvPr id="3" name="Content Placeholder 2"/>
          <p:cNvSpPr>
            <a:spLocks noGrp="1"/>
          </p:cNvSpPr>
          <p:nvPr>
            <p:ph sz="half" idx="1"/>
          </p:nvPr>
        </p:nvSpPr>
        <p:spPr/>
        <p:txBody>
          <a:bodyPr>
            <a:normAutofit/>
          </a:bodyPr>
          <a:lstStyle/>
          <a:p>
            <a:pPr>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IN" dirty="0"/>
          </a:p>
        </p:txBody>
      </p:sp>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7" name="AutoShape 2" descr="Healthy Lifestyle"/>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9" name="Rectangle 8"/>
          <p:cNvSpPr/>
          <p:nvPr/>
        </p:nvSpPr>
        <p:spPr>
          <a:xfrm>
            <a:off x="3520720" y="2428066"/>
            <a:ext cx="6194324" cy="1697068"/>
          </a:xfrm>
          <a:prstGeom prst="rect">
            <a:avLst/>
          </a:prstGeom>
        </p:spPr>
        <p:txBody>
          <a:bodyPr wrap="none">
            <a:spAutoFit/>
          </a:bodyPr>
          <a:lstStyle/>
          <a:p>
            <a:pPr marL="457200" indent="-457200">
              <a:lnSpc>
                <a:spcPct val="150000"/>
              </a:lnSpc>
              <a:buFont typeface="Arial" panose="020B0604020202020204" pitchFamily="34" charset="0"/>
              <a:buChar char="•"/>
            </a:pPr>
            <a:r>
              <a:rPr lang="en-US" sz="2400" dirty="0"/>
              <a:t>Understand why failures are insignificant</a:t>
            </a:r>
          </a:p>
          <a:p>
            <a:pPr marL="457200" indent="-457200">
              <a:lnSpc>
                <a:spcPct val="150000"/>
              </a:lnSpc>
              <a:buFont typeface="Arial" panose="020B0604020202020204" pitchFamily="34" charset="0"/>
              <a:buChar char="•"/>
            </a:pPr>
            <a:r>
              <a:rPr lang="en-US" sz="2400" dirty="0"/>
              <a:t>Identify and use the six powerful techniques</a:t>
            </a:r>
          </a:p>
          <a:p>
            <a:pPr>
              <a:lnSpc>
                <a:spcPct val="150000"/>
              </a:lnSpc>
            </a:pPr>
            <a:r>
              <a:rPr lang="en-US" sz="2400" dirty="0"/>
              <a:t> 	</a:t>
            </a:r>
          </a:p>
        </p:txBody>
      </p:sp>
      <p:sp>
        <p:nvSpPr>
          <p:cNvPr id="11" name="TextBox 7"/>
          <p:cNvSpPr txBox="1"/>
          <p:nvPr/>
        </p:nvSpPr>
        <p:spPr>
          <a:xfrm>
            <a:off x="1419134" y="161451"/>
            <a:ext cx="9154171" cy="461665"/>
          </a:xfrm>
          <a:prstGeom prst="rect">
            <a:avLst/>
          </a:prstGeom>
          <a:noFill/>
        </p:spPr>
        <p:txBody>
          <a:bodyPr wrap="square" rtlCol="0">
            <a:spAutoFit/>
          </a:bodyPr>
          <a:lstStyle/>
          <a:p>
            <a:r>
              <a:rPr lang="en-US" sz="2400" b="1" dirty="0">
                <a:solidFill>
                  <a:schemeClr val="accent6">
                    <a:lumMod val="75000"/>
                  </a:schemeClr>
                </a:solidFill>
              </a:rPr>
              <a:t>(Insignificance of Failure||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854" y="688559"/>
            <a:ext cx="11854292" cy="61311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(Insignificance of Failure||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261925" y="445731"/>
            <a:ext cx="5190845" cy="837473"/>
          </a:xfrm>
          <a:prstGeom prst="rect">
            <a:avLst/>
          </a:prstGeom>
        </p:spPr>
        <p:txBody>
          <a:bodyPr wrap="none">
            <a:spAutoFit/>
          </a:bodyPr>
          <a:lstStyle/>
          <a:p>
            <a:pPr>
              <a:lnSpc>
                <a:spcPct val="150000"/>
              </a:lnSpc>
            </a:pPr>
            <a:r>
              <a:rPr lang="en-US" sz="3600" b="1" dirty="0">
                <a:solidFill>
                  <a:srgbClr val="C00000"/>
                </a:solidFill>
              </a:rPr>
              <a:t>Failure is necessary in life</a:t>
            </a:r>
          </a:p>
        </p:txBody>
      </p:sp>
      <p:pic>
        <p:nvPicPr>
          <p:cNvPr id="4" name="Picture 3">
            <a:extLst>
              <a:ext uri="{FF2B5EF4-FFF2-40B4-BE49-F238E27FC236}">
                <a16:creationId xmlns:a16="http://schemas.microsoft.com/office/drawing/2014/main" id="{6D4BFC94-EE03-47C5-922A-2C363BAE1BDB}"/>
              </a:ext>
            </a:extLst>
          </p:cNvPr>
          <p:cNvPicPr>
            <a:picLocks noChangeAspect="1"/>
          </p:cNvPicPr>
          <p:nvPr/>
        </p:nvPicPr>
        <p:blipFill rotWithShape="1">
          <a:blip r:embed="rId2">
            <a:extLst>
              <a:ext uri="{28A0092B-C50C-407E-A947-70E740481C1C}">
                <a14:useLocalDpi xmlns:a14="http://schemas.microsoft.com/office/drawing/2010/main" val="0"/>
              </a:ext>
            </a:extLst>
          </a:blip>
          <a:srcRect b="18777"/>
          <a:stretch/>
        </p:blipFill>
        <p:spPr>
          <a:xfrm>
            <a:off x="1071750" y="1283204"/>
            <a:ext cx="10504731" cy="538062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854" y="688559"/>
            <a:ext cx="11854292" cy="61311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(Insignificance of Failure||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2219322" y="526250"/>
            <a:ext cx="7069564" cy="837473"/>
          </a:xfrm>
          <a:prstGeom prst="rect">
            <a:avLst/>
          </a:prstGeom>
        </p:spPr>
        <p:txBody>
          <a:bodyPr wrap="none">
            <a:spAutoFit/>
          </a:bodyPr>
          <a:lstStyle/>
          <a:p>
            <a:pPr>
              <a:lnSpc>
                <a:spcPct val="150000"/>
              </a:lnSpc>
            </a:pPr>
            <a:r>
              <a:rPr lang="en-US" sz="3600" b="1" dirty="0">
                <a:solidFill>
                  <a:srgbClr val="C00000"/>
                </a:solidFill>
              </a:rPr>
              <a:t>What will happen if I fail in my life?</a:t>
            </a:r>
          </a:p>
        </p:txBody>
      </p:sp>
      <p:pic>
        <p:nvPicPr>
          <p:cNvPr id="1026" name="Picture 2" descr="WELCOME TO DESMOND DESYBOY'S BLOG: stories of great achievers">
            <a:extLst>
              <a:ext uri="{FF2B5EF4-FFF2-40B4-BE49-F238E27FC236}">
                <a16:creationId xmlns:a16="http://schemas.microsoft.com/office/drawing/2014/main" id="{038F1ED8-34F4-4B91-8016-262E22B0F0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3" t="1418" r="1540"/>
          <a:stretch/>
        </p:blipFill>
        <p:spPr bwMode="auto">
          <a:xfrm>
            <a:off x="897157" y="1335653"/>
            <a:ext cx="10575203" cy="522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0052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854" y="688559"/>
            <a:ext cx="11854292" cy="61311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(Insignificance of Failure||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259075" y="475789"/>
            <a:ext cx="6505884" cy="837473"/>
          </a:xfrm>
          <a:prstGeom prst="rect">
            <a:avLst/>
          </a:prstGeom>
        </p:spPr>
        <p:txBody>
          <a:bodyPr wrap="none">
            <a:spAutoFit/>
          </a:bodyPr>
          <a:lstStyle/>
          <a:p>
            <a:pPr>
              <a:lnSpc>
                <a:spcPct val="150000"/>
              </a:lnSpc>
            </a:pPr>
            <a:r>
              <a:rPr lang="en-US" sz="3600" b="1" dirty="0">
                <a:solidFill>
                  <a:srgbClr val="C00000"/>
                </a:solidFill>
                <a:latin typeface="Times New Roman" panose="02020603050405020304" pitchFamily="18" charset="0"/>
                <a:cs typeface="Times New Roman" panose="02020603050405020304" pitchFamily="18" charset="0"/>
              </a:rPr>
              <a:t>1. </a:t>
            </a:r>
            <a:r>
              <a:rPr lang="en-US" sz="3600" b="1" dirty="0">
                <a:solidFill>
                  <a:srgbClr val="C00000"/>
                </a:solidFill>
              </a:rPr>
              <a:t>Don’t Personalize your failure</a:t>
            </a:r>
          </a:p>
        </p:txBody>
      </p:sp>
      <p:pic>
        <p:nvPicPr>
          <p:cNvPr id="2050" name="Picture 2" descr="C Change">
            <a:extLst>
              <a:ext uri="{FF2B5EF4-FFF2-40B4-BE49-F238E27FC236}">
                <a16:creationId xmlns:a16="http://schemas.microsoft.com/office/drawing/2014/main" id="{C6B1F56C-E5DB-483F-B35B-31251D202F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200" y="1750710"/>
            <a:ext cx="8433786" cy="4559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7493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854" y="688559"/>
            <a:ext cx="11854292" cy="61311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(Insignificance of Failure||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259075" y="475789"/>
            <a:ext cx="4405052" cy="669542"/>
          </a:xfrm>
          <a:prstGeom prst="rect">
            <a:avLst/>
          </a:prstGeom>
        </p:spPr>
        <p:txBody>
          <a:bodyPr wrap="none">
            <a:spAutoFit/>
          </a:bodyPr>
          <a:lstStyle/>
          <a:p>
            <a:pPr>
              <a:lnSpc>
                <a:spcPct val="150000"/>
              </a:lnSpc>
            </a:pPr>
            <a:r>
              <a:rPr lang="en-US" sz="2800" b="1" dirty="0">
                <a:solidFill>
                  <a:srgbClr val="C00000"/>
                </a:solidFill>
                <a:latin typeface="Times New Roman" panose="02020603050405020304" pitchFamily="18" charset="0"/>
                <a:cs typeface="Times New Roman" panose="02020603050405020304" pitchFamily="18" charset="0"/>
              </a:rPr>
              <a:t>2. </a:t>
            </a:r>
            <a:r>
              <a:rPr lang="en-US" sz="2800" b="1" dirty="0">
                <a:solidFill>
                  <a:srgbClr val="C00000"/>
                </a:solidFill>
              </a:rPr>
              <a:t>Keep a Learning Attitude</a:t>
            </a:r>
          </a:p>
        </p:txBody>
      </p:sp>
      <p:pic>
        <p:nvPicPr>
          <p:cNvPr id="3074" name="Picture 2" descr="Thomas Edison says electricity will cure everything (1914) - Click Americana">
            <a:extLst>
              <a:ext uri="{FF2B5EF4-FFF2-40B4-BE49-F238E27FC236}">
                <a16:creationId xmlns:a16="http://schemas.microsoft.com/office/drawing/2014/main" id="{1E66620B-8026-4EDD-9D31-C3D477282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280" y="1086485"/>
            <a:ext cx="3849420" cy="25662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rand Prairie, Texas, fire: Firefighters at Poly-America factory">
            <a:extLst>
              <a:ext uri="{FF2B5EF4-FFF2-40B4-BE49-F238E27FC236}">
                <a16:creationId xmlns:a16="http://schemas.microsoft.com/office/drawing/2014/main" id="{9F089FEA-2C2D-423A-8613-996BDE6A2F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1182" y="1086485"/>
            <a:ext cx="3849420" cy="256628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23 Work Picture Quotes You Have Never Seen Before | A-Z Quotes">
            <a:extLst>
              <a:ext uri="{FF2B5EF4-FFF2-40B4-BE49-F238E27FC236}">
                <a16:creationId xmlns:a16="http://schemas.microsoft.com/office/drawing/2014/main" id="{74862964-0637-471D-8EA4-4CA7414D66B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4337"/>
          <a:stretch/>
        </p:blipFill>
        <p:spPr bwMode="auto">
          <a:xfrm>
            <a:off x="385818" y="3767512"/>
            <a:ext cx="7804784" cy="293739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Bulb Break Images, Stock Photos &amp; Vectors | Shutterstock">
            <a:extLst>
              <a:ext uri="{FF2B5EF4-FFF2-40B4-BE49-F238E27FC236}">
                <a16:creationId xmlns:a16="http://schemas.microsoft.com/office/drawing/2014/main" id="{751CE714-BE8D-4606-A1EA-406F266F442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474"/>
          <a:stretch/>
        </p:blipFill>
        <p:spPr bwMode="auto">
          <a:xfrm>
            <a:off x="8347137" y="1086485"/>
            <a:ext cx="3619500" cy="256628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Thomas Alva Edison">
            <a:extLst>
              <a:ext uri="{FF2B5EF4-FFF2-40B4-BE49-F238E27FC236}">
                <a16:creationId xmlns:a16="http://schemas.microsoft.com/office/drawing/2014/main" id="{C962DD9B-EAFD-4C67-BB2A-354B9ED0B7F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21296"/>
          <a:stretch/>
        </p:blipFill>
        <p:spPr bwMode="auto">
          <a:xfrm>
            <a:off x="8323133" y="3767512"/>
            <a:ext cx="3643504" cy="292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55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854" y="688559"/>
            <a:ext cx="11854292" cy="61311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(Insignificance of Failure||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259075" y="475789"/>
            <a:ext cx="8747972" cy="738664"/>
          </a:xfrm>
          <a:prstGeom prst="rect">
            <a:avLst/>
          </a:prstGeom>
        </p:spPr>
        <p:txBody>
          <a:bodyPr wrap="none">
            <a:spAutoFit/>
          </a:bodyPr>
          <a:lstStyle/>
          <a:p>
            <a:pPr>
              <a:lnSpc>
                <a:spcPct val="150000"/>
              </a:lnSpc>
            </a:pPr>
            <a:r>
              <a:rPr lang="en-US" sz="2800" b="1" dirty="0">
                <a:solidFill>
                  <a:srgbClr val="C00000"/>
                </a:solidFill>
                <a:latin typeface="Times New Roman" panose="02020603050405020304" pitchFamily="18" charset="0"/>
                <a:cs typeface="Times New Roman" panose="02020603050405020304" pitchFamily="18" charset="0"/>
              </a:rPr>
              <a:t>3. </a:t>
            </a:r>
            <a:r>
              <a:rPr lang="en-US" sz="2800" b="1">
                <a:solidFill>
                  <a:srgbClr val="C00000"/>
                </a:solidFill>
              </a:rPr>
              <a:t>Don’t dwell </a:t>
            </a:r>
            <a:r>
              <a:rPr lang="en-US" sz="2800" b="1" dirty="0">
                <a:solidFill>
                  <a:srgbClr val="C00000"/>
                </a:solidFill>
              </a:rPr>
              <a:t>upon your mistakes or The </a:t>
            </a:r>
            <a:r>
              <a:rPr lang="en-US" sz="2800" b="1" dirty="0">
                <a:solidFill>
                  <a:srgbClr val="C00000"/>
                </a:solidFill>
                <a:latin typeface="Times New Roman" panose="02020603050405020304" pitchFamily="18" charset="0"/>
                <a:cs typeface="Times New Roman" panose="02020603050405020304" pitchFamily="18" charset="0"/>
              </a:rPr>
              <a:t>24</a:t>
            </a:r>
            <a:r>
              <a:rPr lang="en-US" sz="2800" b="1" dirty="0">
                <a:solidFill>
                  <a:srgbClr val="C00000"/>
                </a:solidFill>
              </a:rPr>
              <a:t> – Hour Rule</a:t>
            </a:r>
          </a:p>
        </p:txBody>
      </p:sp>
      <p:pic>
        <p:nvPicPr>
          <p:cNvPr id="4098" name="Picture 2" descr="Stop Dwelling on Your Mistakes, and Move Forward | Inc.com">
            <a:extLst>
              <a:ext uri="{FF2B5EF4-FFF2-40B4-BE49-F238E27FC236}">
                <a16:creationId xmlns:a16="http://schemas.microsoft.com/office/drawing/2014/main" id="{35112704-A545-4324-8F5A-EADEE803434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529" r="9414"/>
          <a:stretch/>
        </p:blipFill>
        <p:spPr bwMode="auto">
          <a:xfrm>
            <a:off x="259075" y="1145332"/>
            <a:ext cx="3638222" cy="27266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hat is the NFL worth? Revenue, team values and other financial facts | Fox  Business">
            <a:extLst>
              <a:ext uri="{FF2B5EF4-FFF2-40B4-BE49-F238E27FC236}">
                <a16:creationId xmlns:a16="http://schemas.microsoft.com/office/drawing/2014/main" id="{9EEE7F00-A416-4985-BA90-55101CE9EC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0320" y="1145330"/>
            <a:ext cx="4251359" cy="272660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Fortnite removes Washington logo from NFL skins, offers refunds after the  change | PCGamesN">
            <a:extLst>
              <a:ext uri="{FF2B5EF4-FFF2-40B4-BE49-F238E27FC236}">
                <a16:creationId xmlns:a16="http://schemas.microsoft.com/office/drawing/2014/main" id="{077F5556-33E0-47C9-A482-3653C14B1EFA}"/>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732"/>
          <a:stretch/>
        </p:blipFill>
        <p:spPr bwMode="auto">
          <a:xfrm>
            <a:off x="8321974" y="1145330"/>
            <a:ext cx="3610950" cy="272660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5C6B0056-6DEB-4825-8242-00E1E18410FE}"/>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14562"/>
          <a:stretch/>
        </p:blipFill>
        <p:spPr bwMode="auto">
          <a:xfrm>
            <a:off x="8301811" y="3933262"/>
            <a:ext cx="3631113" cy="2825066"/>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NFL - News, Scores, Standings - The Athletic">
            <a:extLst>
              <a:ext uri="{FF2B5EF4-FFF2-40B4-BE49-F238E27FC236}">
                <a16:creationId xmlns:a16="http://schemas.microsoft.com/office/drawing/2014/main" id="{0B64C8F1-7915-4214-9A5D-8022E562C70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939" r="-167"/>
          <a:stretch/>
        </p:blipFill>
        <p:spPr bwMode="auto">
          <a:xfrm>
            <a:off x="266184" y="3933262"/>
            <a:ext cx="3631113" cy="2825066"/>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Week 16 Fantasy Rankings: TE - Sports Illustrated">
            <a:extLst>
              <a:ext uri="{FF2B5EF4-FFF2-40B4-BE49-F238E27FC236}">
                <a16:creationId xmlns:a16="http://schemas.microsoft.com/office/drawing/2014/main" id="{50BBE83F-5CF6-4367-BA68-4FC337AAC73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6523"/>
          <a:stretch/>
        </p:blipFill>
        <p:spPr bwMode="auto">
          <a:xfrm>
            <a:off x="3970320" y="3933261"/>
            <a:ext cx="4241269" cy="2825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195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8854" y="688559"/>
            <a:ext cx="11854292" cy="6131100"/>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5" name="TextBox 4"/>
          <p:cNvSpPr txBox="1"/>
          <p:nvPr/>
        </p:nvSpPr>
        <p:spPr>
          <a:xfrm>
            <a:off x="68559" y="38341"/>
            <a:ext cx="1438214"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IPDC</a:t>
            </a:r>
            <a:endParaRPr lang="en-IN" sz="4000" b="1" dirty="0">
              <a:latin typeface="Times New Roman" panose="02020603050405020304" pitchFamily="18" charset="0"/>
              <a:cs typeface="Times New Roman" panose="02020603050405020304" pitchFamily="18" charset="0"/>
            </a:endParaRPr>
          </a:p>
        </p:txBody>
      </p:sp>
      <p:sp>
        <p:nvSpPr>
          <p:cNvPr id="11" name="TextBox 7"/>
          <p:cNvSpPr txBox="1"/>
          <p:nvPr/>
        </p:nvSpPr>
        <p:spPr>
          <a:xfrm>
            <a:off x="1419134" y="161451"/>
            <a:ext cx="8887841" cy="461665"/>
          </a:xfrm>
          <a:prstGeom prst="rect">
            <a:avLst/>
          </a:prstGeom>
          <a:noFill/>
        </p:spPr>
        <p:txBody>
          <a:bodyPr wrap="square" rtlCol="0">
            <a:spAutoFit/>
          </a:bodyPr>
          <a:lstStyle/>
          <a:p>
            <a:r>
              <a:rPr lang="en-US" sz="2400" b="1" dirty="0">
                <a:solidFill>
                  <a:schemeClr val="accent6">
                    <a:lumMod val="75000"/>
                  </a:schemeClr>
                </a:solidFill>
              </a:rPr>
              <a:t>(Insignificance of Failure|| </a:t>
            </a:r>
            <a:r>
              <a:rPr lang="en-US" sz="2400" b="1" dirty="0"/>
              <a:t>Module : Facing Failures</a:t>
            </a:r>
            <a:r>
              <a:rPr lang="en-US" sz="2400" b="1" dirty="0">
                <a:solidFill>
                  <a:schemeClr val="accent6">
                    <a:lumMod val="75000"/>
                  </a:schemeClr>
                </a:solidFill>
              </a:rPr>
              <a:t>)</a:t>
            </a:r>
            <a:endParaRPr lang="en-IN" sz="2400" b="1" dirty="0">
              <a:solidFill>
                <a:schemeClr val="accent6">
                  <a:lumMod val="75000"/>
                </a:schemeClr>
              </a:solidFill>
            </a:endParaRPr>
          </a:p>
        </p:txBody>
      </p:sp>
      <p:sp>
        <p:nvSpPr>
          <p:cNvPr id="6" name="Rectangle 5">
            <a:extLst>
              <a:ext uri="{FF2B5EF4-FFF2-40B4-BE49-F238E27FC236}">
                <a16:creationId xmlns:a16="http://schemas.microsoft.com/office/drawing/2014/main" id="{29F9B4B3-0410-40A5-A893-8A117FD498E9}"/>
              </a:ext>
            </a:extLst>
          </p:cNvPr>
          <p:cNvSpPr/>
          <p:nvPr/>
        </p:nvSpPr>
        <p:spPr>
          <a:xfrm>
            <a:off x="259075" y="475789"/>
            <a:ext cx="7074373" cy="669542"/>
          </a:xfrm>
          <a:prstGeom prst="rect">
            <a:avLst/>
          </a:prstGeom>
        </p:spPr>
        <p:txBody>
          <a:bodyPr wrap="none">
            <a:spAutoFit/>
          </a:bodyPr>
          <a:lstStyle/>
          <a:p>
            <a:pPr>
              <a:lnSpc>
                <a:spcPct val="150000"/>
              </a:lnSpc>
            </a:pPr>
            <a:r>
              <a:rPr lang="en-US" sz="2800" b="1" dirty="0">
                <a:solidFill>
                  <a:srgbClr val="C00000"/>
                </a:solidFill>
                <a:latin typeface="Times New Roman" panose="02020603050405020304" pitchFamily="18" charset="0"/>
                <a:cs typeface="Times New Roman" panose="02020603050405020304" pitchFamily="18" charset="0"/>
              </a:rPr>
              <a:t>4. </a:t>
            </a:r>
            <a:r>
              <a:rPr lang="en-US" sz="2800" b="1" dirty="0">
                <a:solidFill>
                  <a:srgbClr val="C00000"/>
                </a:solidFill>
              </a:rPr>
              <a:t>Don’t give the power of approval to others</a:t>
            </a:r>
          </a:p>
        </p:txBody>
      </p:sp>
      <p:pic>
        <p:nvPicPr>
          <p:cNvPr id="5122" name="Picture 2" descr="Psychology Reveals How to Stop Blaming Others for Your Shortcomings">
            <a:extLst>
              <a:ext uri="{FF2B5EF4-FFF2-40B4-BE49-F238E27FC236}">
                <a16:creationId xmlns:a16="http://schemas.microsoft.com/office/drawing/2014/main" id="{98A60DEA-E92D-4BD5-8E0B-06E696095BF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862" y="1145330"/>
            <a:ext cx="5807772" cy="32668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Japanese Job Interview Manners- Tips for Foreigners for a Successful Job  Search | G Talent Blog">
            <a:extLst>
              <a:ext uri="{FF2B5EF4-FFF2-40B4-BE49-F238E27FC236}">
                <a16:creationId xmlns:a16="http://schemas.microsoft.com/office/drawing/2014/main" id="{9AE4BEEB-9B5D-4F1D-BC31-05C61E32F2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4421" y="1168181"/>
            <a:ext cx="5610534" cy="324401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ow to Reapply for a Job When You Have Been Rejected">
            <a:extLst>
              <a:ext uri="{FF2B5EF4-FFF2-40B4-BE49-F238E27FC236}">
                <a16:creationId xmlns:a16="http://schemas.microsoft.com/office/drawing/2014/main" id="{1762302E-0AF8-4C6F-BAE3-F1D62B2C25B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2862" y="4477644"/>
            <a:ext cx="4028874" cy="226683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oichiro Honda Biography | Success Story of Soichiro Honda | Mr.Honda">
            <a:extLst>
              <a:ext uri="{FF2B5EF4-FFF2-40B4-BE49-F238E27FC236}">
                <a16:creationId xmlns:a16="http://schemas.microsoft.com/office/drawing/2014/main" id="{03BB22EF-7695-419C-8277-253D94DDD8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05744" y="4514610"/>
            <a:ext cx="4192027" cy="230505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Soichiro Honda - ASME">
            <a:extLst>
              <a:ext uri="{FF2B5EF4-FFF2-40B4-BE49-F238E27FC236}">
                <a16:creationId xmlns:a16="http://schemas.microsoft.com/office/drawing/2014/main" id="{7336C64F-60E2-4EE2-887E-92F6C2CBD5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97772" y="4509569"/>
            <a:ext cx="3107184" cy="223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6770931"/>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1736</TotalTime>
  <Words>195</Words>
  <Application>Microsoft Office PowerPoint</Application>
  <PresentationFormat>Widescreen</PresentationFormat>
  <Paragraphs>49</Paragraphs>
  <Slides>10</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Cambria Math</vt:lpstr>
      <vt:lpstr>CastleT</vt:lpstr>
      <vt:lpstr>Corbel</vt:lpstr>
      <vt:lpstr>Times New Roman</vt:lpstr>
      <vt:lpstr>Wingdings 2</vt:lpstr>
      <vt:lpstr>Frame</vt:lpstr>
      <vt:lpstr>Office Theme</vt:lpstr>
      <vt:lpstr>PowerPoint Presentation</vt:lpstr>
      <vt:lpstr>PowerPoint Presentation</vt:lpstr>
      <vt:lpstr>Learning 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Shyam Dadhaniya</cp:lastModifiedBy>
  <cp:revision>397</cp:revision>
  <dcterms:created xsi:type="dcterms:W3CDTF">2019-05-12T04:30:00Z</dcterms:created>
  <dcterms:modified xsi:type="dcterms:W3CDTF">2021-04-06T11:54:35Z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