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57" r:id="rId3"/>
    <p:sldId id="310" r:id="rId4"/>
    <p:sldId id="437" r:id="rId5"/>
    <p:sldId id="438" r:id="rId6"/>
    <p:sldId id="439" r:id="rId7"/>
    <p:sldId id="440" r:id="rId8"/>
    <p:sldId id="443" r:id="rId9"/>
    <p:sldId id="457" r:id="rId10"/>
    <p:sldId id="458" r:id="rId11"/>
    <p:sldId id="459" r:id="rId12"/>
    <p:sldId id="461" r:id="rId13"/>
    <p:sldId id="444" r:id="rId14"/>
    <p:sldId id="451" r:id="rId15"/>
    <p:sldId id="452" r:id="rId16"/>
    <p:sldId id="453" r:id="rId17"/>
    <p:sldId id="454" r:id="rId18"/>
    <p:sldId id="455" r:id="rId19"/>
    <p:sldId id="441" r:id="rId20"/>
    <p:sldId id="40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5250" autoAdjust="0"/>
  </p:normalViewPr>
  <p:slideViewPr>
    <p:cSldViewPr snapToGrid="0">
      <p:cViewPr varScale="1">
        <p:scale>
          <a:sx n="72" d="100"/>
          <a:sy n="72" d="100"/>
        </p:scale>
        <p:origin x="408" y="78"/>
      </p:cViewPr>
      <p:guideLst>
        <p:guide orient="horz" pos="214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D37A2-8BC9-4E45-9343-C135B1061A6D}" type="datetimeFigureOut">
              <a:rPr lang="en-IN" smtClean="0"/>
              <a:t>06-04-2021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597F5-F5CD-473D-842F-77542F50D0E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6D829F-BE79-4B70-9237-46122F827E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747128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3872184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4728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278252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88E7BB-7166-40DF-A6F5-8AAAC10E7520}" type="datetimeFigureOut">
              <a:rPr lang="en-US" smtClean="0"/>
              <a:pPr/>
              <a:t>06-Apr-21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70235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88E7BB-7166-40DF-A6F5-8AAAC10E7520}" type="datetimeFigureOut">
              <a:rPr lang="en-US" smtClean="0"/>
              <a:pPr/>
              <a:t>06-Apr-21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213392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7BB-7166-40DF-A6F5-8AAAC10E7520}" type="datetimeFigureOut">
              <a:rPr lang="en-US" smtClean="0"/>
              <a:pPr/>
              <a:t>06-Apr-21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3542153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267813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694306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924102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13439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t>06-04-2021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t>06-04-2021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t>06-04-2021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7BB-7166-40DF-A6F5-8AAAC10E7520}" type="datetimeFigureOut">
              <a:rPr lang="en-US" smtClean="0"/>
              <a:pPr/>
              <a:t>06-Apr-21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220D-5339-4030-BD14-39F21EA773F9}" type="slidenum">
              <a:rPr lang="en-US" smtClean="0"/>
              <a:pPr/>
              <a:t>‹#›</a:t>
            </a:fld>
            <a:endParaRPr lang="en-US"/>
          </a:p>
        </p:txBody>
      </p:sp>
    </p:spTree>
    <p:extLst>
      <p:ext uri="{BB962C8B-B14F-4D97-AF65-F5344CB8AC3E}">
        <p14:creationId xmlns:p14="http://schemas.microsoft.com/office/powerpoint/2010/main" val="122213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5400"/>
            <a:ext cx="9144000" cy="635000"/>
          </a:xfrm>
          <a:prstGeom prst="rect">
            <a:avLst/>
          </a:prstGeom>
          <a:solidFill>
            <a:srgbClr val="00A3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en-US" b="1" dirty="0">
              <a:solidFill>
                <a:prstClr val="white"/>
              </a:solidFill>
              <a:latin typeface="Calibri"/>
            </a:endParaRPr>
          </a:p>
        </p:txBody>
      </p:sp>
      <p:sp>
        <p:nvSpPr>
          <p:cNvPr id="3076" name="TextBox 14"/>
          <p:cNvSpPr txBox="1">
            <a:spLocks noChangeArrowheads="1"/>
          </p:cNvSpPr>
          <p:nvPr/>
        </p:nvSpPr>
        <p:spPr bwMode="auto">
          <a:xfrm>
            <a:off x="1905000" y="1066801"/>
            <a:ext cx="8458200" cy="4408899"/>
          </a:xfrm>
          <a:prstGeom prst="rect">
            <a:avLst/>
          </a:prstGeom>
          <a:noFill/>
          <a:ln w="9525">
            <a:noFill/>
            <a:miter lim="800000"/>
            <a:headEnd/>
            <a:tailEnd/>
          </a:ln>
        </p:spPr>
        <p:txBody>
          <a:bodyPr wrap="square">
            <a:spAutoFit/>
          </a:bodyPr>
          <a:lstStyle/>
          <a:p>
            <a:pPr algn="ctr" defTabSz="914400">
              <a:lnSpc>
                <a:spcPct val="150000"/>
              </a:lnSpc>
            </a:pPr>
            <a:r>
              <a:rPr lang="en-US" sz="2000" b="1" u="sng" dirty="0">
                <a:solidFill>
                  <a:prstClr val="black"/>
                </a:solidFill>
                <a:latin typeface="Calibri"/>
              </a:rPr>
              <a:t>Disclaimer</a:t>
            </a:r>
            <a:endParaRPr lang="en-US" sz="1100" b="1" u="sng" dirty="0">
              <a:solidFill>
                <a:prstClr val="black"/>
              </a:solidFill>
              <a:latin typeface="Calibri"/>
            </a:endParaRPr>
          </a:p>
          <a:p>
            <a:pPr algn="just" defTabSz="914400">
              <a:lnSpc>
                <a:spcPct val="150000"/>
              </a:lnSpc>
            </a:pPr>
            <a:endParaRPr lang="en-US" sz="1100" dirty="0">
              <a:solidFill>
                <a:prstClr val="black"/>
              </a:solidFill>
              <a:latin typeface="Calibri"/>
            </a:endParaRPr>
          </a:p>
          <a:p>
            <a:pPr algn="just" defTabSz="914400"/>
            <a:endParaRPr lang="en-US" b="1" i="1" dirty="0">
              <a:solidFill>
                <a:prstClr val="black"/>
              </a:solidFill>
              <a:latin typeface="Calibri"/>
            </a:endParaRPr>
          </a:p>
          <a:p>
            <a:pPr algn="just" defTabSz="914400"/>
            <a:r>
              <a:rPr lang="en-US" b="1" i="1" dirty="0">
                <a:solidFill>
                  <a:prstClr val="black"/>
                </a:solidFill>
                <a:latin typeface="Calibri"/>
              </a:rPr>
              <a:t>It is hereby declared that the production of the said content is meant for                    non-commercial, scholastic and research purposes only. </a:t>
            </a:r>
            <a:endParaRPr lang="en-US" dirty="0">
              <a:solidFill>
                <a:prstClr val="black"/>
              </a:solidFill>
              <a:latin typeface="Calibri"/>
            </a:endParaRPr>
          </a:p>
          <a:p>
            <a:pPr algn="just" defTabSz="914400"/>
            <a:r>
              <a:rPr lang="en-US" b="1" i="1" dirty="0">
                <a:solidFill>
                  <a:prstClr val="black"/>
                </a:solidFill>
                <a:latin typeface="Calibri"/>
              </a:rPr>
              <a:t> </a:t>
            </a:r>
            <a:endParaRPr lang="en-US" dirty="0">
              <a:solidFill>
                <a:prstClr val="black"/>
              </a:solidFill>
              <a:latin typeface="Calibri"/>
            </a:endParaRPr>
          </a:p>
          <a:p>
            <a:pPr algn="just" defTabSz="914400"/>
            <a:r>
              <a:rPr lang="en-US" b="1" i="1" dirty="0">
                <a:solidFill>
                  <a:prstClr val="black"/>
                </a:solidFill>
                <a:latin typeface="Calibri"/>
              </a:rPr>
              <a:t>We admit that some of the content or the images provided in this channel's videos may be obtained through the routine Google image searches and few of them may be under copyright protection. Such usage is completely inadvertent.</a:t>
            </a:r>
            <a:endParaRPr lang="en-US" dirty="0">
              <a:solidFill>
                <a:prstClr val="black"/>
              </a:solidFill>
              <a:latin typeface="Calibri"/>
            </a:endParaRPr>
          </a:p>
          <a:p>
            <a:pPr algn="just" defTabSz="914400"/>
            <a:r>
              <a:rPr lang="en-US" b="1" i="1" dirty="0">
                <a:solidFill>
                  <a:prstClr val="black"/>
                </a:solidFill>
                <a:latin typeface="Calibri"/>
              </a:rPr>
              <a:t> </a:t>
            </a:r>
            <a:endParaRPr lang="en-US" dirty="0">
              <a:solidFill>
                <a:prstClr val="black"/>
              </a:solidFill>
              <a:latin typeface="Calibri"/>
            </a:endParaRPr>
          </a:p>
          <a:p>
            <a:pPr algn="just" defTabSz="914400"/>
            <a:r>
              <a:rPr lang="en-US" b="1" i="1" dirty="0">
                <a:solidFill>
                  <a:prstClr val="black"/>
                </a:solidFill>
                <a:latin typeface="Calibri"/>
              </a:rPr>
              <a:t>It is quite possible that we overlooked to give full scholarly credit to the Copyright Owners. We believe that the non-commercial, only-for-educational use of the material may allow the video in question fall under fair use of such content. However we </a:t>
            </a:r>
            <a:r>
              <a:rPr lang="en-US" b="1" i="1" dirty="0" err="1">
                <a:solidFill>
                  <a:prstClr val="black"/>
                </a:solidFill>
                <a:latin typeface="Calibri"/>
              </a:rPr>
              <a:t>honour</a:t>
            </a:r>
            <a:r>
              <a:rPr lang="en-US" b="1" i="1" dirty="0">
                <a:solidFill>
                  <a:prstClr val="black"/>
                </a:solidFill>
                <a:latin typeface="Calibri"/>
              </a:rPr>
              <a:t> the copyright holder's rights and the video shall be deleted from our channel in case of any such claim received by us or reported to us.</a:t>
            </a:r>
            <a:endParaRPr lang="en-US" sz="1100" dirty="0">
              <a:solidFill>
                <a:prstClr val="black"/>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4100" name="Picture 4" descr="Image result for brooklyn 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59" y="1148125"/>
            <a:ext cx="5928829" cy="39591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brooklyn bri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306" y="2652962"/>
            <a:ext cx="5978135" cy="39854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9F9B4B3-0410-40A5-A893-8A117FD498E9}"/>
              </a:ext>
            </a:extLst>
          </p:cNvPr>
          <p:cNvSpPr/>
          <p:nvPr/>
        </p:nvSpPr>
        <p:spPr>
          <a:xfrm>
            <a:off x="7486325" y="1507853"/>
            <a:ext cx="3400290" cy="837473"/>
          </a:xfrm>
          <a:prstGeom prst="rect">
            <a:avLst/>
          </a:prstGeom>
        </p:spPr>
        <p:txBody>
          <a:bodyPr wrap="none">
            <a:spAutoFit/>
          </a:bodyPr>
          <a:lstStyle/>
          <a:p>
            <a:pPr>
              <a:lnSpc>
                <a:spcPct val="150000"/>
              </a:lnSpc>
            </a:pPr>
            <a:r>
              <a:rPr lang="en-US" sz="3600" b="1" dirty="0">
                <a:solidFill>
                  <a:srgbClr val="C00000"/>
                </a:solidFill>
              </a:rPr>
              <a:t>Brooklyn Bridge</a:t>
            </a:r>
          </a:p>
        </p:txBody>
      </p:sp>
      <p:sp>
        <p:nvSpPr>
          <p:cNvPr id="10" name="TextBox 9"/>
          <p:cNvSpPr txBox="1"/>
          <p:nvPr/>
        </p:nvSpPr>
        <p:spPr>
          <a:xfrm>
            <a:off x="68559" y="5184068"/>
            <a:ext cx="5928829" cy="1200329"/>
          </a:xfrm>
          <a:prstGeom prst="rect">
            <a:avLst/>
          </a:prstGeom>
          <a:noFill/>
        </p:spPr>
        <p:txBody>
          <a:bodyPr wrap="square" rtlCol="0">
            <a:spAutoFit/>
          </a:bodyPr>
          <a:lstStyle/>
          <a:p>
            <a:r>
              <a:rPr lang="en-US" sz="2400" b="1" dirty="0">
                <a:solidFill>
                  <a:schemeClr val="accent6">
                    <a:lumMod val="75000"/>
                  </a:schemeClr>
                </a:solidFill>
              </a:rPr>
              <a:t>Thought by father, continued by son and finished by wife-in-law after multiple accidents.</a:t>
            </a:r>
            <a:endParaRPr lang="en-IN" sz="2400" b="1" dirty="0">
              <a:solidFill>
                <a:schemeClr val="accent6">
                  <a:lumMod val="75000"/>
                </a:schemeClr>
              </a:solidFill>
            </a:endParaRPr>
          </a:p>
        </p:txBody>
      </p:sp>
    </p:spTree>
    <p:extLst>
      <p:ext uri="{BB962C8B-B14F-4D97-AF65-F5344CB8AC3E}">
        <p14:creationId xmlns:p14="http://schemas.microsoft.com/office/powerpoint/2010/main" val="378586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506773" y="2664496"/>
            <a:ext cx="8956737" cy="1668470"/>
          </a:xfrm>
          <a:prstGeom prst="rect">
            <a:avLst/>
          </a:prstGeom>
        </p:spPr>
        <p:txBody>
          <a:bodyPr wrap="square">
            <a:spAutoFit/>
          </a:bodyPr>
          <a:lstStyle/>
          <a:p>
            <a:pPr algn="ctr">
              <a:lnSpc>
                <a:spcPct val="150000"/>
              </a:lnSpc>
            </a:pPr>
            <a:r>
              <a:rPr lang="en-US" sz="3600" b="1" dirty="0">
                <a:solidFill>
                  <a:srgbClr val="C00000"/>
                </a:solidFill>
              </a:rPr>
              <a:t>BELIEF IS STRONG ENOUGH TO GET YOU OUT OF ALL THE PITS</a:t>
            </a:r>
          </a:p>
        </p:txBody>
      </p:sp>
    </p:spTree>
    <p:extLst>
      <p:ext uri="{BB962C8B-B14F-4D97-AF65-F5344CB8AC3E}">
        <p14:creationId xmlns:p14="http://schemas.microsoft.com/office/powerpoint/2010/main" val="326914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61925" y="445731"/>
            <a:ext cx="10222029" cy="923330"/>
          </a:xfrm>
          <a:prstGeom prst="rect">
            <a:avLst/>
          </a:prstGeom>
        </p:spPr>
        <p:txBody>
          <a:bodyPr wrap="none">
            <a:spAutoFit/>
          </a:bodyPr>
          <a:lstStyle/>
          <a:p>
            <a:pPr>
              <a:lnSpc>
                <a:spcPct val="150000"/>
              </a:lnSpc>
            </a:pPr>
            <a:r>
              <a:rPr lang="en-US" sz="3600" b="1" dirty="0">
                <a:solidFill>
                  <a:srgbClr val="C00000"/>
                </a:solidFill>
              </a:rPr>
              <a:t>Believe in yourself and you will reach great heights</a:t>
            </a: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9" name="Content Placeholder 4" descr="Motivational-Life-Story-of-Arunima-Sinha-–-Affected-hard-by-a-worst-tragedy-and-Later-climbed-Mount-Everest-4"/>
          <p:cNvPicPr>
            <a:picLocks noChangeAspect="1"/>
          </p:cNvPicPr>
          <p:nvPr/>
        </p:nvPicPr>
        <p:blipFill>
          <a:blip r:embed="rId2"/>
          <a:stretch>
            <a:fillRect/>
          </a:stretch>
        </p:blipFill>
        <p:spPr>
          <a:xfrm>
            <a:off x="1419134" y="1235274"/>
            <a:ext cx="9470753" cy="5528238"/>
          </a:xfrm>
          <a:prstGeom prst="rect">
            <a:avLst/>
          </a:prstGeom>
        </p:spPr>
      </p:pic>
    </p:spTree>
    <p:extLst>
      <p:ext uri="{BB962C8B-B14F-4D97-AF65-F5344CB8AC3E}">
        <p14:creationId xmlns:p14="http://schemas.microsoft.com/office/powerpoint/2010/main" val="181186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9" name="Content Placeholder 4" descr="maxresdefault (1)"/>
          <p:cNvPicPr>
            <a:picLocks noChangeAspect="1"/>
          </p:cNvPicPr>
          <p:nvPr/>
        </p:nvPicPr>
        <p:blipFill>
          <a:blip r:embed="rId2"/>
          <a:stretch>
            <a:fillRect/>
          </a:stretch>
        </p:blipFill>
        <p:spPr>
          <a:xfrm>
            <a:off x="971804" y="956882"/>
            <a:ext cx="10256727" cy="5769764"/>
          </a:xfrm>
          <a:prstGeom prst="rect">
            <a:avLst/>
          </a:prstGeom>
        </p:spPr>
      </p:pic>
    </p:spTree>
    <p:extLst>
      <p:ext uri="{BB962C8B-B14F-4D97-AF65-F5344CB8AC3E}">
        <p14:creationId xmlns:p14="http://schemas.microsoft.com/office/powerpoint/2010/main" val="1924341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6" name="Content Placeholder 4" descr="Arunima Sinha"/>
          <p:cNvPicPr>
            <a:picLocks noChangeAspect="1"/>
          </p:cNvPicPr>
          <p:nvPr/>
        </p:nvPicPr>
        <p:blipFill>
          <a:blip r:embed="rId2"/>
          <a:stretch>
            <a:fillRect/>
          </a:stretch>
        </p:blipFill>
        <p:spPr>
          <a:xfrm>
            <a:off x="289878" y="769078"/>
            <a:ext cx="5254040" cy="3920488"/>
          </a:xfrm>
          <a:prstGeom prst="rect">
            <a:avLst/>
          </a:prstGeom>
        </p:spPr>
      </p:pic>
      <p:pic>
        <p:nvPicPr>
          <p:cNvPr id="9" name="Content Placeholder 4" descr="download (1)"/>
          <p:cNvPicPr>
            <a:picLocks noChangeAspect="1"/>
          </p:cNvPicPr>
          <p:nvPr/>
        </p:nvPicPr>
        <p:blipFill>
          <a:blip r:embed="rId3"/>
          <a:stretch>
            <a:fillRect/>
          </a:stretch>
        </p:blipFill>
        <p:spPr>
          <a:xfrm>
            <a:off x="5611105" y="3135084"/>
            <a:ext cx="6344854" cy="3553099"/>
          </a:xfrm>
          <a:prstGeom prst="rect">
            <a:avLst/>
          </a:prstGeom>
        </p:spPr>
      </p:pic>
    </p:spTree>
    <p:extLst>
      <p:ext uri="{BB962C8B-B14F-4D97-AF65-F5344CB8AC3E}">
        <p14:creationId xmlns:p14="http://schemas.microsoft.com/office/powerpoint/2010/main" val="202801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6" name="Content Placeholder 8" descr="article-2328648-19EBA497000005DC-495_634x521"/>
          <p:cNvPicPr>
            <a:picLocks noChangeAspect="1"/>
          </p:cNvPicPr>
          <p:nvPr/>
        </p:nvPicPr>
        <p:blipFill>
          <a:blip r:embed="rId2"/>
          <a:stretch>
            <a:fillRect/>
          </a:stretch>
        </p:blipFill>
        <p:spPr>
          <a:xfrm>
            <a:off x="2456596" y="763536"/>
            <a:ext cx="7278807" cy="5981145"/>
          </a:xfrm>
          <a:prstGeom prst="rect">
            <a:avLst/>
          </a:prstGeom>
        </p:spPr>
      </p:pic>
    </p:spTree>
    <p:extLst>
      <p:ext uri="{BB962C8B-B14F-4D97-AF65-F5344CB8AC3E}">
        <p14:creationId xmlns:p14="http://schemas.microsoft.com/office/powerpoint/2010/main" val="249588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6" name="Content Placeholder 4" descr="alignthoughts-inspirationArunima-Sinha-padmashri-Award-pranab-mukherjee"/>
          <p:cNvPicPr>
            <a:picLocks noChangeAspect="1"/>
          </p:cNvPicPr>
          <p:nvPr/>
        </p:nvPicPr>
        <p:blipFill>
          <a:blip r:embed="rId2"/>
          <a:stretch>
            <a:fillRect/>
          </a:stretch>
        </p:blipFill>
        <p:spPr>
          <a:xfrm>
            <a:off x="266882" y="811670"/>
            <a:ext cx="5970270" cy="3980180"/>
          </a:xfrm>
          <a:prstGeom prst="rect">
            <a:avLst/>
          </a:prstGeom>
        </p:spPr>
      </p:pic>
      <p:pic>
        <p:nvPicPr>
          <p:cNvPr id="9" name="Content Placeholder 5"/>
          <p:cNvPicPr>
            <a:picLocks noChangeAspect="1"/>
          </p:cNvPicPr>
          <p:nvPr/>
        </p:nvPicPr>
        <p:blipFill>
          <a:blip r:embed="rId3"/>
          <a:stretch>
            <a:fillRect/>
          </a:stretch>
        </p:blipFill>
        <p:spPr>
          <a:xfrm>
            <a:off x="6335181" y="2537591"/>
            <a:ext cx="5570526" cy="4178349"/>
          </a:xfrm>
          <a:prstGeom prst="rect">
            <a:avLst/>
          </a:prstGeom>
        </p:spPr>
      </p:pic>
    </p:spTree>
    <p:extLst>
      <p:ext uri="{BB962C8B-B14F-4D97-AF65-F5344CB8AC3E}">
        <p14:creationId xmlns:p14="http://schemas.microsoft.com/office/powerpoint/2010/main" val="319134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10" name="Rectangle 9"/>
          <p:cNvSpPr/>
          <p:nvPr/>
        </p:nvSpPr>
        <p:spPr>
          <a:xfrm>
            <a:off x="169817" y="665708"/>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1032" name="Picture 8" descr="Image result for houston we have a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0" y="770726"/>
            <a:ext cx="3768994" cy="60015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ppolo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6498" y="1995445"/>
            <a:ext cx="7319693" cy="34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68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5122" name="Picture 2" descr="Image result for faith in g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95" y="746226"/>
            <a:ext cx="11603952" cy="51812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
          <p:cNvSpPr txBox="1"/>
          <p:nvPr/>
        </p:nvSpPr>
        <p:spPr>
          <a:xfrm>
            <a:off x="296695" y="5987784"/>
            <a:ext cx="11603952" cy="830997"/>
          </a:xfrm>
          <a:prstGeom prst="rect">
            <a:avLst/>
          </a:prstGeom>
          <a:noFill/>
        </p:spPr>
        <p:txBody>
          <a:bodyPr wrap="square" rtlCol="0">
            <a:spAutoFit/>
          </a:bodyPr>
          <a:lstStyle/>
          <a:p>
            <a:pPr algn="ctr"/>
            <a:r>
              <a:rPr lang="en-US" sz="2400" b="1" dirty="0">
                <a:solidFill>
                  <a:schemeClr val="accent6">
                    <a:lumMod val="75000"/>
                  </a:schemeClr>
                </a:solidFill>
              </a:rPr>
              <a:t>It is not necessary to be able to see or understand someone or something to have faith in it.</a:t>
            </a:r>
            <a:endParaRPr lang="en-IN" sz="2400" b="1" dirty="0">
              <a:solidFill>
                <a:schemeClr val="accent6">
                  <a:lumMod val="75000"/>
                </a:schemeClr>
              </a:solidFill>
            </a:endParaRPr>
          </a:p>
        </p:txBody>
      </p:sp>
    </p:spTree>
    <p:extLst>
      <p:ext uri="{BB962C8B-B14F-4D97-AF65-F5344CB8AC3E}">
        <p14:creationId xmlns:p14="http://schemas.microsoft.com/office/powerpoint/2010/main" val="1784417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69005" y="718820"/>
            <a:ext cx="8114665" cy="541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93860" y="1755140"/>
            <a:ext cx="3204210" cy="1014730"/>
          </a:xfrm>
          <a:prstGeom prst="rect">
            <a:avLst/>
          </a:prstGeom>
          <a:noFill/>
        </p:spPr>
        <p:txBody>
          <a:bodyPr wrap="square" rtlCol="0">
            <a:spAutoFit/>
          </a:bodyPr>
          <a:lstStyle/>
          <a:p>
            <a:r>
              <a:rPr lang="en-IN" sz="2000" dirty="0">
                <a:solidFill>
                  <a:srgbClr val="0098A3"/>
                </a:solidFill>
                <a:latin typeface="CastleT" panose="020E0602050706020204" pitchFamily="34" charset="0"/>
              </a:rPr>
              <a:t>Department of </a:t>
            </a:r>
          </a:p>
          <a:p>
            <a:r>
              <a:rPr lang="en-IN" sz="2000" b="1" dirty="0">
                <a:solidFill>
                  <a:schemeClr val="tx2">
                    <a:lumMod val="75000"/>
                  </a:schemeClr>
                </a:solidFill>
                <a:latin typeface="CastleT" panose="020E0602050706020204" pitchFamily="34" charset="0"/>
              </a:rPr>
              <a:t>Learning &amp; Development</a:t>
            </a:r>
          </a:p>
        </p:txBody>
      </p:sp>
      <p:sp>
        <p:nvSpPr>
          <p:cNvPr id="7" name="Subtitle 2"/>
          <p:cNvSpPr txBox="1"/>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293860" y="3066415"/>
            <a:ext cx="2976245" cy="1938992"/>
          </a:xfrm>
          <a:prstGeom prst="rect">
            <a:avLst/>
          </a:prstGeom>
          <a:noFill/>
        </p:spPr>
        <p:txBody>
          <a:bodyPr wrap="square" rtlCol="0">
            <a:spAutoFit/>
          </a:bodyPr>
          <a:lstStyle/>
          <a:p>
            <a:pPr algn="l">
              <a:buClrTx/>
              <a:buSzTx/>
              <a:buFontTx/>
            </a:pPr>
            <a:r>
              <a:rPr lang="en-IN" sz="2000" dirty="0">
                <a:solidFill>
                  <a:srgbClr val="0098A3"/>
                </a:solidFill>
                <a:latin typeface="CastleT" panose="020E0602050706020204" pitchFamily="34" charset="0"/>
              </a:rPr>
              <a:t>Module title – </a:t>
            </a:r>
            <a:r>
              <a:rPr lang="en-IN" sz="2000" b="1" dirty="0">
                <a:solidFill>
                  <a:schemeClr val="tx2">
                    <a:lumMod val="75000"/>
                  </a:schemeClr>
                </a:solidFill>
                <a:latin typeface="CastleT" panose="020E0602050706020204" pitchFamily="34" charset="0"/>
              </a:rPr>
              <a:t>Facing Failures</a:t>
            </a:r>
          </a:p>
          <a:p>
            <a:pPr algn="l">
              <a:buClrTx/>
              <a:buSzTx/>
              <a:buFontTx/>
            </a:pPr>
            <a:endParaRPr lang="en-IN" sz="2000" b="1" dirty="0">
              <a:solidFill>
                <a:schemeClr val="tx2">
                  <a:lumMod val="75000"/>
                </a:schemeClr>
              </a:solidFill>
              <a:latin typeface="CastleT" panose="020E0602050706020204" pitchFamily="34" charset="0"/>
            </a:endParaRPr>
          </a:p>
          <a:p>
            <a:r>
              <a:rPr lang="en-IN" sz="2000" dirty="0">
                <a:solidFill>
                  <a:srgbClr val="0098A3"/>
                </a:solidFill>
                <a:latin typeface="CastleT" panose="020E0602050706020204" pitchFamily="34" charset="0"/>
              </a:rPr>
              <a:t>Subject name – </a:t>
            </a:r>
          </a:p>
          <a:p>
            <a:r>
              <a:rPr lang="en-IN" sz="2000" b="1" dirty="0">
                <a:solidFill>
                  <a:schemeClr val="tx2">
                    <a:lumMod val="75000"/>
                  </a:schemeClr>
                </a:solidFill>
                <a:latin typeface="CastleT" panose="020E0602050706020204" pitchFamily="34" charset="0"/>
              </a:rPr>
              <a:t>IPDC </a:t>
            </a:r>
          </a:p>
          <a:p>
            <a:r>
              <a:rPr lang="en-IN" sz="2000" dirty="0">
                <a:solidFill>
                  <a:srgbClr val="0098A3"/>
                </a:solidFill>
                <a:latin typeface="CastleT" panose="020E0602050706020204" pitchFamily="34" charset="0"/>
              </a:rPr>
              <a:t>Subject code – </a:t>
            </a:r>
            <a:r>
              <a:rPr lang="en-IN" sz="2000" b="1" dirty="0">
                <a:solidFill>
                  <a:schemeClr val="tx2">
                    <a:lumMod val="75000"/>
                  </a:schemeClr>
                </a:solidFill>
                <a:latin typeface="CastleT" panose="020E0602050706020204" pitchFamily="34" charset="0"/>
              </a:rPr>
              <a:t>3150005</a:t>
            </a:r>
            <a:r>
              <a:rPr lang="en-IN" sz="2000" dirty="0">
                <a:solidFill>
                  <a:srgbClr val="0098A3"/>
                </a:solidFill>
                <a:latin typeface="CastleT" panose="020E0602050706020204" pitchFamily="34" charset="0"/>
              </a:rPr>
              <a:t> </a:t>
            </a:r>
          </a:p>
        </p:txBody>
      </p:sp>
      <p:sp>
        <p:nvSpPr>
          <p:cNvPr id="2" name="TextBox 1"/>
          <p:cNvSpPr txBox="1"/>
          <p:nvPr/>
        </p:nvSpPr>
        <p:spPr>
          <a:xfrm>
            <a:off x="2632650" y="600942"/>
            <a:ext cx="3788217" cy="1862048"/>
          </a:xfrm>
          <a:prstGeom prst="rect">
            <a:avLst/>
          </a:prstGeom>
          <a:noFill/>
        </p:spPr>
        <p:txBody>
          <a:bodyPr wrap="none" rtlCol="0">
            <a:spAutoFit/>
          </a:bodyPr>
          <a:lstStyle/>
          <a:p>
            <a:r>
              <a:rPr lang="en-US" sz="11500" b="1" dirty="0">
                <a:latin typeface="Times New Roman" panose="02020603050405020304" pitchFamily="18" charset="0"/>
                <a:cs typeface="Times New Roman" panose="02020603050405020304" pitchFamily="18" charset="0"/>
              </a:rPr>
              <a:t>IPDC</a:t>
            </a:r>
            <a:endParaRPr lang="en-IN" sz="115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0670" y="2109047"/>
            <a:ext cx="6953057" cy="523220"/>
          </a:xfrm>
          <a:prstGeom prst="rect">
            <a:avLst/>
          </a:prstGeom>
          <a:noFill/>
        </p:spPr>
        <p:txBody>
          <a:bodyPr wrap="none" rtlCol="0">
            <a:spAutoFit/>
          </a:bodyPr>
          <a:lstStyle/>
          <a:p>
            <a:r>
              <a:rPr lang="en-US" sz="2800" b="1" dirty="0">
                <a:solidFill>
                  <a:schemeClr val="accent6">
                    <a:lumMod val="75000"/>
                  </a:schemeClr>
                </a:solidFill>
              </a:rPr>
              <a:t>Integrated Personality Development Course</a:t>
            </a:r>
            <a:endParaRPr lang="en-IN" sz="2800" b="1" dirty="0">
              <a:solidFill>
                <a:schemeClr val="accent6">
                  <a:lumMod val="75000"/>
                </a:schemeClr>
              </a:solidFill>
            </a:endParaRPr>
          </a:p>
        </p:txBody>
      </p:sp>
      <p:sp>
        <p:nvSpPr>
          <p:cNvPr id="8" name="Rectangle 7"/>
          <p:cNvSpPr/>
          <p:nvPr/>
        </p:nvSpPr>
        <p:spPr>
          <a:xfrm>
            <a:off x="314867" y="3273590"/>
            <a:ext cx="8070181" cy="92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3600" b="1" dirty="0"/>
          </a:p>
        </p:txBody>
      </p:sp>
      <p:sp>
        <p:nvSpPr>
          <p:cNvPr id="9" name="TextBox 8"/>
          <p:cNvSpPr txBox="1"/>
          <p:nvPr/>
        </p:nvSpPr>
        <p:spPr>
          <a:xfrm>
            <a:off x="470721" y="3407081"/>
            <a:ext cx="5039778" cy="1077218"/>
          </a:xfrm>
          <a:prstGeom prst="rect">
            <a:avLst/>
          </a:prstGeom>
          <a:noFill/>
        </p:spPr>
        <p:txBody>
          <a:bodyPr wrap="none" rtlCol="0">
            <a:spAutoFit/>
          </a:bodyPr>
          <a:lstStyle/>
          <a:p>
            <a:r>
              <a:rPr lang="en-US" sz="3200" dirty="0">
                <a:solidFill>
                  <a:srgbClr val="002060"/>
                </a:solidFill>
                <a:latin typeface="Cambria Math" panose="02040503050406030204" pitchFamily="18" charset="0"/>
                <a:ea typeface="Cambria Math" panose="02040503050406030204" pitchFamily="18" charset="0"/>
                <a:cs typeface="Arial" panose="020B0604020202020204" pitchFamily="34" charset="0"/>
              </a:rPr>
              <a:t>Topic 2  : The power of faith</a:t>
            </a:r>
            <a:endParaRPr lang="en-IN" sz="3200" dirty="0">
              <a:solidFill>
                <a:srgbClr val="002060"/>
              </a:solidFill>
              <a:latin typeface="Cambria Math" panose="02040503050406030204" pitchFamily="18" charset="0"/>
              <a:ea typeface="Cambria Math" panose="02040503050406030204" pitchFamily="18" charset="0"/>
              <a:cs typeface="Arial" panose="020B0604020202020204" pitchFamily="34" charset="0"/>
            </a:endParaRPr>
          </a:p>
          <a:p>
            <a:endParaRPr lang="en-IN" sz="3200" dirty="0">
              <a:solidFill>
                <a:srgbClr val="002060"/>
              </a:solidFill>
              <a:latin typeface="Cambria Math" panose="02040503050406030204" pitchFamily="18" charset="0"/>
              <a:ea typeface="Cambria Math" panose="02040503050406030204" pitchFamily="18"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br>
              <a:rPr lang="en-US" dirty="0"/>
            </a:br>
            <a:endParaRPr lang="en-IN" dirty="0"/>
          </a:p>
        </p:txBody>
      </p:sp>
      <p:sp>
        <p:nvSpPr>
          <p:cNvPr id="3" name="Content Placeholder 2"/>
          <p:cNvSpPr>
            <a:spLocks noGrp="1"/>
          </p:cNvSpPr>
          <p:nvPr>
            <p:ph sz="half" idx="1"/>
          </p:nvPr>
        </p:nvSpPr>
        <p:spPr/>
        <p:txBody>
          <a:bodyPr>
            <a:normAutofit/>
          </a:bodyPr>
          <a:lstStyle/>
          <a:p>
            <a:pPr>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7" name="AutoShape 2" descr="Healthy Lifestyle"/>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9" name="Rectangle 8"/>
          <p:cNvSpPr/>
          <p:nvPr/>
        </p:nvSpPr>
        <p:spPr>
          <a:xfrm>
            <a:off x="3520720" y="2428066"/>
            <a:ext cx="4326826" cy="3416320"/>
          </a:xfrm>
          <a:prstGeom prst="rect">
            <a:avLst/>
          </a:prstGeom>
        </p:spPr>
        <p:txBody>
          <a:bodyPr wrap="none">
            <a:spAutoFit/>
          </a:bodyPr>
          <a:lstStyle/>
          <a:p>
            <a:pPr marL="457200" indent="-457200">
              <a:lnSpc>
                <a:spcPct val="150000"/>
              </a:lnSpc>
              <a:buFont typeface="Arial" panose="020B0604020202020204" pitchFamily="34" charset="0"/>
              <a:buChar char="•"/>
            </a:pPr>
            <a:r>
              <a:rPr lang="en-US" sz="2400" dirty="0"/>
              <a:t>Understanding of Faith</a:t>
            </a:r>
          </a:p>
          <a:p>
            <a:pPr marL="457200" indent="-457200">
              <a:lnSpc>
                <a:spcPct val="150000"/>
              </a:lnSpc>
              <a:buFont typeface="Arial" panose="020B0604020202020204" pitchFamily="34" charset="0"/>
              <a:buChar char="•"/>
            </a:pPr>
            <a:r>
              <a:rPr lang="en-US" sz="2400" dirty="0"/>
              <a:t>Necessity of faith in life</a:t>
            </a:r>
          </a:p>
          <a:p>
            <a:pPr marL="457200" indent="-457200">
              <a:lnSpc>
                <a:spcPct val="150000"/>
              </a:lnSpc>
              <a:buFont typeface="Arial" panose="020B0604020202020204" pitchFamily="34" charset="0"/>
              <a:buChar char="•"/>
            </a:pPr>
            <a:r>
              <a:rPr lang="en-US" sz="2400" dirty="0"/>
              <a:t>Belief system and its impacts</a:t>
            </a:r>
          </a:p>
          <a:p>
            <a:pPr marL="457200" indent="-457200">
              <a:lnSpc>
                <a:spcPct val="150000"/>
              </a:lnSpc>
              <a:buFont typeface="Arial" panose="020B0604020202020204" pitchFamily="34" charset="0"/>
              <a:buChar char="•"/>
            </a:pPr>
            <a:endParaRPr lang="en-US" sz="2400" dirty="0"/>
          </a:p>
          <a:p>
            <a:pPr marL="457200" indent="-457200">
              <a:lnSpc>
                <a:spcPct val="150000"/>
              </a:lnSpc>
              <a:buFont typeface="Arial" panose="020B0604020202020204" pitchFamily="34" charset="0"/>
              <a:buChar char="•"/>
            </a:pPr>
            <a:endParaRPr lang="en-US" sz="2400" dirty="0"/>
          </a:p>
          <a:p>
            <a:pPr>
              <a:lnSpc>
                <a:spcPct val="150000"/>
              </a:lnSpc>
            </a:pPr>
            <a:r>
              <a:rPr lang="en-US" sz="2400" dirty="0"/>
              <a:t> 	</a:t>
            </a:r>
          </a:p>
        </p:txBody>
      </p:sp>
      <p:sp>
        <p:nvSpPr>
          <p:cNvPr id="10"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61925" y="445731"/>
            <a:ext cx="4424609" cy="923330"/>
          </a:xfrm>
          <a:prstGeom prst="rect">
            <a:avLst/>
          </a:prstGeom>
        </p:spPr>
        <p:txBody>
          <a:bodyPr wrap="none">
            <a:spAutoFit/>
          </a:bodyPr>
          <a:lstStyle/>
          <a:p>
            <a:pPr>
              <a:lnSpc>
                <a:spcPct val="150000"/>
              </a:lnSpc>
            </a:pPr>
            <a:r>
              <a:rPr lang="en-US" sz="3600" b="1" dirty="0">
                <a:solidFill>
                  <a:srgbClr val="C00000"/>
                </a:solidFill>
              </a:rPr>
              <a:t>The necessity of faith</a:t>
            </a:r>
          </a:p>
        </p:txBody>
      </p:sp>
      <p:pic>
        <p:nvPicPr>
          <p:cNvPr id="1026" name="Picture 2" descr="Image result for risky bus driving on mountai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4383" y="1266304"/>
            <a:ext cx="4588671" cy="2581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an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733" y="1266304"/>
            <a:ext cx="4291480" cy="2648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eac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229" y="3951831"/>
            <a:ext cx="4601950" cy="25892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riend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3498" y="4000651"/>
            <a:ext cx="4429488" cy="249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34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10" name="Rectangle 9"/>
          <p:cNvSpPr/>
          <p:nvPr/>
        </p:nvSpPr>
        <p:spPr>
          <a:xfrm>
            <a:off x="718457" y="1619795"/>
            <a:ext cx="10528663" cy="2308324"/>
          </a:xfrm>
          <a:prstGeom prst="rect">
            <a:avLst/>
          </a:prstGeom>
        </p:spPr>
        <p:txBody>
          <a:bodyPr wrap="square">
            <a:spAutoFit/>
          </a:bodyPr>
          <a:lstStyle/>
          <a:p>
            <a:pPr>
              <a:lnSpc>
                <a:spcPct val="150000"/>
              </a:lnSpc>
            </a:pPr>
            <a:r>
              <a:rPr lang="en-US" sz="2400" dirty="0"/>
              <a:t>Think of something that you want to achieve. Something that you have the ability to achieve but somehow you are stopping yourself. Maybe you doubt your ability, or because you have a fear, or because you worry it is bigger than yourself.</a:t>
            </a:r>
          </a:p>
          <a:p>
            <a:pPr>
              <a:lnSpc>
                <a:spcPct val="150000"/>
              </a:lnSpc>
            </a:pPr>
            <a:r>
              <a:rPr lang="en-US" sz="2400" dirty="0"/>
              <a:t> 	</a:t>
            </a:r>
          </a:p>
        </p:txBody>
      </p:sp>
      <p:sp>
        <p:nvSpPr>
          <p:cNvPr id="12" name="Rectangle 11"/>
          <p:cNvSpPr/>
          <p:nvPr/>
        </p:nvSpPr>
        <p:spPr>
          <a:xfrm>
            <a:off x="718457" y="3647525"/>
            <a:ext cx="10528663" cy="2308324"/>
          </a:xfrm>
          <a:prstGeom prst="rect">
            <a:avLst/>
          </a:prstGeom>
        </p:spPr>
        <p:txBody>
          <a:bodyPr wrap="square">
            <a:spAutoFit/>
          </a:bodyPr>
          <a:lstStyle/>
          <a:p>
            <a:pPr>
              <a:lnSpc>
                <a:spcPct val="150000"/>
              </a:lnSpc>
            </a:pPr>
            <a:r>
              <a:rPr lang="en-US" sz="2400" dirty="0"/>
              <a:t>Example: I want to be able to give presentation to other people and be able to confidently convey my message to them, but I stopped trying because I suffer from stage fright.</a:t>
            </a:r>
          </a:p>
          <a:p>
            <a:pPr>
              <a:lnSpc>
                <a:spcPct val="150000"/>
              </a:lnSpc>
            </a:pPr>
            <a:r>
              <a:rPr lang="en-US" sz="2400" dirty="0"/>
              <a:t> 	</a:t>
            </a:r>
          </a:p>
        </p:txBody>
      </p:sp>
    </p:spTree>
    <p:extLst>
      <p:ext uri="{BB962C8B-B14F-4D97-AF65-F5344CB8AC3E}">
        <p14:creationId xmlns:p14="http://schemas.microsoft.com/office/powerpoint/2010/main" val="262960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3" name="Rectangle 2"/>
          <p:cNvSpPr/>
          <p:nvPr/>
        </p:nvSpPr>
        <p:spPr>
          <a:xfrm>
            <a:off x="4376397" y="2967335"/>
            <a:ext cx="34392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Your Turn…</a:t>
            </a:r>
          </a:p>
        </p:txBody>
      </p:sp>
    </p:spTree>
    <p:extLst>
      <p:ext uri="{BB962C8B-B14F-4D97-AF65-F5344CB8AC3E}">
        <p14:creationId xmlns:p14="http://schemas.microsoft.com/office/powerpoint/2010/main" val="287580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22415" y="623116"/>
            <a:ext cx="11800731" cy="1200329"/>
          </a:xfrm>
          <a:prstGeom prst="rect">
            <a:avLst/>
          </a:prstGeom>
        </p:spPr>
        <p:txBody>
          <a:bodyPr wrap="none">
            <a:spAutoFit/>
          </a:bodyPr>
          <a:lstStyle/>
          <a:p>
            <a:r>
              <a:rPr lang="en-US" sz="3600" b="1" dirty="0">
                <a:solidFill>
                  <a:srgbClr val="C00000"/>
                </a:solidFill>
              </a:rPr>
              <a:t>We have been blessed with infinite potential and our brain </a:t>
            </a:r>
          </a:p>
          <a:p>
            <a:r>
              <a:rPr lang="en-US" sz="3600" b="1" dirty="0">
                <a:solidFill>
                  <a:srgbClr val="C00000"/>
                </a:solidFill>
              </a:rPr>
              <a:t>is an evidence of that.</a:t>
            </a: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1026" name="Picture 2" descr="Image result for br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3046" y="1380145"/>
            <a:ext cx="5293610" cy="529361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9F9B4B3-0410-40A5-A893-8A117FD498E9}"/>
              </a:ext>
            </a:extLst>
          </p:cNvPr>
          <p:cNvSpPr/>
          <p:nvPr/>
        </p:nvSpPr>
        <p:spPr>
          <a:xfrm>
            <a:off x="195635" y="4088432"/>
            <a:ext cx="6250631" cy="2585323"/>
          </a:xfrm>
          <a:prstGeom prst="rect">
            <a:avLst/>
          </a:prstGeom>
        </p:spPr>
        <p:txBody>
          <a:bodyPr wrap="square">
            <a:spAutoFit/>
          </a:bodyPr>
          <a:lstStyle/>
          <a:p>
            <a:r>
              <a:rPr lang="en-US" sz="3600" b="1" dirty="0">
                <a:solidFill>
                  <a:srgbClr val="C00000"/>
                </a:solidFill>
              </a:rPr>
              <a:t>“To be a champ, you have to</a:t>
            </a:r>
          </a:p>
          <a:p>
            <a:r>
              <a:rPr lang="en-US" sz="3600" b="1" dirty="0">
                <a:solidFill>
                  <a:srgbClr val="C00000"/>
                </a:solidFill>
              </a:rPr>
              <a:t>believe in yourself when no one else will”</a:t>
            </a:r>
          </a:p>
          <a:p>
            <a:pPr algn="r">
              <a:lnSpc>
                <a:spcPct val="150000"/>
              </a:lnSpc>
            </a:pPr>
            <a:r>
              <a:rPr lang="en-US" sz="3600" b="1" dirty="0">
                <a:solidFill>
                  <a:srgbClr val="C00000"/>
                </a:solidFill>
              </a:rPr>
              <a:t>Sugar Ray Robinson</a:t>
            </a:r>
          </a:p>
        </p:txBody>
      </p:sp>
    </p:spTree>
    <p:extLst>
      <p:ext uri="{BB962C8B-B14F-4D97-AF65-F5344CB8AC3E}">
        <p14:creationId xmlns:p14="http://schemas.microsoft.com/office/powerpoint/2010/main" val="291534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2054" name="Picture 6" descr="Image result for thomas edison bul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30" y="1653341"/>
            <a:ext cx="5707342" cy="321751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ir isaac newton on gra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246" y="3494622"/>
            <a:ext cx="5478743" cy="31759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9F9B4B3-0410-40A5-A893-8A117FD498E9}"/>
              </a:ext>
            </a:extLst>
          </p:cNvPr>
          <p:cNvSpPr/>
          <p:nvPr/>
        </p:nvSpPr>
        <p:spPr>
          <a:xfrm>
            <a:off x="645043" y="606900"/>
            <a:ext cx="3296095" cy="837473"/>
          </a:xfrm>
          <a:prstGeom prst="rect">
            <a:avLst/>
          </a:prstGeom>
        </p:spPr>
        <p:txBody>
          <a:bodyPr wrap="none">
            <a:spAutoFit/>
          </a:bodyPr>
          <a:lstStyle/>
          <a:p>
            <a:pPr>
              <a:lnSpc>
                <a:spcPct val="150000"/>
              </a:lnSpc>
            </a:pPr>
            <a:r>
              <a:rPr lang="en-US" sz="3600" b="1" dirty="0">
                <a:solidFill>
                  <a:srgbClr val="C00000"/>
                </a:solidFill>
              </a:rPr>
              <a:t>10000 attempts</a:t>
            </a:r>
          </a:p>
        </p:txBody>
      </p:sp>
      <p:sp>
        <p:nvSpPr>
          <p:cNvPr id="11" name="Rectangle 10">
            <a:extLst>
              <a:ext uri="{FF2B5EF4-FFF2-40B4-BE49-F238E27FC236}">
                <a16:creationId xmlns:a16="http://schemas.microsoft.com/office/drawing/2014/main" id="{29F9B4B3-0410-40A5-A893-8A117FD498E9}"/>
              </a:ext>
            </a:extLst>
          </p:cNvPr>
          <p:cNvSpPr/>
          <p:nvPr/>
        </p:nvSpPr>
        <p:spPr>
          <a:xfrm>
            <a:off x="6504308" y="2699741"/>
            <a:ext cx="5436681" cy="837473"/>
          </a:xfrm>
          <a:prstGeom prst="rect">
            <a:avLst/>
          </a:prstGeom>
        </p:spPr>
        <p:txBody>
          <a:bodyPr wrap="none">
            <a:spAutoFit/>
          </a:bodyPr>
          <a:lstStyle/>
          <a:p>
            <a:pPr>
              <a:lnSpc>
                <a:spcPct val="150000"/>
              </a:lnSpc>
            </a:pPr>
            <a:r>
              <a:rPr lang="en-US" sz="3600" b="1" dirty="0">
                <a:solidFill>
                  <a:srgbClr val="C00000"/>
                </a:solidFill>
              </a:rPr>
              <a:t>22 years to present gravity</a:t>
            </a:r>
          </a:p>
        </p:txBody>
      </p:sp>
    </p:spTree>
    <p:extLst>
      <p:ext uri="{BB962C8B-B14F-4D97-AF65-F5344CB8AC3E}">
        <p14:creationId xmlns:p14="http://schemas.microsoft.com/office/powerpoint/2010/main" val="101976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(The power of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pic>
        <p:nvPicPr>
          <p:cNvPr id="3076" name="Picture 4" descr="Image result for baby in wo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52" y="1686717"/>
            <a:ext cx="10058400" cy="5029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7511" y="739418"/>
            <a:ext cx="11700713" cy="830997"/>
          </a:xfrm>
          <a:prstGeom prst="rect">
            <a:avLst/>
          </a:prstGeom>
          <a:noFill/>
        </p:spPr>
        <p:txBody>
          <a:bodyPr wrap="square" rtlCol="0">
            <a:spAutoFit/>
          </a:bodyPr>
          <a:lstStyle/>
          <a:p>
            <a:r>
              <a:rPr lang="en-US" sz="2400" b="1" dirty="0">
                <a:solidFill>
                  <a:schemeClr val="accent6">
                    <a:lumMod val="75000"/>
                  </a:schemeClr>
                </a:solidFill>
              </a:rPr>
              <a:t>Nobody knows about the future of the child- Intelligence, career, marriage, fame etc. though the child is loved by parents because of faith.</a:t>
            </a:r>
            <a:endParaRPr lang="en-IN" sz="2400" b="1" dirty="0">
              <a:solidFill>
                <a:schemeClr val="accent6">
                  <a:lumMod val="75000"/>
                </a:schemeClr>
              </a:solidFill>
            </a:endParaRPr>
          </a:p>
        </p:txBody>
      </p:sp>
    </p:spTree>
    <p:extLst>
      <p:ext uri="{BB962C8B-B14F-4D97-AF65-F5344CB8AC3E}">
        <p14:creationId xmlns:p14="http://schemas.microsoft.com/office/powerpoint/2010/main" val="61304387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2003</TotalTime>
  <Words>483</Words>
  <Application>Microsoft Office PowerPoint</Application>
  <PresentationFormat>Widescreen</PresentationFormat>
  <Paragraphs>83</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Cambria Math</vt:lpstr>
      <vt:lpstr>CastleT</vt:lpstr>
      <vt:lpstr>Corbel</vt:lpstr>
      <vt:lpstr>Times New Roman</vt:lpstr>
      <vt:lpstr>Wingdings 2</vt:lpstr>
      <vt:lpstr>Frame</vt:lpstr>
      <vt:lpstr>Office Theme</vt:lpstr>
      <vt:lpstr>PowerPoint Presentation</vt:lpstr>
      <vt:lpstr>PowerPoint Presentation</vt:lpstr>
      <vt:lpstr>Learning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Shyam Dadhaniya</cp:lastModifiedBy>
  <cp:revision>426</cp:revision>
  <dcterms:created xsi:type="dcterms:W3CDTF">2019-05-12T04:30:00Z</dcterms:created>
  <dcterms:modified xsi:type="dcterms:W3CDTF">2021-04-06T11:53:38Z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