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7" r:id="rId3"/>
    <p:sldId id="310" r:id="rId4"/>
    <p:sldId id="437" r:id="rId5"/>
    <p:sldId id="438" r:id="rId6"/>
    <p:sldId id="464" r:id="rId7"/>
    <p:sldId id="465" r:id="rId8"/>
    <p:sldId id="466" r:id="rId9"/>
    <p:sldId id="476" r:id="rId10"/>
    <p:sldId id="477" r:id="rId11"/>
    <p:sldId id="467" r:id="rId12"/>
    <p:sldId id="468" r:id="rId13"/>
    <p:sldId id="473" r:id="rId14"/>
    <p:sldId id="469" r:id="rId15"/>
    <p:sldId id="470" r:id="rId16"/>
    <p:sldId id="474" r:id="rId17"/>
    <p:sldId id="475" r:id="rId18"/>
    <p:sldId id="471" r:id="rId19"/>
    <p:sldId id="472" r:id="rId20"/>
    <p:sldId id="4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5250" autoAdjust="0"/>
  </p:normalViewPr>
  <p:slideViewPr>
    <p:cSldViewPr snapToGrid="0">
      <p:cViewPr varScale="1">
        <p:scale>
          <a:sx n="72" d="100"/>
          <a:sy n="72" d="100"/>
        </p:scale>
        <p:origin x="408" y="78"/>
      </p:cViewPr>
      <p:guideLst>
        <p:guide orient="horz" pos="214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D37A2-8BC9-4E45-9343-C135B1061A6D}" type="datetimeFigureOut">
              <a:rPr lang="en-IN" smtClean="0"/>
              <a:t>06-04-2021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597F5-F5CD-473D-842F-77542F50D0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6D829F-BE79-4B70-9237-46122F827E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47128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872184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4728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78252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88E7BB-7166-40DF-A6F5-8AAAC10E7520}" type="datetimeFigureOut">
              <a:rPr lang="en-US" smtClean="0"/>
              <a:pPr/>
              <a:t>06-Apr-21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023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8E7BB-7166-40DF-A6F5-8AAAC10E7520}" type="datetimeFigureOut">
              <a:rPr lang="en-US" smtClean="0"/>
              <a:pPr/>
              <a:t>06-Apr-21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21339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7BB-7166-40DF-A6F5-8AAAC10E7520}" type="datetimeFigureOut">
              <a:rPr lang="en-US" smtClean="0"/>
              <a:pPr/>
              <a:t>06-Apr-21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542153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67813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69430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92410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1343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t>06-04-2021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7BB-7166-40DF-A6F5-8AAAC10E7520}" type="datetimeFigureOut">
              <a:rPr lang="en-US" smtClean="0"/>
              <a:pPr/>
              <a:t>06-Apr-21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220D-5339-4030-BD14-39F21EA773F9}" type="slidenum">
              <a:rPr lang="en-US" smtClean="0"/>
              <a:pPr/>
              <a:t>‹#›</a:t>
            </a:fld>
            <a:endParaRPr lang="en-US"/>
          </a:p>
        </p:txBody>
      </p:sp>
    </p:spTree>
    <p:extLst>
      <p:ext uri="{BB962C8B-B14F-4D97-AF65-F5344CB8AC3E}">
        <p14:creationId xmlns:p14="http://schemas.microsoft.com/office/powerpoint/2010/main" val="122213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5400"/>
            <a:ext cx="9144000" cy="635000"/>
          </a:xfrm>
          <a:prstGeom prst="rect">
            <a:avLst/>
          </a:prstGeom>
          <a:solidFill>
            <a:srgbClr val="00A3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en-US" b="1" dirty="0">
              <a:solidFill>
                <a:prstClr val="white"/>
              </a:solidFill>
              <a:latin typeface="Calibri"/>
            </a:endParaRPr>
          </a:p>
        </p:txBody>
      </p:sp>
      <p:sp>
        <p:nvSpPr>
          <p:cNvPr id="3076" name="TextBox 14"/>
          <p:cNvSpPr txBox="1">
            <a:spLocks noChangeArrowheads="1"/>
          </p:cNvSpPr>
          <p:nvPr/>
        </p:nvSpPr>
        <p:spPr bwMode="auto">
          <a:xfrm>
            <a:off x="1905000" y="1066801"/>
            <a:ext cx="8458200" cy="4408899"/>
          </a:xfrm>
          <a:prstGeom prst="rect">
            <a:avLst/>
          </a:prstGeom>
          <a:noFill/>
          <a:ln w="9525">
            <a:noFill/>
            <a:miter lim="800000"/>
            <a:headEnd/>
            <a:tailEnd/>
          </a:ln>
        </p:spPr>
        <p:txBody>
          <a:bodyPr wrap="square">
            <a:spAutoFit/>
          </a:bodyPr>
          <a:lstStyle/>
          <a:p>
            <a:pPr algn="ctr" defTabSz="914400">
              <a:lnSpc>
                <a:spcPct val="150000"/>
              </a:lnSpc>
            </a:pPr>
            <a:r>
              <a:rPr lang="en-US" sz="2000" b="1" u="sng" dirty="0">
                <a:solidFill>
                  <a:prstClr val="black"/>
                </a:solidFill>
                <a:latin typeface="Calibri"/>
              </a:rPr>
              <a:t>Disclaimer</a:t>
            </a:r>
            <a:endParaRPr lang="en-US" sz="1100" b="1" u="sng" dirty="0">
              <a:solidFill>
                <a:prstClr val="black"/>
              </a:solidFill>
              <a:latin typeface="Calibri"/>
            </a:endParaRPr>
          </a:p>
          <a:p>
            <a:pPr algn="just" defTabSz="914400">
              <a:lnSpc>
                <a:spcPct val="150000"/>
              </a:lnSpc>
            </a:pPr>
            <a:endParaRPr lang="en-US" sz="1100" dirty="0">
              <a:solidFill>
                <a:prstClr val="black"/>
              </a:solidFill>
              <a:latin typeface="Calibri"/>
            </a:endParaRPr>
          </a:p>
          <a:p>
            <a:pPr algn="just" defTabSz="914400"/>
            <a:endParaRPr lang="en-US" b="1" i="1" dirty="0">
              <a:solidFill>
                <a:prstClr val="black"/>
              </a:solidFill>
              <a:latin typeface="Calibri"/>
            </a:endParaRPr>
          </a:p>
          <a:p>
            <a:pPr algn="just" defTabSz="914400"/>
            <a:r>
              <a:rPr lang="en-US" b="1" i="1" dirty="0">
                <a:solidFill>
                  <a:prstClr val="black"/>
                </a:solidFill>
                <a:latin typeface="Calibri"/>
              </a:rPr>
              <a:t>It is hereby declared that the production of the said content is meant for                    non-commercial, scholastic and research purposes only. </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We admit that some of the content or the images provided in this channel's videos may be obtained through the routine Google image searches and few of them may be under copyright protection. Such usage is completely inadvertent.</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It is quite possible that we overlooked to give full scholarly credit to the Copyright Owners. We believe that the non-commercial, only-for-educational use of the material may allow the video in question fall under fair use of such content. However we </a:t>
            </a:r>
            <a:r>
              <a:rPr lang="en-US" b="1" i="1" dirty="0" err="1">
                <a:solidFill>
                  <a:prstClr val="black"/>
                </a:solidFill>
                <a:latin typeface="Calibri"/>
              </a:rPr>
              <a:t>honour</a:t>
            </a:r>
            <a:r>
              <a:rPr lang="en-US" b="1" i="1" dirty="0">
                <a:solidFill>
                  <a:prstClr val="black"/>
                </a:solidFill>
                <a:latin typeface="Calibri"/>
              </a:rPr>
              <a:t> the copyright holder's rights and the video shall be deleted from our channel in case of any such claim received by us or reported to us.</a:t>
            </a:r>
            <a:endParaRPr lang="en-US" sz="1100" dirty="0">
              <a:solidFill>
                <a:prstClr val="black"/>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10211834"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1</a:t>
            </a:r>
            <a:r>
              <a:rPr lang="en-US" sz="3200" b="1" dirty="0">
                <a:solidFill>
                  <a:srgbClr val="002060"/>
                </a:solidFill>
              </a:rPr>
              <a:t> : Unshakable Stability (</a:t>
            </a:r>
            <a:r>
              <a:rPr lang="en-US" sz="3200" b="1" dirty="0">
                <a:solidFill>
                  <a:srgbClr val="002060"/>
                </a:solidFill>
                <a:latin typeface="Times New Roman" panose="02020603050405020304" pitchFamily="18" charset="0"/>
                <a:cs typeface="Times New Roman" panose="02020603050405020304" pitchFamily="18" charset="0"/>
              </a:rPr>
              <a:t>26</a:t>
            </a:r>
            <a:r>
              <a:rPr lang="en-US" sz="3200" b="1" baseline="30000" dirty="0">
                <a:solidFill>
                  <a:srgbClr val="002060"/>
                </a:solidFill>
              </a:rPr>
              <a:t>th</a:t>
            </a:r>
            <a:r>
              <a:rPr lang="en-US" sz="3200" b="1" dirty="0">
                <a:solidFill>
                  <a:srgbClr val="002060"/>
                </a:solidFill>
              </a:rPr>
              <a:t> January, 2001)</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500005"/>
            <a:ext cx="2892138" cy="707886"/>
          </a:xfrm>
          <a:prstGeom prst="rect">
            <a:avLst/>
          </a:prstGeom>
          <a:noFill/>
        </p:spPr>
        <p:txBody>
          <a:bodyPr wrap="none" rtlCol="0">
            <a:spAutoFit/>
          </a:bodyPr>
          <a:lstStyle/>
          <a:p>
            <a:pPr marL="342900" indent="-342900">
              <a:buAutoNum type="arabicPeriod"/>
            </a:pPr>
            <a:r>
              <a:rPr lang="en-US" sz="4000" dirty="0">
                <a:solidFill>
                  <a:srgbClr val="C00000"/>
                </a:solidFill>
                <a:latin typeface="Times New Roman" panose="02020603050405020304" pitchFamily="18" charset="0"/>
                <a:cs typeface="Times New Roman" panose="02020603050405020304" pitchFamily="18" charset="0"/>
              </a:rPr>
              <a:t>Stay Stable</a:t>
            </a:r>
          </a:p>
        </p:txBody>
      </p:sp>
      <p:sp>
        <p:nvSpPr>
          <p:cNvPr id="4" name="TextBox 3">
            <a:extLst>
              <a:ext uri="{FF2B5EF4-FFF2-40B4-BE49-F238E27FC236}">
                <a16:creationId xmlns:a16="http://schemas.microsoft.com/office/drawing/2014/main" id="{59E0E8AA-954F-44EB-943D-6A4106E95DD8}"/>
              </a:ext>
            </a:extLst>
          </p:cNvPr>
          <p:cNvSpPr txBox="1"/>
          <p:nvPr/>
        </p:nvSpPr>
        <p:spPr>
          <a:xfrm>
            <a:off x="133909" y="1853810"/>
            <a:ext cx="5230919" cy="523220"/>
          </a:xfrm>
          <a:prstGeom prst="rect">
            <a:avLst/>
          </a:prstGeom>
          <a:noFill/>
        </p:spPr>
        <p:txBody>
          <a:bodyPr wrap="none" rtlCol="0">
            <a:spAutoFit/>
          </a:bodyPr>
          <a:lstStyle/>
          <a:p>
            <a:r>
              <a:rPr lang="en-US" sz="2800" b="1" i="1" u="sng" dirty="0"/>
              <a:t>Answer the following questions :</a:t>
            </a:r>
            <a:endParaRPr lang="en-IN" sz="2800" b="1" i="1" u="sng" dirty="0"/>
          </a:p>
        </p:txBody>
      </p:sp>
      <p:sp>
        <p:nvSpPr>
          <p:cNvPr id="7" name="TextBox 6">
            <a:extLst>
              <a:ext uri="{FF2B5EF4-FFF2-40B4-BE49-F238E27FC236}">
                <a16:creationId xmlns:a16="http://schemas.microsoft.com/office/drawing/2014/main" id="{AD39F9FB-BC40-4717-99D3-B61D209DB187}"/>
              </a:ext>
            </a:extLst>
          </p:cNvPr>
          <p:cNvSpPr txBox="1"/>
          <p:nvPr/>
        </p:nvSpPr>
        <p:spPr>
          <a:xfrm>
            <a:off x="133909" y="2377030"/>
            <a:ext cx="11924182" cy="1384995"/>
          </a:xfrm>
          <a:prstGeom prst="rect">
            <a:avLst/>
          </a:prstGeom>
          <a:noFill/>
        </p:spPr>
        <p:txBody>
          <a:bodyPr wrap="square" rtlCol="0">
            <a:spAutoFit/>
          </a:bodyPr>
          <a:lstStyle/>
          <a:p>
            <a:pPr marL="342900" indent="-342900" algn="just">
              <a:buAutoNum type="arabicPeriod"/>
            </a:pPr>
            <a:r>
              <a:rPr lang="en-US" sz="2800" dirty="0"/>
              <a:t>In the case study, we saw the elderly man respond to the situation with extraordinary understanding </a:t>
            </a:r>
            <a:r>
              <a:rPr lang="en-IN" sz="2800" dirty="0"/>
              <a:t>and patience. How would an average person react to the same situation that the elderly man found himself in?</a:t>
            </a:r>
          </a:p>
        </p:txBody>
      </p:sp>
      <p:sp>
        <p:nvSpPr>
          <p:cNvPr id="12" name="TextBox 11">
            <a:extLst>
              <a:ext uri="{FF2B5EF4-FFF2-40B4-BE49-F238E27FC236}">
                <a16:creationId xmlns:a16="http://schemas.microsoft.com/office/drawing/2014/main" id="{A8DD2BC7-5718-4D9D-8C6C-268C989B0ECC}"/>
              </a:ext>
            </a:extLst>
          </p:cNvPr>
          <p:cNvSpPr txBox="1"/>
          <p:nvPr/>
        </p:nvSpPr>
        <p:spPr>
          <a:xfrm>
            <a:off x="133909" y="4202782"/>
            <a:ext cx="11924182" cy="954107"/>
          </a:xfrm>
          <a:prstGeom prst="rect">
            <a:avLst/>
          </a:prstGeom>
          <a:noFill/>
        </p:spPr>
        <p:txBody>
          <a:bodyPr wrap="square" rtlCol="0">
            <a:spAutoFit/>
          </a:bodyPr>
          <a:lstStyle/>
          <a:p>
            <a:pPr algn="just"/>
            <a:r>
              <a:rPr lang="en-US" sz="2800" dirty="0"/>
              <a:t>2. From where did the elderly man find inspiration to deal with the difficult situation? With which understanding did he find stability?</a:t>
            </a:r>
            <a:endParaRPr lang="en-IN" sz="2800" dirty="0"/>
          </a:p>
        </p:txBody>
      </p:sp>
    </p:spTree>
    <p:extLst>
      <p:ext uri="{BB962C8B-B14F-4D97-AF65-F5344CB8AC3E}">
        <p14:creationId xmlns:p14="http://schemas.microsoft.com/office/powerpoint/2010/main" val="46860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446590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2</a:t>
            </a:r>
            <a:r>
              <a:rPr lang="en-US" sz="3200" b="1" dirty="0">
                <a:solidFill>
                  <a:srgbClr val="002060"/>
                </a:solidFill>
              </a:rPr>
              <a:t> : Hold On</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623116"/>
            <a:ext cx="2839239"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2. Find Strength</a:t>
            </a:r>
          </a:p>
        </p:txBody>
      </p:sp>
      <p:pic>
        <p:nvPicPr>
          <p:cNvPr id="5122" name="Picture 2" descr="Image result for successful">
            <a:extLst>
              <a:ext uri="{FF2B5EF4-FFF2-40B4-BE49-F238E27FC236}">
                <a16:creationId xmlns:a16="http://schemas.microsoft.com/office/drawing/2014/main" id="{08712F00-DB86-4A54-B18A-E8B727271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773" y="1581309"/>
            <a:ext cx="9354197" cy="52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55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05756" y="365748"/>
            <a:ext cx="446590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2</a:t>
            </a:r>
            <a:r>
              <a:rPr lang="en-US" sz="3200" b="1" dirty="0">
                <a:solidFill>
                  <a:srgbClr val="002060"/>
                </a:solidFill>
              </a:rPr>
              <a:t> : Hold On</a:t>
            </a:r>
          </a:p>
        </p:txBody>
      </p:sp>
      <p:sp>
        <p:nvSpPr>
          <p:cNvPr id="3" name="TextBox 2">
            <a:extLst>
              <a:ext uri="{FF2B5EF4-FFF2-40B4-BE49-F238E27FC236}">
                <a16:creationId xmlns:a16="http://schemas.microsoft.com/office/drawing/2014/main" id="{D11D7902-E644-4595-9B95-FF910AA1810D}"/>
              </a:ext>
            </a:extLst>
          </p:cNvPr>
          <p:cNvSpPr txBox="1"/>
          <p:nvPr/>
        </p:nvSpPr>
        <p:spPr>
          <a:xfrm>
            <a:off x="9131605" y="583975"/>
            <a:ext cx="2839239"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2. Find Strength</a:t>
            </a:r>
          </a:p>
        </p:txBody>
      </p:sp>
      <p:sp>
        <p:nvSpPr>
          <p:cNvPr id="10" name="TextBox 9">
            <a:extLst>
              <a:ext uri="{FF2B5EF4-FFF2-40B4-BE49-F238E27FC236}">
                <a16:creationId xmlns:a16="http://schemas.microsoft.com/office/drawing/2014/main" id="{65EA6CB1-EEE7-40D3-BFB1-9237E034FE28}"/>
              </a:ext>
            </a:extLst>
          </p:cNvPr>
          <p:cNvSpPr txBox="1"/>
          <p:nvPr/>
        </p:nvSpPr>
        <p:spPr>
          <a:xfrm>
            <a:off x="176682" y="1256295"/>
            <a:ext cx="11838635" cy="5170646"/>
          </a:xfrm>
          <a:prstGeom prst="rect">
            <a:avLst/>
          </a:prstGeom>
          <a:noFill/>
        </p:spPr>
        <p:txBody>
          <a:bodyPr wrap="square" rtlCol="0">
            <a:spAutoFit/>
          </a:bodyPr>
          <a:lstStyle/>
          <a:p>
            <a:pPr algn="just"/>
            <a:r>
              <a:rPr lang="en-US" sz="2200" dirty="0"/>
              <a:t>Since a young age, She experienced constant miseries. Even though she was born in a grand home in India, amidst luxury. Her father’s alcohol addiction created a toxic atmosphere in the home. To avoid the fighting, she would hide in the local church. Her father’s bad financial choices caused them to lose their home. They ended up living in a very small simple house. Her mother soon faced a serious accident and suffered much pain due to burns. Even after marriage and finding a new home in America, she had to live in poverty. She had to do low-end work to care for her family. Amidst all these problems, she would find peace when talking to her brother. They would talk for hours. They successfully submitted a file for him to come to America. She was excited to soon have his company. But it was not long until bad news struck once again, her brother had died in accident.</a:t>
            </a:r>
          </a:p>
          <a:p>
            <a:pPr algn="just"/>
            <a:endParaRPr lang="en-US" sz="2200" dirty="0"/>
          </a:p>
          <a:p>
            <a:pPr algn="just"/>
            <a:r>
              <a:rPr lang="en-US" sz="2200" dirty="0"/>
              <a:t>Throughout this pain and hardship, she found something that kept her strong. After attending a spiritual assembly in 2007, she felt her faith reawakened. From then on, she tried to mentally connect to God and her guru in every task throughout the day. She would constantly remind herself that God loves me and is always with me. It was through this connection that she found hope and happiness throughout all her difficulties.</a:t>
            </a:r>
            <a:endParaRPr lang="en-IN" sz="2200" dirty="0"/>
          </a:p>
        </p:txBody>
      </p:sp>
    </p:spTree>
    <p:extLst>
      <p:ext uri="{BB962C8B-B14F-4D97-AF65-F5344CB8AC3E}">
        <p14:creationId xmlns:p14="http://schemas.microsoft.com/office/powerpoint/2010/main" val="43350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4" name="TextBox 3">
            <a:extLst>
              <a:ext uri="{FF2B5EF4-FFF2-40B4-BE49-F238E27FC236}">
                <a16:creationId xmlns:a16="http://schemas.microsoft.com/office/drawing/2014/main" id="{59E0E8AA-954F-44EB-943D-6A4106E95DD8}"/>
              </a:ext>
            </a:extLst>
          </p:cNvPr>
          <p:cNvSpPr txBox="1"/>
          <p:nvPr/>
        </p:nvSpPr>
        <p:spPr>
          <a:xfrm>
            <a:off x="133909" y="1853810"/>
            <a:ext cx="4956806" cy="523220"/>
          </a:xfrm>
          <a:prstGeom prst="rect">
            <a:avLst/>
          </a:prstGeom>
          <a:noFill/>
        </p:spPr>
        <p:txBody>
          <a:bodyPr wrap="none" rtlCol="0">
            <a:spAutoFit/>
          </a:bodyPr>
          <a:lstStyle/>
          <a:p>
            <a:r>
              <a:rPr lang="en-US" sz="2800" b="1" i="1" u="sng" dirty="0"/>
              <a:t>Answer the following question :</a:t>
            </a:r>
            <a:endParaRPr lang="en-IN" sz="2800" b="1" i="1" u="sng" dirty="0"/>
          </a:p>
        </p:txBody>
      </p:sp>
      <p:sp>
        <p:nvSpPr>
          <p:cNvPr id="7" name="TextBox 6">
            <a:extLst>
              <a:ext uri="{FF2B5EF4-FFF2-40B4-BE49-F238E27FC236}">
                <a16:creationId xmlns:a16="http://schemas.microsoft.com/office/drawing/2014/main" id="{AD39F9FB-BC40-4717-99D3-B61D209DB187}"/>
              </a:ext>
            </a:extLst>
          </p:cNvPr>
          <p:cNvSpPr txBox="1"/>
          <p:nvPr/>
        </p:nvSpPr>
        <p:spPr>
          <a:xfrm>
            <a:off x="133909" y="2776526"/>
            <a:ext cx="11924182" cy="523220"/>
          </a:xfrm>
          <a:prstGeom prst="rect">
            <a:avLst/>
          </a:prstGeom>
          <a:noFill/>
        </p:spPr>
        <p:txBody>
          <a:bodyPr wrap="square" rtlCol="0">
            <a:spAutoFit/>
          </a:bodyPr>
          <a:lstStyle/>
          <a:p>
            <a:pPr marL="342900" indent="-342900" algn="just">
              <a:buAutoNum type="arabicPeriod"/>
            </a:pPr>
            <a:r>
              <a:rPr lang="en-US" sz="2800" dirty="0"/>
              <a:t>How did Practicing Faith help this woman live a happy life?</a:t>
            </a:r>
            <a:endParaRPr lang="en-IN" sz="2800" dirty="0"/>
          </a:p>
        </p:txBody>
      </p:sp>
      <p:sp>
        <p:nvSpPr>
          <p:cNvPr id="10" name="TextBox 9">
            <a:extLst>
              <a:ext uri="{FF2B5EF4-FFF2-40B4-BE49-F238E27FC236}">
                <a16:creationId xmlns:a16="http://schemas.microsoft.com/office/drawing/2014/main" id="{3E5559DA-288A-4F0C-8701-AA084C6B9B71}"/>
              </a:ext>
            </a:extLst>
          </p:cNvPr>
          <p:cNvSpPr txBox="1"/>
          <p:nvPr/>
        </p:nvSpPr>
        <p:spPr>
          <a:xfrm>
            <a:off x="133909" y="623116"/>
            <a:ext cx="2839239"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2. Find Strength</a:t>
            </a:r>
          </a:p>
        </p:txBody>
      </p:sp>
      <p:sp>
        <p:nvSpPr>
          <p:cNvPr id="13" name="Rectangle 12">
            <a:extLst>
              <a:ext uri="{FF2B5EF4-FFF2-40B4-BE49-F238E27FC236}">
                <a16:creationId xmlns:a16="http://schemas.microsoft.com/office/drawing/2014/main" id="{473B1447-96FC-47CC-882F-AB95B559D722}"/>
              </a:ext>
            </a:extLst>
          </p:cNvPr>
          <p:cNvSpPr/>
          <p:nvPr/>
        </p:nvSpPr>
        <p:spPr>
          <a:xfrm>
            <a:off x="133909" y="923986"/>
            <a:ext cx="446590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2</a:t>
            </a:r>
            <a:r>
              <a:rPr lang="en-US" sz="3200" b="1" dirty="0">
                <a:solidFill>
                  <a:srgbClr val="002060"/>
                </a:solidFill>
              </a:rPr>
              <a:t> : Hold On</a:t>
            </a:r>
          </a:p>
        </p:txBody>
      </p:sp>
    </p:spTree>
    <p:extLst>
      <p:ext uri="{BB962C8B-B14F-4D97-AF65-F5344CB8AC3E}">
        <p14:creationId xmlns:p14="http://schemas.microsoft.com/office/powerpoint/2010/main" val="35636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418858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3</a:t>
            </a:r>
            <a:r>
              <a:rPr lang="en-US" sz="3200" b="1" dirty="0">
                <a:solidFill>
                  <a:srgbClr val="002060"/>
                </a:solidFill>
              </a:rPr>
              <a:t> : Prayer</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623116"/>
            <a:ext cx="5772286"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3. Achieve Beyond Your Potential</a:t>
            </a:r>
          </a:p>
        </p:txBody>
      </p:sp>
      <p:pic>
        <p:nvPicPr>
          <p:cNvPr id="7170" name="Picture 2" descr="Image result for boy in fron of computer in study room">
            <a:extLst>
              <a:ext uri="{FF2B5EF4-FFF2-40B4-BE49-F238E27FC236}">
                <a16:creationId xmlns:a16="http://schemas.microsoft.com/office/drawing/2014/main" id="{C5C3D29B-BC91-4743-8721-CCD5ACAE56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69"/>
          <a:stretch/>
        </p:blipFill>
        <p:spPr bwMode="auto">
          <a:xfrm>
            <a:off x="300452" y="1722199"/>
            <a:ext cx="5273271" cy="49743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rayer by boy animation">
            <a:extLst>
              <a:ext uri="{FF2B5EF4-FFF2-40B4-BE49-F238E27FC236}">
                <a16:creationId xmlns:a16="http://schemas.microsoft.com/office/drawing/2014/main" id="{3976A0DD-379A-438E-BAB2-324B4672F7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4630" y="1474847"/>
            <a:ext cx="4188583" cy="514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38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418858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3</a:t>
            </a:r>
            <a:r>
              <a:rPr lang="en-US" sz="3200" b="1" dirty="0">
                <a:solidFill>
                  <a:srgbClr val="002060"/>
                </a:solidFill>
              </a:rPr>
              <a:t> : Prayer</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623116"/>
            <a:ext cx="5772286"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3. Achieve Beyond Your Potential</a:t>
            </a:r>
          </a:p>
        </p:txBody>
      </p:sp>
      <p:pic>
        <p:nvPicPr>
          <p:cNvPr id="7" name="Picture 6">
            <a:extLst>
              <a:ext uri="{FF2B5EF4-FFF2-40B4-BE49-F238E27FC236}">
                <a16:creationId xmlns:a16="http://schemas.microsoft.com/office/drawing/2014/main" id="{6F7ADA65-BF07-4239-8430-575CBEA98428}"/>
              </a:ext>
            </a:extLst>
          </p:cNvPr>
          <p:cNvPicPr>
            <a:picLocks noChangeAspect="1"/>
          </p:cNvPicPr>
          <p:nvPr/>
        </p:nvPicPr>
        <p:blipFill rotWithShape="1">
          <a:blip r:embed="rId2">
            <a:extLst>
              <a:ext uri="{28A0092B-C50C-407E-A947-70E740481C1C}">
                <a14:useLocalDpi xmlns:a14="http://schemas.microsoft.com/office/drawing/2010/main" val="0"/>
              </a:ext>
            </a:extLst>
          </a:blip>
          <a:srcRect t="27032" b="43819"/>
          <a:stretch/>
        </p:blipFill>
        <p:spPr>
          <a:xfrm>
            <a:off x="787666" y="1662239"/>
            <a:ext cx="9714617" cy="5034310"/>
          </a:xfrm>
          <a:prstGeom prst="rect">
            <a:avLst/>
          </a:prstGeom>
        </p:spPr>
      </p:pic>
    </p:spTree>
    <p:extLst>
      <p:ext uri="{BB962C8B-B14F-4D97-AF65-F5344CB8AC3E}">
        <p14:creationId xmlns:p14="http://schemas.microsoft.com/office/powerpoint/2010/main" val="59121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418858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3</a:t>
            </a:r>
            <a:r>
              <a:rPr lang="en-US" sz="3200" b="1" dirty="0">
                <a:solidFill>
                  <a:srgbClr val="002060"/>
                </a:solidFill>
              </a:rPr>
              <a:t> : Prayer</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623116"/>
            <a:ext cx="5772286"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3. Achieve Beyond Your Potential</a:t>
            </a:r>
          </a:p>
        </p:txBody>
      </p:sp>
      <p:pic>
        <p:nvPicPr>
          <p:cNvPr id="8" name="Picture 7">
            <a:extLst>
              <a:ext uri="{FF2B5EF4-FFF2-40B4-BE49-F238E27FC236}">
                <a16:creationId xmlns:a16="http://schemas.microsoft.com/office/drawing/2014/main" id="{F37DCE2D-6473-45F6-B1E5-291A1EC10859}"/>
              </a:ext>
            </a:extLst>
          </p:cNvPr>
          <p:cNvPicPr>
            <a:picLocks noChangeAspect="1"/>
          </p:cNvPicPr>
          <p:nvPr/>
        </p:nvPicPr>
        <p:blipFill rotWithShape="1">
          <a:blip r:embed="rId2">
            <a:extLst>
              <a:ext uri="{28A0092B-C50C-407E-A947-70E740481C1C}">
                <a14:useLocalDpi xmlns:a14="http://schemas.microsoft.com/office/drawing/2010/main" val="0"/>
              </a:ext>
            </a:extLst>
          </a:blip>
          <a:srcRect t="56181" b="29579"/>
          <a:stretch/>
        </p:blipFill>
        <p:spPr>
          <a:xfrm>
            <a:off x="299387" y="1676051"/>
            <a:ext cx="11580096" cy="2931460"/>
          </a:xfrm>
          <a:prstGeom prst="rect">
            <a:avLst/>
          </a:prstGeom>
        </p:spPr>
      </p:pic>
    </p:spTree>
    <p:extLst>
      <p:ext uri="{BB962C8B-B14F-4D97-AF65-F5344CB8AC3E}">
        <p14:creationId xmlns:p14="http://schemas.microsoft.com/office/powerpoint/2010/main" val="197707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4" name="TextBox 3">
            <a:extLst>
              <a:ext uri="{FF2B5EF4-FFF2-40B4-BE49-F238E27FC236}">
                <a16:creationId xmlns:a16="http://schemas.microsoft.com/office/drawing/2014/main" id="{59E0E8AA-954F-44EB-943D-6A4106E95DD8}"/>
              </a:ext>
            </a:extLst>
          </p:cNvPr>
          <p:cNvSpPr txBox="1"/>
          <p:nvPr/>
        </p:nvSpPr>
        <p:spPr>
          <a:xfrm>
            <a:off x="133909" y="1853810"/>
            <a:ext cx="5107488" cy="523220"/>
          </a:xfrm>
          <a:prstGeom prst="rect">
            <a:avLst/>
          </a:prstGeom>
          <a:noFill/>
        </p:spPr>
        <p:txBody>
          <a:bodyPr wrap="none" rtlCol="0">
            <a:spAutoFit/>
          </a:bodyPr>
          <a:lstStyle/>
          <a:p>
            <a:r>
              <a:rPr lang="en-US" sz="2800" b="1" i="1" u="sng" dirty="0"/>
              <a:t>Answer the following questions :</a:t>
            </a:r>
            <a:endParaRPr lang="en-IN" sz="2800" b="1" i="1" u="sng" dirty="0"/>
          </a:p>
        </p:txBody>
      </p:sp>
      <p:sp>
        <p:nvSpPr>
          <p:cNvPr id="7" name="TextBox 6">
            <a:extLst>
              <a:ext uri="{FF2B5EF4-FFF2-40B4-BE49-F238E27FC236}">
                <a16:creationId xmlns:a16="http://schemas.microsoft.com/office/drawing/2014/main" id="{AD39F9FB-BC40-4717-99D3-B61D209DB187}"/>
              </a:ext>
            </a:extLst>
          </p:cNvPr>
          <p:cNvSpPr txBox="1"/>
          <p:nvPr/>
        </p:nvSpPr>
        <p:spPr>
          <a:xfrm>
            <a:off x="133909" y="2776526"/>
            <a:ext cx="11924182" cy="954107"/>
          </a:xfrm>
          <a:prstGeom prst="rect">
            <a:avLst/>
          </a:prstGeom>
          <a:noFill/>
        </p:spPr>
        <p:txBody>
          <a:bodyPr wrap="square" rtlCol="0">
            <a:spAutoFit/>
          </a:bodyPr>
          <a:lstStyle/>
          <a:p>
            <a:pPr marL="342900" indent="-342900" algn="just">
              <a:buAutoNum type="arabicPeriod"/>
            </a:pPr>
            <a:r>
              <a:rPr lang="en-US" sz="2800" dirty="0"/>
              <a:t>How do we know that Kalpesh Bhatt did not have the capacity to achieve the highest score in the exam?</a:t>
            </a:r>
            <a:endParaRPr lang="en-IN" sz="2800" dirty="0"/>
          </a:p>
        </p:txBody>
      </p:sp>
      <p:sp>
        <p:nvSpPr>
          <p:cNvPr id="9" name="Rectangle 8">
            <a:extLst>
              <a:ext uri="{FF2B5EF4-FFF2-40B4-BE49-F238E27FC236}">
                <a16:creationId xmlns:a16="http://schemas.microsoft.com/office/drawing/2014/main" id="{208328B4-1DDF-4682-810F-C84DD74E2370}"/>
              </a:ext>
            </a:extLst>
          </p:cNvPr>
          <p:cNvSpPr/>
          <p:nvPr/>
        </p:nvSpPr>
        <p:spPr>
          <a:xfrm>
            <a:off x="133909" y="923986"/>
            <a:ext cx="4188583"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3</a:t>
            </a:r>
            <a:r>
              <a:rPr lang="en-US" sz="3200" b="1" dirty="0">
                <a:solidFill>
                  <a:srgbClr val="002060"/>
                </a:solidFill>
              </a:rPr>
              <a:t> : Prayer</a:t>
            </a:r>
          </a:p>
        </p:txBody>
      </p:sp>
      <p:sp>
        <p:nvSpPr>
          <p:cNvPr id="12" name="TextBox 11">
            <a:extLst>
              <a:ext uri="{FF2B5EF4-FFF2-40B4-BE49-F238E27FC236}">
                <a16:creationId xmlns:a16="http://schemas.microsoft.com/office/drawing/2014/main" id="{6DC0EF43-532E-4AAC-849F-B80986CC37EE}"/>
              </a:ext>
            </a:extLst>
          </p:cNvPr>
          <p:cNvSpPr txBox="1"/>
          <p:nvPr/>
        </p:nvSpPr>
        <p:spPr>
          <a:xfrm>
            <a:off x="133909" y="623116"/>
            <a:ext cx="5772286" cy="584775"/>
          </a:xfrm>
          <a:prstGeom prst="rect">
            <a:avLst/>
          </a:prstGeom>
          <a:noFill/>
        </p:spPr>
        <p:txBody>
          <a:bodyPr wrap="non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3. Achieve Beyond Your Potential</a:t>
            </a:r>
          </a:p>
        </p:txBody>
      </p:sp>
      <p:sp>
        <p:nvSpPr>
          <p:cNvPr id="14" name="TextBox 13">
            <a:extLst>
              <a:ext uri="{FF2B5EF4-FFF2-40B4-BE49-F238E27FC236}">
                <a16:creationId xmlns:a16="http://schemas.microsoft.com/office/drawing/2014/main" id="{E7596362-9944-4426-BBDB-10A94FC457E2}"/>
              </a:ext>
            </a:extLst>
          </p:cNvPr>
          <p:cNvSpPr txBox="1"/>
          <p:nvPr/>
        </p:nvSpPr>
        <p:spPr>
          <a:xfrm>
            <a:off x="199259" y="4411497"/>
            <a:ext cx="11924182" cy="523220"/>
          </a:xfrm>
          <a:prstGeom prst="rect">
            <a:avLst/>
          </a:prstGeom>
          <a:noFill/>
        </p:spPr>
        <p:txBody>
          <a:bodyPr wrap="square" rtlCol="0">
            <a:spAutoFit/>
          </a:bodyPr>
          <a:lstStyle/>
          <a:p>
            <a:pPr algn="just"/>
            <a:r>
              <a:rPr lang="en-US" sz="2800" dirty="0"/>
              <a:t>2. How did prayer help him when he was feeling overwhelmed?</a:t>
            </a:r>
            <a:endParaRPr lang="en-IN" sz="2800" dirty="0"/>
          </a:p>
        </p:txBody>
      </p:sp>
    </p:spTree>
    <p:extLst>
      <p:ext uri="{BB962C8B-B14F-4D97-AF65-F5344CB8AC3E}">
        <p14:creationId xmlns:p14="http://schemas.microsoft.com/office/powerpoint/2010/main" val="22322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4" name="TextBox 3">
            <a:extLst>
              <a:ext uri="{FF2B5EF4-FFF2-40B4-BE49-F238E27FC236}">
                <a16:creationId xmlns:a16="http://schemas.microsoft.com/office/drawing/2014/main" id="{59E0E8AA-954F-44EB-943D-6A4106E95DD8}"/>
              </a:ext>
            </a:extLst>
          </p:cNvPr>
          <p:cNvSpPr txBox="1"/>
          <p:nvPr/>
        </p:nvSpPr>
        <p:spPr>
          <a:xfrm>
            <a:off x="199259" y="1527979"/>
            <a:ext cx="11716715" cy="954107"/>
          </a:xfrm>
          <a:prstGeom prst="rect">
            <a:avLst/>
          </a:prstGeom>
          <a:noFill/>
        </p:spPr>
        <p:txBody>
          <a:bodyPr wrap="square" rtlCol="0">
            <a:spAutoFit/>
          </a:bodyPr>
          <a:lstStyle/>
          <a:p>
            <a:r>
              <a:rPr lang="en-US" sz="2800" b="1" i="1" u="sng" dirty="0"/>
              <a:t>Write potential prayers that you could perform that you could perform throughout the day.</a:t>
            </a:r>
            <a:endParaRPr lang="en-IN" sz="2800" b="1" i="1" u="sng" dirty="0"/>
          </a:p>
        </p:txBody>
      </p:sp>
      <p:sp>
        <p:nvSpPr>
          <p:cNvPr id="9" name="Rectangle 8">
            <a:extLst>
              <a:ext uri="{FF2B5EF4-FFF2-40B4-BE49-F238E27FC236}">
                <a16:creationId xmlns:a16="http://schemas.microsoft.com/office/drawing/2014/main" id="{208328B4-1DDF-4682-810F-C84DD74E2370}"/>
              </a:ext>
            </a:extLst>
          </p:cNvPr>
          <p:cNvSpPr/>
          <p:nvPr/>
        </p:nvSpPr>
        <p:spPr>
          <a:xfrm>
            <a:off x="199259" y="623116"/>
            <a:ext cx="1641796" cy="920252"/>
          </a:xfrm>
          <a:prstGeom prst="rect">
            <a:avLst/>
          </a:prstGeom>
        </p:spPr>
        <p:txBody>
          <a:bodyPr wrap="none">
            <a:spAutoFit/>
          </a:bodyPr>
          <a:lstStyle/>
          <a:p>
            <a:pPr>
              <a:lnSpc>
                <a:spcPct val="150000"/>
              </a:lnSpc>
            </a:pPr>
            <a:r>
              <a:rPr lang="en-US" sz="4000" b="1" dirty="0">
                <a:solidFill>
                  <a:srgbClr val="002060"/>
                </a:solidFill>
              </a:rPr>
              <a:t>Prayer</a:t>
            </a:r>
          </a:p>
        </p:txBody>
      </p:sp>
      <p:graphicFrame>
        <p:nvGraphicFramePr>
          <p:cNvPr id="6" name="Table 7">
            <a:extLst>
              <a:ext uri="{FF2B5EF4-FFF2-40B4-BE49-F238E27FC236}">
                <a16:creationId xmlns:a16="http://schemas.microsoft.com/office/drawing/2014/main" id="{A08D1AA7-9BE9-4331-A897-F2BEFCC61299}"/>
              </a:ext>
            </a:extLst>
          </p:cNvPr>
          <p:cNvGraphicFramePr>
            <a:graphicFrameLocks noGrp="1"/>
          </p:cNvGraphicFramePr>
          <p:nvPr>
            <p:extLst>
              <p:ext uri="{D42A27DB-BD31-4B8C-83A1-F6EECF244321}">
                <p14:modId xmlns:p14="http://schemas.microsoft.com/office/powerpoint/2010/main" val="3077414531"/>
              </p:ext>
            </p:extLst>
          </p:nvPr>
        </p:nvGraphicFramePr>
        <p:xfrm>
          <a:off x="431800" y="2786210"/>
          <a:ext cx="11484174" cy="3806616"/>
        </p:xfrm>
        <a:graphic>
          <a:graphicData uri="http://schemas.openxmlformats.org/drawingml/2006/table">
            <a:tbl>
              <a:tblPr firstRow="1" bandRow="1">
                <a:tableStyleId>{5940675A-B579-460E-94D1-54222C63F5DA}</a:tableStyleId>
              </a:tblPr>
              <a:tblGrid>
                <a:gridCol w="5456936">
                  <a:extLst>
                    <a:ext uri="{9D8B030D-6E8A-4147-A177-3AD203B41FA5}">
                      <a16:colId xmlns:a16="http://schemas.microsoft.com/office/drawing/2014/main" val="3750542079"/>
                    </a:ext>
                  </a:extLst>
                </a:gridCol>
                <a:gridCol w="2199180">
                  <a:extLst>
                    <a:ext uri="{9D8B030D-6E8A-4147-A177-3AD203B41FA5}">
                      <a16:colId xmlns:a16="http://schemas.microsoft.com/office/drawing/2014/main" val="2120042083"/>
                    </a:ext>
                  </a:extLst>
                </a:gridCol>
                <a:gridCol w="3828058">
                  <a:extLst>
                    <a:ext uri="{9D8B030D-6E8A-4147-A177-3AD203B41FA5}">
                      <a16:colId xmlns:a16="http://schemas.microsoft.com/office/drawing/2014/main" val="3824733148"/>
                    </a:ext>
                  </a:extLst>
                </a:gridCol>
              </a:tblGrid>
              <a:tr h="634436">
                <a:tc>
                  <a:txBody>
                    <a:bodyPr/>
                    <a:lstStyle/>
                    <a:p>
                      <a:r>
                        <a:rPr lang="en-US" sz="2400" dirty="0">
                          <a:solidFill>
                            <a:srgbClr val="002060"/>
                          </a:solidFill>
                        </a:rPr>
                        <a:t>Wake Up</a:t>
                      </a:r>
                      <a:endParaRPr lang="en-IN" sz="2400" dirty="0">
                        <a:solidFill>
                          <a:srgbClr val="002060"/>
                        </a:solidFill>
                      </a:endParaRPr>
                    </a:p>
                  </a:txBody>
                  <a:tcPr/>
                </a:tc>
                <a:tc>
                  <a:txBody>
                    <a:bodyPr/>
                    <a:lstStyle/>
                    <a:p>
                      <a:r>
                        <a:rPr lang="en-US" sz="2400" dirty="0">
                          <a:solidFill>
                            <a:srgbClr val="002060"/>
                          </a:solidFill>
                        </a:rPr>
                        <a:t>Description</a:t>
                      </a:r>
                      <a:endParaRPr lang="en-IN" sz="2400" dirty="0">
                        <a:solidFill>
                          <a:srgbClr val="002060"/>
                        </a:solidFill>
                      </a:endParaRPr>
                    </a:p>
                  </a:txBody>
                  <a:tcPr/>
                </a:tc>
                <a:tc>
                  <a:txBody>
                    <a:bodyPr/>
                    <a:lstStyle/>
                    <a:p>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2815568901"/>
                  </a:ext>
                </a:extLst>
              </a:tr>
              <a:tr h="634436">
                <a:tc>
                  <a:txBody>
                    <a:bodyPr/>
                    <a:lstStyle/>
                    <a:p>
                      <a:r>
                        <a:rPr lang="en-US" sz="2400" dirty="0">
                          <a:solidFill>
                            <a:srgbClr val="002060"/>
                          </a:solidFill>
                        </a:rPr>
                        <a:t>Before leaving the house</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Description</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3770244179"/>
                  </a:ext>
                </a:extLst>
              </a:tr>
              <a:tr h="634436">
                <a:tc>
                  <a:txBody>
                    <a:bodyPr/>
                    <a:lstStyle/>
                    <a:p>
                      <a:r>
                        <a:rPr lang="en-US" sz="2400" dirty="0">
                          <a:solidFill>
                            <a:srgbClr val="002060"/>
                          </a:solidFill>
                        </a:rPr>
                        <a:t>Before the first class begins</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Description</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1360539535"/>
                  </a:ext>
                </a:extLst>
              </a:tr>
              <a:tr h="634436">
                <a:tc>
                  <a:txBody>
                    <a:bodyPr/>
                    <a:lstStyle/>
                    <a:p>
                      <a:r>
                        <a:rPr lang="en-US" sz="2400" dirty="0">
                          <a:solidFill>
                            <a:srgbClr val="002060"/>
                          </a:solidFill>
                        </a:rPr>
                        <a:t>Before eating lunch</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Description</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2044788349"/>
                  </a:ext>
                </a:extLst>
              </a:tr>
              <a:tr h="634436">
                <a:tc>
                  <a:txBody>
                    <a:bodyPr/>
                    <a:lstStyle/>
                    <a:p>
                      <a:r>
                        <a:rPr lang="en-US" sz="2400" dirty="0">
                          <a:solidFill>
                            <a:srgbClr val="002060"/>
                          </a:solidFill>
                        </a:rPr>
                        <a:t>Before studying for exams</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Description</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622912760"/>
                  </a:ext>
                </a:extLst>
              </a:tr>
              <a:tr h="634436">
                <a:tc>
                  <a:txBody>
                    <a:bodyPr/>
                    <a:lstStyle/>
                    <a:p>
                      <a:r>
                        <a:rPr lang="en-US" sz="2400" dirty="0">
                          <a:solidFill>
                            <a:srgbClr val="002060"/>
                          </a:solidFill>
                        </a:rPr>
                        <a:t>Before Sleeping</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Description</a:t>
                      </a:r>
                      <a:endParaRPr lang="en-IN" sz="2400"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rPr>
                        <a:t>Tick Here</a:t>
                      </a:r>
                      <a:endParaRPr lang="en-IN" sz="2400" dirty="0">
                        <a:solidFill>
                          <a:srgbClr val="002060"/>
                        </a:solidFill>
                      </a:endParaRPr>
                    </a:p>
                  </a:txBody>
                  <a:tcPr/>
                </a:tc>
                <a:extLst>
                  <a:ext uri="{0D108BD9-81ED-4DB2-BD59-A6C34878D82A}">
                    <a16:rowId xmlns:a16="http://schemas.microsoft.com/office/drawing/2014/main" val="1101223566"/>
                  </a:ext>
                </a:extLst>
              </a:tr>
            </a:tbl>
          </a:graphicData>
        </a:graphic>
      </p:graphicFrame>
    </p:spTree>
    <p:extLst>
      <p:ext uri="{BB962C8B-B14F-4D97-AF65-F5344CB8AC3E}">
        <p14:creationId xmlns:p14="http://schemas.microsoft.com/office/powerpoint/2010/main" val="410759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69005" y="718820"/>
            <a:ext cx="8114665" cy="541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3860" y="1755140"/>
            <a:ext cx="3204210" cy="1014730"/>
          </a:xfrm>
          <a:prstGeom prst="rect">
            <a:avLst/>
          </a:prstGeom>
          <a:noFill/>
        </p:spPr>
        <p:txBody>
          <a:bodyPr wrap="square" rtlCol="0">
            <a:spAutoFit/>
          </a:bodyPr>
          <a:lstStyle/>
          <a:p>
            <a:r>
              <a:rPr lang="en-IN" sz="2000" dirty="0">
                <a:solidFill>
                  <a:srgbClr val="0098A3"/>
                </a:solidFill>
                <a:latin typeface="CastleT" panose="020E0602050706020204" pitchFamily="34" charset="0"/>
              </a:rPr>
              <a:t>Department of </a:t>
            </a:r>
          </a:p>
          <a:p>
            <a:r>
              <a:rPr lang="en-IN" sz="2000" b="1" dirty="0">
                <a:solidFill>
                  <a:schemeClr val="tx2">
                    <a:lumMod val="75000"/>
                  </a:schemeClr>
                </a:solidFill>
                <a:latin typeface="CastleT" panose="020E0602050706020204" pitchFamily="34" charset="0"/>
              </a:rPr>
              <a:t>Learning &amp; Development</a:t>
            </a:r>
          </a:p>
        </p:txBody>
      </p:sp>
      <p:sp>
        <p:nvSpPr>
          <p:cNvPr id="7" name="Subtitle 2"/>
          <p:cNvSpPr txBox="1"/>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293860" y="3066415"/>
            <a:ext cx="2976245" cy="1938992"/>
          </a:xfrm>
          <a:prstGeom prst="rect">
            <a:avLst/>
          </a:prstGeom>
          <a:noFill/>
        </p:spPr>
        <p:txBody>
          <a:bodyPr wrap="square" rtlCol="0">
            <a:spAutoFit/>
          </a:bodyPr>
          <a:lstStyle/>
          <a:p>
            <a:pPr algn="l">
              <a:buClrTx/>
              <a:buSzTx/>
              <a:buFontTx/>
            </a:pPr>
            <a:r>
              <a:rPr lang="en-IN" sz="2000" dirty="0">
                <a:solidFill>
                  <a:srgbClr val="0098A3"/>
                </a:solidFill>
                <a:latin typeface="CastleT" panose="020E0602050706020204" pitchFamily="34" charset="0"/>
              </a:rPr>
              <a:t>Module title – </a:t>
            </a:r>
            <a:r>
              <a:rPr lang="en-IN" sz="2000" b="1" dirty="0">
                <a:solidFill>
                  <a:schemeClr val="tx2">
                    <a:lumMod val="75000"/>
                  </a:schemeClr>
                </a:solidFill>
                <a:latin typeface="CastleT" panose="020E0602050706020204" pitchFamily="34" charset="0"/>
              </a:rPr>
              <a:t>Facing Failures</a:t>
            </a:r>
          </a:p>
          <a:p>
            <a:pPr algn="l">
              <a:buClrTx/>
              <a:buSzTx/>
              <a:buFontTx/>
            </a:pPr>
            <a:endParaRPr lang="en-IN" sz="2000" b="1" dirty="0">
              <a:solidFill>
                <a:schemeClr val="tx2">
                  <a:lumMod val="75000"/>
                </a:schemeClr>
              </a:solidFill>
              <a:latin typeface="CastleT" panose="020E0602050706020204" pitchFamily="34" charset="0"/>
            </a:endParaRPr>
          </a:p>
          <a:p>
            <a:r>
              <a:rPr lang="en-IN" sz="2000" dirty="0">
                <a:solidFill>
                  <a:srgbClr val="0098A3"/>
                </a:solidFill>
                <a:latin typeface="CastleT" panose="020E0602050706020204" pitchFamily="34" charset="0"/>
              </a:rPr>
              <a:t>Subject name – </a:t>
            </a:r>
          </a:p>
          <a:p>
            <a:r>
              <a:rPr lang="en-IN" sz="2000" b="1" dirty="0">
                <a:solidFill>
                  <a:schemeClr val="tx2">
                    <a:lumMod val="75000"/>
                  </a:schemeClr>
                </a:solidFill>
                <a:latin typeface="CastleT" panose="020E0602050706020204" pitchFamily="34" charset="0"/>
              </a:rPr>
              <a:t>IPDC </a:t>
            </a:r>
          </a:p>
          <a:p>
            <a:r>
              <a:rPr lang="en-IN" sz="2000" dirty="0">
                <a:solidFill>
                  <a:srgbClr val="0098A3"/>
                </a:solidFill>
                <a:latin typeface="CastleT" panose="020E0602050706020204" pitchFamily="34" charset="0"/>
              </a:rPr>
              <a:t>Subject code – </a:t>
            </a:r>
            <a:r>
              <a:rPr lang="en-IN" sz="2000" b="1" dirty="0">
                <a:solidFill>
                  <a:schemeClr val="tx2">
                    <a:lumMod val="75000"/>
                  </a:schemeClr>
                </a:solidFill>
                <a:latin typeface="CastleT" panose="020E0602050706020204" pitchFamily="34" charset="0"/>
              </a:rPr>
              <a:t>3150005</a:t>
            </a:r>
            <a:r>
              <a:rPr lang="en-IN" sz="2000" dirty="0">
                <a:solidFill>
                  <a:srgbClr val="0098A3"/>
                </a:solidFill>
                <a:latin typeface="CastleT" panose="020E0602050706020204" pitchFamily="34" charset="0"/>
              </a:rPr>
              <a:t> </a:t>
            </a:r>
          </a:p>
        </p:txBody>
      </p:sp>
      <p:sp>
        <p:nvSpPr>
          <p:cNvPr id="2" name="TextBox 1"/>
          <p:cNvSpPr txBox="1"/>
          <p:nvPr/>
        </p:nvSpPr>
        <p:spPr>
          <a:xfrm>
            <a:off x="2632650" y="600942"/>
            <a:ext cx="3788217" cy="1862048"/>
          </a:xfrm>
          <a:prstGeom prst="rect">
            <a:avLst/>
          </a:prstGeom>
          <a:noFill/>
        </p:spPr>
        <p:txBody>
          <a:bodyPr wrap="none" rtlCol="0">
            <a:spAutoFit/>
          </a:bodyPr>
          <a:lstStyle/>
          <a:p>
            <a:r>
              <a:rPr lang="en-US" sz="11500" b="1" dirty="0">
                <a:latin typeface="Times New Roman" panose="02020603050405020304" pitchFamily="18" charset="0"/>
                <a:cs typeface="Times New Roman" panose="02020603050405020304" pitchFamily="18" charset="0"/>
              </a:rPr>
              <a:t>IPDC</a:t>
            </a:r>
            <a:endParaRPr lang="en-IN" sz="11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0670" y="2109047"/>
            <a:ext cx="6953057" cy="523220"/>
          </a:xfrm>
          <a:prstGeom prst="rect">
            <a:avLst/>
          </a:prstGeom>
          <a:noFill/>
        </p:spPr>
        <p:txBody>
          <a:bodyPr wrap="none" rtlCol="0">
            <a:spAutoFit/>
          </a:bodyPr>
          <a:lstStyle/>
          <a:p>
            <a:r>
              <a:rPr lang="en-US" sz="2800" b="1" dirty="0">
                <a:solidFill>
                  <a:schemeClr val="accent6">
                    <a:lumMod val="75000"/>
                  </a:schemeClr>
                </a:solidFill>
              </a:rPr>
              <a:t>Integrated Personality Development Course</a:t>
            </a:r>
            <a:endParaRPr lang="en-IN" sz="2800" b="1" dirty="0">
              <a:solidFill>
                <a:schemeClr val="accent6">
                  <a:lumMod val="75000"/>
                </a:schemeClr>
              </a:solidFill>
            </a:endParaRPr>
          </a:p>
        </p:txBody>
      </p:sp>
      <p:sp>
        <p:nvSpPr>
          <p:cNvPr id="8" name="Rectangle 7"/>
          <p:cNvSpPr/>
          <p:nvPr/>
        </p:nvSpPr>
        <p:spPr>
          <a:xfrm>
            <a:off x="314867" y="3273590"/>
            <a:ext cx="8070181" cy="92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600" b="1" dirty="0"/>
          </a:p>
        </p:txBody>
      </p:sp>
      <p:sp>
        <p:nvSpPr>
          <p:cNvPr id="9" name="TextBox 8"/>
          <p:cNvSpPr txBox="1"/>
          <p:nvPr/>
        </p:nvSpPr>
        <p:spPr>
          <a:xfrm>
            <a:off x="470721" y="3407081"/>
            <a:ext cx="4564263" cy="1077218"/>
          </a:xfrm>
          <a:prstGeom prst="rect">
            <a:avLst/>
          </a:prstGeom>
          <a:noFill/>
        </p:spPr>
        <p:txBody>
          <a:bodyPr wrap="none" rtlCol="0">
            <a:spAutoFit/>
          </a:bodyPr>
          <a:lstStyle/>
          <a:p>
            <a:r>
              <a:rPr lang="en-US" sz="3200" dirty="0">
                <a:solidFill>
                  <a:srgbClr val="002060"/>
                </a:solidFill>
                <a:latin typeface="Cambria Math" panose="02040503050406030204" pitchFamily="18" charset="0"/>
                <a:ea typeface="Cambria Math" panose="02040503050406030204" pitchFamily="18" charset="0"/>
                <a:cs typeface="Arial" panose="020B0604020202020204" pitchFamily="34" charset="0"/>
              </a:rPr>
              <a:t>Topic 3  : Practicing Faith</a:t>
            </a:r>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a:p>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br>
              <a:rPr lang="en-US" dirty="0"/>
            </a:br>
            <a:endParaRPr lang="en-IN" dirty="0"/>
          </a:p>
        </p:txBody>
      </p:sp>
      <p:sp>
        <p:nvSpPr>
          <p:cNvPr id="3" name="Content Placeholder 2"/>
          <p:cNvSpPr>
            <a:spLocks noGrp="1"/>
          </p:cNvSpPr>
          <p:nvPr>
            <p:ph sz="half" idx="1"/>
          </p:nvPr>
        </p:nvSpPr>
        <p:spPr/>
        <p:txBody>
          <a:bodyPr>
            <a:normAutofit/>
          </a:bodyPr>
          <a:lstStyle/>
          <a:p>
            <a:pPr>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7" name="AutoShape 2" descr="Healthy Lifestyl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 name="Rectangle 8"/>
          <p:cNvSpPr/>
          <p:nvPr/>
        </p:nvSpPr>
        <p:spPr>
          <a:xfrm>
            <a:off x="3449699" y="2435209"/>
            <a:ext cx="8560357" cy="1673984"/>
          </a:xfrm>
          <a:prstGeom prst="rect">
            <a:avLst/>
          </a:prstGeom>
        </p:spPr>
        <p:txBody>
          <a:bodyPr wrap="none">
            <a:spAutoFit/>
          </a:bodyPr>
          <a:lstStyle/>
          <a:p>
            <a:pPr marL="457200" indent="-457200">
              <a:lnSpc>
                <a:spcPct val="150000"/>
              </a:lnSpc>
              <a:buFont typeface="Arial" panose="020B0604020202020204" pitchFamily="34" charset="0"/>
              <a:buChar char="•"/>
            </a:pPr>
            <a:r>
              <a:rPr lang="en-US" sz="2300" dirty="0"/>
              <a:t>Understanding the impact of practicing faith in our day to day life</a:t>
            </a:r>
          </a:p>
          <a:p>
            <a:pPr marL="457200" indent="-457200">
              <a:lnSpc>
                <a:spcPct val="150000"/>
              </a:lnSpc>
              <a:buFont typeface="Arial" panose="020B0604020202020204" pitchFamily="34" charset="0"/>
              <a:buChar char="•"/>
            </a:pPr>
            <a:r>
              <a:rPr lang="en-US" sz="2300" dirty="0"/>
              <a:t>Explore different ways to cultivate spiritual habits</a:t>
            </a:r>
            <a:endParaRPr lang="en-US" sz="2400" dirty="0"/>
          </a:p>
          <a:p>
            <a:pPr>
              <a:lnSpc>
                <a:spcPct val="150000"/>
              </a:lnSpc>
            </a:pPr>
            <a:r>
              <a:rPr lang="en-US" sz="2400" dirty="0"/>
              <a:t> 	</a:t>
            </a:r>
          </a:p>
        </p:txBody>
      </p:sp>
      <p:sp>
        <p:nvSpPr>
          <p:cNvPr id="10"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623116"/>
            <a:ext cx="10254730" cy="671851"/>
          </a:xfrm>
          <a:prstGeom prst="rect">
            <a:avLst/>
          </a:prstGeom>
        </p:spPr>
        <p:txBody>
          <a:bodyPr wrap="none">
            <a:spAutoFit/>
          </a:bodyPr>
          <a:lstStyle/>
          <a:p>
            <a:pPr>
              <a:lnSpc>
                <a:spcPct val="150000"/>
              </a:lnSpc>
            </a:pPr>
            <a:r>
              <a:rPr lang="en-US" sz="2800" b="1" dirty="0">
                <a:solidFill>
                  <a:srgbClr val="C00000"/>
                </a:solidFill>
              </a:rPr>
              <a:t>Understanding the impact of practicing faith in our day to day life</a:t>
            </a:r>
          </a:p>
        </p:txBody>
      </p:sp>
      <p:pic>
        <p:nvPicPr>
          <p:cNvPr id="3" name="Picture 2" descr="Image result for faith">
            <a:extLst>
              <a:ext uri="{FF2B5EF4-FFF2-40B4-BE49-F238E27FC236}">
                <a16:creationId xmlns:a16="http://schemas.microsoft.com/office/drawing/2014/main" id="{94A6C4E4-189F-4873-90F2-D53F7101E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515" y="1418547"/>
            <a:ext cx="9374124" cy="527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34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623116"/>
            <a:ext cx="10254730" cy="671851"/>
          </a:xfrm>
          <a:prstGeom prst="rect">
            <a:avLst/>
          </a:prstGeom>
        </p:spPr>
        <p:txBody>
          <a:bodyPr wrap="none">
            <a:spAutoFit/>
          </a:bodyPr>
          <a:lstStyle/>
          <a:p>
            <a:pPr>
              <a:lnSpc>
                <a:spcPct val="150000"/>
              </a:lnSpc>
            </a:pPr>
            <a:r>
              <a:rPr lang="en-US" sz="2800" b="1" dirty="0">
                <a:solidFill>
                  <a:srgbClr val="C00000"/>
                </a:solidFill>
              </a:rPr>
              <a:t>Understanding the impact of practicing faith in our day to day life</a:t>
            </a:r>
          </a:p>
        </p:txBody>
      </p:sp>
      <p:pic>
        <p:nvPicPr>
          <p:cNvPr id="2050" name="Picture 2" descr="Image result for harvard t.h. chan school of public health">
            <a:extLst>
              <a:ext uri="{FF2B5EF4-FFF2-40B4-BE49-F238E27FC236}">
                <a16:creationId xmlns:a16="http://schemas.microsoft.com/office/drawing/2014/main" id="{35EAB52D-FC13-4235-A1E6-608812130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488" y="1418547"/>
            <a:ext cx="10254730" cy="538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26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623116"/>
            <a:ext cx="8986756" cy="754694"/>
          </a:xfrm>
          <a:prstGeom prst="rect">
            <a:avLst/>
          </a:prstGeom>
        </p:spPr>
        <p:txBody>
          <a:bodyPr wrap="none">
            <a:spAutoFit/>
          </a:bodyPr>
          <a:lstStyle/>
          <a:p>
            <a:pPr>
              <a:lnSpc>
                <a:spcPct val="150000"/>
              </a:lnSpc>
            </a:pPr>
            <a:r>
              <a:rPr lang="en-US" sz="3200" b="1" dirty="0">
                <a:solidFill>
                  <a:srgbClr val="C00000"/>
                </a:solidFill>
              </a:rPr>
              <a:t>Explore different ways to cultivate spiritual habits</a:t>
            </a:r>
          </a:p>
        </p:txBody>
      </p:sp>
      <p:sp>
        <p:nvSpPr>
          <p:cNvPr id="3" name="TextBox 2">
            <a:extLst>
              <a:ext uri="{FF2B5EF4-FFF2-40B4-BE49-F238E27FC236}">
                <a16:creationId xmlns:a16="http://schemas.microsoft.com/office/drawing/2014/main" id="{D11D7902-E644-4595-9B95-FF910AA1810D}"/>
              </a:ext>
            </a:extLst>
          </p:cNvPr>
          <p:cNvSpPr txBox="1"/>
          <p:nvPr/>
        </p:nvSpPr>
        <p:spPr>
          <a:xfrm>
            <a:off x="328474" y="1843950"/>
            <a:ext cx="7066486" cy="3170099"/>
          </a:xfrm>
          <a:prstGeom prst="rect">
            <a:avLst/>
          </a:prstGeom>
          <a:noFill/>
        </p:spPr>
        <p:txBody>
          <a:bodyPr wrap="none" rtlCol="0">
            <a:spAutoFit/>
          </a:bodyPr>
          <a:lstStyle/>
          <a:p>
            <a:pPr marL="342900" indent="-342900">
              <a:buAutoNum type="arabicPeriod"/>
            </a:pPr>
            <a:r>
              <a:rPr lang="en-US" sz="4000" dirty="0">
                <a:latin typeface="Times New Roman" panose="02020603050405020304" pitchFamily="18" charset="0"/>
                <a:cs typeface="Times New Roman" panose="02020603050405020304" pitchFamily="18" charset="0"/>
              </a:rPr>
              <a:t>Stay Stable</a:t>
            </a:r>
          </a:p>
          <a:p>
            <a:pPr marL="342900" indent="-342900">
              <a:buAutoNum type="arabicPeriod"/>
            </a:pPr>
            <a:endParaRPr lang="en-US" sz="4000" dirty="0">
              <a:latin typeface="Times New Roman" panose="02020603050405020304" pitchFamily="18" charset="0"/>
              <a:cs typeface="Times New Roman" panose="02020603050405020304" pitchFamily="18" charset="0"/>
            </a:endParaRPr>
          </a:p>
          <a:p>
            <a:pPr marL="342900" indent="-342900">
              <a:buAutoNum type="arabicPeriod"/>
            </a:pPr>
            <a:r>
              <a:rPr lang="en-US" sz="4000" dirty="0">
                <a:latin typeface="Times New Roman" panose="02020603050405020304" pitchFamily="18" charset="0"/>
                <a:cs typeface="Times New Roman" panose="02020603050405020304" pitchFamily="18" charset="0"/>
              </a:rPr>
              <a:t>Find Strength</a:t>
            </a:r>
          </a:p>
          <a:p>
            <a:pPr marL="342900" indent="-342900">
              <a:buAutoNum type="arabicPeriod"/>
            </a:pPr>
            <a:endParaRPr lang="en-US" sz="4000" dirty="0">
              <a:latin typeface="Times New Roman" panose="02020603050405020304" pitchFamily="18" charset="0"/>
              <a:cs typeface="Times New Roman" panose="02020603050405020304" pitchFamily="18" charset="0"/>
            </a:endParaRPr>
          </a:p>
          <a:p>
            <a:pPr marL="342900" indent="-342900">
              <a:buAutoNum type="arabicPeriod"/>
            </a:pPr>
            <a:r>
              <a:rPr lang="en-US" sz="4000" dirty="0">
                <a:latin typeface="Times New Roman" panose="02020603050405020304" pitchFamily="18" charset="0"/>
                <a:cs typeface="Times New Roman" panose="02020603050405020304" pitchFamily="18" charset="0"/>
              </a:rPr>
              <a:t>Achieve Beyond Your Potential</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96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10211834"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1</a:t>
            </a:r>
            <a:r>
              <a:rPr lang="en-US" sz="3200" b="1" dirty="0">
                <a:solidFill>
                  <a:srgbClr val="002060"/>
                </a:solidFill>
              </a:rPr>
              <a:t> : Unshakable Stability (</a:t>
            </a:r>
            <a:r>
              <a:rPr lang="en-US" sz="3200" b="1" dirty="0">
                <a:solidFill>
                  <a:srgbClr val="002060"/>
                </a:solidFill>
                <a:latin typeface="Times New Roman" panose="02020603050405020304" pitchFamily="18" charset="0"/>
                <a:cs typeface="Times New Roman" panose="02020603050405020304" pitchFamily="18" charset="0"/>
              </a:rPr>
              <a:t>26</a:t>
            </a:r>
            <a:r>
              <a:rPr lang="en-US" sz="3200" b="1" baseline="30000" dirty="0">
                <a:solidFill>
                  <a:srgbClr val="002060"/>
                </a:solidFill>
              </a:rPr>
              <a:t>th</a:t>
            </a:r>
            <a:r>
              <a:rPr lang="en-US" sz="3200" b="1" dirty="0">
                <a:solidFill>
                  <a:srgbClr val="002060"/>
                </a:solidFill>
              </a:rPr>
              <a:t> January, 2001)</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500005"/>
            <a:ext cx="2892138" cy="707886"/>
          </a:xfrm>
          <a:prstGeom prst="rect">
            <a:avLst/>
          </a:prstGeom>
          <a:noFill/>
        </p:spPr>
        <p:txBody>
          <a:bodyPr wrap="none" rtlCol="0">
            <a:spAutoFit/>
          </a:bodyPr>
          <a:lstStyle/>
          <a:p>
            <a:pPr marL="342900" indent="-342900">
              <a:buAutoNum type="arabicPeriod"/>
            </a:pPr>
            <a:r>
              <a:rPr lang="en-US" sz="4000" dirty="0">
                <a:solidFill>
                  <a:srgbClr val="C00000"/>
                </a:solidFill>
                <a:latin typeface="Times New Roman" panose="02020603050405020304" pitchFamily="18" charset="0"/>
                <a:cs typeface="Times New Roman" panose="02020603050405020304" pitchFamily="18" charset="0"/>
              </a:rPr>
              <a:t>Stay Stable</a:t>
            </a:r>
          </a:p>
        </p:txBody>
      </p:sp>
      <p:pic>
        <p:nvPicPr>
          <p:cNvPr id="3074" name="Picture 2" descr="Image result for 26th january 2001 earthquake photo">
            <a:extLst>
              <a:ext uri="{FF2B5EF4-FFF2-40B4-BE49-F238E27FC236}">
                <a16:creationId xmlns:a16="http://schemas.microsoft.com/office/drawing/2014/main" id="{E299FFD8-542C-4886-835C-EF8365A67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57" y="2215333"/>
            <a:ext cx="6266480" cy="35829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26th january 2001 earthquake photo">
            <a:extLst>
              <a:ext uri="{FF2B5EF4-FFF2-40B4-BE49-F238E27FC236}">
                <a16:creationId xmlns:a16="http://schemas.microsoft.com/office/drawing/2014/main" id="{79D23DFE-5239-4BA2-BD93-D16CF9803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203" y="2131262"/>
            <a:ext cx="5380238" cy="3667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3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10211834"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1</a:t>
            </a:r>
            <a:r>
              <a:rPr lang="en-US" sz="3200" b="1" dirty="0">
                <a:solidFill>
                  <a:srgbClr val="002060"/>
                </a:solidFill>
              </a:rPr>
              <a:t> : Unshakable Stability (</a:t>
            </a:r>
            <a:r>
              <a:rPr lang="en-US" sz="3200" b="1" dirty="0">
                <a:solidFill>
                  <a:srgbClr val="002060"/>
                </a:solidFill>
                <a:latin typeface="Times New Roman" panose="02020603050405020304" pitchFamily="18" charset="0"/>
                <a:cs typeface="Times New Roman" panose="02020603050405020304" pitchFamily="18" charset="0"/>
              </a:rPr>
              <a:t>26</a:t>
            </a:r>
            <a:r>
              <a:rPr lang="en-US" sz="3200" b="1" baseline="30000" dirty="0">
                <a:solidFill>
                  <a:srgbClr val="002060"/>
                </a:solidFill>
              </a:rPr>
              <a:t>th</a:t>
            </a:r>
            <a:r>
              <a:rPr lang="en-US" sz="3200" b="1" dirty="0">
                <a:solidFill>
                  <a:srgbClr val="002060"/>
                </a:solidFill>
              </a:rPr>
              <a:t> January, 2001)</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500005"/>
            <a:ext cx="2892138" cy="707886"/>
          </a:xfrm>
          <a:prstGeom prst="rect">
            <a:avLst/>
          </a:prstGeom>
          <a:noFill/>
        </p:spPr>
        <p:txBody>
          <a:bodyPr wrap="none" rtlCol="0">
            <a:spAutoFit/>
          </a:bodyPr>
          <a:lstStyle/>
          <a:p>
            <a:pPr marL="342900" indent="-342900">
              <a:buAutoNum type="arabicPeriod"/>
            </a:pPr>
            <a:r>
              <a:rPr lang="en-US" sz="4000" dirty="0">
                <a:solidFill>
                  <a:srgbClr val="C00000"/>
                </a:solidFill>
                <a:latin typeface="Times New Roman" panose="02020603050405020304" pitchFamily="18" charset="0"/>
                <a:cs typeface="Times New Roman" panose="02020603050405020304" pitchFamily="18" charset="0"/>
              </a:rPr>
              <a:t>Stay Stable</a:t>
            </a:r>
          </a:p>
        </p:txBody>
      </p:sp>
      <p:sp>
        <p:nvSpPr>
          <p:cNvPr id="4" name="TextBox 3">
            <a:extLst>
              <a:ext uri="{FF2B5EF4-FFF2-40B4-BE49-F238E27FC236}">
                <a16:creationId xmlns:a16="http://schemas.microsoft.com/office/drawing/2014/main" id="{F48748C8-E36F-468E-9DAA-353EC8841E4C}"/>
              </a:ext>
            </a:extLst>
          </p:cNvPr>
          <p:cNvSpPr txBox="1"/>
          <p:nvPr/>
        </p:nvSpPr>
        <p:spPr>
          <a:xfrm>
            <a:off x="219455" y="1669555"/>
            <a:ext cx="11838635" cy="4524315"/>
          </a:xfrm>
          <a:prstGeom prst="rect">
            <a:avLst/>
          </a:prstGeom>
          <a:noFill/>
        </p:spPr>
        <p:txBody>
          <a:bodyPr wrap="square" rtlCol="0">
            <a:spAutoFit/>
          </a:bodyPr>
          <a:lstStyle/>
          <a:p>
            <a:pPr algn="just"/>
            <a:r>
              <a:rPr lang="en-US" sz="2400" dirty="0"/>
              <a:t>26</a:t>
            </a:r>
            <a:r>
              <a:rPr lang="en-US" sz="2400" baseline="30000" dirty="0"/>
              <a:t>th</a:t>
            </a:r>
            <a:r>
              <a:rPr lang="en-US" sz="2400" dirty="0"/>
              <a:t> Jan, 2001. This was a day that shook the whole nation. It was an earthquake that only lasted for 2 minutes, but Its damage lasted for decades. It was the most devastating earthquake in the last 150 years. With a magnitude of 7.7.Mw,The earthquake left the city of Bhuj and its surrounding areas in ruins. While taking the lives of more than 20,000 people and injuring more than 150,000.</a:t>
            </a:r>
          </a:p>
          <a:p>
            <a:pPr algn="just"/>
            <a:endParaRPr lang="en-US" sz="2400" dirty="0"/>
          </a:p>
          <a:p>
            <a:pPr algn="just"/>
            <a:r>
              <a:rPr lang="en-US" sz="2400" dirty="0"/>
              <a:t>Kalpesh Bhatt was present in Bhuj during this time. He first-hand witnessed the horrors of the disaster. Amidst the chaos, he saw an elderly man sitting calmly on a pile of what looked like a collapsed building. Kalpesh Bhatt approached the elderly man who now seemed to be lost in thought. Bhatt kindly offered him some teat and asked him if anyone in his family had passed away. The man’s reply was tragic. He was sitting on everything that was once his…his 2 – </a:t>
            </a:r>
            <a:r>
              <a:rPr lang="en-US" sz="2400" dirty="0" err="1"/>
              <a:t>storey</a:t>
            </a:r>
            <a:r>
              <a:rPr lang="en-US" sz="2400" dirty="0"/>
              <a:t> house, his wife, his sons , his grand children…and now they were all gone.</a:t>
            </a:r>
            <a:endParaRPr lang="en-IN" sz="2400" dirty="0"/>
          </a:p>
        </p:txBody>
      </p:sp>
    </p:spTree>
    <p:extLst>
      <p:ext uri="{BB962C8B-B14F-4D97-AF65-F5344CB8AC3E}">
        <p14:creationId xmlns:p14="http://schemas.microsoft.com/office/powerpoint/2010/main" val="47532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(Practicing Faith ||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133909" y="923986"/>
            <a:ext cx="10211834" cy="752065"/>
          </a:xfrm>
          <a:prstGeom prst="rect">
            <a:avLst/>
          </a:prstGeom>
        </p:spPr>
        <p:txBody>
          <a:bodyPr wrap="none">
            <a:spAutoFit/>
          </a:bodyPr>
          <a:lstStyle/>
          <a:p>
            <a:pPr>
              <a:lnSpc>
                <a:spcPct val="150000"/>
              </a:lnSpc>
            </a:pPr>
            <a:r>
              <a:rPr lang="en-US" sz="3200" b="1" dirty="0">
                <a:solidFill>
                  <a:srgbClr val="002060"/>
                </a:solidFill>
              </a:rPr>
              <a:t>Case Study – </a:t>
            </a:r>
            <a:r>
              <a:rPr lang="en-US" sz="3200" b="1" dirty="0">
                <a:solidFill>
                  <a:srgbClr val="002060"/>
                </a:solidFill>
                <a:latin typeface="Times New Roman" panose="02020603050405020304" pitchFamily="18" charset="0"/>
                <a:cs typeface="Times New Roman" panose="02020603050405020304" pitchFamily="18" charset="0"/>
              </a:rPr>
              <a:t>1</a:t>
            </a:r>
            <a:r>
              <a:rPr lang="en-US" sz="3200" b="1" dirty="0">
                <a:solidFill>
                  <a:srgbClr val="002060"/>
                </a:solidFill>
              </a:rPr>
              <a:t> : Unshakable Stability (</a:t>
            </a:r>
            <a:r>
              <a:rPr lang="en-US" sz="3200" b="1" dirty="0">
                <a:solidFill>
                  <a:srgbClr val="002060"/>
                </a:solidFill>
                <a:latin typeface="Times New Roman" panose="02020603050405020304" pitchFamily="18" charset="0"/>
                <a:cs typeface="Times New Roman" panose="02020603050405020304" pitchFamily="18" charset="0"/>
              </a:rPr>
              <a:t>26</a:t>
            </a:r>
            <a:r>
              <a:rPr lang="en-US" sz="3200" b="1" baseline="30000" dirty="0">
                <a:solidFill>
                  <a:srgbClr val="002060"/>
                </a:solidFill>
              </a:rPr>
              <a:t>th</a:t>
            </a:r>
            <a:r>
              <a:rPr lang="en-US" sz="3200" b="1" dirty="0">
                <a:solidFill>
                  <a:srgbClr val="002060"/>
                </a:solidFill>
              </a:rPr>
              <a:t> January, 2001)</a:t>
            </a:r>
          </a:p>
        </p:txBody>
      </p:sp>
      <p:sp>
        <p:nvSpPr>
          <p:cNvPr id="3" name="TextBox 2">
            <a:extLst>
              <a:ext uri="{FF2B5EF4-FFF2-40B4-BE49-F238E27FC236}">
                <a16:creationId xmlns:a16="http://schemas.microsoft.com/office/drawing/2014/main" id="{D11D7902-E644-4595-9B95-FF910AA1810D}"/>
              </a:ext>
            </a:extLst>
          </p:cNvPr>
          <p:cNvSpPr txBox="1"/>
          <p:nvPr/>
        </p:nvSpPr>
        <p:spPr>
          <a:xfrm>
            <a:off x="133909" y="500005"/>
            <a:ext cx="2892138" cy="707886"/>
          </a:xfrm>
          <a:prstGeom prst="rect">
            <a:avLst/>
          </a:prstGeom>
          <a:noFill/>
        </p:spPr>
        <p:txBody>
          <a:bodyPr wrap="none" rtlCol="0">
            <a:spAutoFit/>
          </a:bodyPr>
          <a:lstStyle/>
          <a:p>
            <a:pPr marL="342900" indent="-342900">
              <a:buAutoNum type="arabicPeriod"/>
            </a:pPr>
            <a:r>
              <a:rPr lang="en-US" sz="4000" dirty="0">
                <a:solidFill>
                  <a:srgbClr val="C00000"/>
                </a:solidFill>
                <a:latin typeface="Times New Roman" panose="02020603050405020304" pitchFamily="18" charset="0"/>
                <a:cs typeface="Times New Roman" panose="02020603050405020304" pitchFamily="18" charset="0"/>
              </a:rPr>
              <a:t>Stay Stable</a:t>
            </a:r>
          </a:p>
        </p:txBody>
      </p:sp>
      <p:sp>
        <p:nvSpPr>
          <p:cNvPr id="4" name="TextBox 3">
            <a:extLst>
              <a:ext uri="{FF2B5EF4-FFF2-40B4-BE49-F238E27FC236}">
                <a16:creationId xmlns:a16="http://schemas.microsoft.com/office/drawing/2014/main" id="{F48748C8-E36F-468E-9DAA-353EC8841E4C}"/>
              </a:ext>
            </a:extLst>
          </p:cNvPr>
          <p:cNvSpPr txBox="1"/>
          <p:nvPr/>
        </p:nvSpPr>
        <p:spPr>
          <a:xfrm>
            <a:off x="219455" y="1669555"/>
            <a:ext cx="11838635" cy="4154984"/>
          </a:xfrm>
          <a:prstGeom prst="rect">
            <a:avLst/>
          </a:prstGeom>
          <a:noFill/>
        </p:spPr>
        <p:txBody>
          <a:bodyPr wrap="square" rtlCol="0">
            <a:spAutoFit/>
          </a:bodyPr>
          <a:lstStyle/>
          <a:p>
            <a:pPr algn="just"/>
            <a:r>
              <a:rPr lang="en-US" sz="2400" dirty="0"/>
              <a:t>His reply left Bhatt saddened and speechless . Surprisingly, it was the elderly man who started to console Bhatt. “Have you read the Gita?” he asked. "I used to read it daily, believing it would come in use. Today that day has come.” He recalled a stanza from the </a:t>
            </a:r>
            <a:r>
              <a:rPr lang="en-US" sz="2400" dirty="0" err="1"/>
              <a:t>Bhagvad</a:t>
            </a:r>
            <a:r>
              <a:rPr lang="en-US" sz="2400" dirty="0"/>
              <a:t> Gita …</a:t>
            </a:r>
            <a:r>
              <a:rPr lang="en-US" sz="2400" b="1" i="1" dirty="0"/>
              <a:t>For any one who is born, death is certain; everything is perishable, nothing </a:t>
            </a:r>
            <a:r>
              <a:rPr lang="en-US" sz="2400" b="1" i="1" dirty="0" err="1"/>
              <a:t>lasts.In</a:t>
            </a:r>
            <a:r>
              <a:rPr lang="en-US" sz="2400" b="1" i="1" dirty="0"/>
              <a:t> 5 to 10 years time, I was going to </a:t>
            </a:r>
            <a:r>
              <a:rPr lang="en-US" sz="2400" b="1" i="1" dirty="0" err="1"/>
              <a:t>die.And</a:t>
            </a:r>
            <a:r>
              <a:rPr lang="en-US" sz="2400" b="1" i="1" dirty="0"/>
              <a:t> after death, they would have been gone for me, and this would have been a big pile of rubble. But it is God’s wish that it is to be reversed. First , they go and then me.”</a:t>
            </a:r>
          </a:p>
          <a:p>
            <a:pPr algn="just"/>
            <a:endParaRPr lang="en-US" sz="2400" b="1" i="1" dirty="0"/>
          </a:p>
          <a:p>
            <a:pPr algn="just"/>
            <a:r>
              <a:rPr lang="en-US" sz="2400" dirty="0"/>
              <a:t>Bhatt was astounded at how this man could remain stable through such an awful time. The elderly man decided to accompany Bhatt to the food camp. He continued to stay there, to serve food to the victims and give them words of encouragement.</a:t>
            </a:r>
            <a:endParaRPr lang="en-IN" sz="2400" dirty="0"/>
          </a:p>
        </p:txBody>
      </p:sp>
    </p:spTree>
    <p:extLst>
      <p:ext uri="{BB962C8B-B14F-4D97-AF65-F5344CB8AC3E}">
        <p14:creationId xmlns:p14="http://schemas.microsoft.com/office/powerpoint/2010/main" val="416146193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2580</TotalTime>
  <Words>1228</Words>
  <Application>Microsoft Office PowerPoint</Application>
  <PresentationFormat>Widescreen</PresentationFormat>
  <Paragraphs>128</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Cambria Math</vt:lpstr>
      <vt:lpstr>CastleT</vt:lpstr>
      <vt:lpstr>Corbel</vt:lpstr>
      <vt:lpstr>Times New Roman</vt:lpstr>
      <vt:lpstr>Wingdings 2</vt:lpstr>
      <vt:lpstr>Frame</vt:lpstr>
      <vt:lpstr>Office Theme</vt:lpstr>
      <vt:lpstr>PowerPoint Presentation</vt:lpstr>
      <vt:lpstr>PowerPoint Presentation</vt:lpstr>
      <vt:lpstr>Learning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Shyam Dadhaniya</cp:lastModifiedBy>
  <cp:revision>448</cp:revision>
  <dcterms:created xsi:type="dcterms:W3CDTF">2019-05-12T04:30:00Z</dcterms:created>
  <dcterms:modified xsi:type="dcterms:W3CDTF">2021-04-06T11:55:59Z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