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6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2" r:id="rId38"/>
    <p:sldId id="303" r:id="rId39"/>
    <p:sldId id="304" r:id="rId40"/>
    <p:sldId id="305" r:id="rId41"/>
    <p:sldId id="306" r:id="rId42"/>
    <p:sldId id="307" r:id="rId43"/>
  </p:sldIdLst>
  <p:sldSz cx="9144000" cy="5143500" type="screen16x9"/>
  <p:notesSz cx="6858000" cy="9144000"/>
  <p:embeddedFontLst>
    <p:embeddedFont>
      <p:font typeface="Roboto" panose="020B060402020202020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4475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486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027336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027336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6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a86604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a866045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82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a866045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a866045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73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a866045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a866045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39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a866045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a866045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10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a866045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a866045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019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0273367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90273367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274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a866045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a866045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890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a866045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a866045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482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a866045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5a866045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08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099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a866045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a866045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5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a866045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a866045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031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0273367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0273367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419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98a7b77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98a7b77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861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a866045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a866045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31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a866045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a866045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69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5a866045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5a8660457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91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9d3322c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9d3322c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43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69d3322c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69d3322c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73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69d3322c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69d3322c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027336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027336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892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a866045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a866045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33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90273367d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90273367d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0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90273367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90273367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19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90273367d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90273367d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414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a866045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5a866045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936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a866045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a866045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129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90273367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90273367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4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a866045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a866045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155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5a866045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5a866045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0497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a866045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a866045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36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a866045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a866045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511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027336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027336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67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90273367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90273367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008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5a86604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5a86604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5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0273367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0273367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66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027336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027336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1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273367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273367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97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a866045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a866045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6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866045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a866045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62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Content Providers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57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4925"/>
            <a:ext cx="9801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Content Providers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lkJzgjzL0c" TargetMode="External"/><Relationship Id="rId3" Type="http://schemas.openxmlformats.org/officeDocument/2006/relationships/hyperlink" Target="https://en.wikipedia.org/wiki/Uniform_Resource_Identifier" TargetMode="External"/><Relationship Id="rId7" Type="http://schemas.openxmlformats.org/officeDocument/2006/relationships/hyperlink" Target="https://developer.android.com/guide/topics/providers/content-providers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android.com/reference/android/database/Cursor.html" TargetMode="External"/><Relationship Id="rId5" Type="http://schemas.openxmlformats.org/officeDocument/2006/relationships/hyperlink" Target="https://developer.android.com/reference/android/database/MatrixCursor.html" TargetMode="External"/><Relationship Id="rId4" Type="http://schemas.openxmlformats.org/officeDocument/2006/relationships/hyperlink" Target="https://en.wikipedia.org/wiki/Media_type" TargetMode="External"/><Relationship Id="rId9" Type="http://schemas.openxmlformats.org/officeDocument/2006/relationships/hyperlink" Target="https://www.youtube.com/watch?v=70WqJxymPr8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7756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Providers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11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2655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with Content Provider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Content Provider App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775" y="1221600"/>
            <a:ext cx="42957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4592000" y="3635350"/>
            <a:ext cx="4366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Let's look at each of these...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4294967295"/>
          </p:nvPr>
        </p:nvSpPr>
        <p:spPr>
          <a:xfrm>
            <a:off x="311700" y="1525950"/>
            <a:ext cx="4876800" cy="25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Data, commonly in SQLite Database but can be any backend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OpenHelper if you use SQLite database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Repository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25" y="1174700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4940900" y="2971300"/>
            <a:ext cx="1992000" cy="11256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4294967295"/>
          </p:nvPr>
        </p:nvSpPr>
        <p:spPr>
          <a:xfrm>
            <a:off x="159300" y="2211750"/>
            <a:ext cx="4876800" cy="23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Contract specifies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URIs to query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Table structure of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MIME type of returned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Constants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925" y="1770775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49675" y="104775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Public class that exposes information about the content provider to other apps</a:t>
            </a:r>
            <a:endParaRPr sz="2400"/>
          </a:p>
        </p:txBody>
      </p:sp>
      <p:sp>
        <p:nvSpPr>
          <p:cNvPr id="188" name="Google Shape;188;p26"/>
          <p:cNvSpPr/>
          <p:nvPr/>
        </p:nvSpPr>
        <p:spPr>
          <a:xfrm>
            <a:off x="6840300" y="1575940"/>
            <a:ext cx="1992000" cy="12741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294967295"/>
          </p:nvPr>
        </p:nvSpPr>
        <p:spPr>
          <a:xfrm>
            <a:off x="311700" y="1525950"/>
            <a:ext cx="4876800" cy="26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Public secure interface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Permissions control access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Subclass of ContentProvider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query(), insert(), delete(), update() API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Provider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925" y="1618375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4895875" y="2372400"/>
            <a:ext cx="1992000" cy="1082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4294967295"/>
          </p:nvPr>
        </p:nvSpPr>
        <p:spPr>
          <a:xfrm>
            <a:off x="311700" y="1428540"/>
            <a:ext cx="45975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Send requests to content provider and return response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Resolver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925" y="1618375"/>
            <a:ext cx="3761625" cy="27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4985925" y="2035350"/>
            <a:ext cx="1810800" cy="3345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Content Provider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23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Data—Commonly an SQLite database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Write contract</a:t>
            </a:r>
            <a:r>
              <a:rPr lang="en">
                <a:solidFill>
                  <a:schemeClr val="dk1"/>
                </a:solidFill>
              </a:rPr>
              <a:t>—Information about the content provider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Subclass ContentProvider and implement methods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Get data using ContentResolver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Set permissions in Android Manifest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SQLite Database?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20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Represents data in tables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Supports same operations as content provider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Returns requested data as cursor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OpenHelper class to simplify management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rgbClr val="4CAF50"/>
              </a:solidFill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</a:t>
            </a:r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11.1 Content Providers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data with other apps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in a Contract?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Public class that documents content provider  API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Called Contract by convention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Contains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Content URIs and URI scheme to query data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Table and column names for returned data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MIME types to help process returned data</a:t>
            </a:r>
            <a:endParaRPr>
              <a:solidFill>
                <a:srgbClr val="000000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Shared constants to make life easier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URI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9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file://</a:t>
            </a:r>
            <a:r>
              <a:rPr lang="en">
                <a:solidFill>
                  <a:srgbClr val="000000"/>
                </a:solidFill>
              </a:rPr>
              <a:t> are URIs for web pages and files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Content URI is path to data and uses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content://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E.g. request all the entries in the "words" table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content://com.android.example.wordcontentprovider.provider/words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 of a URI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scheme://authority/path/id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</a:rPr>
              <a:t>scheme</a:t>
            </a:r>
            <a:r>
              <a:rPr lang="en">
                <a:solidFill>
                  <a:srgbClr val="000000"/>
                </a:solidFill>
              </a:rPr>
              <a:t> is always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content://</a:t>
            </a:r>
            <a:r>
              <a:rPr lang="en">
                <a:solidFill>
                  <a:srgbClr val="000000"/>
                </a:solidFill>
              </a:rPr>
              <a:t> for content URIs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</a:rPr>
              <a:t>authority</a:t>
            </a:r>
            <a:r>
              <a:rPr lang="en">
                <a:solidFill>
                  <a:srgbClr val="000000"/>
                </a:solidFill>
              </a:rPr>
              <a:t> represents the domain, and for content providers customarily ends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.provider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</a:rPr>
              <a:t>path</a:t>
            </a:r>
            <a:r>
              <a:rPr lang="en">
                <a:solidFill>
                  <a:srgbClr val="000000"/>
                </a:solidFill>
              </a:rPr>
              <a:t> is the path to the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b="1">
                <a:solidFill>
                  <a:srgbClr val="000000"/>
                </a:solidFill>
              </a:rPr>
              <a:t>id</a:t>
            </a:r>
            <a:r>
              <a:rPr lang="en">
                <a:solidFill>
                  <a:srgbClr val="000000"/>
                </a:solidFill>
              </a:rPr>
              <a:t> uniquely identifies the data set to search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 Scheme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By convention, provide constants for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AUTHORITY—</a:t>
            </a:r>
            <a:r>
              <a:rPr lang="en"/>
              <a:t>Domain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CONTENT_PATH—</a:t>
            </a:r>
            <a:r>
              <a:rPr lang="en"/>
              <a:t>Path to the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CONTENT_URI—</a:t>
            </a:r>
            <a:r>
              <a:rPr lang="en"/>
              <a:t>URI to one set of data</a:t>
            </a:r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MIME Type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709300" cy="28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Format of returned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text/html for web pages, application/json for JSON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calls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getType()</a:t>
            </a:r>
            <a:r>
              <a:rPr lang="en">
                <a:solidFill>
                  <a:srgbClr val="000000"/>
                </a:solidFill>
              </a:rPr>
              <a:t> to get MIME type from provider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Android's vendor-specific format for your content providers MIME type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81" name="Google Shape;281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Constants that are used by multiple classes in an app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Convenience constants for client use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Encapsulate parameters whose values might change as constants, so that if the content provider changes, the clients don't break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265500" y="1537975"/>
            <a:ext cx="4330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ContentProvider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ContentProvider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19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WordListContentProvider 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extends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ContentProvider {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methods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21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query(), insert(), delete(), and update() methods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the data backend … 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… such as an Open Helper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Manifest Permissions</a:t>
            </a:r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11700" y="1228675"/>
            <a:ext cx="8520600" cy="3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What is a ContentProvider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App with Content Provider Architecture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Contract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ContentProvider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Manifest Permissions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○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Content Resolver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Permissions!</a:t>
            </a:r>
            <a:endParaRPr/>
          </a:p>
        </p:txBody>
      </p:sp>
      <p:sp>
        <p:nvSpPr>
          <p:cNvPr id="358" name="Google Shape;358;p50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832300" cy="23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By default, with no permissions set explicitly, any other app can access a content provider for reading and writing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read or write permissions in AndroidManifest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unique tags that include package name</a:t>
            </a:r>
            <a:endParaRPr/>
          </a:p>
        </p:txBody>
      </p:sp>
      <p:sp>
        <p:nvSpPr>
          <p:cNvPr id="359" name="Google Shape;359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Provider in Android Manifest</a:t>
            </a:r>
            <a:endParaRPr/>
          </a:p>
        </p:txBody>
      </p:sp>
      <p:sp>
        <p:nvSpPr>
          <p:cNvPr id="365" name="Google Shape;365;p51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832300" cy="1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&lt;provider 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android:name=".WordListContentProvider" 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android:authorities=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"com.android.example.wordlistsqlwithcontentprovider.provider"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android:exported="true"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rgbClr val="4CAF5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 b="1">
              <a:solidFill>
                <a:srgbClr val="4CAF50"/>
              </a:solidFill>
            </a:endParaRPr>
          </a:p>
        </p:txBody>
      </p:sp>
      <p:sp>
        <p:nvSpPr>
          <p:cNvPr id="366" name="Google Shape;36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inside &lt;provider&gt;</a:t>
            </a:r>
            <a:endParaRPr/>
          </a:p>
        </p:txBody>
      </p:sp>
      <p:sp>
        <p:nvSpPr>
          <p:cNvPr id="372" name="Google Shape;372;p52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832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android:readPermission=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"com.android.example.wordlistsqlwithcontentprovider.PERMISSION"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android:writePermission=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"com.android.example.wordlistsqlwithcontentprovider.PERMISSION"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rgbClr val="4CAF5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 b="1">
              <a:solidFill>
                <a:srgbClr val="4CAF50"/>
              </a:solidFill>
            </a:endParaRPr>
          </a:p>
        </p:txBody>
      </p:sp>
      <p:sp>
        <p:nvSpPr>
          <p:cNvPr id="373" name="Google Shape;373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permissions</a:t>
            </a:r>
            <a:endParaRPr/>
          </a:p>
        </p:txBody>
      </p:sp>
      <p:sp>
        <p:nvSpPr>
          <p:cNvPr id="379" name="Google Shape;379;p53"/>
          <p:cNvSpPr txBox="1">
            <a:spLocks noGrp="1"/>
          </p:cNvSpPr>
          <p:nvPr>
            <p:ph type="body" idx="1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Granted by the user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&lt;uses-permission android:name =</a:t>
            </a:r>
            <a:b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"com.android.example.wordlistsqlwithcontentprovider.PERMISSION"/&gt;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rgbClr val="4CAF5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 b="1">
              <a:solidFill>
                <a:srgbClr val="4CAF50"/>
              </a:solidFill>
            </a:endParaRPr>
          </a:p>
        </p:txBody>
      </p:sp>
      <p:sp>
        <p:nvSpPr>
          <p:cNvPr id="380" name="Google Shape;38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Resolver</a:t>
            </a:r>
            <a:endParaRPr/>
          </a:p>
        </p:txBody>
      </p:sp>
      <p:sp>
        <p:nvSpPr>
          <p:cNvPr id="386" name="Google Shape;386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subTitle" idx="4294967295"/>
          </p:nvPr>
        </p:nvSpPr>
        <p:spPr>
          <a:xfrm>
            <a:off x="311700" y="1144950"/>
            <a:ext cx="8422200" cy="2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Must use a ContentResolver to send requests as queries to the content provider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Data is returned in a Cursor object, as rows and columns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395" name="Google Shape;395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Resolver</a:t>
            </a:r>
            <a:endParaRPr/>
          </a:p>
        </p:txBody>
      </p:sp>
      <p:pic>
        <p:nvPicPr>
          <p:cNvPr id="396" name="Google Shape;396;p55"/>
          <p:cNvPicPr preferRelativeResize="0"/>
          <p:nvPr/>
        </p:nvPicPr>
        <p:blipFill rotWithShape="1">
          <a:blip r:embed="rId3">
            <a:alphaModFix/>
          </a:blip>
          <a:srcRect t="23553"/>
          <a:stretch/>
        </p:blipFill>
        <p:spPr>
          <a:xfrm>
            <a:off x="0" y="3231275"/>
            <a:ext cx="9076350" cy="11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 txBox="1"/>
          <p:nvPr/>
        </p:nvSpPr>
        <p:spPr>
          <a:xfrm>
            <a:off x="437850" y="3393425"/>
            <a:ext cx="1590900" cy="226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Resolver methods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04" name="Google Shape;404;p56"/>
          <p:cNvSpPr txBox="1"/>
          <p:nvPr/>
        </p:nvSpPr>
        <p:spPr>
          <a:xfrm>
            <a:off x="299500" y="1049450"/>
            <a:ext cx="8412000" cy="3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ContentResolver.query()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ContentResolver.insert()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ContentResolver.delete()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ContentResolver.update()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31" name="Google Shape;431;p6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33" name="Google Shape;433;p6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 of implementing content provider</a:t>
            </a:r>
            <a:endParaRPr sz="3000"/>
          </a:p>
        </p:txBody>
      </p:sp>
      <p:sp>
        <p:nvSpPr>
          <p:cNvPr id="439" name="Google Shape;439;p61"/>
          <p:cNvSpPr txBox="1">
            <a:spLocks noGrp="1"/>
          </p:cNvSpPr>
          <p:nvPr>
            <p:ph type="body" idx="1"/>
          </p:nvPr>
        </p:nvSpPr>
        <p:spPr>
          <a:xfrm>
            <a:off x="311700" y="1043075"/>
            <a:ext cx="8520600" cy="33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Data, for example, in a database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 way for accessing the backend, for example, through an open helper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Declare content provider in Android Manifest and set permissions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Extend ContentProvider and implement query(), insert(), delete(), update(), count(), and getType() methods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Create public Contract class to expose URI scheme, table names, MIME type, and important constants to other classes and apps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 a ContentResolver to send requests to content provider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Process data returned as cursor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4CAF50"/>
              </a:solidFill>
            </a:endParaRPr>
          </a:p>
        </p:txBody>
      </p:sp>
      <p:sp>
        <p:nvSpPr>
          <p:cNvPr id="440" name="Google Shape;440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Practicals Info</a:t>
            </a:r>
            <a:endParaRPr/>
          </a:p>
        </p:txBody>
      </p:sp>
      <p:sp>
        <p:nvSpPr>
          <p:cNvPr id="446" name="Google Shape;446;p62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Minimalist Content Provider to show you mechanics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a content provider to the WordList app for a more realistic example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Create a separate client app that accesses the content provider of the WordList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7" name="Google Shape;447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65500" y="1918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Content Provider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53" name="Google Shape;453;p63"/>
          <p:cNvSpPr txBox="1">
            <a:spLocks noGrp="1"/>
          </p:cNvSpPr>
          <p:nvPr>
            <p:ph type="subTitle" idx="4294967295"/>
          </p:nvPr>
        </p:nvSpPr>
        <p:spPr>
          <a:xfrm>
            <a:off x="262375" y="1068750"/>
            <a:ext cx="8287800" cy="348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Uniform Resource Identifiers or URIs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MIME type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MatrixCursor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Cursors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Content Providers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Android Application Architecture</a:t>
            </a:r>
            <a:endParaRPr/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Application Architecture: The Next Billion Users</a:t>
            </a:r>
            <a:r>
              <a:rPr lang="en"/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60" name="Google Shape;460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61" name="Google Shape;461;p64"/>
          <p:cNvSpPr txBox="1"/>
          <p:nvPr/>
        </p:nvSpPr>
        <p:spPr>
          <a:xfrm>
            <a:off x="311700" y="1073125"/>
            <a:ext cx="8520600" cy="34359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 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 C Content Providers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11.1A P Minimalist Content Provider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11.1B P Add a Content Provider to WorldListSQL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11.1C P Sharing Content with Other Apps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67" name="Google Shape;467;p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69" name="Google Shape;469;p6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4294967295"/>
          </p:nvPr>
        </p:nvSpPr>
        <p:spPr>
          <a:xfrm>
            <a:off x="311700" y="1525950"/>
            <a:ext cx="8647200" cy="24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content provider is a component fetches data that the app requests from a repository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 app doesn't need to know where or how the data is stored, formatted, or accessed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Content Provider?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Content Resolver?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4294967295"/>
          </p:nvPr>
        </p:nvSpPr>
        <p:spPr>
          <a:xfrm>
            <a:off x="311700" y="1201925"/>
            <a:ext cx="8647200" cy="26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 content resolver is a component that your app uses to send requests to a content provider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Requests consist of a content URI and an SQL-like query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The ContentResolver object provides query(), insert(), update(), and delete() methods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they work together?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50750" y="1162650"/>
            <a:ext cx="3508500" cy="111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Activity / Adapter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50750" y="2683711"/>
            <a:ext cx="3508500" cy="70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ContentProvider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150750" y="3798594"/>
            <a:ext cx="3508500" cy="70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1675256" y="3409030"/>
            <a:ext cx="238800" cy="3894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1675250" y="2204527"/>
            <a:ext cx="238800" cy="462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55930" y="1719785"/>
            <a:ext cx="3090300" cy="46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003250" y="1008600"/>
            <a:ext cx="50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Activity/Adapter uses ContentResolver to query ContentProvider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ContentProvider gets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ContentResolver returns data as Cursor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 Activity/Adapter uses data 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good for? 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9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Securely make data available to other apps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Manage access permissions to app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Store data or develop backend independently from UI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Standardized way of accessing data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Required to work with CursorLoaders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apps can use one content provider</a:t>
            </a: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981925" y="1113150"/>
            <a:ext cx="2798400" cy="104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 that manages hat inventory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981925" y="2463444"/>
            <a:ext cx="2798400" cy="1190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Hat Store Content Provider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981925" y="3954546"/>
            <a:ext cx="2798400" cy="5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Hat inventory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432836" y="1113286"/>
            <a:ext cx="3749700" cy="104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 that sells red hats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100075" y="2772963"/>
            <a:ext cx="3082500" cy="104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 that sells fancy hats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2197945" y="3665711"/>
            <a:ext cx="190500" cy="288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091279" y="1776067"/>
            <a:ext cx="2464800" cy="343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 Resolver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4558020" y="1502573"/>
            <a:ext cx="2464800" cy="624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 Resolver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"Get red hats"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5224136" y="3168556"/>
            <a:ext cx="2464800" cy="624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Content Resolver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"Get fancy hats"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2"/>
          <p:cNvSpPr/>
          <p:nvPr/>
        </p:nvSpPr>
        <p:spPr>
          <a:xfrm rot="3418307">
            <a:off x="4733764" y="1419336"/>
            <a:ext cx="165672" cy="233822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4CAF50"/>
          </a:solidFill>
          <a:ln w="952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2"/>
          <p:cNvSpPr/>
          <p:nvPr/>
        </p:nvSpPr>
        <p:spPr>
          <a:xfrm rot="6960073" flipH="1">
            <a:off x="4459415" y="2621604"/>
            <a:ext cx="177239" cy="1735084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4CAF50"/>
          </a:solidFill>
          <a:ln w="952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2197950" y="2057425"/>
            <a:ext cx="190500" cy="3936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4CAF50"/>
          </a:solidFill>
          <a:ln w="952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Office PowerPoint</Application>
  <PresentationFormat>On-screen Show (16:9)</PresentationFormat>
  <Paragraphs>234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Roboto</vt:lpstr>
      <vt:lpstr>Arial</vt:lpstr>
      <vt:lpstr>Consolas</vt:lpstr>
      <vt:lpstr>GDT master</vt:lpstr>
      <vt:lpstr>Content Providers</vt:lpstr>
      <vt:lpstr>11.1 Content Providers</vt:lpstr>
      <vt:lpstr>Contents</vt:lpstr>
      <vt:lpstr>What is a Content Provider</vt:lpstr>
      <vt:lpstr>What is a Content Provider? </vt:lpstr>
      <vt:lpstr>What is a Content Resolver?</vt:lpstr>
      <vt:lpstr>How do they work together?</vt:lpstr>
      <vt:lpstr>What is it good for? </vt:lpstr>
      <vt:lpstr>Many apps can use one content provider</vt:lpstr>
      <vt:lpstr>App with Content Provider</vt:lpstr>
      <vt:lpstr>Components of a Content Provider App</vt:lpstr>
      <vt:lpstr>Data Repository</vt:lpstr>
      <vt:lpstr>Contract</vt:lpstr>
      <vt:lpstr>Content Provider</vt:lpstr>
      <vt:lpstr>Content Resolver</vt:lpstr>
      <vt:lpstr>Implementation</vt:lpstr>
      <vt:lpstr>Implementing a Content Provider</vt:lpstr>
      <vt:lpstr>Why SQLite Database?</vt:lpstr>
      <vt:lpstr>Contract</vt:lpstr>
      <vt:lpstr>What's in a Contract?</vt:lpstr>
      <vt:lpstr>Content URI</vt:lpstr>
      <vt:lpstr>General form of a URI</vt:lpstr>
      <vt:lpstr>URI Scheme</vt:lpstr>
      <vt:lpstr>MIME Type</vt:lpstr>
      <vt:lpstr>Constants</vt:lpstr>
      <vt:lpstr>ContentProvider</vt:lpstr>
      <vt:lpstr>Extend ContentProvider</vt:lpstr>
      <vt:lpstr>Implement methods</vt:lpstr>
      <vt:lpstr>Manifest Permissions</vt:lpstr>
      <vt:lpstr>Set Permissions!</vt:lpstr>
      <vt:lpstr>Provider in Android Manifest</vt:lpstr>
      <vt:lpstr>Permissions inside &lt;provider&gt;</vt:lpstr>
      <vt:lpstr>Client permissions</vt:lpstr>
      <vt:lpstr>Content Resolver</vt:lpstr>
      <vt:lpstr>Content Resolver</vt:lpstr>
      <vt:lpstr>Content Resolver methods</vt:lpstr>
      <vt:lpstr>Recap</vt:lpstr>
      <vt:lpstr>Summary of implementing content provider</vt:lpstr>
      <vt:lpstr>Practicals Info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Providers</dc:title>
  <cp:lastModifiedBy>KJZala</cp:lastModifiedBy>
  <cp:revision>1</cp:revision>
  <dcterms:modified xsi:type="dcterms:W3CDTF">2021-03-09T07:00:19Z</dcterms:modified>
</cp:coreProperties>
</file>