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</p:sldIdLst>
  <p:sldSz cy="5143500" cx="9144000"/>
  <p:notesSz cx="6858000" cy="9144000"/>
  <p:embeddedFontLst>
    <p:embeddedFont>
      <p:font typeface="Roboto"/>
      <p:regular r:id="rId50"/>
      <p:bold r:id="rId51"/>
      <p:italic r:id="rId52"/>
      <p:boldItalic r:id="rId53"/>
    </p:embeddedFont>
    <p:embeddedFont>
      <p:font typeface="Open Sans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oboto-bold.fntdata"/><Relationship Id="rId50" Type="http://schemas.openxmlformats.org/officeDocument/2006/relationships/font" Target="fonts/Roboto-regular.fntdata"/><Relationship Id="rId53" Type="http://schemas.openxmlformats.org/officeDocument/2006/relationships/font" Target="fonts/Roboto-boldItalic.fntdata"/><Relationship Id="rId52" Type="http://schemas.openxmlformats.org/officeDocument/2006/relationships/font" Target="fonts/Roboto-italic.fntdata"/><Relationship Id="rId11" Type="http://schemas.openxmlformats.org/officeDocument/2006/relationships/slide" Target="slides/slide7.xml"/><Relationship Id="rId55" Type="http://schemas.openxmlformats.org/officeDocument/2006/relationships/font" Target="fonts/OpenSans-bold.fntdata"/><Relationship Id="rId10" Type="http://schemas.openxmlformats.org/officeDocument/2006/relationships/slide" Target="slides/slide6.xml"/><Relationship Id="rId54" Type="http://schemas.openxmlformats.org/officeDocument/2006/relationships/font" Target="fonts/OpenSans-regular.fntdata"/><Relationship Id="rId13" Type="http://schemas.openxmlformats.org/officeDocument/2006/relationships/slide" Target="slides/slide9.xml"/><Relationship Id="rId57" Type="http://schemas.openxmlformats.org/officeDocument/2006/relationships/font" Target="fonts/OpenSans-boldItalic.fntdata"/><Relationship Id="rId12" Type="http://schemas.openxmlformats.org/officeDocument/2006/relationships/slide" Target="slides/slide8.xml"/><Relationship Id="rId56" Type="http://schemas.openxmlformats.org/officeDocument/2006/relationships/font" Target="fonts/OpenSans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9236257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9236257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65ff6e48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65ff6e48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65ff6e48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65ff6e48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65ff6e48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65ff6e48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65ff6e48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65ff6e48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65ff6e48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65ff6e48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65ff6e48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65ff6e48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5ff6e48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5ff6e48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65ff6e48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65ff6e48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5ff6e48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5ff6e48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5ff6e48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65ff6e48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65ff6e48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65ff6e48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65ff6e486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65ff6e486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65ff6e48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65ff6e48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82a4018c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82a4018c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82a4018c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82a4018c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82a4018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82a4018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82a4018c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82a4018c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82a4018c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82a4018c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82a4018c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82a4018c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82a4018c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82a4018c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a86604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5a86604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82a4018c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82a4018c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82a4018c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82a4018c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82a4018c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82a4018c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82a4018c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82a4018c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82a4018c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82a4018c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82a4018c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82a4018c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82a4018c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82a4018c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82a4018c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82a4018c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82a4018c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82a4018c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82a4018c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82a4018c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5a866045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5a866045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82a4018c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82a4018c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82a4018ca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82a4018ca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82a4018c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82a4018c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82a4018ca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82a4018c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5b0287de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5b0287de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5a866045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5a866045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65ff6e48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65ff6e48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5ff6e48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65ff6e48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5ff6e48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65ff6e48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5ff6e48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65ff6e48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65ff6e48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65ff6e48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21AAC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4 at 5.25.46 PM.png" id="54" name="Google Shape;54;p11"/>
          <p:cNvPicPr preferRelativeResize="0"/>
          <p:nvPr/>
        </p:nvPicPr>
        <p:blipFill rotWithShape="1">
          <a:blip r:embed="rId2">
            <a:alphaModFix/>
          </a:blip>
          <a:srcRect b="0" l="39" r="3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" name="Google Shape;58;p1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Google Shape;59;p1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61" name="Google Shape;6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1"/>
          <p:cNvSpPr txBox="1"/>
          <p:nvPr/>
        </p:nvSpPr>
        <p:spPr>
          <a:xfrm>
            <a:off x="4407125" y="4761375"/>
            <a:ext cx="12876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Media playback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Google Shape;65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21AAC3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b="1" sz="3600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407225" y="4761375"/>
            <a:ext cx="1287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Media playback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android.com/guide/topics/media/media-formats.html" TargetMode="External"/><Relationship Id="rId4" Type="http://schemas.openxmlformats.org/officeDocument/2006/relationships/hyperlink" Target="http://google.github.io/ExoPlayer/supported-formats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veloper.android.com/reference/android/media/MediaPlayer.html" TargetMode="External"/><Relationship Id="rId4" Type="http://schemas.openxmlformats.org/officeDocument/2006/relationships/hyperlink" Target="https://developer.android.com/reference/android/widget/VideoView.html" TargetMode="External"/><Relationship Id="rId5" Type="http://schemas.openxmlformats.org/officeDocument/2006/relationships/hyperlink" Target="https://google.github.io/ExoPlayer/" TargetMode="External"/><Relationship Id="rId6" Type="http://schemas.openxmlformats.org/officeDocument/2006/relationships/hyperlink" Target="https://developers.google.com/youtube/android/player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reference/android/widget/MediaController.html" TargetMode="External"/><Relationship Id="rId4" Type="http://schemas.openxmlformats.org/officeDocument/2006/relationships/hyperlink" Target="http://google.github.io/ExoPlayer/doc/reference/index.html?com/google/android/exoplayer2/ui/PlayerControlView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eveloper.android.com/reference/android/content/Intent.html#ACTION_VIEW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youtube.com/watch?v=LBBqTd6uOd4" TargetMode="External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reference/android/media/MediaPlayer.html" TargetMode="External"/><Relationship Id="rId4" Type="http://schemas.openxmlformats.org/officeDocument/2006/relationships/hyperlink" Target="https://developer.android.com/reference/android/view/SurfaceView.html" TargetMode="External"/><Relationship Id="rId5" Type="http://schemas.openxmlformats.org/officeDocument/2006/relationships/hyperlink" Target="https://developer.android.com/reference/android/widget/MediaController.html" TargetMode="External"/><Relationship Id="rId6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android.com/reference/android/widget/VideoView.html" TargetMode="External"/><Relationship Id="rId4" Type="http://schemas.openxmlformats.org/officeDocument/2006/relationships/hyperlink" Target="https://developer.android.com/reference/android/widget/MediaController.html" TargetMode="External"/><Relationship Id="rId5" Type="http://schemas.openxmlformats.org/officeDocument/2006/relationships/hyperlink" Target="https://developer.android.com/reference/android/widget/VideoView.html#setMediaController(android.widget.MediaController)" TargetMode="External"/><Relationship Id="rId6" Type="http://schemas.openxmlformats.org/officeDocument/2006/relationships/hyperlink" Target="https://developer.android.com/reference/android/widget/MediaController.html#setMediaPlayer(android.widget.MediaController.MediaPlayerControl)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widget/VideoView.html#setVideoURI(android.net.Uri)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eveloper.android.com/reference/android/widget/VideoView.html#start()" TargetMode="External"/><Relationship Id="rId4" Type="http://schemas.openxmlformats.org/officeDocument/2006/relationships/hyperlink" Target="https://developer.android.com/reference/android/widget/VideoView.html#pause()" TargetMode="External"/><Relationship Id="rId5" Type="http://schemas.openxmlformats.org/officeDocument/2006/relationships/hyperlink" Target="https://developer.android.com/reference/android/widget/VideoView.html#stopPlayback()" TargetMode="External"/><Relationship Id="rId6" Type="http://schemas.openxmlformats.org/officeDocument/2006/relationships/hyperlink" Target="https://developer.android.com/reference/android/widget/VideoView.html#seekTo(int)" TargetMode="External"/><Relationship Id="rId7" Type="http://schemas.openxmlformats.org/officeDocument/2006/relationships/hyperlink" Target="https://developer.android.com/reference/android/widget/VideoView.html#getCurrentPosition()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reference/android/media/MediaPlayer.OnPreparedListener.html#onPrepared(android.media.MediaPlayer)" TargetMode="External"/><Relationship Id="rId4" Type="http://schemas.openxmlformats.org/officeDocument/2006/relationships/hyperlink" Target="https://developer.android.com/reference/android/media/MediaPlayer.OnCompletionListener.html#onCompletion(android.media.MediaPlayer)" TargetMode="External"/><Relationship Id="rId5" Type="http://schemas.openxmlformats.org/officeDocument/2006/relationships/hyperlink" Target="https://developer.android.com/reference/android/media/MediaPlayer.OnInfoListener.html#onInfo(android.media.MediaPlayer,%20int,%20int)" TargetMode="External"/><Relationship Id="rId6" Type="http://schemas.openxmlformats.org/officeDocument/2006/relationships/hyperlink" Target="https://developer.android.com/reference/android/media/MediaPlayer.OnErrorListener.html#onError(android.media.MediaPlayer,%20int,%20int)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google.github.io/ExoPlayer/" TargetMode="External"/><Relationship Id="rId4" Type="http://schemas.openxmlformats.org/officeDocument/2006/relationships/hyperlink" Target="https://github.com/google/ExoPlayer" TargetMode="External"/><Relationship Id="rId5" Type="http://schemas.openxmlformats.org/officeDocument/2006/relationships/hyperlink" Target="https://medium.com/google-exoplayer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developer.android.com/guide/topics/media-apps/media-apps-overview.html" TargetMode="External"/><Relationship Id="rId4" Type="http://schemas.openxmlformats.org/officeDocument/2006/relationships/hyperlink" Target="https://developer.android.com/guide/topics/media-apps/video-app/building-a-video-app.html" TargetMode="External"/><Relationship Id="rId5" Type="http://schemas.openxmlformats.org/officeDocument/2006/relationships/hyperlink" Target="https://developer.android.com/guide/topics/media-apps/audio-app/building-an-audio-app.html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google-developer-training.gitbooks.io/android-developer-advanced-course-concepts/unit-5-advanced-graphics-and-views/lesson-13-media/13-1-c-simple-media-playback/13-1-c-simple-media-playback.html" TargetMode="External"/><Relationship Id="rId4" Type="http://schemas.openxmlformats.org/officeDocument/2006/relationships/hyperlink" Target="https://google-developer-training.gitbooks.io/android-developer-advanced-course-practicals/unit-5-advanced-graphics-and-views/lesson-13-media/13-1-p-playing-video-with-videoview/13-1-p-playing-video-with-videoview.html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en.wikipedia.org/wiki/Dynamic_Adaptive_Streaming_over_HTTP" TargetMode="External"/><Relationship Id="rId4" Type="http://schemas.openxmlformats.org/officeDocument/2006/relationships/hyperlink" Target="https://www.microsoft.com/silverlight/smoothstreaming/" TargetMode="External"/><Relationship Id="rId5" Type="http://schemas.openxmlformats.org/officeDocument/2006/relationships/hyperlink" Target="https://en.wikipedia.org/wiki/HTTP_Live_Streaming" TargetMode="External"/><Relationship Id="rId6" Type="http://schemas.openxmlformats.org/officeDocument/2006/relationships/hyperlink" Target="http://www.widevine.com/" TargetMode="External"/><Relationship Id="rId7" Type="http://schemas.openxmlformats.org/officeDocument/2006/relationships/hyperlink" Target="https://en.wikipedia.org/wiki/PlayRead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3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media playback</a:t>
            </a:r>
            <a:endParaRPr/>
          </a:p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13</a:t>
            </a:r>
            <a:endParaRPr/>
          </a:p>
        </p:txBody>
      </p:sp>
      <p:sp>
        <p:nvSpPr>
          <p:cNvPr id="76" name="Google Shape;76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Android Development</a:t>
            </a:r>
            <a:endParaRPr/>
          </a:p>
        </p:txBody>
      </p:sp>
      <p:sp>
        <p:nvSpPr>
          <p:cNvPr id="77" name="Google Shape;77;p13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formats: more information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Supported Media Formats</a:t>
            </a:r>
            <a:r>
              <a:rPr lang="en"/>
              <a:t> (Android platform)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Supported formats</a:t>
            </a:r>
            <a:r>
              <a:rPr lang="en"/>
              <a:t> (ExoPlayer) </a:t>
            </a:r>
            <a:endParaRPr/>
          </a:p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players and controls</a:t>
            </a:r>
            <a:endParaRPr/>
          </a:p>
        </p:txBody>
      </p:sp>
      <p:sp>
        <p:nvSpPr>
          <p:cNvPr id="152" name="Google Shape;152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players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Media source as input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Decodes and renders source as audio or video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May or may not have associated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/>
              <a:t> to display video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Many different media players with different capabilities</a:t>
            </a:r>
            <a:endParaRPr/>
          </a:p>
        </p:txBody>
      </p:sp>
      <p:sp>
        <p:nvSpPr>
          <p:cNvPr id="161" name="Google Shape;161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player options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MediaPlayer</a:t>
            </a:r>
            <a:r>
              <a:rPr lang="en">
                <a:solidFill>
                  <a:srgbClr val="000000"/>
                </a:solidFill>
              </a:rPr>
              <a:t>—s</a:t>
            </a:r>
            <a:r>
              <a:rPr lang="en">
                <a:solidFill>
                  <a:srgbClr val="000000"/>
                </a:solidFill>
              </a:rPr>
              <a:t>imple, limited, part of Android platform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VideoView</a:t>
            </a:r>
            <a:r>
              <a:rPr lang="en">
                <a:solidFill>
                  <a:srgbClr val="000000"/>
                </a:solidFill>
              </a:rPr>
              <a:t>—w</a:t>
            </a:r>
            <a:r>
              <a:rPr lang="en">
                <a:solidFill>
                  <a:srgbClr val="000000"/>
                </a:solidFill>
              </a:rPr>
              <a:t>rapper for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MediaPlayer</a:t>
            </a:r>
            <a:r>
              <a:rPr lang="en">
                <a:solidFill>
                  <a:srgbClr val="000000"/>
                </a:solidFill>
              </a:rPr>
              <a:t> to display video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ExoPlayer</a:t>
            </a:r>
            <a:r>
              <a:rPr lang="en">
                <a:solidFill>
                  <a:srgbClr val="000000"/>
                </a:solidFill>
              </a:rPr>
              <a:t>—b</a:t>
            </a:r>
            <a:r>
              <a:rPr lang="en">
                <a:solidFill>
                  <a:srgbClr val="000000"/>
                </a:solidFill>
              </a:rPr>
              <a:t>est choice for most media apps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YouTube Android Player API</a:t>
            </a:r>
            <a:r>
              <a:rPr lang="en">
                <a:solidFill>
                  <a:srgbClr val="000000"/>
                </a:solidFill>
              </a:rPr>
              <a:t>—f</a:t>
            </a:r>
            <a:r>
              <a:rPr lang="en">
                <a:solidFill>
                  <a:srgbClr val="000000"/>
                </a:solidFill>
              </a:rPr>
              <a:t>or YouTube-hosted media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Custom player—only for very complex use cases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8" name="Google Shape;168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Controls</a:t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311700" y="1199575"/>
            <a:ext cx="478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Also called transport controls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Play/pause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Fast forward/rewind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Skip forward/back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Progress bar or seek bar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5" name="Google Shape;175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2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controls</a:t>
            </a:r>
            <a:endParaRPr/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7296" y="1199575"/>
            <a:ext cx="3877326" cy="83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controls options</a:t>
            </a:r>
            <a:endParaRPr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MediaController</a:t>
            </a:r>
            <a:r>
              <a:rPr lang="en">
                <a:solidFill>
                  <a:srgbClr val="000000"/>
                </a:solidFill>
              </a:rPr>
              <a:t>—simple but limited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PlayerControlView</a:t>
            </a:r>
            <a:r>
              <a:rPr lang="en">
                <a:solidFill>
                  <a:srgbClr val="000000"/>
                </a:solidFill>
              </a:rPr>
              <a:t> (ExoPlayer)—very customizable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Build your own controls in app layout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4" name="Google Shape;184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Playing media with intents</a:t>
            </a:r>
            <a:endParaRPr/>
          </a:p>
        </p:txBody>
      </p:sp>
      <p:sp>
        <p:nvSpPr>
          <p:cNvPr id="190" name="Google Shape;190;p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Playing media with intents</a:t>
            </a:r>
            <a:endParaRPr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implicit intent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Intent action is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Intent.ACTION_VIEW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Intent data is URI of media to play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Playing media with intents</a:t>
            </a:r>
            <a:endParaRPr/>
          </a:p>
        </p:txBody>
      </p:sp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mediaIntent = new Intent();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mediaIntent.setAction(Intent.ACTION_VIEW);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mediaIntent.setData(Uri.parse(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"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https://www.youtube.com/watch?v=LBBqTd6uOd4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(mediaIntent.resolveActivity(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getPackageManager()) != null) {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startActivity(mediaIntent);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7" name="Google Shape;20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8600" y="2896525"/>
            <a:ext cx="2513301" cy="1411700"/>
          </a:xfrm>
          <a:prstGeom prst="rect">
            <a:avLst/>
          </a:prstGeom>
          <a:noFill/>
          <a:ln cap="flat" cmpd="sng" w="9525">
            <a:solidFill>
              <a:srgbClr val="21AAC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intents: benefits and drawbacks</a:t>
            </a:r>
            <a:endParaRPr/>
          </a:p>
        </p:txBody>
      </p:sp>
      <p:sp>
        <p:nvSpPr>
          <p:cNvPr id="213" name="Google Shape;213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Benefits: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Easy to play most media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Do not need to implement players or controls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Simplest way to play YouTube video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Drawbacks: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Requires available app on device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User leaves your app to play media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4" name="Google Shape;214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13.1 Simple media playback</a:t>
            </a:r>
            <a:endParaRPr/>
          </a:p>
        </p:txBody>
      </p:sp>
      <p:sp>
        <p:nvSpPr>
          <p:cNvPr id="83" name="Google Shape;83;p14"/>
          <p:cNvSpPr txBox="1"/>
          <p:nvPr>
            <p:ph idx="1" type="subTitle"/>
          </p:nvPr>
        </p:nvSpPr>
        <p:spPr>
          <a:xfrm>
            <a:off x="311700" y="28677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 audio and video in your app</a:t>
            </a:r>
            <a:endParaRPr/>
          </a:p>
        </p:txBody>
      </p:sp>
      <p:sp>
        <p:nvSpPr>
          <p:cNvPr id="84" name="Google Shape;84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Playing media with VideoView</a:t>
            </a:r>
            <a:endParaRPr/>
          </a:p>
        </p:txBody>
      </p:sp>
      <p:sp>
        <p:nvSpPr>
          <p:cNvPr id="220" name="Google Shape;220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VideoView class</a:t>
            </a:r>
            <a:endParaRPr/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311700" y="1076275"/>
            <a:ext cx="65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Easiest way to embed video in app layout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MediaPlayer</a:t>
            </a:r>
            <a:r>
              <a:rPr lang="en">
                <a:solidFill>
                  <a:srgbClr val="000000"/>
                </a:solidFill>
              </a:rPr>
              <a:t> (for playback) </a:t>
            </a:r>
            <a:br>
              <a:rPr lang="en">
                <a:solidFill>
                  <a:srgbClr val="000000"/>
                </a:solidFill>
              </a:rPr>
            </a:br>
            <a:r>
              <a:rPr lang="en"/>
              <a:t>+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SurfaceView</a:t>
            </a:r>
            <a:r>
              <a:rPr lang="en">
                <a:solidFill>
                  <a:srgbClr val="000000"/>
                </a:solidFill>
              </a:rPr>
              <a:t> (for view)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MediaController</a:t>
            </a:r>
            <a:r>
              <a:rPr lang="en">
                <a:solidFill>
                  <a:srgbClr val="000000"/>
                </a:solidFill>
              </a:rPr>
              <a:t> view</a:t>
            </a:r>
            <a:r>
              <a:rPr lang="en">
                <a:solidFill>
                  <a:srgbClr val="000000"/>
                </a:solidFill>
              </a:rPr>
              <a:t> for controls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Can play local media or streamed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9" name="Google Shape;229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0" name="Google Shape;230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39525" y="1066608"/>
            <a:ext cx="1932601" cy="3435734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VideoView: layout</a:t>
            </a:r>
            <a:endParaRPr/>
          </a:p>
        </p:txBody>
      </p:sp>
      <p:sp>
        <p:nvSpPr>
          <p:cNvPr id="236" name="Google Shape;236;p34"/>
          <p:cNvSpPr txBox="1"/>
          <p:nvPr>
            <p:ph idx="1" type="body"/>
          </p:nvPr>
        </p:nvSpPr>
        <p:spPr>
          <a:xfrm>
            <a:off x="311700" y="1076275"/>
            <a:ext cx="662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Add to XML layout like any other view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TIP:  </a:t>
            </a:r>
            <a:r>
              <a:rPr lang="en">
                <a:solidFill>
                  <a:srgbClr val="000000"/>
                </a:solidFill>
              </a:rPr>
              <a:t>To keep the video's aspect ratio the same in different layouts, </a:t>
            </a:r>
            <a:r>
              <a:rPr lang="en">
                <a:solidFill>
                  <a:srgbClr val="000000"/>
                </a:solidFill>
              </a:rPr>
              <a:t>use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app:layout_constraintDimensionRatio</a:t>
            </a:r>
            <a:r>
              <a:rPr lang="en">
                <a:solidFill>
                  <a:srgbClr val="000000"/>
                </a:solidFill>
              </a:rPr>
              <a:t> 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</p:txBody>
      </p:sp>
      <p:sp>
        <p:nvSpPr>
          <p:cNvPr id="237" name="Google Shape;237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8" name="Google Shape;23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9675" y="1119995"/>
            <a:ext cx="1903200" cy="3067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VideoView layout example</a:t>
            </a:r>
            <a:endParaRPr/>
          </a:p>
        </p:txBody>
      </p:sp>
      <p:sp>
        <p:nvSpPr>
          <p:cNvPr id="244" name="Google Shape;244;p3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&lt;VideoView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android:id="@+id/videoview"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android:layout_width="0dp"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android:layout_height="0dp"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android:layout_margin="8dp"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app:layout_constraintDimensionRatio="4:3"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app:layout_constraintBottom_toBottomOf="parent"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app:layout_constraintEnd_toEndOf="parent"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app:layout_constraintStart_toStartOf="parent"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app:layout_constraintTop_toTopOf="parent"/&gt;</a:t>
            </a:r>
            <a:endParaRPr sz="1800"/>
          </a:p>
        </p:txBody>
      </p:sp>
      <p:sp>
        <p:nvSpPr>
          <p:cNvPr id="245" name="Google Shape;245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VideoView and media controls</a:t>
            </a:r>
            <a:endParaRPr/>
          </a:p>
        </p:txBody>
      </p:sp>
      <p:sp>
        <p:nvSpPr>
          <p:cNvPr id="251" name="Google Shape;251;p36"/>
          <p:cNvSpPr txBox="1"/>
          <p:nvPr>
            <p:ph idx="1" type="body"/>
          </p:nvPr>
        </p:nvSpPr>
        <p:spPr>
          <a:xfrm>
            <a:off x="311700" y="973300"/>
            <a:ext cx="8779200" cy="3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onCreate()</a:t>
            </a:r>
            <a:r>
              <a:rPr lang="en"/>
              <a:t>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Get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VideoView</a:t>
            </a:r>
            <a:r>
              <a:rPr lang="en"/>
              <a:t> object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new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android.widget.MediaController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Connect controller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VideoView</a:t>
            </a:r>
            <a:r>
              <a:rPr lang="en"/>
              <a:t> with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setMediaController()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Connect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VideoView</a:t>
            </a:r>
            <a:r>
              <a:rPr lang="en"/>
              <a:t> to controller with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setMediaPlayer()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2" name="Google Shape;252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VideoView onCreate() example</a:t>
            </a:r>
            <a:endParaRPr/>
          </a:p>
        </p:txBody>
      </p:sp>
      <p:sp>
        <p:nvSpPr>
          <p:cNvPr id="258" name="Google Shape;258;p3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mVideoView = findViewById(R.id.videoview);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MediaController controller = new MediaController(this);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controller.setMediaPlayer(mVideoView);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mVideoView.setMediaController(controller);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media source</a:t>
            </a:r>
            <a:endParaRPr/>
          </a:p>
        </p:txBody>
      </p:sp>
      <p:sp>
        <p:nvSpPr>
          <p:cNvPr id="265" name="Google Shape;265;p3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setVideoUri()</a:t>
            </a:r>
            <a:r>
              <a:rPr lang="en"/>
              <a:t> with the URI of video to play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Video file embedded in app (in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res/raw</a:t>
            </a:r>
            <a:r>
              <a:rPr lang="en"/>
              <a:t>):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Uri videoUri = Uri.parse("android.resource://" +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getPackageName() + "/raw/" + "videofile");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mVideoView.setVideoUri(videoUri);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6" name="Google Shape;266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media source</a:t>
            </a:r>
            <a:endParaRPr/>
          </a:p>
        </p:txBody>
      </p:sp>
      <p:sp>
        <p:nvSpPr>
          <p:cNvPr id="272" name="Google Shape;272;p3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Media in external storage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fullPath = Environment.getExternalStorageDirectory()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+ "/" + "videofile.mp4;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File file = new File(fullPath);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Uri videoUri = Uri.fromFile(file);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mVideoView.setVideoUri(videoUri);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media source</a:t>
            </a:r>
            <a:endParaRPr/>
          </a:p>
        </p:txBody>
      </p:sp>
      <p:sp>
        <p:nvSpPr>
          <p:cNvPr id="279" name="Google Shape;279;p4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Media streamed from internet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mediaName = "http://myserver.com/videofile.mp4";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Uri videoUri = Uri.parse(mediaName);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mVideoView.setVideoUri(videoUri);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media source: permissions</a:t>
            </a:r>
            <a:endParaRPr/>
          </a:p>
        </p:txBody>
      </p:sp>
      <p:sp>
        <p:nvSpPr>
          <p:cNvPr id="286" name="Google Shape;286;p4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External storage permission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&lt;uses-permission android:name="android.permission.READ_EXTERNAL_STORAGE"/&gt;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Internet permission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&lt;uses-permission android:name="android.permission.INTERNET" /&gt;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87" name="Google Shape;287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33600" y="1158450"/>
            <a:ext cx="8476800" cy="33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Media formats and sources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Media players and controls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Playing media with intents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Playing media with VideoView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Playing media with ExoPlayer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Android media apps architecture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0077" y="1158450"/>
            <a:ext cx="1791098" cy="3184200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VideoView: controlling playback</a:t>
            </a:r>
            <a:endParaRPr/>
          </a:p>
        </p:txBody>
      </p:sp>
      <p:sp>
        <p:nvSpPr>
          <p:cNvPr id="293" name="Google Shape;293;p42"/>
          <p:cNvSpPr txBox="1"/>
          <p:nvPr>
            <p:ph idx="1" type="body"/>
          </p:nvPr>
        </p:nvSpPr>
        <p:spPr>
          <a:xfrm>
            <a:off x="311700" y="898675"/>
            <a:ext cx="8709600" cy="35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can control playback in app with media controls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VideoView</a:t>
            </a:r>
            <a:r>
              <a:rPr lang="en"/>
              <a:t> methods: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start()</a:t>
            </a:r>
            <a:r>
              <a:rPr lang="en"/>
              <a:t>: start player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pause()</a:t>
            </a:r>
            <a:r>
              <a:rPr lang="en"/>
              <a:t>: pause player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stopPlayback()</a:t>
            </a:r>
            <a:r>
              <a:rPr lang="en"/>
              <a:t>: stop player and release media resources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seekTo()</a:t>
            </a:r>
            <a:r>
              <a:rPr lang="en"/>
              <a:t>: move current playback position to this location, in milliseconds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getCurrentPosition()</a:t>
            </a:r>
            <a:r>
              <a:rPr lang="en"/>
              <a:t>: get current playback position, in milliseconds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VideoView and app lifecycle</a:t>
            </a:r>
            <a:endParaRPr/>
          </a:p>
        </p:txBody>
      </p:sp>
      <p:sp>
        <p:nvSpPr>
          <p:cNvPr id="300" name="Google Shape;300;p43"/>
          <p:cNvSpPr txBox="1"/>
          <p:nvPr>
            <p:ph idx="1" type="body"/>
          </p:nvPr>
        </p:nvSpPr>
        <p:spPr>
          <a:xfrm>
            <a:off x="311700" y="910225"/>
            <a:ext cx="8520600" cy="3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and connect media controller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setVideoUri()</a:t>
            </a:r>
            <a:r>
              <a:rPr lang="en"/>
              <a:t>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onStart()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stopPlayback()</a:t>
            </a:r>
            <a:r>
              <a:rPr lang="en"/>
              <a:t>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onStop()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pause()</a:t>
            </a:r>
            <a:r>
              <a:rPr lang="en"/>
              <a:t>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onPause()</a:t>
            </a:r>
            <a:r>
              <a:rPr lang="en"/>
              <a:t> only for SDK &lt; 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if (Build.VERSION.SDK_INT &lt; Build.VERSION_CODES.N)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mVideoView.pause();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/>
          </a:p>
        </p:txBody>
      </p:sp>
      <p:sp>
        <p:nvSpPr>
          <p:cNvPr id="301" name="Google Shape;301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Preserve playback position</a:t>
            </a:r>
            <a:endParaRPr/>
          </a:p>
        </p:txBody>
      </p:sp>
      <p:sp>
        <p:nvSpPr>
          <p:cNvPr id="307" name="Google Shape;307;p44"/>
          <p:cNvSpPr txBox="1"/>
          <p:nvPr>
            <p:ph idx="1" type="body"/>
          </p:nvPr>
        </p:nvSpPr>
        <p:spPr>
          <a:xfrm>
            <a:off x="311700" y="984925"/>
            <a:ext cx="8520600" cy="3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VideoView</a:t>
            </a:r>
            <a:r>
              <a:rPr lang="en"/>
              <a:t> does not preserve player position across lifecycle changes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Save playback position  in instance state bundle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getCurrentPosition()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Get playback position from bundle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Move playback position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onStart()</a:t>
            </a:r>
            <a:r>
              <a:rPr lang="en"/>
              <a:t>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seekTo()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8" name="Google Shape;308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VideoView event listeners</a:t>
            </a:r>
            <a:endParaRPr/>
          </a:p>
        </p:txBody>
      </p:sp>
      <p:sp>
        <p:nvSpPr>
          <p:cNvPr id="314" name="Google Shape;314;p4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MediaPlayer</a:t>
            </a:r>
            <a:r>
              <a:rPr lang="en"/>
              <a:t> listeners: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onPrepared()</a:t>
            </a:r>
            <a:r>
              <a:rPr lang="en"/>
              <a:t>: media is ready to play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onCompletion()</a:t>
            </a:r>
            <a:r>
              <a:rPr lang="en"/>
              <a:t>: media has finished playing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onInfo()</a:t>
            </a:r>
            <a:r>
              <a:rPr lang="en"/>
              <a:t>: information or warning is available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onError()</a:t>
            </a:r>
            <a:r>
              <a:rPr lang="en"/>
              <a:t>: an error has occurred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… and more</a:t>
            </a:r>
            <a:endParaRPr/>
          </a:p>
        </p:txBody>
      </p:sp>
      <p:sp>
        <p:nvSpPr>
          <p:cNvPr id="315" name="Google Shape;315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onPrepared() callback </a:t>
            </a:r>
            <a:endParaRPr/>
          </a:p>
        </p:txBody>
      </p:sp>
      <p:sp>
        <p:nvSpPr>
          <p:cNvPr id="321" name="Google Shape;321;p4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up media: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setVideoUri()</a:t>
            </a:r>
            <a:r>
              <a:rPr lang="en"/>
              <a:t> to start preparing media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Display "Buffering…" message or other indicator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onPrepared()</a:t>
            </a:r>
            <a:r>
              <a:rPr lang="en"/>
              <a:t>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Remove buffering message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If necessary, u</a:t>
            </a:r>
            <a:r>
              <a:rPr lang="en"/>
              <a:t>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seekTo()</a:t>
            </a:r>
            <a:r>
              <a:rPr lang="en"/>
              <a:t> to move to stored position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Start playing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onPrepared() callback</a:t>
            </a:r>
            <a:endParaRPr/>
          </a:p>
        </p:txBody>
      </p:sp>
      <p:sp>
        <p:nvSpPr>
          <p:cNvPr id="328" name="Google Shape;328;p4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mVideoView.setOnPreparedListener(new 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MediaPlayer.OnPreparedListener()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public void onPrepared(MediaPlayer mediaPlayer)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mBufferingTextView.setVisibility(VideoView.INVISIBLE);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if (mCurrentPosition &gt; 0)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mVideoView.seekTo(mCurrentPosition);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}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mVideoView.start();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9" name="Google Shape;329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onCompletion() callback </a:t>
            </a:r>
            <a:endParaRPr/>
          </a:p>
        </p:txBody>
      </p:sp>
      <p:sp>
        <p:nvSpPr>
          <p:cNvPr id="335" name="Google Shape;335;p4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Called when media playback is finished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used to: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Alert user that playback is finished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</a:t>
            </a:r>
            <a:r>
              <a:rPr lang="en"/>
              <a:t>eturn playback position to beginning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 up next item in playlist</a:t>
            </a:r>
            <a:endParaRPr/>
          </a:p>
        </p:txBody>
      </p:sp>
      <p:sp>
        <p:nvSpPr>
          <p:cNvPr id="336" name="Google Shape;336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onCompletion() callback</a:t>
            </a:r>
            <a:endParaRPr/>
          </a:p>
        </p:txBody>
      </p:sp>
      <p:sp>
        <p:nvSpPr>
          <p:cNvPr id="342" name="Google Shape;342;p4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mVideoView.setOnCompletionListener(new 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MediaPlayer.OnCompletionListener()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public void onCompletion(MediaPlayer mediaPlayer)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Toast.makeText(MainActivity.this, "Playback completed",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Toast.LENGTH_SHORT).show();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mVideoView.seekTo(1);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800"/>
          </a:p>
        </p:txBody>
      </p:sp>
      <p:sp>
        <p:nvSpPr>
          <p:cNvPr id="343" name="Google Shape;343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Playing media with ExoPlayer</a:t>
            </a:r>
            <a:endParaRPr/>
          </a:p>
        </p:txBody>
      </p:sp>
      <p:sp>
        <p:nvSpPr>
          <p:cNvPr id="349" name="Google Shape;349;p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1" name="Google Shape;351;p5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ExoPlayer</a:t>
            </a:r>
            <a:endParaRPr/>
          </a:p>
        </p:txBody>
      </p:sp>
      <p:sp>
        <p:nvSpPr>
          <p:cNvPr id="357" name="Google Shape;357;p5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Open source media player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Alternative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MediaPlayer</a:t>
            </a:r>
            <a:r>
              <a:rPr lang="en"/>
              <a:t> for audio and video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Recommended starting point for most media apps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Supports more technologies than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MediaPlayer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Easy to customize and extend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formats and sources</a:t>
            </a:r>
            <a:endParaRPr/>
          </a:p>
        </p:txBody>
      </p:sp>
      <p:sp>
        <p:nvSpPr>
          <p:cNvPr id="98" name="Google Shape;98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ExoPlayer: more information</a:t>
            </a:r>
            <a:endParaRPr/>
          </a:p>
        </p:txBody>
      </p:sp>
      <p:sp>
        <p:nvSpPr>
          <p:cNvPr id="364" name="Google Shape;364;p5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ExoPlayer developer guide</a:t>
            </a:r>
            <a:r>
              <a:rPr lang="en"/>
              <a:t>: https://google.github.io/ExoPlayer/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ExoPlayer GitHub project</a:t>
            </a:r>
            <a:r>
              <a:rPr lang="en"/>
              <a:t>: https://github.com/google/ExoPlayer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ExoPlayer developer blog</a:t>
            </a:r>
            <a:r>
              <a:rPr lang="en"/>
              <a:t>: https://medium.com/google-exoplayer</a:t>
            </a:r>
            <a:endParaRPr/>
          </a:p>
        </p:txBody>
      </p:sp>
      <p:sp>
        <p:nvSpPr>
          <p:cNvPr id="365" name="Google Shape;365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</a:t>
            </a:r>
            <a:br>
              <a:rPr lang="en"/>
            </a:br>
            <a:r>
              <a:rPr lang="en"/>
              <a:t>media apps architecture</a:t>
            </a:r>
            <a:endParaRPr/>
          </a:p>
        </p:txBody>
      </p:sp>
      <p:sp>
        <p:nvSpPr>
          <p:cNvPr id="371" name="Google Shape;371;p5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3" name="Google Shape;373;p5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media apps architecture</a:t>
            </a:r>
            <a:endParaRPr/>
          </a:p>
        </p:txBody>
      </p:sp>
      <p:sp>
        <p:nvSpPr>
          <p:cNvPr id="379" name="Google Shape;379;p54"/>
          <p:cNvSpPr txBox="1"/>
          <p:nvPr>
            <p:ph idx="1" type="body"/>
          </p:nvPr>
        </p:nvSpPr>
        <p:spPr>
          <a:xfrm>
            <a:off x="311700" y="872350"/>
            <a:ext cx="8520600" cy="36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Helps implement best practices for complex media apps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Helps integrate your apps with the Android platform, including Android Auto and Android Wear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Enables use of hardware controls such as headset buttons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Maintains player state across multiple apps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Browser API to enable media discovery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Provides s</a:t>
            </a:r>
            <a:r>
              <a:rPr lang="en"/>
              <a:t>ervice for background music playback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More information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5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Media Apps Overview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Building a Video App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Building an Audio App</a:t>
            </a:r>
            <a:endParaRPr/>
          </a:p>
        </p:txBody>
      </p:sp>
      <p:sp>
        <p:nvSpPr>
          <p:cNvPr id="387" name="Google Shape;387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393" name="Google Shape;393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4" name="Google Shape;394;p56"/>
          <p:cNvSpPr txBox="1"/>
          <p:nvPr/>
        </p:nvSpPr>
        <p:spPr>
          <a:xfrm>
            <a:off x="311700" y="2063725"/>
            <a:ext cx="8520600" cy="1777800"/>
          </a:xfrm>
          <a:prstGeom prst="rect">
            <a:avLst/>
          </a:prstGeom>
          <a:noFill/>
          <a:ln cap="flat" cmpd="sng" w="38100">
            <a:solidFill>
              <a:srgbClr val="21AA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13.1 Simple media playback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13.1 Playing video with VideoView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00" name="Google Shape;400;p5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01" name="Google Shape;401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2" name="Google Shape;402;p5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location of playable media: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Embedded in app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On external device storage (SD card)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Streamed from the internet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6" name="Google Shape;106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source</a:t>
            </a:r>
            <a:endParaRPr/>
          </a:p>
        </p:txBody>
      </p:sp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formats</a:t>
            </a:r>
            <a:endParaRPr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Different media players play different formats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">
                <a:solidFill>
                  <a:srgbClr val="000000"/>
                </a:solidFill>
              </a:rPr>
              <a:t>Sample</a:t>
            </a:r>
            <a:r>
              <a:rPr lang="en">
                <a:solidFill>
                  <a:srgbClr val="000000"/>
                </a:solidFill>
              </a:rPr>
              <a:t> format: encoding of media (codec)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">
                <a:solidFill>
                  <a:srgbClr val="000000"/>
                </a:solidFill>
              </a:rPr>
              <a:t>Container</a:t>
            </a:r>
            <a:r>
              <a:rPr lang="en">
                <a:solidFill>
                  <a:srgbClr val="000000"/>
                </a:solidFill>
              </a:rPr>
              <a:t> format: media + metadata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Extension indicates container, for example</a:t>
            </a:r>
            <a:r>
              <a:rPr lang="en">
                <a:solidFill>
                  <a:srgbClr val="000000"/>
                </a:solidFill>
              </a:rPr>
              <a:t> .mp3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With audio, sample and container format are often the same thing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</a:t>
            </a:r>
            <a:r>
              <a:rPr lang="en"/>
              <a:t> Formats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Sample format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MP3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AAC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FLAC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PCM/WAVE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Container format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.mp3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.aac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.flac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.wav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formats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Format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Sample format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H.263, H.264 AVC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MPEG-4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VP8, VP9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Container format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.mp4, .3gp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.3gp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.webm, .mkv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formats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considerations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Adaptive streaming: </a:t>
            </a:r>
            <a:r>
              <a:rPr lang="en" u="sng">
                <a:solidFill>
                  <a:schemeClr val="hlink"/>
                </a:solidFill>
                <a:hlinkClick r:id="rId3"/>
              </a:rPr>
              <a:t>DASH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Smooth Streaming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5"/>
              </a:rPr>
              <a:t>HLS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Digital rights management: </a:t>
            </a:r>
            <a:r>
              <a:rPr lang="en" u="sng">
                <a:solidFill>
                  <a:schemeClr val="accent5"/>
                </a:solidFill>
                <a:hlinkClick r:id="rId6"/>
              </a:rPr>
              <a:t>Widevine</a:t>
            </a:r>
            <a:r>
              <a:rPr lang="en">
                <a:solidFill>
                  <a:schemeClr val="dk1"/>
                </a:solidFill>
              </a:rPr>
              <a:t> or </a:t>
            </a:r>
            <a:r>
              <a:rPr lang="en" u="sng">
                <a:solidFill>
                  <a:schemeClr val="accent5"/>
                </a:solidFill>
                <a:hlinkClick r:id="rId7"/>
              </a:rPr>
              <a:t>PlayReady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Both are advanced topics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