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301" r:id="rId8"/>
    <p:sldId id="299" r:id="rId9"/>
    <p:sldId id="300" r:id="rId10"/>
    <p:sldId id="302" r:id="rId11"/>
    <p:sldId id="303" r:id="rId12"/>
    <p:sldId id="304" r:id="rId13"/>
    <p:sldId id="305" r:id="rId14"/>
    <p:sldId id="306" r:id="rId15"/>
    <p:sldId id="307" r:id="rId16"/>
    <p:sldId id="262" r:id="rId17"/>
    <p:sldId id="263" r:id="rId18"/>
    <p:sldId id="309" r:id="rId19"/>
    <p:sldId id="264" r:id="rId20"/>
    <p:sldId id="265" r:id="rId21"/>
    <p:sldId id="266" r:id="rId22"/>
    <p:sldId id="267" r:id="rId23"/>
    <p:sldId id="310" r:id="rId24"/>
    <p:sldId id="268" r:id="rId25"/>
    <p:sldId id="269" r:id="rId26"/>
    <p:sldId id="270" r:id="rId27"/>
    <p:sldId id="271" r:id="rId28"/>
    <p:sldId id="272" r:id="rId29"/>
    <p:sldId id="273" r:id="rId30"/>
    <p:sldId id="274" r:id="rId31"/>
    <p:sldId id="278" r:id="rId32"/>
    <p:sldId id="308" r:id="rId33"/>
    <p:sldId id="279" r:id="rId34"/>
    <p:sldId id="280" r:id="rId35"/>
    <p:sldId id="281" r:id="rId36"/>
    <p:sldId id="282" r:id="rId37"/>
    <p:sldId id="283" r:id="rId38"/>
    <p:sldId id="284" r:id="rId39"/>
    <p:sldId id="287" r:id="rId40"/>
    <p:sldId id="286" r:id="rId41"/>
    <p:sldId id="288" r:id="rId42"/>
    <p:sldId id="311" r:id="rId43"/>
    <p:sldId id="276" r:id="rId44"/>
    <p:sldId id="277" r:id="rId45"/>
    <p:sldId id="285" r:id="rId46"/>
    <p:sldId id="289" r:id="rId47"/>
    <p:sldId id="290" r:id="rId48"/>
    <p:sldId id="291" r:id="rId49"/>
    <p:sldId id="292" r:id="rId50"/>
    <p:sldId id="293" r:id="rId51"/>
    <p:sldId id="294" r:id="rId52"/>
    <p:sldId id="296" r:id="rId53"/>
    <p:sldId id="295" r:id="rId54"/>
    <p:sldId id="297"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60"/>
  </p:normalViewPr>
  <p:slideViewPr>
    <p:cSldViewPr snapToGrid="0">
      <p:cViewPr varScale="1">
        <p:scale>
          <a:sx n="72" d="100"/>
          <a:sy n="72" d="100"/>
        </p:scale>
        <p:origin x="6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D123674-E1B3-4DF3-A1CB-D710FFD09305}" type="datetimeFigureOut">
              <a:rPr lang="en-US" smtClean="0"/>
              <a:t>06-Apr-21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9C449E-E6D2-4F60-BD5F-63E1577A7C83}" type="slidenum">
              <a:rPr lang="en-US" smtClean="0"/>
              <a:t>‹#›</a:t>
            </a:fld>
            <a:endParaRPr lang="en-US"/>
          </a:p>
        </p:txBody>
      </p:sp>
    </p:spTree>
    <p:extLst>
      <p:ext uri="{BB962C8B-B14F-4D97-AF65-F5344CB8AC3E}">
        <p14:creationId xmlns:p14="http://schemas.microsoft.com/office/powerpoint/2010/main" val="4077595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123674-E1B3-4DF3-A1CB-D710FFD09305}" type="datetimeFigureOut">
              <a:rPr lang="en-US" smtClean="0"/>
              <a:t>06-Apr-21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9C449E-E6D2-4F60-BD5F-63E1577A7C83}" type="slidenum">
              <a:rPr lang="en-US" smtClean="0"/>
              <a:t>‹#›</a:t>
            </a:fld>
            <a:endParaRPr lang="en-US"/>
          </a:p>
        </p:txBody>
      </p:sp>
    </p:spTree>
    <p:extLst>
      <p:ext uri="{BB962C8B-B14F-4D97-AF65-F5344CB8AC3E}">
        <p14:creationId xmlns:p14="http://schemas.microsoft.com/office/powerpoint/2010/main" val="2845461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123674-E1B3-4DF3-A1CB-D710FFD09305}" type="datetimeFigureOut">
              <a:rPr lang="en-US" smtClean="0"/>
              <a:t>06-Apr-21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9C449E-E6D2-4F60-BD5F-63E1577A7C83}" type="slidenum">
              <a:rPr lang="en-US" smtClean="0"/>
              <a:t>‹#›</a:t>
            </a:fld>
            <a:endParaRPr lang="en-US"/>
          </a:p>
        </p:txBody>
      </p:sp>
    </p:spTree>
    <p:extLst>
      <p:ext uri="{BB962C8B-B14F-4D97-AF65-F5344CB8AC3E}">
        <p14:creationId xmlns:p14="http://schemas.microsoft.com/office/powerpoint/2010/main" val="1310626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123674-E1B3-4DF3-A1CB-D710FFD09305}" type="datetimeFigureOut">
              <a:rPr lang="en-US" smtClean="0"/>
              <a:t>06-Apr-21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9C449E-E6D2-4F60-BD5F-63E1577A7C83}" type="slidenum">
              <a:rPr lang="en-US" smtClean="0"/>
              <a:t>‹#›</a:t>
            </a:fld>
            <a:endParaRPr lang="en-US"/>
          </a:p>
        </p:txBody>
      </p:sp>
    </p:spTree>
    <p:extLst>
      <p:ext uri="{BB962C8B-B14F-4D97-AF65-F5344CB8AC3E}">
        <p14:creationId xmlns:p14="http://schemas.microsoft.com/office/powerpoint/2010/main" val="2893638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123674-E1B3-4DF3-A1CB-D710FFD09305}" type="datetimeFigureOut">
              <a:rPr lang="en-US" smtClean="0"/>
              <a:t>06-Apr-21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9C449E-E6D2-4F60-BD5F-63E1577A7C83}" type="slidenum">
              <a:rPr lang="en-US" smtClean="0"/>
              <a:t>‹#›</a:t>
            </a:fld>
            <a:endParaRPr lang="en-US"/>
          </a:p>
        </p:txBody>
      </p:sp>
    </p:spTree>
    <p:extLst>
      <p:ext uri="{BB962C8B-B14F-4D97-AF65-F5344CB8AC3E}">
        <p14:creationId xmlns:p14="http://schemas.microsoft.com/office/powerpoint/2010/main" val="344406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D123674-E1B3-4DF3-A1CB-D710FFD09305}" type="datetimeFigureOut">
              <a:rPr lang="en-US" smtClean="0"/>
              <a:t>06-Apr-21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9C449E-E6D2-4F60-BD5F-63E1577A7C83}" type="slidenum">
              <a:rPr lang="en-US" smtClean="0"/>
              <a:t>‹#›</a:t>
            </a:fld>
            <a:endParaRPr lang="en-US"/>
          </a:p>
        </p:txBody>
      </p:sp>
    </p:spTree>
    <p:extLst>
      <p:ext uri="{BB962C8B-B14F-4D97-AF65-F5344CB8AC3E}">
        <p14:creationId xmlns:p14="http://schemas.microsoft.com/office/powerpoint/2010/main" val="769987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D123674-E1B3-4DF3-A1CB-D710FFD09305}" type="datetimeFigureOut">
              <a:rPr lang="en-US" smtClean="0"/>
              <a:t>06-Apr-21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9C449E-E6D2-4F60-BD5F-63E1577A7C83}" type="slidenum">
              <a:rPr lang="en-US" smtClean="0"/>
              <a:t>‹#›</a:t>
            </a:fld>
            <a:endParaRPr lang="en-US"/>
          </a:p>
        </p:txBody>
      </p:sp>
    </p:spTree>
    <p:extLst>
      <p:ext uri="{BB962C8B-B14F-4D97-AF65-F5344CB8AC3E}">
        <p14:creationId xmlns:p14="http://schemas.microsoft.com/office/powerpoint/2010/main" val="1089409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D123674-E1B3-4DF3-A1CB-D710FFD09305}" type="datetimeFigureOut">
              <a:rPr lang="en-US" smtClean="0"/>
              <a:t>06-Apr-21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9C449E-E6D2-4F60-BD5F-63E1577A7C83}" type="slidenum">
              <a:rPr lang="en-US" smtClean="0"/>
              <a:t>‹#›</a:t>
            </a:fld>
            <a:endParaRPr lang="en-US"/>
          </a:p>
        </p:txBody>
      </p:sp>
    </p:spTree>
    <p:extLst>
      <p:ext uri="{BB962C8B-B14F-4D97-AF65-F5344CB8AC3E}">
        <p14:creationId xmlns:p14="http://schemas.microsoft.com/office/powerpoint/2010/main" val="2184646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123674-E1B3-4DF3-A1CB-D710FFD09305}" type="datetimeFigureOut">
              <a:rPr lang="en-US" smtClean="0"/>
              <a:t>06-Apr-21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9C449E-E6D2-4F60-BD5F-63E1577A7C83}" type="slidenum">
              <a:rPr lang="en-US" smtClean="0"/>
              <a:t>‹#›</a:t>
            </a:fld>
            <a:endParaRPr lang="en-US"/>
          </a:p>
        </p:txBody>
      </p:sp>
    </p:spTree>
    <p:extLst>
      <p:ext uri="{BB962C8B-B14F-4D97-AF65-F5344CB8AC3E}">
        <p14:creationId xmlns:p14="http://schemas.microsoft.com/office/powerpoint/2010/main" val="2398924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123674-E1B3-4DF3-A1CB-D710FFD09305}" type="datetimeFigureOut">
              <a:rPr lang="en-US" smtClean="0"/>
              <a:t>06-Apr-21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9C449E-E6D2-4F60-BD5F-63E1577A7C83}" type="slidenum">
              <a:rPr lang="en-US" smtClean="0"/>
              <a:t>‹#›</a:t>
            </a:fld>
            <a:endParaRPr lang="en-US"/>
          </a:p>
        </p:txBody>
      </p:sp>
    </p:spTree>
    <p:extLst>
      <p:ext uri="{BB962C8B-B14F-4D97-AF65-F5344CB8AC3E}">
        <p14:creationId xmlns:p14="http://schemas.microsoft.com/office/powerpoint/2010/main" val="4062298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123674-E1B3-4DF3-A1CB-D710FFD09305}" type="datetimeFigureOut">
              <a:rPr lang="en-US" smtClean="0"/>
              <a:t>06-Apr-21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9C449E-E6D2-4F60-BD5F-63E1577A7C83}" type="slidenum">
              <a:rPr lang="en-US" smtClean="0"/>
              <a:t>‹#›</a:t>
            </a:fld>
            <a:endParaRPr lang="en-US"/>
          </a:p>
        </p:txBody>
      </p:sp>
    </p:spTree>
    <p:extLst>
      <p:ext uri="{BB962C8B-B14F-4D97-AF65-F5344CB8AC3E}">
        <p14:creationId xmlns:p14="http://schemas.microsoft.com/office/powerpoint/2010/main" val="1292526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123674-E1B3-4DF3-A1CB-D710FFD09305}" type="datetimeFigureOut">
              <a:rPr lang="en-US" smtClean="0"/>
              <a:t>06-Apr-21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9C449E-E6D2-4F60-BD5F-63E1577A7C83}" type="slidenum">
              <a:rPr lang="en-US" smtClean="0"/>
              <a:t>‹#›</a:t>
            </a:fld>
            <a:endParaRPr lang="en-US"/>
          </a:p>
        </p:txBody>
      </p:sp>
    </p:spTree>
    <p:extLst>
      <p:ext uri="{BB962C8B-B14F-4D97-AF65-F5344CB8AC3E}">
        <p14:creationId xmlns:p14="http://schemas.microsoft.com/office/powerpoint/2010/main" val="3337158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15.jpeg"/><Relationship Id="rId5" Type="http://schemas.openxmlformats.org/officeDocument/2006/relationships/image" Target="../media/image9.jpeg"/><Relationship Id="rId10" Type="http://schemas.openxmlformats.org/officeDocument/2006/relationships/image" Target="../media/image14.jpeg"/><Relationship Id="rId4" Type="http://schemas.openxmlformats.org/officeDocument/2006/relationships/image" Target="../media/image8.jpeg"/><Relationship Id="rId9" Type="http://schemas.openxmlformats.org/officeDocument/2006/relationships/image" Target="../media/image13.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04255"/>
            <a:ext cx="9144000" cy="3558279"/>
          </a:xfrm>
        </p:spPr>
        <p:txBody>
          <a:bodyPr>
            <a:normAutofit/>
          </a:bodyPr>
          <a:lstStyle/>
          <a:p>
            <a:r>
              <a:rPr lang="en-US" b="1" dirty="0">
                <a:latin typeface="Times New Roman" panose="02020603050405020304" pitchFamily="18" charset="0"/>
                <a:cs typeface="Times New Roman" panose="02020603050405020304" pitchFamily="18" charset="0"/>
              </a:rPr>
              <a:t>Software Engineering</a:t>
            </a: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Unit-1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372047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3)  Engineering and Scientific Software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spcAft>
                <a:spcPts val="1200"/>
              </a:spcAft>
            </a:pPr>
            <a:r>
              <a:rPr lang="en-IN" sz="2200" dirty="0">
                <a:latin typeface="Times New Roman" panose="02020603050405020304" pitchFamily="18" charset="0"/>
                <a:cs typeface="Times New Roman" panose="02020603050405020304" pitchFamily="18" charset="0"/>
              </a:rPr>
              <a:t>Number crunching algorithms used</a:t>
            </a:r>
            <a:r>
              <a:rPr lang="en-IN" sz="2200" b="1" dirty="0">
                <a:latin typeface="Times New Roman" panose="02020603050405020304" pitchFamily="18" charset="0"/>
                <a:cs typeface="Times New Roman" panose="02020603050405020304" pitchFamily="18" charset="0"/>
              </a:rPr>
              <a:t> to solve scientific problems</a:t>
            </a:r>
          </a:p>
          <a:p>
            <a:pPr algn="just">
              <a:spcAft>
                <a:spcPts val="1200"/>
              </a:spcAft>
            </a:pPr>
            <a:r>
              <a:rPr lang="en-IN" sz="2200" b="1" dirty="0">
                <a:latin typeface="Times New Roman" panose="02020603050405020304" pitchFamily="18" charset="0"/>
                <a:cs typeface="Times New Roman" panose="02020603050405020304" pitchFamily="18" charset="0"/>
              </a:rPr>
              <a:t>Examples</a:t>
            </a:r>
          </a:p>
          <a:p>
            <a:pPr lvl="1" algn="just">
              <a:spcAft>
                <a:spcPts val="1200"/>
              </a:spcAft>
            </a:pPr>
            <a:r>
              <a:rPr lang="en-IN" sz="2200" dirty="0" err="1">
                <a:latin typeface="Times New Roman" panose="02020603050405020304" pitchFamily="18" charset="0"/>
                <a:cs typeface="Times New Roman" panose="02020603050405020304" pitchFamily="18" charset="0"/>
              </a:rPr>
              <a:t>Matlab</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Autocad</a:t>
            </a:r>
            <a:r>
              <a:rPr lang="en-IN" sz="2200" dirty="0">
                <a:latin typeface="Times New Roman" panose="02020603050405020304" pitchFamily="18" charset="0"/>
                <a:cs typeface="Times New Roman" panose="02020603050405020304" pitchFamily="18" charset="0"/>
              </a:rPr>
              <a:t> etc…</a:t>
            </a:r>
          </a:p>
          <a:p>
            <a:endParaRPr lang="en-US" sz="2200" dirty="0">
              <a:latin typeface="Times New Roman" panose="02020603050405020304" pitchFamily="18" charset="0"/>
              <a:cs typeface="Times New Roman" panose="02020603050405020304" pitchFamily="18" charset="0"/>
            </a:endParaRPr>
          </a:p>
        </p:txBody>
      </p:sp>
      <p:pic>
        <p:nvPicPr>
          <p:cNvPr id="7" name="Picture 2" descr="Image result for autocad 2015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62652" y="3965801"/>
            <a:ext cx="1935300" cy="174484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 result for matlab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0204" y="4140420"/>
            <a:ext cx="3552330" cy="1343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3503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4)  Personal Computer Software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spcAft>
                <a:spcPts val="1200"/>
              </a:spcAft>
            </a:pPr>
            <a:r>
              <a:rPr lang="en-IN" sz="2200" dirty="0"/>
              <a:t>Prolific (productive) application domain</a:t>
            </a:r>
          </a:p>
          <a:p>
            <a:pPr algn="just">
              <a:spcAft>
                <a:spcPts val="1200"/>
              </a:spcAft>
            </a:pPr>
            <a:r>
              <a:rPr lang="en-IN" sz="2200" b="1" dirty="0"/>
              <a:t>Examples</a:t>
            </a:r>
          </a:p>
          <a:p>
            <a:pPr lvl="1" algn="just">
              <a:spcAft>
                <a:spcPts val="1200"/>
              </a:spcAft>
            </a:pPr>
            <a:r>
              <a:rPr lang="en-IN" sz="2200" dirty="0"/>
              <a:t>Word processing software, Spreadsheets, Multimedia Software etc…</a:t>
            </a:r>
          </a:p>
          <a:p>
            <a:pPr algn="just">
              <a:spcAft>
                <a:spcPts val="1200"/>
              </a:spcAft>
            </a:pPr>
            <a:r>
              <a:rPr lang="en-IN" sz="2200" b="1" dirty="0"/>
              <a:t>Applications</a:t>
            </a:r>
          </a:p>
          <a:p>
            <a:endParaRPr lang="en-US" sz="2200" dirty="0"/>
          </a:p>
        </p:txBody>
      </p:sp>
      <p:pic>
        <p:nvPicPr>
          <p:cNvPr id="4" name="Picture 2" descr="Image result for microsoft word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1695" y="4540605"/>
            <a:ext cx="2160000" cy="921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microsoft excel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9767" y="4412212"/>
            <a:ext cx="2160000" cy="11365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mage result for windows media player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76071" y="4324582"/>
            <a:ext cx="2160000" cy="1258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6720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5)  Web-based Software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spcAft>
                <a:spcPts val="1200"/>
              </a:spcAft>
            </a:pPr>
            <a:r>
              <a:rPr lang="en-IN" sz="2200" dirty="0">
                <a:latin typeface="Times New Roman" panose="02020603050405020304" pitchFamily="18" charset="0"/>
                <a:cs typeface="Times New Roman" panose="02020603050405020304" pitchFamily="18" charset="0"/>
              </a:rPr>
              <a:t>The </a:t>
            </a:r>
            <a:r>
              <a:rPr lang="en-IN" sz="2200" b="1" dirty="0">
                <a:latin typeface="Times New Roman" panose="02020603050405020304" pitchFamily="18" charset="0"/>
                <a:cs typeface="Times New Roman" panose="02020603050405020304" pitchFamily="18" charset="0"/>
              </a:rPr>
              <a:t>web pages </a:t>
            </a:r>
            <a:r>
              <a:rPr lang="en-IN" sz="2200" dirty="0">
                <a:latin typeface="Times New Roman" panose="02020603050405020304" pitchFamily="18" charset="0"/>
                <a:cs typeface="Times New Roman" panose="02020603050405020304" pitchFamily="18" charset="0"/>
              </a:rPr>
              <a:t>retrieved by a web browser</a:t>
            </a:r>
          </a:p>
          <a:p>
            <a:pPr algn="just">
              <a:spcAft>
                <a:spcPts val="1200"/>
              </a:spcAft>
            </a:pPr>
            <a:r>
              <a:rPr lang="en-IN" sz="2200" b="1" dirty="0">
                <a:latin typeface="Times New Roman" panose="02020603050405020304" pitchFamily="18" charset="0"/>
                <a:cs typeface="Times New Roman" panose="02020603050405020304" pitchFamily="18" charset="0"/>
              </a:rPr>
              <a:t>Examples</a:t>
            </a:r>
          </a:p>
          <a:p>
            <a:pPr lvl="1" algn="just">
              <a:spcAft>
                <a:spcPts val="1200"/>
              </a:spcAft>
            </a:pPr>
            <a:r>
              <a:rPr lang="en-IN" sz="2200" dirty="0">
                <a:latin typeface="Times New Roman" panose="02020603050405020304" pitchFamily="18" charset="0"/>
                <a:cs typeface="Times New Roman" panose="02020603050405020304" pitchFamily="18" charset="0"/>
              </a:rPr>
              <a:t>Websites, Webpages</a:t>
            </a:r>
          </a:p>
          <a:p>
            <a:pPr algn="just">
              <a:spcAft>
                <a:spcPts val="1200"/>
              </a:spcAft>
            </a:pPr>
            <a:r>
              <a:rPr lang="en-IN" sz="2200" b="1" dirty="0">
                <a:latin typeface="Times New Roman" panose="02020603050405020304" pitchFamily="18" charset="0"/>
                <a:cs typeface="Times New Roman" panose="02020603050405020304" pitchFamily="18" charset="0"/>
              </a:rPr>
              <a:t>Applications</a:t>
            </a:r>
          </a:p>
        </p:txBody>
      </p:sp>
      <p:pic>
        <p:nvPicPr>
          <p:cNvPr id="4" name="Picture 2" descr="Image result for google.com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9563" y="4432805"/>
            <a:ext cx="2160000" cy="7623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facebook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1544" y="4432803"/>
            <a:ext cx="2160000" cy="74952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mage result for linkedin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24725" y="4453448"/>
            <a:ext cx="2160000" cy="586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285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6)  Artificial Intelligence Software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spcAft>
                <a:spcPts val="1200"/>
              </a:spcAft>
            </a:pPr>
            <a:r>
              <a:rPr lang="en-IN" sz="2200" dirty="0">
                <a:ln w="1905"/>
                <a:latin typeface="Times New Roman" panose="02020603050405020304" pitchFamily="18" charset="0"/>
                <a:cs typeface="Times New Roman" panose="02020603050405020304" pitchFamily="18" charset="0"/>
              </a:rPr>
              <a:t>Computer systems able to perform tasks normally requiring human intelligence</a:t>
            </a:r>
          </a:p>
          <a:p>
            <a:pPr algn="just">
              <a:spcAft>
                <a:spcPts val="1200"/>
              </a:spcAft>
            </a:pPr>
            <a:r>
              <a:rPr lang="en-IN" sz="2200" b="1" dirty="0">
                <a:ln w="1905"/>
                <a:latin typeface="Times New Roman" panose="02020603050405020304" pitchFamily="18" charset="0"/>
                <a:cs typeface="Times New Roman" panose="02020603050405020304" pitchFamily="18" charset="0"/>
              </a:rPr>
              <a:t>Examples</a:t>
            </a:r>
          </a:p>
          <a:p>
            <a:pPr lvl="1" algn="just">
              <a:spcAft>
                <a:spcPts val="1200"/>
              </a:spcAft>
            </a:pPr>
            <a:r>
              <a:rPr lang="en-IN" sz="2200" dirty="0">
                <a:ln w="1905"/>
                <a:latin typeface="Times New Roman" panose="02020603050405020304" pitchFamily="18" charset="0"/>
                <a:cs typeface="Times New Roman" panose="02020603050405020304" pitchFamily="18" charset="0"/>
              </a:rPr>
              <a:t>Speech Recognition, Visual Perception, Decision-making and Translation between Languages etc..</a:t>
            </a:r>
          </a:p>
          <a:p>
            <a:pPr algn="just">
              <a:spcAft>
                <a:spcPts val="1200"/>
              </a:spcAft>
            </a:pPr>
            <a:r>
              <a:rPr lang="en-IN" sz="2200" b="1" dirty="0">
                <a:ln w="1905"/>
                <a:latin typeface="Times New Roman" panose="02020603050405020304" pitchFamily="18" charset="0"/>
                <a:cs typeface="Times New Roman" panose="02020603050405020304" pitchFamily="18" charset="0"/>
              </a:rPr>
              <a:t>Applications</a:t>
            </a:r>
          </a:p>
        </p:txBody>
      </p:sp>
      <p:pic>
        <p:nvPicPr>
          <p:cNvPr id="4" name="Picture 2" descr="Image result for siri logo"/>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6796" y="4528613"/>
            <a:ext cx="2736304" cy="126033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fast access facial recognition softwar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7116" y="4528613"/>
            <a:ext cx="2736304" cy="1260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183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7)  Real-time System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spcAft>
                <a:spcPts val="1200"/>
              </a:spcAft>
            </a:pPr>
            <a:r>
              <a:rPr lang="en-IN" sz="2200" b="1" dirty="0">
                <a:ln w="1905"/>
                <a:effectLst>
                  <a:innerShdw blurRad="69850" dist="43180" dir="5400000">
                    <a:srgbClr val="000000">
                      <a:alpha val="65000"/>
                    </a:srgbClr>
                  </a:innerShdw>
                </a:effectLst>
              </a:rPr>
              <a:t>Monitor, Analyse and Control </a:t>
            </a:r>
            <a:r>
              <a:rPr lang="en-IN" sz="2200" dirty="0">
                <a:ln w="1905"/>
                <a:effectLst>
                  <a:innerShdw blurRad="69850" dist="43180" dir="5400000">
                    <a:srgbClr val="000000">
                      <a:alpha val="65000"/>
                    </a:srgbClr>
                  </a:innerShdw>
                </a:effectLst>
              </a:rPr>
              <a:t>the real time events.</a:t>
            </a:r>
          </a:p>
          <a:p>
            <a:pPr algn="just">
              <a:spcAft>
                <a:spcPts val="1200"/>
              </a:spcAft>
            </a:pPr>
            <a:r>
              <a:rPr lang="en-IN" sz="2200" b="1" dirty="0">
                <a:ln w="1905"/>
                <a:effectLst>
                  <a:innerShdw blurRad="69850" dist="43180" dir="5400000">
                    <a:srgbClr val="000000">
                      <a:alpha val="65000"/>
                    </a:srgbClr>
                  </a:innerShdw>
                </a:effectLst>
              </a:rPr>
              <a:t>Examples</a:t>
            </a:r>
          </a:p>
          <a:p>
            <a:pPr lvl="1" algn="just">
              <a:spcAft>
                <a:spcPts val="1200"/>
              </a:spcAft>
            </a:pPr>
            <a:r>
              <a:rPr lang="en-IN" sz="2200" dirty="0">
                <a:ln w="1905"/>
                <a:effectLst>
                  <a:innerShdw blurRad="69850" dist="43180" dir="5400000">
                    <a:srgbClr val="000000">
                      <a:alpha val="65000"/>
                    </a:srgbClr>
                  </a:innerShdw>
                </a:effectLst>
              </a:rPr>
              <a:t>Vehicle Event Controller, Air traffic control system etc…</a:t>
            </a:r>
          </a:p>
          <a:p>
            <a:pPr algn="just">
              <a:spcAft>
                <a:spcPts val="1200"/>
              </a:spcAft>
            </a:pPr>
            <a:r>
              <a:rPr lang="en-IN" sz="2200" b="1" dirty="0">
                <a:ln w="1905"/>
                <a:effectLst>
                  <a:innerShdw blurRad="69850" dist="43180" dir="5400000">
                    <a:srgbClr val="000000">
                      <a:alpha val="65000"/>
                    </a:srgbClr>
                  </a:innerShdw>
                </a:effectLst>
              </a:rPr>
              <a:t>Applications</a:t>
            </a:r>
          </a:p>
        </p:txBody>
      </p:sp>
      <p:pic>
        <p:nvPicPr>
          <p:cNvPr id="4" name="Picture 3" descr="Image result for google self driving ca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73784" y="4324162"/>
            <a:ext cx="2981818" cy="167727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7520" y="4324162"/>
            <a:ext cx="1997992" cy="167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0601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8)  Embedded System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spcAft>
                <a:spcPts val="1200"/>
              </a:spcAft>
            </a:pPr>
            <a:r>
              <a:rPr lang="en-IN" sz="2200" dirty="0"/>
              <a:t>Resides in read-only memory (ROM) of a device and is </a:t>
            </a:r>
            <a:r>
              <a:rPr lang="en-IN" sz="2200" b="1" dirty="0"/>
              <a:t>used to control </a:t>
            </a:r>
            <a:r>
              <a:rPr lang="en-IN" sz="2200" dirty="0"/>
              <a:t>its functions</a:t>
            </a:r>
          </a:p>
          <a:p>
            <a:pPr algn="just">
              <a:spcAft>
                <a:spcPts val="1200"/>
              </a:spcAft>
            </a:pPr>
            <a:r>
              <a:rPr lang="en-IN" sz="2400" b="1" dirty="0"/>
              <a:t>Examples</a:t>
            </a:r>
            <a:endParaRPr lang="en-IN" sz="2200" b="1" dirty="0"/>
          </a:p>
          <a:p>
            <a:pPr lvl="1" algn="just">
              <a:spcAft>
                <a:spcPts val="1200"/>
              </a:spcAft>
            </a:pPr>
            <a:r>
              <a:rPr lang="en-IN" sz="2200" dirty="0"/>
              <a:t>Keypad Control for a Microwave Oven, Digital Functions in an Automobile such as Fuel Indicator, Dashboard Displays and Braking Systems</a:t>
            </a:r>
          </a:p>
          <a:p>
            <a:pPr algn="just">
              <a:spcAft>
                <a:spcPts val="1200"/>
              </a:spcAft>
            </a:pPr>
            <a:r>
              <a:rPr lang="en-IN" sz="2400" b="1" dirty="0"/>
              <a:t>Applications</a:t>
            </a:r>
            <a:endParaRPr lang="en-IN" sz="2200" b="1" dirty="0"/>
          </a:p>
        </p:txBody>
      </p:sp>
      <p:pic>
        <p:nvPicPr>
          <p:cNvPr id="4" name="Picture 2" descr="Image result for Keypad Control for a Microwave Ov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5992" y="4518889"/>
            <a:ext cx="2400006" cy="1512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4324" y="4518889"/>
            <a:ext cx="4032000" cy="151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4787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Software Crisis</a:t>
            </a:r>
          </a:p>
        </p:txBody>
      </p:sp>
      <p:sp>
        <p:nvSpPr>
          <p:cNvPr id="3" name="Content Placeholder 2"/>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Crises refers to a set of problems encountered in the development of computer software.</a:t>
            </a:r>
          </a:p>
          <a:p>
            <a:r>
              <a:rPr lang="en-US" sz="2200" dirty="0">
                <a:latin typeface="Times New Roman" panose="02020603050405020304" pitchFamily="18" charset="0"/>
                <a:cs typeface="Times New Roman" panose="02020603050405020304" pitchFamily="18" charset="0"/>
              </a:rPr>
              <a:t>As a result of crisis </a:t>
            </a:r>
          </a:p>
          <a:p>
            <a:pPr marL="0" indent="0">
              <a:buNone/>
            </a:pPr>
            <a:r>
              <a:rPr lang="en-US" sz="2200" dirty="0">
                <a:latin typeface="Times New Roman" panose="02020603050405020304" pitchFamily="18" charset="0"/>
                <a:cs typeface="Times New Roman" panose="02020603050405020304" pitchFamily="18" charset="0"/>
              </a:rPr>
              <a:t>1). Schedule and Cost estimates were often grossly inaccurate.</a:t>
            </a:r>
          </a:p>
          <a:p>
            <a:pPr marL="0" indent="0">
              <a:buNone/>
            </a:pPr>
            <a:r>
              <a:rPr lang="en-US" sz="2200" dirty="0">
                <a:latin typeface="Times New Roman" panose="02020603050405020304" pitchFamily="18" charset="0"/>
                <a:cs typeface="Times New Roman" panose="02020603050405020304" pitchFamily="18" charset="0"/>
              </a:rPr>
              <a:t>2). Productivity of programmers could not keep up the demand.</a:t>
            </a:r>
          </a:p>
          <a:p>
            <a:pPr marL="0" indent="0">
              <a:buNone/>
            </a:pPr>
            <a:r>
              <a:rPr lang="en-US" sz="2200" dirty="0">
                <a:latin typeface="Times New Roman" panose="02020603050405020304" pitchFamily="18" charset="0"/>
                <a:cs typeface="Times New Roman" panose="02020603050405020304" pitchFamily="18" charset="0"/>
              </a:rPr>
              <a:t>3). Poor quality s/w was developed.</a:t>
            </a:r>
          </a:p>
        </p:txBody>
      </p:sp>
    </p:spTree>
    <p:extLst>
      <p:ext uri="{BB962C8B-B14F-4D97-AF65-F5344CB8AC3E}">
        <p14:creationId xmlns:p14="http://schemas.microsoft.com/office/powerpoint/2010/main" val="3404261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Reasons of software crisis</a:t>
            </a:r>
          </a:p>
        </p:txBody>
      </p:sp>
      <p:sp>
        <p:nvSpPr>
          <p:cNvPr id="3" name="Content Placeholder 2"/>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1) Lack of communications between s/w developers and users.</a:t>
            </a:r>
          </a:p>
          <a:p>
            <a:pPr marL="0" indent="0">
              <a:buNone/>
            </a:pPr>
            <a:r>
              <a:rPr lang="en-US" sz="2400" dirty="0">
                <a:latin typeface="Times New Roman" panose="02020603050405020304" pitchFamily="18" charset="0"/>
                <a:cs typeface="Times New Roman" panose="02020603050405020304" pitchFamily="18" charset="0"/>
              </a:rPr>
              <a:t>2) Increase in cost of software compared to hardware.</a:t>
            </a:r>
          </a:p>
          <a:p>
            <a:pPr marL="0" indent="0">
              <a:buNone/>
            </a:pPr>
            <a:r>
              <a:rPr lang="en-US" sz="2400" dirty="0">
                <a:latin typeface="Times New Roman" panose="02020603050405020304" pitchFamily="18" charset="0"/>
                <a:cs typeface="Times New Roman" panose="02020603050405020304" pitchFamily="18" charset="0"/>
              </a:rPr>
              <a:t>3) Increase in size of software.</a:t>
            </a:r>
          </a:p>
          <a:p>
            <a:pPr marL="0" indent="0">
              <a:buNone/>
            </a:pPr>
            <a:r>
              <a:rPr lang="en-US" sz="2400" dirty="0">
                <a:latin typeface="Times New Roman" panose="02020603050405020304" pitchFamily="18" charset="0"/>
                <a:cs typeface="Times New Roman" panose="02020603050405020304" pitchFamily="18" charset="0"/>
              </a:rPr>
              <a:t>4) Increase in Complexity of problem.</a:t>
            </a:r>
          </a:p>
          <a:p>
            <a:pPr marL="0" indent="0">
              <a:buNone/>
            </a:pPr>
            <a:r>
              <a:rPr lang="en-US" sz="2400" dirty="0">
                <a:latin typeface="Times New Roman" panose="02020603050405020304" pitchFamily="18" charset="0"/>
                <a:cs typeface="Times New Roman" panose="02020603050405020304" pitchFamily="18" charset="0"/>
              </a:rPr>
              <a:t>5) Project management problems.</a:t>
            </a:r>
          </a:p>
          <a:p>
            <a:pPr marL="0" indent="0">
              <a:buNone/>
            </a:pPr>
            <a:r>
              <a:rPr lang="en-US" sz="2400" dirty="0">
                <a:latin typeface="Times New Roman" panose="02020603050405020304" pitchFamily="18" charset="0"/>
                <a:cs typeface="Times New Roman" panose="02020603050405020304" pitchFamily="18" charset="0"/>
              </a:rPr>
              <a:t>6) Lack of understanding problems and its improvement.</a:t>
            </a:r>
          </a:p>
          <a:p>
            <a:pPr marL="0" indent="0">
              <a:buNone/>
            </a:pPr>
            <a:r>
              <a:rPr lang="en-US" sz="2400" dirty="0">
                <a:latin typeface="Times New Roman" panose="02020603050405020304" pitchFamily="18" charset="0"/>
                <a:cs typeface="Times New Roman" panose="02020603050405020304" pitchFamily="18" charset="0"/>
              </a:rPr>
              <a:t>7) High optimistic estimates regarding s/w development time and cost. </a:t>
            </a:r>
          </a:p>
        </p:txBody>
      </p:sp>
    </p:spTree>
    <p:extLst>
      <p:ext uri="{BB962C8B-B14F-4D97-AF65-F5344CB8AC3E}">
        <p14:creationId xmlns:p14="http://schemas.microsoft.com/office/powerpoint/2010/main" val="1610702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7485" y="307818"/>
            <a:ext cx="9400516" cy="1103732"/>
          </a:xfrm>
        </p:spPr>
        <p:txBody>
          <a:bodyPr>
            <a:normAutofit/>
          </a:bodyPr>
          <a:lstStyle/>
          <a:p>
            <a:pPr algn="l"/>
            <a:r>
              <a:rPr lang="en-US" sz="4400" b="1" dirty="0">
                <a:latin typeface="Times New Roman" panose="02020603050405020304" pitchFamily="18" charset="0"/>
                <a:cs typeface="Times New Roman" panose="02020603050405020304" pitchFamily="18" charset="0"/>
              </a:rPr>
              <a:t>Myth</a:t>
            </a:r>
          </a:p>
        </p:txBody>
      </p:sp>
      <p:sp>
        <p:nvSpPr>
          <p:cNvPr id="3" name="Subtitle 2"/>
          <p:cNvSpPr>
            <a:spLocks noGrp="1"/>
          </p:cNvSpPr>
          <p:nvPr>
            <p:ph type="subTitle" idx="1"/>
          </p:nvPr>
        </p:nvSpPr>
        <p:spPr>
          <a:xfrm>
            <a:off x="1267485" y="1566251"/>
            <a:ext cx="9605727" cy="4897924"/>
          </a:xfrm>
        </p:spPr>
        <p:txBody>
          <a:bodyPr/>
          <a:lstStyle/>
          <a:p>
            <a:pPr algn="l"/>
            <a:r>
              <a:rPr lang="en-US" dirty="0">
                <a:latin typeface="Times New Roman" panose="02020603050405020304" pitchFamily="18" charset="0"/>
                <a:cs typeface="Times New Roman" panose="02020603050405020304" pitchFamily="18" charset="0"/>
              </a:rPr>
              <a:t>Myth is commonly believed but false idea.</a:t>
            </a:r>
          </a:p>
          <a:p>
            <a:pPr algn="l"/>
            <a:r>
              <a:rPr lang="en-US" dirty="0">
                <a:latin typeface="Times New Roman" panose="02020603050405020304" pitchFamily="18" charset="0"/>
                <a:cs typeface="Times New Roman" panose="02020603050405020304" pitchFamily="18" charset="0"/>
              </a:rPr>
              <a:t>Software myths propagated misinformation and confusion.</a:t>
            </a:r>
          </a:p>
          <a:p>
            <a:pPr algn="l"/>
            <a:r>
              <a:rPr lang="en-US" dirty="0">
                <a:latin typeface="Times New Roman" panose="02020603050405020304" pitchFamily="18" charset="0"/>
                <a:cs typeface="Times New Roman" panose="02020603050405020304" pitchFamily="18" charset="0"/>
              </a:rPr>
              <a:t>Following are the types of myths:-</a:t>
            </a:r>
          </a:p>
          <a:p>
            <a:pPr marL="457200" indent="-457200" algn="l">
              <a:buAutoNum type="arabicPeriod"/>
            </a:pPr>
            <a:r>
              <a:rPr lang="en-US" dirty="0">
                <a:latin typeface="Times New Roman" panose="02020603050405020304" pitchFamily="18" charset="0"/>
                <a:cs typeface="Times New Roman" panose="02020603050405020304" pitchFamily="18" charset="0"/>
              </a:rPr>
              <a:t>Management’s Myth.</a:t>
            </a:r>
          </a:p>
          <a:p>
            <a:pPr marL="457200" indent="-457200" algn="l">
              <a:buAutoNum type="arabicPeriod"/>
            </a:pPr>
            <a:r>
              <a:rPr lang="en-US" dirty="0">
                <a:latin typeface="Times New Roman" panose="02020603050405020304" pitchFamily="18" charset="0"/>
                <a:cs typeface="Times New Roman" panose="02020603050405020304" pitchFamily="18" charset="0"/>
              </a:rPr>
              <a:t>Customer’s Myth.</a:t>
            </a:r>
          </a:p>
          <a:p>
            <a:pPr marL="457200" indent="-457200" algn="l">
              <a:buAutoNum type="arabicPeriod"/>
            </a:pPr>
            <a:r>
              <a:rPr lang="en-US" dirty="0">
                <a:latin typeface="Times New Roman" panose="02020603050405020304" pitchFamily="18" charset="0"/>
                <a:cs typeface="Times New Roman" panose="02020603050405020304" pitchFamily="18" charset="0"/>
              </a:rPr>
              <a:t>Practitioner’s Myth.</a:t>
            </a:r>
          </a:p>
        </p:txBody>
      </p:sp>
    </p:spTree>
    <p:extLst>
      <p:ext uri="{BB962C8B-B14F-4D97-AF65-F5344CB8AC3E}">
        <p14:creationId xmlns:p14="http://schemas.microsoft.com/office/powerpoint/2010/main" val="930660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1) Management’s Myths.</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1) We already have a book that’s full of standards and procedures for</a:t>
            </a:r>
          </a:p>
          <a:p>
            <a:pPr marL="0" indent="0">
              <a:buNone/>
            </a:pPr>
            <a:r>
              <a:rPr lang="en-US" sz="2400" dirty="0">
                <a:latin typeface="Times New Roman" panose="02020603050405020304" pitchFamily="18" charset="0"/>
                <a:cs typeface="Times New Roman" panose="02020603050405020304" pitchFamily="18" charset="0"/>
              </a:rPr>
              <a:t>building software. Won’t that provide my people with everything they</a:t>
            </a:r>
          </a:p>
          <a:p>
            <a:pPr marL="0" indent="0">
              <a:buNone/>
            </a:pPr>
            <a:r>
              <a:rPr lang="en-US" sz="2400" dirty="0">
                <a:latin typeface="Times New Roman" panose="02020603050405020304" pitchFamily="18" charset="0"/>
                <a:cs typeface="Times New Roman" panose="02020603050405020304" pitchFamily="18" charset="0"/>
              </a:rPr>
              <a:t>need to know?</a:t>
            </a:r>
          </a:p>
          <a:p>
            <a:pPr marL="0" indent="0">
              <a:buNone/>
            </a:pPr>
            <a:r>
              <a:rPr lang="en-US" sz="2400" dirty="0">
                <a:latin typeface="Times New Roman" panose="02020603050405020304" pitchFamily="18" charset="0"/>
                <a:cs typeface="Times New Roman" panose="02020603050405020304" pitchFamily="18" charset="0"/>
              </a:rPr>
              <a:t>2) If we get behind schedule, we can add more programmers and catch up(sometimes called the “Mongolian horde” concept).</a:t>
            </a:r>
          </a:p>
          <a:p>
            <a:pPr marL="0" indent="0">
              <a:buNone/>
            </a:pPr>
            <a:r>
              <a:rPr lang="en-US" sz="2400" dirty="0">
                <a:latin typeface="Times New Roman" panose="02020603050405020304" pitchFamily="18" charset="0"/>
                <a:cs typeface="Times New Roman" panose="02020603050405020304" pitchFamily="18" charset="0"/>
              </a:rPr>
              <a:t>3) If I decide to outsource the software project to a third party, I can just relax and let that firm build it.</a:t>
            </a:r>
          </a:p>
          <a:p>
            <a:pPr marL="0" indent="0">
              <a:buNone/>
            </a:pPr>
            <a:r>
              <a:rPr lang="en-US" sz="2400" dirty="0"/>
              <a:t>4</a:t>
            </a:r>
            <a:r>
              <a:rPr lang="en-US" sz="2400" dirty="0">
                <a:latin typeface="Times New Roman" panose="02020603050405020304" pitchFamily="18" charset="0"/>
                <a:cs typeface="Times New Roman" panose="02020603050405020304" pitchFamily="18" charset="0"/>
              </a:rPr>
              <a:t>) My people have state-of-the-art software development tools, after all, we buy them the newest computers.</a:t>
            </a:r>
          </a:p>
        </p:txBody>
      </p:sp>
    </p:spTree>
    <p:extLst>
      <p:ext uri="{BB962C8B-B14F-4D97-AF65-F5344CB8AC3E}">
        <p14:creationId xmlns:p14="http://schemas.microsoft.com/office/powerpoint/2010/main" val="2879500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92483"/>
          </a:xfrm>
        </p:spPr>
        <p:txBody>
          <a:bodyPr/>
          <a:lstStyle/>
          <a:p>
            <a:r>
              <a:rPr lang="en-GB" b="1" dirty="0">
                <a:latin typeface="Times New Roman" panose="02020603050405020304" pitchFamily="18" charset="0"/>
                <a:cs typeface="Times New Roman" panose="02020603050405020304" pitchFamily="18" charset="0"/>
              </a:rPr>
              <a:t>What is software?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Software is an instruction or computer program that provide desired features, functions and performance while executed.</a:t>
            </a:r>
          </a:p>
          <a:p>
            <a:endParaRPr lang="en-US" sz="2200" dirty="0">
              <a:latin typeface="Times New Roman" panose="02020603050405020304" pitchFamily="18" charset="0"/>
              <a:cs typeface="Times New Roman" panose="02020603050405020304" pitchFamily="18" charset="0"/>
            </a:endParaRPr>
          </a:p>
          <a:p>
            <a:pPr algn="just"/>
            <a:r>
              <a:rPr lang="en-GB" sz="2200" dirty="0">
                <a:latin typeface="Times New Roman" panose="02020603050405020304" pitchFamily="18" charset="0"/>
                <a:cs typeface="Times New Roman" panose="02020603050405020304" pitchFamily="18" charset="0"/>
              </a:rPr>
              <a:t>Software products may be developed for a particular customer or may be developed for a general market.</a:t>
            </a:r>
          </a:p>
          <a:p>
            <a:pPr algn="just"/>
            <a:endParaRPr lang="en-GB" sz="2200" dirty="0">
              <a:latin typeface="Times New Roman" panose="02020603050405020304" pitchFamily="18" charset="0"/>
              <a:cs typeface="Times New Roman" panose="02020603050405020304" pitchFamily="18" charset="0"/>
            </a:endParaRPr>
          </a:p>
          <a:p>
            <a:pPr algn="just"/>
            <a:r>
              <a:rPr lang="en-GB" sz="2200" dirty="0">
                <a:latin typeface="Times New Roman" panose="02020603050405020304" pitchFamily="18" charset="0"/>
                <a:cs typeface="Times New Roman" panose="02020603050405020304" pitchFamily="18" charset="0"/>
              </a:rPr>
              <a:t>Software products may be:-</a:t>
            </a:r>
          </a:p>
          <a:p>
            <a:pPr marL="514350" indent="-514350" algn="just">
              <a:buFont typeface="+mj-lt"/>
              <a:buAutoNum type="arabicPeriod"/>
            </a:pPr>
            <a:r>
              <a:rPr lang="en-GB" sz="2200" dirty="0">
                <a:latin typeface="Times New Roman" panose="02020603050405020304" pitchFamily="18" charset="0"/>
                <a:cs typeface="Times New Roman" panose="02020603050405020304" pitchFamily="18" charset="0"/>
              </a:rPr>
              <a:t>Generic - developed to be sold to a range of different customers</a:t>
            </a:r>
          </a:p>
          <a:p>
            <a:pPr marL="514350" indent="-514350" algn="just">
              <a:buFont typeface="+mj-lt"/>
              <a:buAutoNum type="arabicPeriod"/>
            </a:pPr>
            <a:r>
              <a:rPr lang="en-GB" sz="2200" dirty="0">
                <a:latin typeface="Times New Roman" panose="02020603050405020304" pitchFamily="18" charset="0"/>
                <a:cs typeface="Times New Roman" panose="02020603050405020304" pitchFamily="18" charset="0"/>
              </a:rPr>
              <a:t>Bespoke (custom) - developed for a single customer according to their specification</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9826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5469"/>
            <a:ext cx="10515600" cy="595219"/>
          </a:xfrm>
        </p:spPr>
        <p:txBody>
          <a:bodyPr>
            <a:noAutofit/>
          </a:bodyPr>
          <a:lstStyle/>
          <a:p>
            <a:r>
              <a:rPr lang="en-US" b="1" dirty="0">
                <a:latin typeface="Times New Roman" panose="02020603050405020304" pitchFamily="18" charset="0"/>
                <a:cs typeface="Times New Roman" panose="02020603050405020304" pitchFamily="18" charset="0"/>
              </a:rPr>
              <a:t>2) Customer’s Myths.</a:t>
            </a:r>
            <a:br>
              <a:rPr lang="en-US" b="1" dirty="0">
                <a:latin typeface="Times New Roman" panose="02020603050405020304" pitchFamily="18" charset="0"/>
                <a:cs typeface="Times New Roman" panose="02020603050405020304" pitchFamily="18" charset="0"/>
              </a:rPr>
            </a:br>
            <a:endParaRPr lang="en-US" b="1" dirty="0"/>
          </a:p>
        </p:txBody>
      </p:sp>
      <p:sp>
        <p:nvSpPr>
          <p:cNvPr id="3" name="Content Placeholder 2"/>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1) A general statement of objectives is sufficient to begin writing</a:t>
            </a:r>
          </a:p>
          <a:p>
            <a:pPr marL="0" indent="0">
              <a:buNone/>
            </a:pPr>
            <a:r>
              <a:rPr lang="en-US" sz="2400" dirty="0">
                <a:latin typeface="Times New Roman" panose="02020603050405020304" pitchFamily="18" charset="0"/>
                <a:cs typeface="Times New Roman" panose="02020603050405020304" pitchFamily="18" charset="0"/>
              </a:rPr>
              <a:t>programs—we can fill in the details later.</a:t>
            </a:r>
          </a:p>
          <a:p>
            <a:pPr marL="0" indent="0">
              <a:buNone/>
            </a:pPr>
            <a:r>
              <a:rPr lang="en-US" sz="2400" dirty="0">
                <a:latin typeface="Times New Roman" panose="02020603050405020304" pitchFamily="18" charset="0"/>
                <a:cs typeface="Times New Roman" panose="02020603050405020304" pitchFamily="18" charset="0"/>
              </a:rPr>
              <a:t>2) Software requirements continually change, but change can be easily</a:t>
            </a:r>
          </a:p>
          <a:p>
            <a:pPr marL="0" indent="0">
              <a:buNone/>
            </a:pPr>
            <a:r>
              <a:rPr lang="en-US" sz="2400" dirty="0">
                <a:latin typeface="Times New Roman" panose="02020603050405020304" pitchFamily="18" charset="0"/>
                <a:cs typeface="Times New Roman" panose="02020603050405020304" pitchFamily="18" charset="0"/>
              </a:rPr>
              <a:t>accommodated because software is flexible.</a:t>
            </a:r>
          </a:p>
        </p:txBody>
      </p:sp>
    </p:spTree>
    <p:extLst>
      <p:ext uri="{BB962C8B-B14F-4D97-AF65-F5344CB8AC3E}">
        <p14:creationId xmlns:p14="http://schemas.microsoft.com/office/powerpoint/2010/main" val="3616462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3) Practitioner’s Myths.</a:t>
            </a:r>
          </a:p>
        </p:txBody>
      </p:sp>
      <p:sp>
        <p:nvSpPr>
          <p:cNvPr id="3" name="Content Placeholder 2"/>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1) Once we write the program and get it to work, our job is done.</a:t>
            </a:r>
          </a:p>
          <a:p>
            <a:pPr marL="0" indent="0">
              <a:buNone/>
            </a:pPr>
            <a:r>
              <a:rPr lang="en-US" sz="2400" dirty="0">
                <a:latin typeface="Times New Roman" panose="02020603050405020304" pitchFamily="18" charset="0"/>
                <a:cs typeface="Times New Roman" panose="02020603050405020304" pitchFamily="18" charset="0"/>
              </a:rPr>
              <a:t>2) Until I get the program “running” I have no way of assessing its quality.</a:t>
            </a:r>
          </a:p>
          <a:p>
            <a:pPr marL="0" indent="0">
              <a:buNone/>
            </a:pPr>
            <a:r>
              <a:rPr lang="en-US" sz="2400" dirty="0">
                <a:latin typeface="Times New Roman" panose="02020603050405020304" pitchFamily="18" charset="0"/>
                <a:cs typeface="Times New Roman" panose="02020603050405020304" pitchFamily="18" charset="0"/>
              </a:rPr>
              <a:t>3) The only deliverable work product for a successful project is the working program.</a:t>
            </a:r>
          </a:p>
        </p:txBody>
      </p:sp>
    </p:spTree>
    <p:extLst>
      <p:ext uri="{BB962C8B-B14F-4D97-AF65-F5344CB8AC3E}">
        <p14:creationId xmlns:p14="http://schemas.microsoft.com/office/powerpoint/2010/main" val="2378569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Software Characteristics V/S Hardware Characteristics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457200" indent="-457200" algn="just">
              <a:spcAft>
                <a:spcPts val="1200"/>
              </a:spcAft>
            </a:pPr>
            <a:r>
              <a:rPr lang="en-IN" sz="2200" dirty="0">
                <a:ln w="1905"/>
                <a:latin typeface="Times New Roman" panose="02020603050405020304" pitchFamily="18" charset="0"/>
                <a:cs typeface="Times New Roman" panose="02020603050405020304" pitchFamily="18" charset="0"/>
              </a:rPr>
              <a:t>Software is a logical rather than a physical system (Physical Product). </a:t>
            </a:r>
          </a:p>
          <a:p>
            <a:pPr marL="457200" indent="-457200" algn="just">
              <a:spcAft>
                <a:spcPts val="1200"/>
              </a:spcAft>
            </a:pPr>
            <a:r>
              <a:rPr lang="en-IN" sz="2200" dirty="0">
                <a:ln w="1905"/>
                <a:latin typeface="Times New Roman" panose="02020603050405020304" pitchFamily="18" charset="0"/>
                <a:cs typeface="Times New Roman" panose="02020603050405020304" pitchFamily="18" charset="0"/>
              </a:rPr>
              <a:t>Therefore, software product has characteristics that are considerably different than hardware (physical products)</a:t>
            </a:r>
          </a:p>
          <a:p>
            <a:pPr marL="800100" lvl="1" indent="-342900" algn="just">
              <a:spcAft>
                <a:spcPts val="1200"/>
              </a:spcAft>
              <a:buFont typeface="+mj-lt"/>
              <a:buAutoNum type="arabicPeriod"/>
            </a:pPr>
            <a:r>
              <a:rPr lang="en-IN" sz="2200" dirty="0">
                <a:ln w="1905"/>
                <a:latin typeface="Times New Roman" panose="02020603050405020304" pitchFamily="18" charset="0"/>
                <a:cs typeface="Times New Roman" panose="02020603050405020304" pitchFamily="18" charset="0"/>
              </a:rPr>
              <a:t>Software is developed or engineered, it is not manufactured in the classical sense.</a:t>
            </a:r>
          </a:p>
          <a:p>
            <a:pPr marL="800100" lvl="1" indent="-342900" algn="just">
              <a:spcAft>
                <a:spcPts val="1200"/>
              </a:spcAft>
              <a:buFont typeface="+mj-lt"/>
              <a:buAutoNum type="arabicPeriod"/>
            </a:pPr>
            <a:r>
              <a:rPr lang="en-IN" sz="2200" dirty="0">
                <a:ln w="1905"/>
                <a:latin typeface="Times New Roman" panose="02020603050405020304" pitchFamily="18" charset="0"/>
                <a:cs typeface="Times New Roman" panose="02020603050405020304" pitchFamily="18" charset="0"/>
              </a:rPr>
              <a:t>Software doesn't "wear out.“</a:t>
            </a:r>
          </a:p>
          <a:p>
            <a:pPr marL="800100" lvl="1" indent="-342900" algn="just">
              <a:spcAft>
                <a:spcPts val="1200"/>
              </a:spcAft>
              <a:buFont typeface="+mj-lt"/>
              <a:buAutoNum type="arabicPeriod"/>
            </a:pPr>
            <a:r>
              <a:rPr lang="en-IN" sz="2200" dirty="0">
                <a:ln w="1905"/>
                <a:latin typeface="Times New Roman" panose="02020603050405020304" pitchFamily="18" charset="0"/>
                <a:cs typeface="Times New Roman" panose="02020603050405020304" pitchFamily="18" charset="0"/>
              </a:rPr>
              <a:t>Although the industry is moving toward component-based assembly, most software continues to be custom built.</a:t>
            </a:r>
          </a:p>
        </p:txBody>
      </p:sp>
    </p:spTree>
    <p:extLst>
      <p:ext uri="{BB962C8B-B14F-4D97-AF65-F5344CB8AC3E}">
        <p14:creationId xmlns:p14="http://schemas.microsoft.com/office/powerpoint/2010/main" val="2019135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3909"/>
            <a:ext cx="9144000" cy="1176950"/>
          </a:xfrm>
        </p:spPr>
        <p:txBody>
          <a:bodyPr>
            <a:normAutofit/>
          </a:bodyPr>
          <a:lstStyle/>
          <a:p>
            <a:pPr algn="l"/>
            <a:r>
              <a:rPr lang="en-US" sz="4400" b="1" dirty="0">
                <a:latin typeface="Times New Roman" panose="02020603050405020304" pitchFamily="18" charset="0"/>
                <a:cs typeface="Times New Roman" panose="02020603050405020304" pitchFamily="18" charset="0"/>
              </a:rPr>
              <a:t>Hardware V/S Software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2998" y="2172832"/>
            <a:ext cx="4544839" cy="375718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9319" y="2172832"/>
            <a:ext cx="4259466" cy="3757188"/>
          </a:xfrm>
          <a:prstGeom prst="rect">
            <a:avLst/>
          </a:prstGeom>
        </p:spPr>
      </p:pic>
    </p:spTree>
    <p:extLst>
      <p:ext uri="{BB962C8B-B14F-4D97-AF65-F5344CB8AC3E}">
        <p14:creationId xmlns:p14="http://schemas.microsoft.com/office/powerpoint/2010/main" val="948768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n w="1905"/>
                <a:latin typeface="Times New Roman" panose="02020603050405020304" pitchFamily="18" charset="0"/>
                <a:cs typeface="Times New Roman" panose="02020603050405020304" pitchFamily="18" charset="0"/>
              </a:rPr>
              <a:t>Software Engineering: A Layered Technology</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a:p>
        </p:txBody>
      </p:sp>
      <p:sp>
        <p:nvSpPr>
          <p:cNvPr id="4" name="Title 1"/>
          <p:cNvSpPr txBox="1">
            <a:spLocks/>
          </p:cNvSpPr>
          <p:nvPr/>
        </p:nvSpPr>
        <p:spPr>
          <a:xfrm>
            <a:off x="190500" y="-48112"/>
            <a:ext cx="8763000" cy="6733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endParaRPr lang="en-IN" sz="3200" b="1" dirty="0">
              <a:ln w="1905"/>
            </a:endParaRPr>
          </a:p>
        </p:txBody>
      </p:sp>
      <p:sp>
        <p:nvSpPr>
          <p:cNvPr id="5" name="Slide Number Placeholder 2"/>
          <p:cNvSpPr>
            <a:spLocks noGrp="1"/>
          </p:cNvSpPr>
          <p:nvPr>
            <p:ph type="sldNum" sz="quarter" idx="12"/>
          </p:nvPr>
        </p:nvSpPr>
        <p:spPr>
          <a:xfrm>
            <a:off x="7020272" y="5089748"/>
            <a:ext cx="2133600" cy="304271"/>
          </a:xfrm>
        </p:spPr>
        <p:txBody>
          <a:bodyPr/>
          <a:lstStyle/>
          <a:p>
            <a:fld id="{5EA8BEFB-AE5B-48F9-BBAD-B489CDE48C80}" type="slidenum">
              <a:rPr lang="en-US" smtClean="0">
                <a:solidFill>
                  <a:prstClr val="black">
                    <a:tint val="75000"/>
                  </a:prstClr>
                </a:solidFill>
              </a:rPr>
              <a:pPr/>
              <a:t>24</a:t>
            </a:fld>
            <a:endParaRPr lang="en-US" dirty="0">
              <a:solidFill>
                <a:prstClr val="black">
                  <a:tint val="75000"/>
                </a:prstClr>
              </a:solidFill>
            </a:endParaRPr>
          </a:p>
        </p:txBody>
      </p:sp>
      <p:sp>
        <p:nvSpPr>
          <p:cNvPr id="6" name="Rectangle 5"/>
          <p:cNvSpPr/>
          <p:nvPr/>
        </p:nvSpPr>
        <p:spPr>
          <a:xfrm>
            <a:off x="933864" y="2488501"/>
            <a:ext cx="3240360" cy="2462213"/>
          </a:xfrm>
          <a:prstGeom prst="rect">
            <a:avLst/>
          </a:prstGeom>
        </p:spPr>
        <p:txBody>
          <a:bodyPr wrap="square">
            <a:spAutoFit/>
          </a:bodyPr>
          <a:lstStyle/>
          <a:p>
            <a:r>
              <a:rPr lang="en-IN" sz="2200" dirty="0">
                <a:latin typeface="Times New Roman" panose="02020603050405020304" pitchFamily="18" charset="0"/>
                <a:cs typeface="Times New Roman" panose="02020603050405020304" pitchFamily="18" charset="0"/>
              </a:rPr>
              <a:t>Software engineering in practice is built of 3 main layers</a:t>
            </a:r>
          </a:p>
          <a:p>
            <a:endParaRPr lang="en-IN" sz="2200" dirty="0">
              <a:ln w="1905"/>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200" dirty="0">
                <a:ln w="1905"/>
                <a:latin typeface="Times New Roman" panose="02020603050405020304" pitchFamily="18" charset="0"/>
                <a:cs typeface="Times New Roman" panose="02020603050405020304" pitchFamily="18" charset="0"/>
              </a:rPr>
              <a:t>Process</a:t>
            </a:r>
          </a:p>
          <a:p>
            <a:pPr marL="514350" indent="-514350">
              <a:buFont typeface="+mj-lt"/>
              <a:buAutoNum type="arabicPeriod"/>
            </a:pPr>
            <a:r>
              <a:rPr lang="en-IN" sz="2200" dirty="0">
                <a:ln w="1905"/>
                <a:latin typeface="Times New Roman" panose="02020603050405020304" pitchFamily="18" charset="0"/>
                <a:cs typeface="Times New Roman" panose="02020603050405020304" pitchFamily="18" charset="0"/>
              </a:rPr>
              <a:t>Methods</a:t>
            </a:r>
          </a:p>
          <a:p>
            <a:pPr marL="514350" indent="-514350">
              <a:buFont typeface="+mj-lt"/>
              <a:buAutoNum type="arabicPeriod"/>
            </a:pPr>
            <a:r>
              <a:rPr lang="en-IN" sz="2200" dirty="0">
                <a:ln w="1905"/>
                <a:latin typeface="Times New Roman" panose="02020603050405020304" pitchFamily="18" charset="0"/>
                <a:cs typeface="Times New Roman" panose="02020603050405020304" pitchFamily="18" charset="0"/>
              </a:rPr>
              <a:t>Tools</a:t>
            </a:r>
          </a:p>
        </p:txBody>
      </p:sp>
      <p:sp>
        <p:nvSpPr>
          <p:cNvPr id="7" name="Freeform 6"/>
          <p:cNvSpPr/>
          <p:nvPr/>
        </p:nvSpPr>
        <p:spPr>
          <a:xfrm>
            <a:off x="5101438" y="5096963"/>
            <a:ext cx="6096000" cy="1080000"/>
          </a:xfrm>
          <a:custGeom>
            <a:avLst/>
            <a:gdLst>
              <a:gd name="connsiteX0" fmla="*/ 0 w 6096000"/>
              <a:gd name="connsiteY0" fmla="*/ 508000 h 1016000"/>
              <a:gd name="connsiteX1" fmla="*/ 3048000 w 6096000"/>
              <a:gd name="connsiteY1" fmla="*/ 0 h 1016000"/>
              <a:gd name="connsiteX2" fmla="*/ 6096000 w 6096000"/>
              <a:gd name="connsiteY2" fmla="*/ 508000 h 1016000"/>
              <a:gd name="connsiteX3" fmla="*/ 3048000 w 6096000"/>
              <a:gd name="connsiteY3" fmla="*/ 1016000 h 1016000"/>
              <a:gd name="connsiteX4" fmla="*/ 0 w 6096000"/>
              <a:gd name="connsiteY4" fmla="*/ 508000 h 10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1016000">
                <a:moveTo>
                  <a:pt x="0" y="508000"/>
                </a:moveTo>
                <a:cubicBezTo>
                  <a:pt x="0" y="227439"/>
                  <a:pt x="1364636" y="0"/>
                  <a:pt x="3048000" y="0"/>
                </a:cubicBezTo>
                <a:cubicBezTo>
                  <a:pt x="4731364" y="0"/>
                  <a:pt x="6096000" y="227439"/>
                  <a:pt x="6096000" y="508000"/>
                </a:cubicBezTo>
                <a:cubicBezTo>
                  <a:pt x="6096000" y="788561"/>
                  <a:pt x="4731364" y="1016000"/>
                  <a:pt x="3048000" y="1016000"/>
                </a:cubicBezTo>
                <a:cubicBezTo>
                  <a:pt x="1364636" y="1016000"/>
                  <a:pt x="0" y="788561"/>
                  <a:pt x="0" y="508000"/>
                </a:cubicBezTo>
                <a:close/>
              </a:path>
            </a:pathLst>
          </a:custGeom>
          <a:effectLst>
            <a:outerShdw blurRad="50800" dist="38100" dir="5400000" algn="t" rotWithShape="0">
              <a:schemeClr val="tx1">
                <a:alpha val="40000"/>
              </a:schemeClr>
            </a:outerShdw>
          </a:effectLst>
        </p:spPr>
        <p:style>
          <a:lnRef idx="0">
            <a:schemeClr val="lt1">
              <a:hueOff val="0"/>
              <a:satOff val="0"/>
              <a:lumOff val="0"/>
              <a:alphaOff val="0"/>
            </a:schemeClr>
          </a:lnRef>
          <a:fillRef idx="3">
            <a:schemeClr val="accent2">
              <a:hueOff val="4681519"/>
              <a:satOff val="-5839"/>
              <a:lumOff val="1373"/>
              <a:alphaOff val="0"/>
            </a:schemeClr>
          </a:fillRef>
          <a:effectRef idx="3">
            <a:schemeClr val="accent2">
              <a:hueOff val="4681519"/>
              <a:satOff val="-5839"/>
              <a:lumOff val="1373"/>
              <a:alphaOff val="0"/>
            </a:schemeClr>
          </a:effectRef>
          <a:fontRef idx="minor">
            <a:schemeClr val="lt1"/>
          </a:fontRef>
        </p:style>
        <p:txBody>
          <a:bodyPr spcFirstLastPara="0" vert="horz" wrap="square" lIns="1127759" tIns="60960" rIns="1127761" bIns="60960" numCol="1" spcCol="1270" anchor="ctr" anchorCtr="0">
            <a:noAutofit/>
          </a:bodyPr>
          <a:lstStyle/>
          <a:p>
            <a:pPr lvl="0" algn="ctr" defTabSz="2133600">
              <a:lnSpc>
                <a:spcPct val="90000"/>
              </a:lnSpc>
              <a:spcBef>
                <a:spcPct val="0"/>
              </a:spcBef>
              <a:spcAft>
                <a:spcPct val="35000"/>
              </a:spcAft>
            </a:pPr>
            <a:r>
              <a:rPr lang="en-IN" sz="3600" kern="1200" dirty="0">
                <a:latin typeface="+mj-lt"/>
              </a:rPr>
              <a:t>“Quality” focus</a:t>
            </a:r>
          </a:p>
        </p:txBody>
      </p:sp>
      <p:sp>
        <p:nvSpPr>
          <p:cNvPr id="8" name="Freeform 7"/>
          <p:cNvSpPr/>
          <p:nvPr/>
        </p:nvSpPr>
        <p:spPr>
          <a:xfrm>
            <a:off x="5530031" y="4306804"/>
            <a:ext cx="5472592" cy="1080000"/>
          </a:xfrm>
          <a:custGeom>
            <a:avLst/>
            <a:gdLst>
              <a:gd name="connsiteX0" fmla="*/ 0 w 5472592"/>
              <a:gd name="connsiteY0" fmla="*/ 508000 h 1016000"/>
              <a:gd name="connsiteX1" fmla="*/ 2736296 w 5472592"/>
              <a:gd name="connsiteY1" fmla="*/ 0 h 1016000"/>
              <a:gd name="connsiteX2" fmla="*/ 5472592 w 5472592"/>
              <a:gd name="connsiteY2" fmla="*/ 508000 h 1016000"/>
              <a:gd name="connsiteX3" fmla="*/ 2736296 w 5472592"/>
              <a:gd name="connsiteY3" fmla="*/ 1016000 h 1016000"/>
              <a:gd name="connsiteX4" fmla="*/ 0 w 5472592"/>
              <a:gd name="connsiteY4" fmla="*/ 508000 h 10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72592" h="1016000">
                <a:moveTo>
                  <a:pt x="0" y="508000"/>
                </a:moveTo>
                <a:cubicBezTo>
                  <a:pt x="0" y="227439"/>
                  <a:pt x="1225081" y="0"/>
                  <a:pt x="2736296" y="0"/>
                </a:cubicBezTo>
                <a:cubicBezTo>
                  <a:pt x="4247511" y="0"/>
                  <a:pt x="5472592" y="227439"/>
                  <a:pt x="5472592" y="508000"/>
                </a:cubicBezTo>
                <a:cubicBezTo>
                  <a:pt x="5472592" y="788561"/>
                  <a:pt x="4247511" y="1016000"/>
                  <a:pt x="2736296" y="1016000"/>
                </a:cubicBezTo>
                <a:cubicBezTo>
                  <a:pt x="1225081" y="1016000"/>
                  <a:pt x="0" y="788561"/>
                  <a:pt x="0" y="508000"/>
                </a:cubicBezTo>
                <a:close/>
              </a:path>
            </a:pathLst>
          </a:custGeom>
          <a:effectLst>
            <a:outerShdw blurRad="50800" dist="38100" dir="5400000" algn="t" rotWithShape="0">
              <a:schemeClr val="tx1">
                <a:alpha val="40000"/>
              </a:schemeClr>
            </a:outerShdw>
          </a:effectLst>
        </p:spPr>
        <p:style>
          <a:lnRef idx="0">
            <a:schemeClr val="lt1">
              <a:hueOff val="0"/>
              <a:satOff val="0"/>
              <a:lumOff val="0"/>
              <a:alphaOff val="0"/>
            </a:schemeClr>
          </a:lnRef>
          <a:fillRef idx="3">
            <a:schemeClr val="accent2">
              <a:hueOff val="3121013"/>
              <a:satOff val="-3893"/>
              <a:lumOff val="915"/>
              <a:alphaOff val="0"/>
            </a:schemeClr>
          </a:fillRef>
          <a:effectRef idx="3">
            <a:schemeClr val="accent2">
              <a:hueOff val="3121013"/>
              <a:satOff val="-3893"/>
              <a:lumOff val="915"/>
              <a:alphaOff val="0"/>
            </a:schemeClr>
          </a:effectRef>
          <a:fontRef idx="minor">
            <a:schemeClr val="lt1"/>
          </a:fontRef>
        </p:style>
        <p:txBody>
          <a:bodyPr spcFirstLastPara="0" vert="horz" wrap="square" lIns="1018664" tIns="60960" rIns="1018663" bIns="60960" numCol="1" spcCol="1270" anchor="ctr" anchorCtr="0">
            <a:noAutofit/>
          </a:bodyPr>
          <a:lstStyle/>
          <a:p>
            <a:pPr lvl="0" algn="ctr" defTabSz="2133600">
              <a:lnSpc>
                <a:spcPct val="90000"/>
              </a:lnSpc>
              <a:spcBef>
                <a:spcPct val="0"/>
              </a:spcBef>
              <a:spcAft>
                <a:spcPct val="35000"/>
              </a:spcAft>
            </a:pPr>
            <a:r>
              <a:rPr lang="en-IN" sz="3600" kern="1200" dirty="0">
                <a:latin typeface="+mj-lt"/>
              </a:rPr>
              <a:t>1. Process</a:t>
            </a:r>
          </a:p>
        </p:txBody>
      </p:sp>
      <p:sp>
        <p:nvSpPr>
          <p:cNvPr id="9" name="Freeform 8"/>
          <p:cNvSpPr/>
          <p:nvPr/>
        </p:nvSpPr>
        <p:spPr>
          <a:xfrm>
            <a:off x="6034078" y="3400896"/>
            <a:ext cx="4464497" cy="1080000"/>
          </a:xfrm>
          <a:custGeom>
            <a:avLst/>
            <a:gdLst>
              <a:gd name="connsiteX0" fmla="*/ 0 w 4464497"/>
              <a:gd name="connsiteY0" fmla="*/ 508000 h 1016000"/>
              <a:gd name="connsiteX1" fmla="*/ 2232249 w 4464497"/>
              <a:gd name="connsiteY1" fmla="*/ 0 h 1016000"/>
              <a:gd name="connsiteX2" fmla="*/ 4464498 w 4464497"/>
              <a:gd name="connsiteY2" fmla="*/ 508000 h 1016000"/>
              <a:gd name="connsiteX3" fmla="*/ 2232249 w 4464497"/>
              <a:gd name="connsiteY3" fmla="*/ 1016000 h 1016000"/>
              <a:gd name="connsiteX4" fmla="*/ 0 w 4464497"/>
              <a:gd name="connsiteY4" fmla="*/ 508000 h 10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4497" h="1016000">
                <a:moveTo>
                  <a:pt x="0" y="508000"/>
                </a:moveTo>
                <a:cubicBezTo>
                  <a:pt x="0" y="227439"/>
                  <a:pt x="999412" y="0"/>
                  <a:pt x="2232249" y="0"/>
                </a:cubicBezTo>
                <a:cubicBezTo>
                  <a:pt x="3465086" y="0"/>
                  <a:pt x="4464498" y="227439"/>
                  <a:pt x="4464498" y="508000"/>
                </a:cubicBezTo>
                <a:cubicBezTo>
                  <a:pt x="4464498" y="788561"/>
                  <a:pt x="3465086" y="1016000"/>
                  <a:pt x="2232249" y="1016000"/>
                </a:cubicBezTo>
                <a:cubicBezTo>
                  <a:pt x="999412" y="1016000"/>
                  <a:pt x="0" y="788561"/>
                  <a:pt x="0" y="508000"/>
                </a:cubicBezTo>
                <a:close/>
              </a:path>
            </a:pathLst>
          </a:custGeom>
          <a:effectLst>
            <a:outerShdw blurRad="50800" dist="38100" dir="5400000" algn="t" rotWithShape="0">
              <a:prstClr val="black">
                <a:alpha val="40000"/>
              </a:prstClr>
            </a:outerShdw>
          </a:effectLst>
          <a:scene3d>
            <a:camera prst="orthographicFront">
              <a:rot lat="0" lon="0" rev="0"/>
            </a:camera>
            <a:lightRig rig="threePt" dir="t">
              <a:rot lat="0" lon="0" rev="1200000"/>
            </a:lightRig>
          </a:scene3d>
        </p:spPr>
        <p:style>
          <a:lnRef idx="0">
            <a:schemeClr val="lt1">
              <a:hueOff val="0"/>
              <a:satOff val="0"/>
              <a:lumOff val="0"/>
              <a:alphaOff val="0"/>
            </a:schemeClr>
          </a:lnRef>
          <a:fillRef idx="3">
            <a:schemeClr val="accent2">
              <a:hueOff val="1560506"/>
              <a:satOff val="-1946"/>
              <a:lumOff val="458"/>
              <a:alphaOff val="0"/>
            </a:schemeClr>
          </a:fillRef>
          <a:effectRef idx="3">
            <a:schemeClr val="accent2">
              <a:hueOff val="1560506"/>
              <a:satOff val="-1946"/>
              <a:lumOff val="458"/>
              <a:alphaOff val="0"/>
            </a:schemeClr>
          </a:effectRef>
          <a:fontRef idx="minor">
            <a:schemeClr val="lt1"/>
          </a:fontRef>
        </p:style>
        <p:txBody>
          <a:bodyPr spcFirstLastPara="0" vert="horz" wrap="square" lIns="842247" tIns="60960" rIns="842247" bIns="60960" numCol="1" spcCol="1270" anchor="ctr" anchorCtr="0">
            <a:noAutofit/>
          </a:bodyPr>
          <a:lstStyle/>
          <a:p>
            <a:pPr lvl="0" algn="ctr" defTabSz="2133600">
              <a:lnSpc>
                <a:spcPct val="90000"/>
              </a:lnSpc>
              <a:spcBef>
                <a:spcPct val="0"/>
              </a:spcBef>
              <a:spcAft>
                <a:spcPct val="35000"/>
              </a:spcAft>
            </a:pPr>
            <a:r>
              <a:rPr lang="en-IN" sz="3600" kern="1200" dirty="0">
                <a:latin typeface="+mj-lt"/>
              </a:rPr>
              <a:t>2. Methods</a:t>
            </a:r>
          </a:p>
        </p:txBody>
      </p:sp>
      <p:sp>
        <p:nvSpPr>
          <p:cNvPr id="10" name="Freeform 9"/>
          <p:cNvSpPr/>
          <p:nvPr/>
        </p:nvSpPr>
        <p:spPr>
          <a:xfrm>
            <a:off x="6421245" y="2429949"/>
            <a:ext cx="3456386" cy="1080000"/>
          </a:xfrm>
          <a:custGeom>
            <a:avLst/>
            <a:gdLst>
              <a:gd name="connsiteX0" fmla="*/ 0 w 3456386"/>
              <a:gd name="connsiteY0" fmla="*/ 508000 h 1016000"/>
              <a:gd name="connsiteX1" fmla="*/ 1728193 w 3456386"/>
              <a:gd name="connsiteY1" fmla="*/ 0 h 1016000"/>
              <a:gd name="connsiteX2" fmla="*/ 3456386 w 3456386"/>
              <a:gd name="connsiteY2" fmla="*/ 508000 h 1016000"/>
              <a:gd name="connsiteX3" fmla="*/ 1728193 w 3456386"/>
              <a:gd name="connsiteY3" fmla="*/ 1016000 h 1016000"/>
              <a:gd name="connsiteX4" fmla="*/ 0 w 3456386"/>
              <a:gd name="connsiteY4" fmla="*/ 508000 h 10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386" h="1016000">
                <a:moveTo>
                  <a:pt x="0" y="508000"/>
                </a:moveTo>
                <a:cubicBezTo>
                  <a:pt x="0" y="227439"/>
                  <a:pt x="773738" y="0"/>
                  <a:pt x="1728193" y="0"/>
                </a:cubicBezTo>
                <a:cubicBezTo>
                  <a:pt x="2682648" y="0"/>
                  <a:pt x="3456386" y="227439"/>
                  <a:pt x="3456386" y="508000"/>
                </a:cubicBezTo>
                <a:cubicBezTo>
                  <a:pt x="3456386" y="788561"/>
                  <a:pt x="2682648" y="1016000"/>
                  <a:pt x="1728193" y="1016000"/>
                </a:cubicBezTo>
                <a:cubicBezTo>
                  <a:pt x="773738" y="1016000"/>
                  <a:pt x="0" y="788561"/>
                  <a:pt x="0" y="508000"/>
                </a:cubicBezTo>
                <a:close/>
              </a:path>
            </a:pathLst>
          </a:custGeom>
          <a:ln>
            <a:noFill/>
          </a:ln>
          <a:effectLst>
            <a:outerShdw blurRad="50800" dist="38100" dir="5400000" algn="t" rotWithShape="0">
              <a:prstClr val="black">
                <a:alpha val="40000"/>
              </a:prstClr>
            </a:outerShdw>
          </a:effectLst>
          <a:scene3d>
            <a:camera prst="orthographicFront">
              <a:rot lat="0" lon="0" rev="0"/>
            </a:camera>
            <a:lightRig rig="threePt" dir="t">
              <a:rot lat="0" lon="0" rev="1200000"/>
            </a:lightRig>
          </a:scene3d>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lang="en-IN" sz="3600" kern="1200" dirty="0">
                <a:latin typeface="+mj-lt"/>
              </a:rPr>
              <a:t>3. Tools</a:t>
            </a:r>
          </a:p>
        </p:txBody>
      </p:sp>
    </p:spTree>
    <p:extLst>
      <p:ext uri="{BB962C8B-B14F-4D97-AF65-F5344CB8AC3E}">
        <p14:creationId xmlns:p14="http://schemas.microsoft.com/office/powerpoint/2010/main" val="324765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par>
                                <p:cTn id="24" presetID="10" presetClass="entr" presetSubtype="0" fill="hold" nodeType="with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fade">
                                      <p:cBhvr>
                                        <p:cTn id="26" dur="500"/>
                                        <p:tgtEl>
                                          <p:spTgt spid="6">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par>
                                <p:cTn id="34" presetID="10" presetClass="entr" presetSubtype="0" fill="hold" nodeType="withEffect">
                                  <p:stCondLst>
                                    <p:cond delay="0"/>
                                  </p:stCondLst>
                                  <p:childTnLst>
                                    <p:set>
                                      <p:cBhvr>
                                        <p:cTn id="35" dur="1" fill="hold">
                                          <p:stCondLst>
                                            <p:cond delay="0"/>
                                          </p:stCondLst>
                                        </p:cTn>
                                        <p:tgtEl>
                                          <p:spTgt spid="6">
                                            <p:txEl>
                                              <p:pRg st="3" end="3"/>
                                            </p:txEl>
                                          </p:spTgt>
                                        </p:tgtEl>
                                        <p:attrNameLst>
                                          <p:attrName>style.visibility</p:attrName>
                                        </p:attrNameLst>
                                      </p:cBhvr>
                                      <p:to>
                                        <p:strVal val="visible"/>
                                      </p:to>
                                    </p:set>
                                    <p:animEffect transition="in" filter="fade">
                                      <p:cBhvr>
                                        <p:cTn id="36" dur="500"/>
                                        <p:tgtEl>
                                          <p:spTgt spid="6">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7"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anim calcmode="lin" valueType="num">
                                      <p:cBhvr>
                                        <p:cTn id="42" dur="1000" fill="hold"/>
                                        <p:tgtEl>
                                          <p:spTgt spid="10"/>
                                        </p:tgtEl>
                                        <p:attrNameLst>
                                          <p:attrName>ppt_x</p:attrName>
                                        </p:attrNameLst>
                                      </p:cBhvr>
                                      <p:tavLst>
                                        <p:tav tm="0">
                                          <p:val>
                                            <p:strVal val="#ppt_x"/>
                                          </p:val>
                                        </p:tav>
                                        <p:tav tm="100000">
                                          <p:val>
                                            <p:strVal val="#ppt_x"/>
                                          </p:val>
                                        </p:tav>
                                      </p:tavLst>
                                    </p:anim>
                                    <p:anim calcmode="lin" valueType="num">
                                      <p:cBhvr>
                                        <p:cTn id="43" dur="1000" fill="hold"/>
                                        <p:tgtEl>
                                          <p:spTgt spid="10"/>
                                        </p:tgtEl>
                                        <p:attrNameLst>
                                          <p:attrName>ppt_y</p:attrName>
                                        </p:attrNameLst>
                                      </p:cBhvr>
                                      <p:tavLst>
                                        <p:tav tm="0">
                                          <p:val>
                                            <p:strVal val="#ppt_y-.1"/>
                                          </p:val>
                                        </p:tav>
                                        <p:tav tm="100000">
                                          <p:val>
                                            <p:strVal val="#ppt_y"/>
                                          </p:val>
                                        </p:tav>
                                      </p:tavLst>
                                    </p:anim>
                                  </p:childTnLst>
                                </p:cTn>
                              </p:par>
                              <p:par>
                                <p:cTn id="44" presetID="10" presetClass="entr" presetSubtype="0" fill="hold" nodeType="withEffect">
                                  <p:stCondLst>
                                    <p:cond delay="0"/>
                                  </p:stCondLst>
                                  <p:childTnLst>
                                    <p:set>
                                      <p:cBhvr>
                                        <p:cTn id="45" dur="1" fill="hold">
                                          <p:stCondLst>
                                            <p:cond delay="0"/>
                                          </p:stCondLst>
                                        </p:cTn>
                                        <p:tgtEl>
                                          <p:spTgt spid="6">
                                            <p:txEl>
                                              <p:pRg st="4" end="4"/>
                                            </p:txEl>
                                          </p:spTgt>
                                        </p:tgtEl>
                                        <p:attrNameLst>
                                          <p:attrName>style.visibility</p:attrName>
                                        </p:attrNameLst>
                                      </p:cBhvr>
                                      <p:to>
                                        <p:strVal val="visible"/>
                                      </p:to>
                                    </p:set>
                                    <p:animEffect transition="in" filter="fade">
                                      <p:cBhvr>
                                        <p:cTn id="46"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614" y="434979"/>
            <a:ext cx="10818891" cy="1315900"/>
          </a:xfrm>
        </p:spPr>
        <p:txBody>
          <a:bodyPr/>
          <a:lstStyle/>
          <a:p>
            <a:pPr>
              <a:spcAft>
                <a:spcPts val="600"/>
              </a:spcAft>
            </a:pPr>
            <a:r>
              <a:rPr lang="en-IN" b="1" dirty="0">
                <a:ln w="1905"/>
                <a:latin typeface="Times New Roman" panose="02020603050405020304" pitchFamily="18" charset="0"/>
                <a:cs typeface="Times New Roman" panose="02020603050405020304" pitchFamily="18" charset="0"/>
              </a:rPr>
              <a:t>Software Engineering: A Layered Technology</a:t>
            </a:r>
          </a:p>
        </p:txBody>
      </p:sp>
      <p:sp>
        <p:nvSpPr>
          <p:cNvPr id="3" name="Content Placeholder 2"/>
          <p:cNvSpPr>
            <a:spLocks noGrp="1"/>
          </p:cNvSpPr>
          <p:nvPr>
            <p:ph idx="1"/>
          </p:nvPr>
        </p:nvSpPr>
        <p:spPr>
          <a:xfrm>
            <a:off x="950614" y="2506662"/>
            <a:ext cx="10818891" cy="4351338"/>
          </a:xfrm>
        </p:spPr>
        <p:txBody>
          <a:bodyPr/>
          <a:lstStyle/>
          <a:p>
            <a:endParaRPr lang="en-US"/>
          </a:p>
        </p:txBody>
      </p:sp>
      <p:sp>
        <p:nvSpPr>
          <p:cNvPr id="4" name="Title 1"/>
          <p:cNvSpPr txBox="1">
            <a:spLocks/>
          </p:cNvSpPr>
          <p:nvPr/>
        </p:nvSpPr>
        <p:spPr>
          <a:xfrm>
            <a:off x="567853" y="632925"/>
            <a:ext cx="9015743" cy="6733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endParaRPr lang="en-IN" sz="3200" b="1" dirty="0">
              <a:ln w="1905"/>
            </a:endParaRPr>
          </a:p>
        </p:txBody>
      </p:sp>
      <p:sp>
        <p:nvSpPr>
          <p:cNvPr id="5" name="Slide Number Placeholder 3"/>
          <p:cNvSpPr>
            <a:spLocks noGrp="1"/>
          </p:cNvSpPr>
          <p:nvPr>
            <p:ph type="sldNum" sz="quarter" idx="12"/>
          </p:nvPr>
        </p:nvSpPr>
        <p:spPr>
          <a:xfrm>
            <a:off x="8399788" y="5770785"/>
            <a:ext cx="2195137" cy="304271"/>
          </a:xfrm>
        </p:spPr>
        <p:txBody>
          <a:bodyPr/>
          <a:lstStyle/>
          <a:p>
            <a:fld id="{5EA8BEFB-AE5B-48F9-BBAD-B489CDE48C80}" type="slidenum">
              <a:rPr lang="en-US" smtClean="0">
                <a:solidFill>
                  <a:prstClr val="black">
                    <a:tint val="75000"/>
                  </a:prstClr>
                </a:solidFill>
              </a:rPr>
              <a:pPr/>
              <a:t>25</a:t>
            </a:fld>
            <a:endParaRPr lang="en-US" dirty="0">
              <a:solidFill>
                <a:prstClr val="black">
                  <a:tint val="75000"/>
                </a:prstClr>
              </a:solidFill>
            </a:endParaRPr>
          </a:p>
        </p:txBody>
      </p:sp>
      <p:grpSp>
        <p:nvGrpSpPr>
          <p:cNvPr id="6" name="Group 5"/>
          <p:cNvGrpSpPr/>
          <p:nvPr/>
        </p:nvGrpSpPr>
        <p:grpSpPr>
          <a:xfrm>
            <a:off x="1176352" y="2242273"/>
            <a:ext cx="4362933" cy="2808432"/>
            <a:chOff x="115351" y="1561236"/>
            <a:chExt cx="4240625" cy="2808432"/>
          </a:xfrm>
        </p:grpSpPr>
        <p:sp>
          <p:nvSpPr>
            <p:cNvPr id="7" name="Freeform 6"/>
            <p:cNvSpPr/>
            <p:nvPr/>
          </p:nvSpPr>
          <p:spPr>
            <a:xfrm>
              <a:off x="115351" y="3505452"/>
              <a:ext cx="4240625" cy="864216"/>
            </a:xfrm>
            <a:custGeom>
              <a:avLst/>
              <a:gdLst>
                <a:gd name="connsiteX0" fmla="*/ 0 w 6096000"/>
                <a:gd name="connsiteY0" fmla="*/ 508000 h 1016000"/>
                <a:gd name="connsiteX1" fmla="*/ 3048000 w 6096000"/>
                <a:gd name="connsiteY1" fmla="*/ 0 h 1016000"/>
                <a:gd name="connsiteX2" fmla="*/ 6096000 w 6096000"/>
                <a:gd name="connsiteY2" fmla="*/ 508000 h 1016000"/>
                <a:gd name="connsiteX3" fmla="*/ 3048000 w 6096000"/>
                <a:gd name="connsiteY3" fmla="*/ 1016000 h 1016000"/>
                <a:gd name="connsiteX4" fmla="*/ 0 w 6096000"/>
                <a:gd name="connsiteY4" fmla="*/ 508000 h 10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1016000">
                  <a:moveTo>
                    <a:pt x="0" y="508000"/>
                  </a:moveTo>
                  <a:cubicBezTo>
                    <a:pt x="0" y="227439"/>
                    <a:pt x="1364636" y="0"/>
                    <a:pt x="3048000" y="0"/>
                  </a:cubicBezTo>
                  <a:cubicBezTo>
                    <a:pt x="4731364" y="0"/>
                    <a:pt x="6096000" y="227439"/>
                    <a:pt x="6096000" y="508000"/>
                  </a:cubicBezTo>
                  <a:cubicBezTo>
                    <a:pt x="6096000" y="788561"/>
                    <a:pt x="4731364" y="1016000"/>
                    <a:pt x="3048000" y="1016000"/>
                  </a:cubicBezTo>
                  <a:cubicBezTo>
                    <a:pt x="1364636" y="1016000"/>
                    <a:pt x="0" y="788561"/>
                    <a:pt x="0" y="508000"/>
                  </a:cubicBezTo>
                  <a:close/>
                </a:path>
              </a:pathLst>
            </a:custGeom>
            <a:effectLst>
              <a:outerShdw blurRad="50800" dist="38100" dir="5400000" algn="t" rotWithShape="0">
                <a:schemeClr val="tx1">
                  <a:alpha val="40000"/>
                </a:schemeClr>
              </a:outerShdw>
            </a:effectLst>
          </p:spPr>
          <p:style>
            <a:lnRef idx="0">
              <a:schemeClr val="lt1">
                <a:hueOff val="0"/>
                <a:satOff val="0"/>
                <a:lumOff val="0"/>
                <a:alphaOff val="0"/>
              </a:schemeClr>
            </a:lnRef>
            <a:fillRef idx="3">
              <a:schemeClr val="accent2">
                <a:hueOff val="4681519"/>
                <a:satOff val="-5839"/>
                <a:lumOff val="1373"/>
                <a:alphaOff val="0"/>
              </a:schemeClr>
            </a:fillRef>
            <a:effectRef idx="3">
              <a:schemeClr val="accent2">
                <a:hueOff val="4681519"/>
                <a:satOff val="-5839"/>
                <a:lumOff val="1373"/>
                <a:alphaOff val="0"/>
              </a:schemeClr>
            </a:effectRef>
            <a:fontRef idx="minor">
              <a:schemeClr val="lt1"/>
            </a:fontRef>
          </p:style>
          <p:txBody>
            <a:bodyPr spcFirstLastPara="0" vert="horz" wrap="square" lIns="1127759" tIns="60960" rIns="1127761" bIns="60960" numCol="1" spcCol="1270" anchor="ctr" anchorCtr="0">
              <a:noAutofit/>
            </a:bodyPr>
            <a:lstStyle/>
            <a:p>
              <a:pPr lvl="0" algn="ctr" defTabSz="2133600">
                <a:lnSpc>
                  <a:spcPct val="90000"/>
                </a:lnSpc>
                <a:spcBef>
                  <a:spcPct val="0"/>
                </a:spcBef>
                <a:spcAft>
                  <a:spcPct val="35000"/>
                </a:spcAft>
              </a:pPr>
              <a:r>
                <a:rPr lang="en-IN" sz="2400" b="1" kern="1200" dirty="0">
                  <a:solidFill>
                    <a:schemeClr val="tx1"/>
                  </a:solidFill>
                  <a:latin typeface="+mj-lt"/>
                </a:rPr>
                <a:t>“Quality” focus</a:t>
              </a:r>
            </a:p>
          </p:txBody>
        </p:sp>
        <p:sp>
          <p:nvSpPr>
            <p:cNvPr id="8" name="Freeform 7"/>
            <p:cNvSpPr/>
            <p:nvPr/>
          </p:nvSpPr>
          <p:spPr>
            <a:xfrm>
              <a:off x="332185" y="2857380"/>
              <a:ext cx="3806956" cy="864216"/>
            </a:xfrm>
            <a:custGeom>
              <a:avLst/>
              <a:gdLst>
                <a:gd name="connsiteX0" fmla="*/ 0 w 5472592"/>
                <a:gd name="connsiteY0" fmla="*/ 508000 h 1016000"/>
                <a:gd name="connsiteX1" fmla="*/ 2736296 w 5472592"/>
                <a:gd name="connsiteY1" fmla="*/ 0 h 1016000"/>
                <a:gd name="connsiteX2" fmla="*/ 5472592 w 5472592"/>
                <a:gd name="connsiteY2" fmla="*/ 508000 h 1016000"/>
                <a:gd name="connsiteX3" fmla="*/ 2736296 w 5472592"/>
                <a:gd name="connsiteY3" fmla="*/ 1016000 h 1016000"/>
                <a:gd name="connsiteX4" fmla="*/ 0 w 5472592"/>
                <a:gd name="connsiteY4" fmla="*/ 508000 h 10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72592" h="1016000">
                  <a:moveTo>
                    <a:pt x="0" y="508000"/>
                  </a:moveTo>
                  <a:cubicBezTo>
                    <a:pt x="0" y="227439"/>
                    <a:pt x="1225081" y="0"/>
                    <a:pt x="2736296" y="0"/>
                  </a:cubicBezTo>
                  <a:cubicBezTo>
                    <a:pt x="4247511" y="0"/>
                    <a:pt x="5472592" y="227439"/>
                    <a:pt x="5472592" y="508000"/>
                  </a:cubicBezTo>
                  <a:cubicBezTo>
                    <a:pt x="5472592" y="788561"/>
                    <a:pt x="4247511" y="1016000"/>
                    <a:pt x="2736296" y="1016000"/>
                  </a:cubicBezTo>
                  <a:cubicBezTo>
                    <a:pt x="1225081" y="1016000"/>
                    <a:pt x="0" y="788561"/>
                    <a:pt x="0" y="508000"/>
                  </a:cubicBezTo>
                  <a:close/>
                </a:path>
              </a:pathLst>
            </a:custGeom>
            <a:effectLst>
              <a:outerShdw blurRad="50800" dist="38100" dir="5400000" algn="t" rotWithShape="0">
                <a:schemeClr val="tx1">
                  <a:alpha val="40000"/>
                </a:schemeClr>
              </a:outerShdw>
            </a:effectLst>
          </p:spPr>
          <p:style>
            <a:lnRef idx="0">
              <a:schemeClr val="lt1">
                <a:hueOff val="0"/>
                <a:satOff val="0"/>
                <a:lumOff val="0"/>
                <a:alphaOff val="0"/>
              </a:schemeClr>
            </a:lnRef>
            <a:fillRef idx="3">
              <a:schemeClr val="accent2">
                <a:hueOff val="3121013"/>
                <a:satOff val="-3893"/>
                <a:lumOff val="915"/>
                <a:alphaOff val="0"/>
              </a:schemeClr>
            </a:fillRef>
            <a:effectRef idx="3">
              <a:schemeClr val="accent2">
                <a:hueOff val="3121013"/>
                <a:satOff val="-3893"/>
                <a:lumOff val="915"/>
                <a:alphaOff val="0"/>
              </a:schemeClr>
            </a:effectRef>
            <a:fontRef idx="minor">
              <a:schemeClr val="lt1"/>
            </a:fontRef>
          </p:style>
          <p:txBody>
            <a:bodyPr spcFirstLastPara="0" vert="horz" wrap="square" lIns="1018664" tIns="60960" rIns="1018663" bIns="60960" numCol="1" spcCol="1270" anchor="ctr" anchorCtr="0">
              <a:noAutofit/>
            </a:bodyPr>
            <a:lstStyle/>
            <a:p>
              <a:pPr lvl="0" algn="ctr" defTabSz="2133600">
                <a:lnSpc>
                  <a:spcPct val="90000"/>
                </a:lnSpc>
                <a:spcBef>
                  <a:spcPct val="0"/>
                </a:spcBef>
                <a:spcAft>
                  <a:spcPct val="35000"/>
                </a:spcAft>
              </a:pPr>
              <a:r>
                <a:rPr lang="en-IN" sz="2400" b="1" kern="1200" dirty="0">
                  <a:solidFill>
                    <a:schemeClr val="tx1"/>
                  </a:solidFill>
                  <a:latin typeface="+mj-lt"/>
                </a:rPr>
                <a:t>1. Process</a:t>
              </a:r>
            </a:p>
          </p:txBody>
        </p:sp>
        <p:sp>
          <p:nvSpPr>
            <p:cNvPr id="9" name="Freeform 8"/>
            <p:cNvSpPr/>
            <p:nvPr/>
          </p:nvSpPr>
          <p:spPr>
            <a:xfrm>
              <a:off x="682821" y="2209308"/>
              <a:ext cx="3105684" cy="864216"/>
            </a:xfrm>
            <a:custGeom>
              <a:avLst/>
              <a:gdLst>
                <a:gd name="connsiteX0" fmla="*/ 0 w 4464497"/>
                <a:gd name="connsiteY0" fmla="*/ 508000 h 1016000"/>
                <a:gd name="connsiteX1" fmla="*/ 2232249 w 4464497"/>
                <a:gd name="connsiteY1" fmla="*/ 0 h 1016000"/>
                <a:gd name="connsiteX2" fmla="*/ 4464498 w 4464497"/>
                <a:gd name="connsiteY2" fmla="*/ 508000 h 1016000"/>
                <a:gd name="connsiteX3" fmla="*/ 2232249 w 4464497"/>
                <a:gd name="connsiteY3" fmla="*/ 1016000 h 1016000"/>
                <a:gd name="connsiteX4" fmla="*/ 0 w 4464497"/>
                <a:gd name="connsiteY4" fmla="*/ 508000 h 10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4497" h="1016000">
                  <a:moveTo>
                    <a:pt x="0" y="508000"/>
                  </a:moveTo>
                  <a:cubicBezTo>
                    <a:pt x="0" y="227439"/>
                    <a:pt x="999412" y="0"/>
                    <a:pt x="2232249" y="0"/>
                  </a:cubicBezTo>
                  <a:cubicBezTo>
                    <a:pt x="3465086" y="0"/>
                    <a:pt x="4464498" y="227439"/>
                    <a:pt x="4464498" y="508000"/>
                  </a:cubicBezTo>
                  <a:cubicBezTo>
                    <a:pt x="4464498" y="788561"/>
                    <a:pt x="3465086" y="1016000"/>
                    <a:pt x="2232249" y="1016000"/>
                  </a:cubicBezTo>
                  <a:cubicBezTo>
                    <a:pt x="999412" y="1016000"/>
                    <a:pt x="0" y="788561"/>
                    <a:pt x="0" y="508000"/>
                  </a:cubicBezTo>
                  <a:close/>
                </a:path>
              </a:pathLst>
            </a:custGeom>
            <a:effectLst>
              <a:outerShdw blurRad="50800" dist="38100" dir="5400000" algn="t" rotWithShape="0">
                <a:prstClr val="black">
                  <a:alpha val="40000"/>
                </a:prstClr>
              </a:outerShdw>
            </a:effectLst>
            <a:scene3d>
              <a:camera prst="orthographicFront">
                <a:rot lat="0" lon="0" rev="0"/>
              </a:camera>
              <a:lightRig rig="threePt" dir="t">
                <a:rot lat="0" lon="0" rev="1200000"/>
              </a:lightRig>
            </a:scene3d>
          </p:spPr>
          <p:style>
            <a:lnRef idx="0">
              <a:schemeClr val="lt1">
                <a:hueOff val="0"/>
                <a:satOff val="0"/>
                <a:lumOff val="0"/>
                <a:alphaOff val="0"/>
              </a:schemeClr>
            </a:lnRef>
            <a:fillRef idx="3">
              <a:schemeClr val="accent2">
                <a:hueOff val="1560506"/>
                <a:satOff val="-1946"/>
                <a:lumOff val="458"/>
                <a:alphaOff val="0"/>
              </a:schemeClr>
            </a:fillRef>
            <a:effectRef idx="3">
              <a:schemeClr val="accent2">
                <a:hueOff val="1560506"/>
                <a:satOff val="-1946"/>
                <a:lumOff val="458"/>
                <a:alphaOff val="0"/>
              </a:schemeClr>
            </a:effectRef>
            <a:fontRef idx="minor">
              <a:schemeClr val="lt1"/>
            </a:fontRef>
          </p:style>
          <p:txBody>
            <a:bodyPr spcFirstLastPara="0" vert="horz" wrap="square" lIns="842247" tIns="60960" rIns="842247" bIns="60960" numCol="1" spcCol="1270" anchor="ctr" anchorCtr="0">
              <a:noAutofit/>
            </a:bodyPr>
            <a:lstStyle/>
            <a:p>
              <a:pPr lvl="0" algn="ctr" defTabSz="2133600">
                <a:lnSpc>
                  <a:spcPct val="90000"/>
                </a:lnSpc>
                <a:spcBef>
                  <a:spcPct val="0"/>
                </a:spcBef>
                <a:spcAft>
                  <a:spcPct val="35000"/>
                </a:spcAft>
              </a:pPr>
              <a:r>
                <a:rPr lang="en-IN" sz="2300" b="1" kern="1200" dirty="0">
                  <a:solidFill>
                    <a:schemeClr val="tx1"/>
                  </a:solidFill>
                  <a:latin typeface="+mj-lt"/>
                </a:rPr>
                <a:t>2. Methods</a:t>
              </a:r>
            </a:p>
          </p:txBody>
        </p:sp>
        <p:sp>
          <p:nvSpPr>
            <p:cNvPr id="10" name="Freeform 9"/>
            <p:cNvSpPr/>
            <p:nvPr/>
          </p:nvSpPr>
          <p:spPr>
            <a:xfrm>
              <a:off x="1033462" y="1561236"/>
              <a:ext cx="2404402" cy="864216"/>
            </a:xfrm>
            <a:custGeom>
              <a:avLst/>
              <a:gdLst>
                <a:gd name="connsiteX0" fmla="*/ 0 w 3456386"/>
                <a:gd name="connsiteY0" fmla="*/ 508000 h 1016000"/>
                <a:gd name="connsiteX1" fmla="*/ 1728193 w 3456386"/>
                <a:gd name="connsiteY1" fmla="*/ 0 h 1016000"/>
                <a:gd name="connsiteX2" fmla="*/ 3456386 w 3456386"/>
                <a:gd name="connsiteY2" fmla="*/ 508000 h 1016000"/>
                <a:gd name="connsiteX3" fmla="*/ 1728193 w 3456386"/>
                <a:gd name="connsiteY3" fmla="*/ 1016000 h 1016000"/>
                <a:gd name="connsiteX4" fmla="*/ 0 w 3456386"/>
                <a:gd name="connsiteY4" fmla="*/ 508000 h 10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386" h="1016000">
                  <a:moveTo>
                    <a:pt x="0" y="508000"/>
                  </a:moveTo>
                  <a:cubicBezTo>
                    <a:pt x="0" y="227439"/>
                    <a:pt x="773738" y="0"/>
                    <a:pt x="1728193" y="0"/>
                  </a:cubicBezTo>
                  <a:cubicBezTo>
                    <a:pt x="2682648" y="0"/>
                    <a:pt x="3456386" y="227439"/>
                    <a:pt x="3456386" y="508000"/>
                  </a:cubicBezTo>
                  <a:cubicBezTo>
                    <a:pt x="3456386" y="788561"/>
                    <a:pt x="2682648" y="1016000"/>
                    <a:pt x="1728193" y="1016000"/>
                  </a:cubicBezTo>
                  <a:cubicBezTo>
                    <a:pt x="773738" y="1016000"/>
                    <a:pt x="0" y="788561"/>
                    <a:pt x="0" y="508000"/>
                  </a:cubicBezTo>
                  <a:close/>
                </a:path>
              </a:pathLst>
            </a:custGeom>
            <a:ln>
              <a:noFill/>
            </a:ln>
            <a:effectLst>
              <a:outerShdw blurRad="50800" dist="38100" dir="5400000" algn="t" rotWithShape="0">
                <a:prstClr val="black">
                  <a:alpha val="40000"/>
                </a:prstClr>
              </a:outerShdw>
            </a:effectLst>
            <a:scene3d>
              <a:camera prst="orthographicFront">
                <a:rot lat="0" lon="0" rev="0"/>
              </a:camera>
              <a:lightRig rig="threePt" dir="t">
                <a:rot lat="0" lon="0" rev="1200000"/>
              </a:lightRig>
            </a:scene3d>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lang="en-IN" sz="2400" b="1" kern="1200" dirty="0">
                  <a:solidFill>
                    <a:schemeClr val="tx1"/>
                  </a:solidFill>
                  <a:latin typeface="+mj-lt"/>
                </a:rPr>
                <a:t>3. Tools</a:t>
              </a:r>
            </a:p>
          </p:txBody>
        </p:sp>
      </p:grpSp>
      <p:sp>
        <p:nvSpPr>
          <p:cNvPr id="11" name="Rectangular Callout 10"/>
          <p:cNvSpPr/>
          <p:nvPr/>
        </p:nvSpPr>
        <p:spPr>
          <a:xfrm>
            <a:off x="4687328" y="5482753"/>
            <a:ext cx="5408195" cy="359920"/>
          </a:xfrm>
          <a:prstGeom prst="wedgeRectCallout">
            <a:avLst>
              <a:gd name="adj1" fmla="val -44522"/>
              <a:gd name="adj2" fmla="val -290951"/>
            </a:avLst>
          </a:prstGeom>
        </p:spPr>
        <p:style>
          <a:lnRef idx="2">
            <a:schemeClr val="accent3"/>
          </a:lnRef>
          <a:fillRef idx="1">
            <a:schemeClr val="lt1"/>
          </a:fillRef>
          <a:effectRef idx="0">
            <a:schemeClr val="accent3"/>
          </a:effectRef>
          <a:fontRef idx="minor">
            <a:schemeClr val="dk1"/>
          </a:fontRef>
        </p:style>
        <p:txBody>
          <a:bodyPr rtlCol="0" anchor="ctr"/>
          <a:lstStyle/>
          <a:p>
            <a:pPr algn="just"/>
            <a:r>
              <a:rPr lang="en-US" dirty="0">
                <a:solidFill>
                  <a:schemeClr val="tx1"/>
                </a:solidFill>
                <a:latin typeface="+mj-lt"/>
              </a:rPr>
              <a:t>Defines continuous </a:t>
            </a:r>
            <a:r>
              <a:rPr lang="en-US" b="1" dirty="0">
                <a:solidFill>
                  <a:schemeClr val="tx1"/>
                </a:solidFill>
                <a:latin typeface="+mj-lt"/>
              </a:rPr>
              <a:t>process improvement principles</a:t>
            </a:r>
            <a:endParaRPr lang="en-IN" b="1" dirty="0">
              <a:solidFill>
                <a:schemeClr val="tx1"/>
              </a:solidFill>
              <a:latin typeface="+mj-lt"/>
            </a:endParaRPr>
          </a:p>
        </p:txBody>
      </p:sp>
      <p:sp>
        <p:nvSpPr>
          <p:cNvPr id="12" name="Rectangular Callout 11"/>
          <p:cNvSpPr/>
          <p:nvPr/>
        </p:nvSpPr>
        <p:spPr>
          <a:xfrm>
            <a:off x="5931659" y="4258497"/>
            <a:ext cx="4290604" cy="1152248"/>
          </a:xfrm>
          <a:prstGeom prst="wedgeRectCallout">
            <a:avLst>
              <a:gd name="adj1" fmla="val -74752"/>
              <a:gd name="adj2" fmla="val -69839"/>
            </a:avLst>
          </a:prstGeom>
          <a:ln>
            <a:solidFill>
              <a:srgbClr val="CC9900"/>
            </a:solidFill>
          </a:ln>
        </p:spPr>
        <p:style>
          <a:lnRef idx="2">
            <a:schemeClr val="accent3"/>
          </a:lnRef>
          <a:fillRef idx="1">
            <a:schemeClr val="lt1"/>
          </a:fillRef>
          <a:effectRef idx="0">
            <a:schemeClr val="accent3"/>
          </a:effectRef>
          <a:fontRef idx="minor">
            <a:schemeClr val="dk1"/>
          </a:fontRef>
        </p:style>
        <p:txBody>
          <a:bodyPr rtlCol="0" anchor="ctr"/>
          <a:lstStyle/>
          <a:p>
            <a:pPr algn="just"/>
            <a:r>
              <a:rPr lang="en-IN" sz="1600" b="1" dirty="0">
                <a:solidFill>
                  <a:schemeClr val="tx1"/>
                </a:solidFill>
                <a:latin typeface="+mj-lt"/>
              </a:rPr>
              <a:t>Foundation layer</a:t>
            </a:r>
            <a:r>
              <a:rPr lang="en-IN" sz="1600" dirty="0">
                <a:solidFill>
                  <a:schemeClr val="tx1"/>
                </a:solidFill>
                <a:latin typeface="+mj-lt"/>
              </a:rPr>
              <a:t> for software engineering. </a:t>
            </a:r>
          </a:p>
          <a:p>
            <a:pPr algn="just"/>
            <a:r>
              <a:rPr lang="en-IN" sz="1600" dirty="0">
                <a:solidFill>
                  <a:schemeClr val="tx1"/>
                </a:solidFill>
                <a:latin typeface="+mj-lt"/>
              </a:rPr>
              <a:t>Framework with </a:t>
            </a:r>
            <a:r>
              <a:rPr lang="en-IN" sz="1600" b="1" dirty="0">
                <a:solidFill>
                  <a:schemeClr val="tx1"/>
                </a:solidFill>
                <a:latin typeface="+mj-lt"/>
              </a:rPr>
              <a:t>order of activities</a:t>
            </a:r>
            <a:r>
              <a:rPr lang="en-IN" sz="1600" dirty="0">
                <a:solidFill>
                  <a:schemeClr val="tx1"/>
                </a:solidFill>
                <a:latin typeface="+mj-lt"/>
              </a:rPr>
              <a:t>.</a:t>
            </a:r>
          </a:p>
          <a:p>
            <a:pPr algn="just"/>
            <a:r>
              <a:rPr lang="en-IN" sz="1600" b="1" dirty="0">
                <a:solidFill>
                  <a:schemeClr val="accent2">
                    <a:lumMod val="50000"/>
                  </a:schemeClr>
                </a:solidFill>
                <a:latin typeface="+mj-lt"/>
              </a:rPr>
              <a:t>Examples</a:t>
            </a:r>
            <a:r>
              <a:rPr lang="en-IN" sz="1600" b="1" dirty="0">
                <a:solidFill>
                  <a:schemeClr val="tx1"/>
                </a:solidFill>
                <a:latin typeface="+mj-lt"/>
              </a:rPr>
              <a:t>: </a:t>
            </a:r>
            <a:r>
              <a:rPr lang="en-IN" sz="1600" dirty="0">
                <a:solidFill>
                  <a:schemeClr val="tx1"/>
                </a:solidFill>
                <a:latin typeface="+mj-lt"/>
              </a:rPr>
              <a:t>Sequence of Requirement Gathering, Design, Development, Testing activities</a:t>
            </a:r>
          </a:p>
        </p:txBody>
      </p:sp>
      <p:sp>
        <p:nvSpPr>
          <p:cNvPr id="13" name="Rectangular Callout 12"/>
          <p:cNvSpPr/>
          <p:nvPr/>
        </p:nvSpPr>
        <p:spPr>
          <a:xfrm>
            <a:off x="4851113" y="1306289"/>
            <a:ext cx="5270121" cy="1476344"/>
          </a:xfrm>
          <a:prstGeom prst="wedgeRectCallout">
            <a:avLst>
              <a:gd name="adj1" fmla="val -64676"/>
              <a:gd name="adj2" fmla="val 42168"/>
            </a:avLst>
          </a:prstGeom>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just"/>
            <a:r>
              <a:rPr lang="en-IN" sz="1700" dirty="0">
                <a:solidFill>
                  <a:schemeClr val="tx1"/>
                </a:solidFill>
                <a:latin typeface="+mj-lt"/>
              </a:rPr>
              <a:t>Software Engineering Tools </a:t>
            </a:r>
            <a:r>
              <a:rPr lang="en-IN" sz="1700" b="1" dirty="0">
                <a:solidFill>
                  <a:schemeClr val="tx1"/>
                </a:solidFill>
                <a:latin typeface="+mj-lt"/>
              </a:rPr>
              <a:t>allows automation of activities </a:t>
            </a:r>
            <a:r>
              <a:rPr lang="en-IN" sz="1700" dirty="0">
                <a:solidFill>
                  <a:schemeClr val="tx1"/>
                </a:solidFill>
                <a:latin typeface="+mj-lt"/>
              </a:rPr>
              <a:t>which helps to perform systematic activities. </a:t>
            </a:r>
          </a:p>
          <a:p>
            <a:pPr algn="just"/>
            <a:r>
              <a:rPr lang="en-IN" sz="1700" dirty="0">
                <a:solidFill>
                  <a:schemeClr val="tx1"/>
                </a:solidFill>
                <a:latin typeface="+mj-lt"/>
              </a:rPr>
              <a:t>A system for the support of software development, called </a:t>
            </a:r>
            <a:r>
              <a:rPr lang="en-IN" sz="1700" b="1" dirty="0">
                <a:solidFill>
                  <a:schemeClr val="tx1"/>
                </a:solidFill>
                <a:latin typeface="+mj-lt"/>
              </a:rPr>
              <a:t>computer-aided software engineering </a:t>
            </a:r>
            <a:r>
              <a:rPr lang="en-IN" sz="1700" dirty="0">
                <a:solidFill>
                  <a:schemeClr val="tx1"/>
                </a:solidFill>
                <a:latin typeface="+mj-lt"/>
              </a:rPr>
              <a:t>(CASE).</a:t>
            </a:r>
          </a:p>
          <a:p>
            <a:pPr algn="just"/>
            <a:r>
              <a:rPr lang="en-IN" sz="1700" b="1" dirty="0">
                <a:solidFill>
                  <a:schemeClr val="accent2">
                    <a:lumMod val="50000"/>
                  </a:schemeClr>
                </a:solidFill>
                <a:latin typeface="+mj-lt"/>
              </a:rPr>
              <a:t>Examples</a:t>
            </a:r>
            <a:r>
              <a:rPr lang="en-IN" sz="1700" b="1" dirty="0">
                <a:solidFill>
                  <a:schemeClr val="tx1"/>
                </a:solidFill>
                <a:latin typeface="+mj-lt"/>
              </a:rPr>
              <a:t>: </a:t>
            </a:r>
            <a:r>
              <a:rPr lang="en-IN" sz="1700" dirty="0">
                <a:solidFill>
                  <a:schemeClr val="tx1"/>
                </a:solidFill>
                <a:latin typeface="+mj-lt"/>
              </a:rPr>
              <a:t>Testing Tools, Bug/Issue Tracking Tools etc…</a:t>
            </a:r>
          </a:p>
        </p:txBody>
      </p:sp>
      <p:sp>
        <p:nvSpPr>
          <p:cNvPr id="14" name="Rectangular Callout 13"/>
          <p:cNvSpPr/>
          <p:nvPr/>
        </p:nvSpPr>
        <p:spPr>
          <a:xfrm>
            <a:off x="5335485" y="2854401"/>
            <a:ext cx="4815515" cy="1332208"/>
          </a:xfrm>
          <a:prstGeom prst="wedgeRectCallout">
            <a:avLst>
              <a:gd name="adj1" fmla="val -69021"/>
              <a:gd name="adj2" fmla="val -14650"/>
            </a:avLst>
          </a:prstGeom>
          <a:ln>
            <a:solidFill>
              <a:schemeClr val="accent6">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just"/>
            <a:r>
              <a:rPr lang="en-IN" sz="1700" dirty="0">
                <a:solidFill>
                  <a:schemeClr val="tx1"/>
                </a:solidFill>
                <a:latin typeface="+mj-lt"/>
              </a:rPr>
              <a:t>Practices with </a:t>
            </a:r>
            <a:r>
              <a:rPr lang="en-IN" sz="1700" b="1" dirty="0">
                <a:solidFill>
                  <a:schemeClr val="tx1"/>
                </a:solidFill>
                <a:latin typeface="+mj-lt"/>
              </a:rPr>
              <a:t>proven techniques </a:t>
            </a:r>
            <a:r>
              <a:rPr lang="en-IN" sz="1700" dirty="0">
                <a:solidFill>
                  <a:schemeClr val="tx1"/>
                </a:solidFill>
                <a:latin typeface="+mj-lt"/>
              </a:rPr>
              <a:t>to perform certain activities</a:t>
            </a:r>
          </a:p>
          <a:p>
            <a:pPr algn="just"/>
            <a:r>
              <a:rPr lang="en-IN" sz="1700" b="1" dirty="0">
                <a:solidFill>
                  <a:schemeClr val="accent2">
                    <a:lumMod val="50000"/>
                  </a:schemeClr>
                </a:solidFill>
                <a:latin typeface="+mj-lt"/>
              </a:rPr>
              <a:t>Examples</a:t>
            </a:r>
            <a:r>
              <a:rPr lang="en-IN" sz="1700" b="1" dirty="0">
                <a:solidFill>
                  <a:schemeClr val="tx1"/>
                </a:solidFill>
                <a:latin typeface="+mj-lt"/>
              </a:rPr>
              <a:t>:</a:t>
            </a:r>
            <a:r>
              <a:rPr lang="en-IN" sz="1700" dirty="0">
                <a:solidFill>
                  <a:schemeClr val="tx1"/>
                </a:solidFill>
                <a:latin typeface="+mj-lt"/>
              </a:rPr>
              <a:t>	 Encompass a broad array of tasks that include communication, requirements analysis, design, construction, testing and support</a:t>
            </a:r>
          </a:p>
        </p:txBody>
      </p:sp>
    </p:spTree>
    <p:extLst>
      <p:ext uri="{BB962C8B-B14F-4D97-AF65-F5344CB8AC3E}">
        <p14:creationId xmlns:p14="http://schemas.microsoft.com/office/powerpoint/2010/main" val="276124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000"/>
                                        <p:tgtEl>
                                          <p:spTgt spid="14"/>
                                        </p:tgtEl>
                                      </p:cBhvr>
                                    </p:animEffect>
                                    <p:anim calcmode="lin" valueType="num">
                                      <p:cBhvr>
                                        <p:cTn id="36" dur="1000" fill="hold"/>
                                        <p:tgtEl>
                                          <p:spTgt spid="14"/>
                                        </p:tgtEl>
                                        <p:attrNameLst>
                                          <p:attrName>ppt_x</p:attrName>
                                        </p:attrNameLst>
                                      </p:cBhvr>
                                      <p:tavLst>
                                        <p:tav tm="0">
                                          <p:val>
                                            <p:strVal val="#ppt_x"/>
                                          </p:val>
                                        </p:tav>
                                        <p:tav tm="100000">
                                          <p:val>
                                            <p:strVal val="#ppt_x"/>
                                          </p:val>
                                        </p:tav>
                                      </p:tavLst>
                                    </p:anim>
                                    <p:anim calcmode="lin" valueType="num">
                                      <p:cBhvr>
                                        <p:cTn id="3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Software Process Models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93410"/>
            <a:ext cx="10515600" cy="4979406"/>
          </a:xfrm>
        </p:spPr>
        <p:txBody>
          <a:bodyPr>
            <a:noAutofit/>
          </a:bodyPr>
          <a:lstStyle/>
          <a:p>
            <a:pPr marL="529593" indent="-285750" algn="just">
              <a:spcAft>
                <a:spcPts val="1200"/>
              </a:spcAft>
              <a:defRPr/>
            </a:pPr>
            <a:r>
              <a:rPr lang="en-IN" sz="2200" dirty="0">
                <a:latin typeface="Times New Roman" panose="02020603050405020304" pitchFamily="18" charset="0"/>
                <a:cs typeface="Times New Roman" panose="02020603050405020304" pitchFamily="18" charset="0"/>
              </a:rPr>
              <a:t>Also known as Software development life cycle (SDLC) or Application development life cycle Models</a:t>
            </a:r>
            <a:endParaRPr lang="en-US" sz="2200" dirty="0">
              <a:latin typeface="Times New Roman" panose="02020603050405020304" pitchFamily="18" charset="0"/>
              <a:cs typeface="Times New Roman" panose="02020603050405020304" pitchFamily="18" charset="0"/>
            </a:endParaRPr>
          </a:p>
          <a:p>
            <a:pPr marL="529593" indent="-285750" algn="just">
              <a:spcAft>
                <a:spcPts val="1200"/>
              </a:spcAft>
              <a:defRPr/>
            </a:pPr>
            <a:r>
              <a:rPr lang="en-US" sz="2200" dirty="0">
                <a:latin typeface="Times New Roman" panose="02020603050405020304" pitchFamily="18" charset="0"/>
                <a:cs typeface="Times New Roman" panose="02020603050405020304" pitchFamily="18" charset="0"/>
              </a:rPr>
              <a:t>Process models prescribe a distinct set of activities, actions, tasks and milestones required to engineer high quality software.</a:t>
            </a:r>
          </a:p>
          <a:p>
            <a:pPr marL="529593" indent="-285750" algn="just">
              <a:spcAft>
                <a:spcPts val="1200"/>
              </a:spcAft>
              <a:defRPr/>
            </a:pPr>
            <a:r>
              <a:rPr lang="en-US" sz="2200" dirty="0">
                <a:latin typeface="Times New Roman" panose="02020603050405020304" pitchFamily="18" charset="0"/>
                <a:cs typeface="Times New Roman" panose="02020603050405020304" pitchFamily="18" charset="0"/>
              </a:rPr>
              <a:t>Process models are not perfect, but provide roadmap for software engineering work.</a:t>
            </a:r>
          </a:p>
          <a:p>
            <a:pPr marL="529593" indent="-285750" algn="just">
              <a:spcAft>
                <a:spcPts val="1200"/>
              </a:spcAft>
              <a:defRPr/>
            </a:pPr>
            <a:r>
              <a:rPr lang="en-US" sz="2200" dirty="0">
                <a:latin typeface="Times New Roman" panose="02020603050405020304" pitchFamily="18" charset="0"/>
                <a:cs typeface="Times New Roman" panose="02020603050405020304" pitchFamily="18" charset="0"/>
              </a:rPr>
              <a:t>Software models provide stability, control and organization to a process that if not managed can easily get out of control.</a:t>
            </a:r>
          </a:p>
          <a:p>
            <a:pPr marL="529593" indent="-285750" algn="just">
              <a:spcAft>
                <a:spcPts val="1200"/>
              </a:spcAft>
              <a:defRPr/>
            </a:pPr>
            <a:r>
              <a:rPr lang="en-US" sz="2200" dirty="0">
                <a:latin typeface="Times New Roman" panose="02020603050405020304" pitchFamily="18" charset="0"/>
                <a:cs typeface="Times New Roman" panose="02020603050405020304" pitchFamily="18" charset="0"/>
              </a:rPr>
              <a:t>Software process models are adapted (adjusted) to meet the needs of software engineers and managers for a specific project.</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07964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26" y="346119"/>
            <a:ext cx="10515600" cy="1325563"/>
          </a:xfrm>
        </p:spPr>
        <p:txBody>
          <a:bodyPr/>
          <a:lstStyle/>
          <a:p>
            <a:r>
              <a:rPr lang="en-IN"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SDLC Phases</a:t>
            </a:r>
            <a:br>
              <a:rPr lang="en-IN"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a:p>
        </p:txBody>
      </p:sp>
      <p:sp>
        <p:nvSpPr>
          <p:cNvPr id="4" name="Title 1"/>
          <p:cNvSpPr txBox="1">
            <a:spLocks/>
          </p:cNvSpPr>
          <p:nvPr/>
        </p:nvSpPr>
        <p:spPr>
          <a:xfrm>
            <a:off x="190500" y="-48112"/>
            <a:ext cx="8763000" cy="6733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endParaRPr lang="en-IN" b="1" dirty="0">
              <a:ln w="1905"/>
              <a:effectLst>
                <a:innerShdw blurRad="69850" dist="43180" dir="5400000">
                  <a:srgbClr val="000000">
                    <a:alpha val="65000"/>
                  </a:srgbClr>
                </a:innerShdw>
              </a:effectLst>
            </a:endParaRPr>
          </a:p>
        </p:txBody>
      </p:sp>
      <p:sp>
        <p:nvSpPr>
          <p:cNvPr id="5" name="Slide Number Placeholder 3"/>
          <p:cNvSpPr>
            <a:spLocks noGrp="1"/>
          </p:cNvSpPr>
          <p:nvPr>
            <p:ph type="sldNum" sz="quarter" idx="12"/>
          </p:nvPr>
        </p:nvSpPr>
        <p:spPr>
          <a:xfrm>
            <a:off x="7020272" y="5089748"/>
            <a:ext cx="2133600" cy="304271"/>
          </a:xfrm>
        </p:spPr>
        <p:txBody>
          <a:bodyPr/>
          <a:lstStyle/>
          <a:p>
            <a:fld id="{5EA8BEFB-AE5B-48F9-BBAD-B489CDE48C80}" type="slidenum">
              <a:rPr lang="en-US" smtClean="0">
                <a:solidFill>
                  <a:prstClr val="black">
                    <a:tint val="75000"/>
                  </a:prstClr>
                </a:solidFill>
              </a:rPr>
              <a:pPr/>
              <a:t>27</a:t>
            </a:fld>
            <a:endParaRPr lang="en-US" dirty="0">
              <a:solidFill>
                <a:prstClr val="black">
                  <a:tint val="75000"/>
                </a:prstClr>
              </a:solidFill>
            </a:endParaRPr>
          </a:p>
        </p:txBody>
      </p:sp>
      <p:sp>
        <p:nvSpPr>
          <p:cNvPr id="6" name="Freeform 5"/>
          <p:cNvSpPr/>
          <p:nvPr/>
        </p:nvSpPr>
        <p:spPr>
          <a:xfrm>
            <a:off x="4678508" y="1502618"/>
            <a:ext cx="2232005" cy="1080005"/>
          </a:xfrm>
          <a:custGeom>
            <a:avLst/>
            <a:gdLst>
              <a:gd name="connsiteX0" fmla="*/ 0 w 2232005"/>
              <a:gd name="connsiteY0" fmla="*/ 540003 h 1080005"/>
              <a:gd name="connsiteX1" fmla="*/ 1116003 w 2232005"/>
              <a:gd name="connsiteY1" fmla="*/ 0 h 1080005"/>
              <a:gd name="connsiteX2" fmla="*/ 2232006 w 2232005"/>
              <a:gd name="connsiteY2" fmla="*/ 540003 h 1080005"/>
              <a:gd name="connsiteX3" fmla="*/ 1116003 w 2232005"/>
              <a:gd name="connsiteY3" fmla="*/ 1080006 h 1080005"/>
              <a:gd name="connsiteX4" fmla="*/ 0 w 2232005"/>
              <a:gd name="connsiteY4" fmla="*/ 540003 h 1080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2005" h="1080005">
                <a:moveTo>
                  <a:pt x="0" y="540003"/>
                </a:moveTo>
                <a:cubicBezTo>
                  <a:pt x="0" y="241768"/>
                  <a:pt x="499652" y="0"/>
                  <a:pt x="1116003" y="0"/>
                </a:cubicBezTo>
                <a:cubicBezTo>
                  <a:pt x="1732354" y="0"/>
                  <a:pt x="2232006" y="241768"/>
                  <a:pt x="2232006" y="540003"/>
                </a:cubicBezTo>
                <a:cubicBezTo>
                  <a:pt x="2232006" y="838238"/>
                  <a:pt x="1732354" y="1080006"/>
                  <a:pt x="1116003" y="1080006"/>
                </a:cubicBezTo>
                <a:cubicBezTo>
                  <a:pt x="499652" y="1080006"/>
                  <a:pt x="0" y="838238"/>
                  <a:pt x="0" y="540003"/>
                </a:cubicBezTo>
                <a:close/>
              </a:path>
            </a:pathLst>
          </a:cu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349730" tIns="181023" rIns="349730" bIns="181023" numCol="1" spcCol="1270" anchor="ctr" anchorCtr="0">
            <a:noAutofit/>
          </a:bodyPr>
          <a:lstStyle/>
          <a:p>
            <a:pPr lvl="0" algn="ctr" defTabSz="800100">
              <a:lnSpc>
                <a:spcPct val="90000"/>
              </a:lnSpc>
              <a:spcBef>
                <a:spcPct val="0"/>
              </a:spcBef>
              <a:spcAft>
                <a:spcPct val="35000"/>
              </a:spcAft>
            </a:pPr>
            <a:r>
              <a:rPr lang="en-IN" sz="1800" b="1" kern="1200" dirty="0">
                <a:latin typeface="+mj-lt"/>
              </a:rPr>
              <a:t>Communication</a:t>
            </a:r>
          </a:p>
        </p:txBody>
      </p:sp>
      <p:sp>
        <p:nvSpPr>
          <p:cNvPr id="7" name="Freeform 6"/>
          <p:cNvSpPr/>
          <p:nvPr/>
        </p:nvSpPr>
        <p:spPr>
          <a:xfrm rot="1599906">
            <a:off x="7034615" y="2100242"/>
            <a:ext cx="720000" cy="540000"/>
          </a:xfrm>
          <a:custGeom>
            <a:avLst/>
            <a:gdLst>
              <a:gd name="connsiteX0" fmla="*/ 0 w 469532"/>
              <a:gd name="connsiteY0" fmla="*/ 89811 h 449054"/>
              <a:gd name="connsiteX1" fmla="*/ 245005 w 469532"/>
              <a:gd name="connsiteY1" fmla="*/ 89811 h 449054"/>
              <a:gd name="connsiteX2" fmla="*/ 245005 w 469532"/>
              <a:gd name="connsiteY2" fmla="*/ 0 h 449054"/>
              <a:gd name="connsiteX3" fmla="*/ 469532 w 469532"/>
              <a:gd name="connsiteY3" fmla="*/ 224527 h 449054"/>
              <a:gd name="connsiteX4" fmla="*/ 245005 w 469532"/>
              <a:gd name="connsiteY4" fmla="*/ 449054 h 449054"/>
              <a:gd name="connsiteX5" fmla="*/ 245005 w 469532"/>
              <a:gd name="connsiteY5" fmla="*/ 359243 h 449054"/>
              <a:gd name="connsiteX6" fmla="*/ 0 w 469532"/>
              <a:gd name="connsiteY6" fmla="*/ 359243 h 449054"/>
              <a:gd name="connsiteX7" fmla="*/ 0 w 469532"/>
              <a:gd name="connsiteY7" fmla="*/ 89811 h 44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9532" h="449054">
                <a:moveTo>
                  <a:pt x="0" y="89811"/>
                </a:moveTo>
                <a:lnTo>
                  <a:pt x="245005" y="89811"/>
                </a:lnTo>
                <a:lnTo>
                  <a:pt x="245005" y="0"/>
                </a:lnTo>
                <a:lnTo>
                  <a:pt x="469532" y="224527"/>
                </a:lnTo>
                <a:lnTo>
                  <a:pt x="245005" y="449054"/>
                </a:lnTo>
                <a:lnTo>
                  <a:pt x="245005" y="359243"/>
                </a:lnTo>
                <a:lnTo>
                  <a:pt x="0" y="359243"/>
                </a:lnTo>
                <a:lnTo>
                  <a:pt x="0" y="89811"/>
                </a:lnTo>
                <a:close/>
              </a:path>
            </a:pathLst>
          </a:custGeom>
        </p:spPr>
        <p:style>
          <a:lnRef idx="0">
            <a:schemeClr val="lt1">
              <a:hueOff val="0"/>
              <a:satOff val="0"/>
              <a:lumOff val="0"/>
              <a:alphaOff val="0"/>
            </a:schemeClr>
          </a:lnRef>
          <a:fillRef idx="3">
            <a:schemeClr val="accent2">
              <a:hueOff val="1170380"/>
              <a:satOff val="-1460"/>
              <a:lumOff val="343"/>
              <a:alphaOff val="0"/>
            </a:schemeClr>
          </a:fillRef>
          <a:effectRef idx="2">
            <a:schemeClr val="accent2">
              <a:hueOff val="1170380"/>
              <a:satOff val="-1460"/>
              <a:lumOff val="343"/>
              <a:alphaOff val="0"/>
            </a:schemeClr>
          </a:effectRef>
          <a:fontRef idx="minor">
            <a:schemeClr val="lt1"/>
          </a:fontRef>
        </p:style>
        <p:txBody>
          <a:bodyPr spcFirstLastPara="0" vert="horz" wrap="square" lIns="349730" tIns="181023" rIns="349730" bIns="181023" numCol="1" spcCol="1270" anchor="ctr" anchorCtr="0">
            <a:noAutofit/>
          </a:bodyPr>
          <a:lstStyle/>
          <a:p>
            <a:pPr algn="ctr" defTabSz="800100">
              <a:lnSpc>
                <a:spcPct val="90000"/>
              </a:lnSpc>
              <a:spcBef>
                <a:spcPct val="0"/>
              </a:spcBef>
              <a:spcAft>
                <a:spcPct val="35000"/>
              </a:spcAft>
            </a:pPr>
            <a:endParaRPr lang="en-IN" b="1">
              <a:latin typeface="+mj-lt"/>
            </a:endParaRPr>
          </a:p>
        </p:txBody>
      </p:sp>
      <p:sp>
        <p:nvSpPr>
          <p:cNvPr id="8" name="Freeform 7"/>
          <p:cNvSpPr/>
          <p:nvPr/>
        </p:nvSpPr>
        <p:spPr>
          <a:xfrm>
            <a:off x="6839428" y="2690686"/>
            <a:ext cx="2232005" cy="1080005"/>
          </a:xfrm>
          <a:custGeom>
            <a:avLst/>
            <a:gdLst>
              <a:gd name="connsiteX0" fmla="*/ 0 w 2232005"/>
              <a:gd name="connsiteY0" fmla="*/ 540003 h 1080005"/>
              <a:gd name="connsiteX1" fmla="*/ 1116003 w 2232005"/>
              <a:gd name="connsiteY1" fmla="*/ 0 h 1080005"/>
              <a:gd name="connsiteX2" fmla="*/ 2232006 w 2232005"/>
              <a:gd name="connsiteY2" fmla="*/ 540003 h 1080005"/>
              <a:gd name="connsiteX3" fmla="*/ 1116003 w 2232005"/>
              <a:gd name="connsiteY3" fmla="*/ 1080006 h 1080005"/>
              <a:gd name="connsiteX4" fmla="*/ 0 w 2232005"/>
              <a:gd name="connsiteY4" fmla="*/ 540003 h 1080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2005" h="1080005">
                <a:moveTo>
                  <a:pt x="0" y="540003"/>
                </a:moveTo>
                <a:cubicBezTo>
                  <a:pt x="0" y="241768"/>
                  <a:pt x="499652" y="0"/>
                  <a:pt x="1116003" y="0"/>
                </a:cubicBezTo>
                <a:cubicBezTo>
                  <a:pt x="1732354" y="0"/>
                  <a:pt x="2232006" y="241768"/>
                  <a:pt x="2232006" y="540003"/>
                </a:cubicBezTo>
                <a:cubicBezTo>
                  <a:pt x="2232006" y="838238"/>
                  <a:pt x="1732354" y="1080006"/>
                  <a:pt x="1116003" y="1080006"/>
                </a:cubicBezTo>
                <a:cubicBezTo>
                  <a:pt x="499652" y="1080006"/>
                  <a:pt x="0" y="838238"/>
                  <a:pt x="0" y="540003"/>
                </a:cubicBezTo>
                <a:close/>
              </a:path>
            </a:pathLst>
          </a:custGeom>
        </p:spPr>
        <p:style>
          <a:lnRef idx="0">
            <a:schemeClr val="lt1">
              <a:hueOff val="0"/>
              <a:satOff val="0"/>
              <a:lumOff val="0"/>
              <a:alphaOff val="0"/>
            </a:schemeClr>
          </a:lnRef>
          <a:fillRef idx="3">
            <a:schemeClr val="accent2">
              <a:hueOff val="1170380"/>
              <a:satOff val="-1460"/>
              <a:lumOff val="343"/>
              <a:alphaOff val="0"/>
            </a:schemeClr>
          </a:fillRef>
          <a:effectRef idx="2">
            <a:schemeClr val="accent2">
              <a:hueOff val="1170380"/>
              <a:satOff val="-1460"/>
              <a:lumOff val="343"/>
              <a:alphaOff val="0"/>
            </a:schemeClr>
          </a:effectRef>
          <a:fontRef idx="minor">
            <a:schemeClr val="lt1"/>
          </a:fontRef>
        </p:style>
        <p:txBody>
          <a:bodyPr spcFirstLastPara="0" vert="horz" wrap="square" lIns="349730" tIns="181023" rIns="349730" bIns="181023" numCol="1" spcCol="1270" anchor="ctr" anchorCtr="0">
            <a:noAutofit/>
          </a:bodyPr>
          <a:lstStyle/>
          <a:p>
            <a:pPr lvl="0" algn="ctr" defTabSz="800100">
              <a:lnSpc>
                <a:spcPct val="90000"/>
              </a:lnSpc>
              <a:spcBef>
                <a:spcPct val="0"/>
              </a:spcBef>
              <a:spcAft>
                <a:spcPct val="35000"/>
              </a:spcAft>
            </a:pPr>
            <a:r>
              <a:rPr lang="en-IN" sz="1800" b="1" kern="1200" dirty="0">
                <a:latin typeface="+mj-lt"/>
              </a:rPr>
              <a:t>Planning</a:t>
            </a:r>
          </a:p>
        </p:txBody>
      </p:sp>
      <p:sp>
        <p:nvSpPr>
          <p:cNvPr id="9" name="Freeform 8"/>
          <p:cNvSpPr/>
          <p:nvPr/>
        </p:nvSpPr>
        <p:spPr>
          <a:xfrm rot="17557124">
            <a:off x="7477497" y="4079226"/>
            <a:ext cx="720000" cy="540000"/>
          </a:xfrm>
          <a:custGeom>
            <a:avLst/>
            <a:gdLst>
              <a:gd name="connsiteX0" fmla="*/ 0 w 484011"/>
              <a:gd name="connsiteY0" fmla="*/ 89811 h 449054"/>
              <a:gd name="connsiteX1" fmla="*/ 259484 w 484011"/>
              <a:gd name="connsiteY1" fmla="*/ 89811 h 449054"/>
              <a:gd name="connsiteX2" fmla="*/ 259484 w 484011"/>
              <a:gd name="connsiteY2" fmla="*/ 0 h 449054"/>
              <a:gd name="connsiteX3" fmla="*/ 484011 w 484011"/>
              <a:gd name="connsiteY3" fmla="*/ 224527 h 449054"/>
              <a:gd name="connsiteX4" fmla="*/ 259484 w 484011"/>
              <a:gd name="connsiteY4" fmla="*/ 449054 h 449054"/>
              <a:gd name="connsiteX5" fmla="*/ 259484 w 484011"/>
              <a:gd name="connsiteY5" fmla="*/ 359243 h 449054"/>
              <a:gd name="connsiteX6" fmla="*/ 0 w 484011"/>
              <a:gd name="connsiteY6" fmla="*/ 359243 h 449054"/>
              <a:gd name="connsiteX7" fmla="*/ 0 w 484011"/>
              <a:gd name="connsiteY7" fmla="*/ 89811 h 44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011" h="449054">
                <a:moveTo>
                  <a:pt x="484011" y="359243"/>
                </a:moveTo>
                <a:lnTo>
                  <a:pt x="224527" y="359243"/>
                </a:lnTo>
                <a:lnTo>
                  <a:pt x="224527" y="449054"/>
                </a:lnTo>
                <a:lnTo>
                  <a:pt x="0" y="224527"/>
                </a:lnTo>
                <a:lnTo>
                  <a:pt x="224527" y="0"/>
                </a:lnTo>
                <a:lnTo>
                  <a:pt x="224527" y="89811"/>
                </a:lnTo>
                <a:lnTo>
                  <a:pt x="484011" y="89811"/>
                </a:lnTo>
                <a:lnTo>
                  <a:pt x="484011" y="359243"/>
                </a:lnTo>
                <a:close/>
              </a:path>
            </a:pathLst>
          </a:custGeom>
        </p:spPr>
        <p:style>
          <a:lnRef idx="0">
            <a:schemeClr val="lt1">
              <a:hueOff val="0"/>
              <a:satOff val="0"/>
              <a:lumOff val="0"/>
              <a:alphaOff val="0"/>
            </a:schemeClr>
          </a:lnRef>
          <a:fillRef idx="3">
            <a:schemeClr val="accent2">
              <a:hueOff val="2340759"/>
              <a:satOff val="-2919"/>
              <a:lumOff val="686"/>
              <a:alphaOff val="0"/>
            </a:schemeClr>
          </a:fillRef>
          <a:effectRef idx="2">
            <a:schemeClr val="accent2">
              <a:hueOff val="2340759"/>
              <a:satOff val="-2919"/>
              <a:lumOff val="686"/>
              <a:alphaOff val="0"/>
            </a:schemeClr>
          </a:effectRef>
          <a:fontRef idx="minor">
            <a:schemeClr val="lt1"/>
          </a:fontRef>
        </p:style>
        <p:txBody>
          <a:bodyPr spcFirstLastPara="0" vert="horz" wrap="square" lIns="349730" tIns="181023" rIns="349730" bIns="181023" numCol="1" spcCol="1270" anchor="ctr" anchorCtr="0">
            <a:noAutofit/>
          </a:bodyPr>
          <a:lstStyle/>
          <a:p>
            <a:pPr algn="ctr" defTabSz="800100">
              <a:lnSpc>
                <a:spcPct val="90000"/>
              </a:lnSpc>
              <a:spcBef>
                <a:spcPct val="0"/>
              </a:spcBef>
              <a:spcAft>
                <a:spcPct val="35000"/>
              </a:spcAft>
            </a:pPr>
            <a:endParaRPr lang="en-IN" b="1">
              <a:latin typeface="+mj-lt"/>
            </a:endParaRPr>
          </a:p>
        </p:txBody>
      </p:sp>
      <p:sp>
        <p:nvSpPr>
          <p:cNvPr id="10" name="Freeform 9"/>
          <p:cNvSpPr/>
          <p:nvPr/>
        </p:nvSpPr>
        <p:spPr>
          <a:xfrm>
            <a:off x="6903904" y="4801716"/>
            <a:ext cx="2232005" cy="1080005"/>
          </a:xfrm>
          <a:custGeom>
            <a:avLst/>
            <a:gdLst>
              <a:gd name="connsiteX0" fmla="*/ 0 w 2232005"/>
              <a:gd name="connsiteY0" fmla="*/ 540003 h 1080005"/>
              <a:gd name="connsiteX1" fmla="*/ 1116003 w 2232005"/>
              <a:gd name="connsiteY1" fmla="*/ 0 h 1080005"/>
              <a:gd name="connsiteX2" fmla="*/ 2232006 w 2232005"/>
              <a:gd name="connsiteY2" fmla="*/ 540003 h 1080005"/>
              <a:gd name="connsiteX3" fmla="*/ 1116003 w 2232005"/>
              <a:gd name="connsiteY3" fmla="*/ 1080006 h 1080005"/>
              <a:gd name="connsiteX4" fmla="*/ 0 w 2232005"/>
              <a:gd name="connsiteY4" fmla="*/ 540003 h 1080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2005" h="1080005">
                <a:moveTo>
                  <a:pt x="0" y="540003"/>
                </a:moveTo>
                <a:cubicBezTo>
                  <a:pt x="0" y="241768"/>
                  <a:pt x="499652" y="0"/>
                  <a:pt x="1116003" y="0"/>
                </a:cubicBezTo>
                <a:cubicBezTo>
                  <a:pt x="1732354" y="0"/>
                  <a:pt x="2232006" y="241768"/>
                  <a:pt x="2232006" y="540003"/>
                </a:cubicBezTo>
                <a:cubicBezTo>
                  <a:pt x="2232006" y="838238"/>
                  <a:pt x="1732354" y="1080006"/>
                  <a:pt x="1116003" y="1080006"/>
                </a:cubicBezTo>
                <a:cubicBezTo>
                  <a:pt x="499652" y="1080006"/>
                  <a:pt x="0" y="838238"/>
                  <a:pt x="0" y="540003"/>
                </a:cubicBezTo>
                <a:close/>
              </a:path>
            </a:pathLst>
          </a:custGeom>
        </p:spPr>
        <p:style>
          <a:lnRef idx="0">
            <a:schemeClr val="lt1">
              <a:hueOff val="0"/>
              <a:satOff val="0"/>
              <a:lumOff val="0"/>
              <a:alphaOff val="0"/>
            </a:schemeClr>
          </a:lnRef>
          <a:fillRef idx="3">
            <a:schemeClr val="accent2">
              <a:hueOff val="2340759"/>
              <a:satOff val="-2919"/>
              <a:lumOff val="686"/>
              <a:alphaOff val="0"/>
            </a:schemeClr>
          </a:fillRef>
          <a:effectRef idx="2">
            <a:schemeClr val="accent2">
              <a:hueOff val="2340759"/>
              <a:satOff val="-2919"/>
              <a:lumOff val="686"/>
              <a:alphaOff val="0"/>
            </a:schemeClr>
          </a:effectRef>
          <a:fontRef idx="minor">
            <a:schemeClr val="lt1"/>
          </a:fontRef>
        </p:style>
        <p:txBody>
          <a:bodyPr spcFirstLastPara="0" vert="horz" wrap="square" lIns="349730" tIns="181023" rIns="349730" bIns="181023" numCol="1" spcCol="1270" anchor="ctr" anchorCtr="0">
            <a:noAutofit/>
          </a:bodyPr>
          <a:lstStyle/>
          <a:p>
            <a:pPr lvl="0" algn="ctr" defTabSz="800100">
              <a:lnSpc>
                <a:spcPct val="90000"/>
              </a:lnSpc>
              <a:spcBef>
                <a:spcPct val="0"/>
              </a:spcBef>
              <a:spcAft>
                <a:spcPct val="35000"/>
              </a:spcAft>
            </a:pPr>
            <a:r>
              <a:rPr lang="en-IN" sz="1800" b="1" kern="1200" dirty="0">
                <a:latin typeface="+mj-lt"/>
              </a:rPr>
              <a:t>Modelling</a:t>
            </a:r>
          </a:p>
        </p:txBody>
      </p:sp>
      <p:sp>
        <p:nvSpPr>
          <p:cNvPr id="11" name="Freeform 10"/>
          <p:cNvSpPr/>
          <p:nvPr/>
        </p:nvSpPr>
        <p:spPr>
          <a:xfrm>
            <a:off x="5736000" y="5161757"/>
            <a:ext cx="720000" cy="540000"/>
          </a:xfrm>
          <a:custGeom>
            <a:avLst/>
            <a:gdLst>
              <a:gd name="connsiteX0" fmla="*/ 0 w 457970"/>
              <a:gd name="connsiteY0" fmla="*/ 89811 h 449054"/>
              <a:gd name="connsiteX1" fmla="*/ 233443 w 457970"/>
              <a:gd name="connsiteY1" fmla="*/ 89811 h 449054"/>
              <a:gd name="connsiteX2" fmla="*/ 233443 w 457970"/>
              <a:gd name="connsiteY2" fmla="*/ 0 h 449054"/>
              <a:gd name="connsiteX3" fmla="*/ 457970 w 457970"/>
              <a:gd name="connsiteY3" fmla="*/ 224527 h 449054"/>
              <a:gd name="connsiteX4" fmla="*/ 233443 w 457970"/>
              <a:gd name="connsiteY4" fmla="*/ 449054 h 449054"/>
              <a:gd name="connsiteX5" fmla="*/ 233443 w 457970"/>
              <a:gd name="connsiteY5" fmla="*/ 359243 h 449054"/>
              <a:gd name="connsiteX6" fmla="*/ 0 w 457970"/>
              <a:gd name="connsiteY6" fmla="*/ 359243 h 449054"/>
              <a:gd name="connsiteX7" fmla="*/ 0 w 457970"/>
              <a:gd name="connsiteY7" fmla="*/ 89811 h 44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970" h="449054">
                <a:moveTo>
                  <a:pt x="457970" y="359243"/>
                </a:moveTo>
                <a:lnTo>
                  <a:pt x="224527" y="359243"/>
                </a:lnTo>
                <a:lnTo>
                  <a:pt x="224527" y="449054"/>
                </a:lnTo>
                <a:lnTo>
                  <a:pt x="0" y="224527"/>
                </a:lnTo>
                <a:lnTo>
                  <a:pt x="224527" y="0"/>
                </a:lnTo>
                <a:lnTo>
                  <a:pt x="224527" y="89811"/>
                </a:lnTo>
                <a:lnTo>
                  <a:pt x="457970" y="89811"/>
                </a:lnTo>
                <a:lnTo>
                  <a:pt x="457970" y="359243"/>
                </a:lnTo>
                <a:close/>
              </a:path>
            </a:pathLst>
          </a:custGeom>
        </p:spPr>
        <p:style>
          <a:lnRef idx="0">
            <a:schemeClr val="lt1">
              <a:hueOff val="0"/>
              <a:satOff val="0"/>
              <a:lumOff val="0"/>
              <a:alphaOff val="0"/>
            </a:schemeClr>
          </a:lnRef>
          <a:fillRef idx="3">
            <a:schemeClr val="accent2">
              <a:hueOff val="3511139"/>
              <a:satOff val="-4379"/>
              <a:lumOff val="1030"/>
              <a:alphaOff val="0"/>
            </a:schemeClr>
          </a:fillRef>
          <a:effectRef idx="2">
            <a:schemeClr val="accent2">
              <a:hueOff val="3511139"/>
              <a:satOff val="-4379"/>
              <a:lumOff val="1030"/>
              <a:alphaOff val="0"/>
            </a:schemeClr>
          </a:effectRef>
          <a:fontRef idx="minor">
            <a:schemeClr val="lt1"/>
          </a:fontRef>
        </p:style>
        <p:txBody>
          <a:bodyPr spcFirstLastPara="0" vert="horz" wrap="square" lIns="349730" tIns="181023" rIns="349730" bIns="181023" numCol="1" spcCol="1270" anchor="ctr" anchorCtr="0">
            <a:noAutofit/>
          </a:bodyPr>
          <a:lstStyle/>
          <a:p>
            <a:pPr algn="ctr" defTabSz="800100">
              <a:lnSpc>
                <a:spcPct val="90000"/>
              </a:lnSpc>
              <a:spcBef>
                <a:spcPct val="0"/>
              </a:spcBef>
              <a:spcAft>
                <a:spcPct val="35000"/>
              </a:spcAft>
            </a:pPr>
            <a:endParaRPr lang="en-IN" b="1">
              <a:latin typeface="+mj-lt"/>
            </a:endParaRPr>
          </a:p>
        </p:txBody>
      </p:sp>
      <p:sp>
        <p:nvSpPr>
          <p:cNvPr id="12" name="Freeform 11"/>
          <p:cNvSpPr/>
          <p:nvPr/>
        </p:nvSpPr>
        <p:spPr>
          <a:xfrm>
            <a:off x="3256533" y="4891754"/>
            <a:ext cx="2232005" cy="1080005"/>
          </a:xfrm>
          <a:custGeom>
            <a:avLst/>
            <a:gdLst>
              <a:gd name="connsiteX0" fmla="*/ 0 w 2232005"/>
              <a:gd name="connsiteY0" fmla="*/ 540003 h 1080005"/>
              <a:gd name="connsiteX1" fmla="*/ 1116003 w 2232005"/>
              <a:gd name="connsiteY1" fmla="*/ 0 h 1080005"/>
              <a:gd name="connsiteX2" fmla="*/ 2232006 w 2232005"/>
              <a:gd name="connsiteY2" fmla="*/ 540003 h 1080005"/>
              <a:gd name="connsiteX3" fmla="*/ 1116003 w 2232005"/>
              <a:gd name="connsiteY3" fmla="*/ 1080006 h 1080005"/>
              <a:gd name="connsiteX4" fmla="*/ 0 w 2232005"/>
              <a:gd name="connsiteY4" fmla="*/ 540003 h 1080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2005" h="1080005">
                <a:moveTo>
                  <a:pt x="0" y="540003"/>
                </a:moveTo>
                <a:cubicBezTo>
                  <a:pt x="0" y="241768"/>
                  <a:pt x="499652" y="0"/>
                  <a:pt x="1116003" y="0"/>
                </a:cubicBezTo>
                <a:cubicBezTo>
                  <a:pt x="1732354" y="0"/>
                  <a:pt x="2232006" y="241768"/>
                  <a:pt x="2232006" y="540003"/>
                </a:cubicBezTo>
                <a:cubicBezTo>
                  <a:pt x="2232006" y="838238"/>
                  <a:pt x="1732354" y="1080006"/>
                  <a:pt x="1116003" y="1080006"/>
                </a:cubicBezTo>
                <a:cubicBezTo>
                  <a:pt x="499652" y="1080006"/>
                  <a:pt x="0" y="838238"/>
                  <a:pt x="0" y="540003"/>
                </a:cubicBezTo>
                <a:close/>
              </a:path>
            </a:pathLst>
          </a:custGeom>
        </p:spPr>
        <p:style>
          <a:lnRef idx="0">
            <a:schemeClr val="lt1">
              <a:hueOff val="0"/>
              <a:satOff val="0"/>
              <a:lumOff val="0"/>
              <a:alphaOff val="0"/>
            </a:schemeClr>
          </a:lnRef>
          <a:fillRef idx="3">
            <a:schemeClr val="accent2">
              <a:hueOff val="3511139"/>
              <a:satOff val="-4379"/>
              <a:lumOff val="1030"/>
              <a:alphaOff val="0"/>
            </a:schemeClr>
          </a:fillRef>
          <a:effectRef idx="2">
            <a:schemeClr val="accent2">
              <a:hueOff val="3511139"/>
              <a:satOff val="-4379"/>
              <a:lumOff val="1030"/>
              <a:alphaOff val="0"/>
            </a:schemeClr>
          </a:effectRef>
          <a:fontRef idx="minor">
            <a:schemeClr val="lt1"/>
          </a:fontRef>
        </p:style>
        <p:txBody>
          <a:bodyPr spcFirstLastPara="0" vert="horz" wrap="square" lIns="349730" tIns="181023" rIns="349730" bIns="181023" numCol="1" spcCol="1270" anchor="ctr" anchorCtr="0">
            <a:noAutofit/>
          </a:bodyPr>
          <a:lstStyle/>
          <a:p>
            <a:pPr lvl="0" algn="ctr" defTabSz="800100">
              <a:lnSpc>
                <a:spcPct val="90000"/>
              </a:lnSpc>
              <a:spcBef>
                <a:spcPct val="0"/>
              </a:spcBef>
              <a:spcAft>
                <a:spcPct val="35000"/>
              </a:spcAft>
            </a:pPr>
            <a:r>
              <a:rPr lang="en-IN" sz="1800" b="1" kern="1200" dirty="0">
                <a:latin typeface="+mj-lt"/>
              </a:rPr>
              <a:t>Construction</a:t>
            </a:r>
          </a:p>
        </p:txBody>
      </p:sp>
      <p:sp>
        <p:nvSpPr>
          <p:cNvPr id="13" name="Freeform 12"/>
          <p:cNvSpPr/>
          <p:nvPr/>
        </p:nvSpPr>
        <p:spPr>
          <a:xfrm rot="3933497">
            <a:off x="2946728" y="4358523"/>
            <a:ext cx="720000" cy="540000"/>
          </a:xfrm>
          <a:custGeom>
            <a:avLst/>
            <a:gdLst>
              <a:gd name="connsiteX0" fmla="*/ 0 w 493046"/>
              <a:gd name="connsiteY0" fmla="*/ 89811 h 449054"/>
              <a:gd name="connsiteX1" fmla="*/ 268519 w 493046"/>
              <a:gd name="connsiteY1" fmla="*/ 89811 h 449054"/>
              <a:gd name="connsiteX2" fmla="*/ 268519 w 493046"/>
              <a:gd name="connsiteY2" fmla="*/ 0 h 449054"/>
              <a:gd name="connsiteX3" fmla="*/ 493046 w 493046"/>
              <a:gd name="connsiteY3" fmla="*/ 224527 h 449054"/>
              <a:gd name="connsiteX4" fmla="*/ 268519 w 493046"/>
              <a:gd name="connsiteY4" fmla="*/ 449054 h 449054"/>
              <a:gd name="connsiteX5" fmla="*/ 268519 w 493046"/>
              <a:gd name="connsiteY5" fmla="*/ 359243 h 449054"/>
              <a:gd name="connsiteX6" fmla="*/ 0 w 493046"/>
              <a:gd name="connsiteY6" fmla="*/ 359243 h 449054"/>
              <a:gd name="connsiteX7" fmla="*/ 0 w 493046"/>
              <a:gd name="connsiteY7" fmla="*/ 89811 h 44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3046" h="449054">
                <a:moveTo>
                  <a:pt x="493046" y="359243"/>
                </a:moveTo>
                <a:lnTo>
                  <a:pt x="224527" y="359243"/>
                </a:lnTo>
                <a:lnTo>
                  <a:pt x="224527" y="449054"/>
                </a:lnTo>
                <a:lnTo>
                  <a:pt x="0" y="224527"/>
                </a:lnTo>
                <a:lnTo>
                  <a:pt x="224527" y="0"/>
                </a:lnTo>
                <a:lnTo>
                  <a:pt x="224527" y="89811"/>
                </a:lnTo>
                <a:lnTo>
                  <a:pt x="493046" y="89811"/>
                </a:lnTo>
                <a:lnTo>
                  <a:pt x="493046" y="359243"/>
                </a:lnTo>
                <a:close/>
              </a:path>
            </a:pathLst>
          </a:custGeom>
        </p:spPr>
        <p:style>
          <a:lnRef idx="0">
            <a:schemeClr val="lt1">
              <a:hueOff val="0"/>
              <a:satOff val="0"/>
              <a:lumOff val="0"/>
              <a:alphaOff val="0"/>
            </a:schemeClr>
          </a:lnRef>
          <a:fillRef idx="3">
            <a:schemeClr val="accent2">
              <a:hueOff val="4681519"/>
              <a:satOff val="-5839"/>
              <a:lumOff val="1373"/>
              <a:alphaOff val="0"/>
            </a:schemeClr>
          </a:fillRef>
          <a:effectRef idx="2">
            <a:schemeClr val="accent2">
              <a:hueOff val="4681519"/>
              <a:satOff val="-5839"/>
              <a:lumOff val="1373"/>
              <a:alphaOff val="0"/>
            </a:schemeClr>
          </a:effectRef>
          <a:fontRef idx="minor">
            <a:schemeClr val="lt1"/>
          </a:fontRef>
        </p:style>
        <p:txBody>
          <a:bodyPr spcFirstLastPara="0" vert="horz" wrap="square" lIns="349730" tIns="181023" rIns="349730" bIns="181023" numCol="1" spcCol="1270" anchor="ctr" anchorCtr="0">
            <a:noAutofit/>
          </a:bodyPr>
          <a:lstStyle/>
          <a:p>
            <a:pPr algn="ctr" defTabSz="800100">
              <a:lnSpc>
                <a:spcPct val="90000"/>
              </a:lnSpc>
              <a:spcBef>
                <a:spcPct val="0"/>
              </a:spcBef>
              <a:spcAft>
                <a:spcPct val="35000"/>
              </a:spcAft>
            </a:pPr>
            <a:endParaRPr lang="en-IN" b="1">
              <a:latin typeface="+mj-lt"/>
            </a:endParaRPr>
          </a:p>
        </p:txBody>
      </p:sp>
      <p:sp>
        <p:nvSpPr>
          <p:cNvPr id="14" name="Freeform 13"/>
          <p:cNvSpPr/>
          <p:nvPr/>
        </p:nvSpPr>
        <p:spPr>
          <a:xfrm>
            <a:off x="1795965" y="2894304"/>
            <a:ext cx="2232005" cy="1080005"/>
          </a:xfrm>
          <a:custGeom>
            <a:avLst/>
            <a:gdLst>
              <a:gd name="connsiteX0" fmla="*/ 0 w 2232005"/>
              <a:gd name="connsiteY0" fmla="*/ 540003 h 1080005"/>
              <a:gd name="connsiteX1" fmla="*/ 1116003 w 2232005"/>
              <a:gd name="connsiteY1" fmla="*/ 0 h 1080005"/>
              <a:gd name="connsiteX2" fmla="*/ 2232006 w 2232005"/>
              <a:gd name="connsiteY2" fmla="*/ 540003 h 1080005"/>
              <a:gd name="connsiteX3" fmla="*/ 1116003 w 2232005"/>
              <a:gd name="connsiteY3" fmla="*/ 1080006 h 1080005"/>
              <a:gd name="connsiteX4" fmla="*/ 0 w 2232005"/>
              <a:gd name="connsiteY4" fmla="*/ 540003 h 1080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2005" h="1080005">
                <a:moveTo>
                  <a:pt x="0" y="540003"/>
                </a:moveTo>
                <a:cubicBezTo>
                  <a:pt x="0" y="241768"/>
                  <a:pt x="499652" y="0"/>
                  <a:pt x="1116003" y="0"/>
                </a:cubicBezTo>
                <a:cubicBezTo>
                  <a:pt x="1732354" y="0"/>
                  <a:pt x="2232006" y="241768"/>
                  <a:pt x="2232006" y="540003"/>
                </a:cubicBezTo>
                <a:cubicBezTo>
                  <a:pt x="2232006" y="838238"/>
                  <a:pt x="1732354" y="1080006"/>
                  <a:pt x="1116003" y="1080006"/>
                </a:cubicBezTo>
                <a:cubicBezTo>
                  <a:pt x="499652" y="1080006"/>
                  <a:pt x="0" y="838238"/>
                  <a:pt x="0" y="540003"/>
                </a:cubicBezTo>
                <a:close/>
              </a:path>
            </a:pathLst>
          </a:custGeom>
        </p:spPr>
        <p:style>
          <a:lnRef idx="0">
            <a:schemeClr val="lt1">
              <a:hueOff val="0"/>
              <a:satOff val="0"/>
              <a:lumOff val="0"/>
              <a:alphaOff val="0"/>
            </a:schemeClr>
          </a:lnRef>
          <a:fillRef idx="3">
            <a:schemeClr val="accent2">
              <a:hueOff val="4681519"/>
              <a:satOff val="-5839"/>
              <a:lumOff val="1373"/>
              <a:alphaOff val="0"/>
            </a:schemeClr>
          </a:fillRef>
          <a:effectRef idx="2">
            <a:schemeClr val="accent2">
              <a:hueOff val="4681519"/>
              <a:satOff val="-5839"/>
              <a:lumOff val="1373"/>
              <a:alphaOff val="0"/>
            </a:schemeClr>
          </a:effectRef>
          <a:fontRef idx="minor">
            <a:schemeClr val="lt1"/>
          </a:fontRef>
        </p:style>
        <p:txBody>
          <a:bodyPr spcFirstLastPara="0" vert="horz" wrap="square" lIns="349730" tIns="181023" rIns="349730" bIns="181023" numCol="1" spcCol="1270" anchor="ctr" anchorCtr="0">
            <a:noAutofit/>
          </a:bodyPr>
          <a:lstStyle/>
          <a:p>
            <a:pPr lvl="0" algn="ctr" defTabSz="800100">
              <a:lnSpc>
                <a:spcPct val="90000"/>
              </a:lnSpc>
              <a:spcBef>
                <a:spcPct val="0"/>
              </a:spcBef>
              <a:spcAft>
                <a:spcPct val="35000"/>
              </a:spcAft>
            </a:pPr>
            <a:r>
              <a:rPr lang="en-IN" sz="1800" b="1" kern="1200">
                <a:latin typeface="+mj-lt"/>
              </a:rPr>
              <a:t>Deployment</a:t>
            </a:r>
            <a:endParaRPr lang="en-IN" sz="1800" b="1" kern="1200" dirty="0">
              <a:latin typeface="+mj-lt"/>
            </a:endParaRPr>
          </a:p>
        </p:txBody>
      </p:sp>
      <p:sp>
        <p:nvSpPr>
          <p:cNvPr id="15" name="Freeform 14"/>
          <p:cNvSpPr/>
          <p:nvPr/>
        </p:nvSpPr>
        <p:spPr>
          <a:xfrm rot="20041504">
            <a:off x="3810529" y="1941562"/>
            <a:ext cx="720000" cy="540000"/>
          </a:xfrm>
          <a:custGeom>
            <a:avLst/>
            <a:gdLst>
              <a:gd name="connsiteX0" fmla="*/ 0 w 494936"/>
              <a:gd name="connsiteY0" fmla="*/ 89811 h 449054"/>
              <a:gd name="connsiteX1" fmla="*/ 270409 w 494936"/>
              <a:gd name="connsiteY1" fmla="*/ 89811 h 449054"/>
              <a:gd name="connsiteX2" fmla="*/ 270409 w 494936"/>
              <a:gd name="connsiteY2" fmla="*/ 0 h 449054"/>
              <a:gd name="connsiteX3" fmla="*/ 494936 w 494936"/>
              <a:gd name="connsiteY3" fmla="*/ 224527 h 449054"/>
              <a:gd name="connsiteX4" fmla="*/ 270409 w 494936"/>
              <a:gd name="connsiteY4" fmla="*/ 449054 h 449054"/>
              <a:gd name="connsiteX5" fmla="*/ 270409 w 494936"/>
              <a:gd name="connsiteY5" fmla="*/ 359243 h 449054"/>
              <a:gd name="connsiteX6" fmla="*/ 0 w 494936"/>
              <a:gd name="connsiteY6" fmla="*/ 359243 h 449054"/>
              <a:gd name="connsiteX7" fmla="*/ 0 w 494936"/>
              <a:gd name="connsiteY7" fmla="*/ 89811 h 44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4936" h="449054">
                <a:moveTo>
                  <a:pt x="0" y="89811"/>
                </a:moveTo>
                <a:lnTo>
                  <a:pt x="270409" y="89811"/>
                </a:lnTo>
                <a:lnTo>
                  <a:pt x="270409" y="0"/>
                </a:lnTo>
                <a:lnTo>
                  <a:pt x="494936" y="224527"/>
                </a:lnTo>
                <a:lnTo>
                  <a:pt x="270409" y="449054"/>
                </a:lnTo>
                <a:lnTo>
                  <a:pt x="270409" y="359243"/>
                </a:lnTo>
                <a:lnTo>
                  <a:pt x="0" y="359243"/>
                </a:lnTo>
                <a:lnTo>
                  <a:pt x="0" y="89811"/>
                </a:lnTo>
                <a:close/>
              </a:path>
            </a:pathLst>
          </a:cu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349730" tIns="181023" rIns="349730" bIns="181023" numCol="1" spcCol="1270" anchor="ctr" anchorCtr="0">
            <a:noAutofit/>
          </a:bodyPr>
          <a:lstStyle/>
          <a:p>
            <a:pPr algn="ctr" defTabSz="800100">
              <a:lnSpc>
                <a:spcPct val="90000"/>
              </a:lnSpc>
              <a:spcBef>
                <a:spcPct val="0"/>
              </a:spcBef>
              <a:spcAft>
                <a:spcPct val="35000"/>
              </a:spcAft>
            </a:pPr>
            <a:endParaRPr lang="en-IN" b="1">
              <a:latin typeface="+mj-lt"/>
            </a:endParaRPr>
          </a:p>
        </p:txBody>
      </p:sp>
      <p:sp>
        <p:nvSpPr>
          <p:cNvPr id="16" name="TextBox 15"/>
          <p:cNvSpPr txBox="1"/>
          <p:nvPr/>
        </p:nvSpPr>
        <p:spPr>
          <a:xfrm>
            <a:off x="4722094" y="3329705"/>
            <a:ext cx="1599669" cy="923330"/>
          </a:xfrm>
          <a:prstGeom prst="rect">
            <a:avLst/>
          </a:prstGeom>
          <a:noFill/>
        </p:spPr>
        <p:txBody>
          <a:bodyPr wrap="none" rtlCol="0">
            <a:spAutoFit/>
          </a:bodyPr>
          <a:lstStyle/>
          <a:p>
            <a:pPr algn="ctr"/>
            <a:r>
              <a:rPr lang="en-IN" sz="5400" b="1" dirty="0">
                <a:solidFill>
                  <a:schemeClr val="accent5">
                    <a:lumMod val="50000"/>
                  </a:schemeClr>
                </a:solidFill>
                <a:latin typeface="+mj-lt"/>
              </a:rPr>
              <a:t>SDLC</a:t>
            </a:r>
          </a:p>
        </p:txBody>
      </p:sp>
      <p:sp>
        <p:nvSpPr>
          <p:cNvPr id="17" name="Line Callout 2 (Accent Bar) 16"/>
          <p:cNvSpPr/>
          <p:nvPr/>
        </p:nvSpPr>
        <p:spPr>
          <a:xfrm>
            <a:off x="7394615" y="886146"/>
            <a:ext cx="2520280" cy="612648"/>
          </a:xfrm>
          <a:prstGeom prst="accentCallout2">
            <a:avLst>
              <a:gd name="adj1" fmla="val 20688"/>
              <a:gd name="adj2" fmla="val -117"/>
              <a:gd name="adj3" fmla="val 18750"/>
              <a:gd name="adj4" fmla="val -16667"/>
              <a:gd name="adj5" fmla="val 96993"/>
              <a:gd name="adj6" fmla="val -42885"/>
            </a:avLst>
          </a:prstGeom>
          <a:ln w="38100" cmpd="sng"/>
        </p:spPr>
        <p:style>
          <a:lnRef idx="2">
            <a:schemeClr val="accent2"/>
          </a:lnRef>
          <a:fillRef idx="1">
            <a:schemeClr val="lt1"/>
          </a:fillRef>
          <a:effectRef idx="0">
            <a:schemeClr val="accent2"/>
          </a:effectRef>
          <a:fontRef idx="minor">
            <a:schemeClr val="dk1"/>
          </a:fontRef>
        </p:style>
        <p:txBody>
          <a:bodyPr rtlCol="0" anchor="ctr"/>
          <a:lstStyle/>
          <a:p>
            <a:r>
              <a:rPr lang="en-IN" b="1" dirty="0">
                <a:solidFill>
                  <a:schemeClr val="accent2"/>
                </a:solidFill>
                <a:latin typeface="+mj-lt"/>
              </a:rPr>
              <a:t>Project Initiation</a:t>
            </a:r>
          </a:p>
          <a:p>
            <a:r>
              <a:rPr lang="en-IN" b="1" dirty="0">
                <a:solidFill>
                  <a:schemeClr val="accent2"/>
                </a:solidFill>
                <a:latin typeface="+mj-lt"/>
              </a:rPr>
              <a:t>Requirements Gathering</a:t>
            </a:r>
          </a:p>
        </p:txBody>
      </p:sp>
      <p:sp>
        <p:nvSpPr>
          <p:cNvPr id="18" name="Line Callout 2 (Accent Bar) 17"/>
          <p:cNvSpPr/>
          <p:nvPr/>
        </p:nvSpPr>
        <p:spPr>
          <a:xfrm>
            <a:off x="9153872" y="2008500"/>
            <a:ext cx="1260140" cy="756664"/>
          </a:xfrm>
          <a:prstGeom prst="accentCallout2">
            <a:avLst>
              <a:gd name="adj1" fmla="val 20688"/>
              <a:gd name="adj2" fmla="val -117"/>
              <a:gd name="adj3" fmla="val 20688"/>
              <a:gd name="adj4" fmla="val -33159"/>
              <a:gd name="adj5" fmla="val 91179"/>
              <a:gd name="adj6" fmla="val -69271"/>
            </a:avLst>
          </a:prstGeom>
          <a:ln w="38100" cmpd="sng">
            <a:solidFill>
              <a:schemeClr val="accent6">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r>
              <a:rPr lang="en-IN" b="1" dirty="0">
                <a:solidFill>
                  <a:schemeClr val="accent6">
                    <a:lumMod val="50000"/>
                  </a:schemeClr>
                </a:solidFill>
                <a:latin typeface="+mj-lt"/>
              </a:rPr>
              <a:t>Estimation</a:t>
            </a:r>
          </a:p>
          <a:p>
            <a:r>
              <a:rPr lang="en-IN" b="1" dirty="0">
                <a:solidFill>
                  <a:schemeClr val="accent6">
                    <a:lumMod val="50000"/>
                  </a:schemeClr>
                </a:solidFill>
                <a:latin typeface="+mj-lt"/>
              </a:rPr>
              <a:t>Scheduling</a:t>
            </a:r>
          </a:p>
          <a:p>
            <a:r>
              <a:rPr lang="en-IN" b="1" dirty="0">
                <a:solidFill>
                  <a:schemeClr val="accent6">
                    <a:lumMod val="50000"/>
                  </a:schemeClr>
                </a:solidFill>
                <a:latin typeface="+mj-lt"/>
              </a:rPr>
              <a:t>Tracking</a:t>
            </a:r>
          </a:p>
        </p:txBody>
      </p:sp>
      <p:sp>
        <p:nvSpPr>
          <p:cNvPr id="19" name="Line Callout 2 (Accent Bar) 18"/>
          <p:cNvSpPr/>
          <p:nvPr/>
        </p:nvSpPr>
        <p:spPr>
          <a:xfrm>
            <a:off x="9332503" y="4397225"/>
            <a:ext cx="1187624" cy="612648"/>
          </a:xfrm>
          <a:prstGeom prst="accentCallout2">
            <a:avLst>
              <a:gd name="adj1" fmla="val 20688"/>
              <a:gd name="adj2" fmla="val -117"/>
              <a:gd name="adj3" fmla="val 18750"/>
              <a:gd name="adj4" fmla="val -16667"/>
              <a:gd name="adj5" fmla="val 86581"/>
              <a:gd name="adj6" fmla="val -63523"/>
            </a:avLst>
          </a:prstGeom>
          <a:ln w="38100" cmpd="sng">
            <a:solidFill>
              <a:srgbClr val="996600"/>
            </a:solidFill>
          </a:ln>
        </p:spPr>
        <p:style>
          <a:lnRef idx="2">
            <a:schemeClr val="accent2"/>
          </a:lnRef>
          <a:fillRef idx="1">
            <a:schemeClr val="lt1"/>
          </a:fillRef>
          <a:effectRef idx="0">
            <a:schemeClr val="accent2"/>
          </a:effectRef>
          <a:fontRef idx="minor">
            <a:schemeClr val="dk1"/>
          </a:fontRef>
        </p:style>
        <p:txBody>
          <a:bodyPr rtlCol="0" anchor="ctr"/>
          <a:lstStyle/>
          <a:p>
            <a:r>
              <a:rPr lang="en-IN" sz="2000" b="1" dirty="0">
                <a:solidFill>
                  <a:srgbClr val="996600"/>
                </a:solidFill>
                <a:latin typeface="+mj-lt"/>
              </a:rPr>
              <a:t>Analysis</a:t>
            </a:r>
          </a:p>
          <a:p>
            <a:r>
              <a:rPr lang="en-IN" sz="2000" b="1" dirty="0">
                <a:solidFill>
                  <a:srgbClr val="996600"/>
                </a:solidFill>
                <a:latin typeface="+mj-lt"/>
              </a:rPr>
              <a:t>Design</a:t>
            </a:r>
          </a:p>
        </p:txBody>
      </p:sp>
      <p:sp>
        <p:nvSpPr>
          <p:cNvPr id="20" name="Line Callout 2 (Accent Bar) 19"/>
          <p:cNvSpPr/>
          <p:nvPr/>
        </p:nvSpPr>
        <p:spPr>
          <a:xfrm flipH="1">
            <a:off x="1496602" y="5052754"/>
            <a:ext cx="958854" cy="612648"/>
          </a:xfrm>
          <a:prstGeom prst="accentCallout2">
            <a:avLst>
              <a:gd name="adj1" fmla="val 20688"/>
              <a:gd name="adj2" fmla="val -117"/>
              <a:gd name="adj3" fmla="val 20688"/>
              <a:gd name="adj4" fmla="val -33159"/>
              <a:gd name="adj5" fmla="val 58227"/>
              <a:gd name="adj6" fmla="val -87477"/>
            </a:avLst>
          </a:prstGeom>
          <a:ln w="38100" cmpd="sng">
            <a:solidFill>
              <a:srgbClr val="CCCC00"/>
            </a:solidFill>
          </a:ln>
        </p:spPr>
        <p:style>
          <a:lnRef idx="2">
            <a:schemeClr val="accent2"/>
          </a:lnRef>
          <a:fillRef idx="1">
            <a:schemeClr val="lt1"/>
          </a:fillRef>
          <a:effectRef idx="0">
            <a:schemeClr val="accent2"/>
          </a:effectRef>
          <a:fontRef idx="minor">
            <a:schemeClr val="dk1"/>
          </a:fontRef>
        </p:style>
        <p:txBody>
          <a:bodyPr rtlCol="0" anchor="ctr"/>
          <a:lstStyle/>
          <a:p>
            <a:pPr algn="r"/>
            <a:r>
              <a:rPr lang="en-IN" sz="2000" b="1" dirty="0">
                <a:solidFill>
                  <a:srgbClr val="A8A400"/>
                </a:solidFill>
                <a:latin typeface="+mj-lt"/>
              </a:rPr>
              <a:t>Coding</a:t>
            </a:r>
          </a:p>
          <a:p>
            <a:pPr algn="r"/>
            <a:r>
              <a:rPr lang="en-IN" sz="2000" b="1" dirty="0">
                <a:solidFill>
                  <a:srgbClr val="A8A400"/>
                </a:solidFill>
                <a:latin typeface="+mj-lt"/>
              </a:rPr>
              <a:t>Testing</a:t>
            </a:r>
          </a:p>
        </p:txBody>
      </p:sp>
      <p:sp>
        <p:nvSpPr>
          <p:cNvPr id="21" name="Line Callout 2 (Accent Bar) 20"/>
          <p:cNvSpPr/>
          <p:nvPr/>
        </p:nvSpPr>
        <p:spPr>
          <a:xfrm flipH="1">
            <a:off x="532224" y="1771730"/>
            <a:ext cx="1255845" cy="879663"/>
          </a:xfrm>
          <a:prstGeom prst="accentCallout2">
            <a:avLst>
              <a:gd name="adj1" fmla="val 20688"/>
              <a:gd name="adj2" fmla="val -117"/>
              <a:gd name="adj3" fmla="val 20688"/>
              <a:gd name="adj4" fmla="val -33159"/>
              <a:gd name="adj5" fmla="val 141505"/>
              <a:gd name="adj6" fmla="val -56416"/>
            </a:avLst>
          </a:prstGeom>
          <a:ln w="38100" cmpd="sng">
            <a:solidFill>
              <a:schemeClr val="accent3">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r"/>
            <a:r>
              <a:rPr lang="en-IN" sz="2000" b="1" dirty="0">
                <a:solidFill>
                  <a:schemeClr val="accent3">
                    <a:lumMod val="75000"/>
                  </a:schemeClr>
                </a:solidFill>
                <a:latin typeface="+mj-lt"/>
              </a:rPr>
              <a:t>Delivery</a:t>
            </a:r>
          </a:p>
          <a:p>
            <a:pPr algn="r"/>
            <a:r>
              <a:rPr lang="en-IN" sz="2000" b="1" dirty="0">
                <a:solidFill>
                  <a:schemeClr val="accent3">
                    <a:lumMod val="75000"/>
                  </a:schemeClr>
                </a:solidFill>
                <a:latin typeface="+mj-lt"/>
              </a:rPr>
              <a:t>Support</a:t>
            </a:r>
          </a:p>
          <a:p>
            <a:pPr algn="r"/>
            <a:r>
              <a:rPr lang="en-IN" sz="2000" b="1" dirty="0">
                <a:solidFill>
                  <a:schemeClr val="accent3">
                    <a:lumMod val="75000"/>
                  </a:schemeClr>
                </a:solidFill>
                <a:latin typeface="+mj-lt"/>
              </a:rPr>
              <a:t>Feedback</a:t>
            </a:r>
          </a:p>
        </p:txBody>
      </p:sp>
    </p:spTree>
    <p:extLst>
      <p:ext uri="{BB962C8B-B14F-4D97-AF65-F5344CB8AC3E}">
        <p14:creationId xmlns:p14="http://schemas.microsoft.com/office/powerpoint/2010/main" val="25105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fltVal val="0"/>
                                          </p:val>
                                        </p:tav>
                                        <p:tav tm="100000">
                                          <p:val>
                                            <p:strVal val="#ppt_w"/>
                                          </p:val>
                                        </p:tav>
                                      </p:tavLst>
                                    </p:anim>
                                    <p:anim calcmode="lin" valueType="num">
                                      <p:cBhvr>
                                        <p:cTn id="14" dur="500" fill="hold"/>
                                        <p:tgtEl>
                                          <p:spTgt spid="17"/>
                                        </p:tgtEl>
                                        <p:attrNameLst>
                                          <p:attrName>ppt_h</p:attrName>
                                        </p:attrNameLst>
                                      </p:cBhvr>
                                      <p:tavLst>
                                        <p:tav tm="0">
                                          <p:val>
                                            <p:fltVal val="0"/>
                                          </p:val>
                                        </p:tav>
                                        <p:tav tm="100000">
                                          <p:val>
                                            <p:strVal val="#ppt_h"/>
                                          </p:val>
                                        </p:tav>
                                      </p:tavLst>
                                    </p:anim>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1+#ppt_w/2"/>
                                          </p:val>
                                        </p:tav>
                                        <p:tav tm="100000">
                                          <p:val>
                                            <p:strVal val="#ppt_x"/>
                                          </p:val>
                                        </p:tav>
                                      </p:tavLst>
                                    </p:anim>
                                    <p:anim calcmode="lin" valueType="num">
                                      <p:cBhvr additive="base">
                                        <p:cTn id="25"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p:cTn id="30" dur="500" fill="hold"/>
                                        <p:tgtEl>
                                          <p:spTgt spid="18"/>
                                        </p:tgtEl>
                                        <p:attrNameLst>
                                          <p:attrName>ppt_w</p:attrName>
                                        </p:attrNameLst>
                                      </p:cBhvr>
                                      <p:tavLst>
                                        <p:tav tm="0">
                                          <p:val>
                                            <p:fltVal val="0"/>
                                          </p:val>
                                        </p:tav>
                                        <p:tav tm="100000">
                                          <p:val>
                                            <p:strVal val="#ppt_w"/>
                                          </p:val>
                                        </p:tav>
                                      </p:tavLst>
                                    </p:anim>
                                    <p:anim calcmode="lin" valueType="num">
                                      <p:cBhvr>
                                        <p:cTn id="31" dur="500" fill="hold"/>
                                        <p:tgtEl>
                                          <p:spTgt spid="18"/>
                                        </p:tgtEl>
                                        <p:attrNameLst>
                                          <p:attrName>ppt_h</p:attrName>
                                        </p:attrNameLst>
                                      </p:cBhvr>
                                      <p:tavLst>
                                        <p:tav tm="0">
                                          <p:val>
                                            <p:fltVal val="0"/>
                                          </p:val>
                                        </p:tav>
                                        <p:tav tm="100000">
                                          <p:val>
                                            <p:strVal val="#ppt_h"/>
                                          </p:val>
                                        </p:tav>
                                      </p:tavLst>
                                    </p:anim>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1+#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1+#ppt_w/2"/>
                                          </p:val>
                                        </p:tav>
                                        <p:tav tm="100000">
                                          <p:val>
                                            <p:strVal val="#ppt_x"/>
                                          </p:val>
                                        </p:tav>
                                      </p:tavLst>
                                    </p:anim>
                                    <p:anim calcmode="lin" valueType="num">
                                      <p:cBhvr additive="base">
                                        <p:cTn id="4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p:cTn id="47" dur="500" fill="hold"/>
                                        <p:tgtEl>
                                          <p:spTgt spid="19"/>
                                        </p:tgtEl>
                                        <p:attrNameLst>
                                          <p:attrName>ppt_w</p:attrName>
                                        </p:attrNameLst>
                                      </p:cBhvr>
                                      <p:tavLst>
                                        <p:tav tm="0">
                                          <p:val>
                                            <p:fltVal val="0"/>
                                          </p:val>
                                        </p:tav>
                                        <p:tav tm="100000">
                                          <p:val>
                                            <p:strVal val="#ppt_w"/>
                                          </p:val>
                                        </p:tav>
                                      </p:tavLst>
                                    </p:anim>
                                    <p:anim calcmode="lin" valueType="num">
                                      <p:cBhvr>
                                        <p:cTn id="48" dur="500" fill="hold"/>
                                        <p:tgtEl>
                                          <p:spTgt spid="19"/>
                                        </p:tgtEl>
                                        <p:attrNameLst>
                                          <p:attrName>ppt_h</p:attrName>
                                        </p:attrNameLst>
                                      </p:cBhvr>
                                      <p:tavLst>
                                        <p:tav tm="0">
                                          <p:val>
                                            <p:fltVal val="0"/>
                                          </p:val>
                                        </p:tav>
                                        <p:tav tm="100000">
                                          <p:val>
                                            <p:strVal val="#ppt_h"/>
                                          </p:val>
                                        </p:tav>
                                      </p:tavLst>
                                    </p:anim>
                                    <p:animEffect transition="in" filter="fade">
                                      <p:cBhvr>
                                        <p:cTn id="49" dur="500"/>
                                        <p:tgtEl>
                                          <p:spTgt spid="19"/>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500" fill="hold"/>
                                        <p:tgtEl>
                                          <p:spTgt spid="11"/>
                                        </p:tgtEl>
                                        <p:attrNameLst>
                                          <p:attrName>ppt_x</p:attrName>
                                        </p:attrNameLst>
                                      </p:cBhvr>
                                      <p:tavLst>
                                        <p:tav tm="0">
                                          <p:val>
                                            <p:strVal val="#ppt_x"/>
                                          </p:val>
                                        </p:tav>
                                        <p:tav tm="100000">
                                          <p:val>
                                            <p:strVal val="#ppt_x"/>
                                          </p:val>
                                        </p:tav>
                                      </p:tavLst>
                                    </p:anim>
                                    <p:anim calcmode="lin" valueType="num">
                                      <p:cBhvr additive="base">
                                        <p:cTn id="55" dur="500" fill="hold"/>
                                        <p:tgtEl>
                                          <p:spTgt spid="11"/>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2"/>
                                        </p:tgtEl>
                                        <p:attrNameLst>
                                          <p:attrName>style.visibility</p:attrName>
                                        </p:attrNameLst>
                                      </p:cBhvr>
                                      <p:to>
                                        <p:strVal val="visible"/>
                                      </p:to>
                                    </p:set>
                                    <p:anim calcmode="lin" valueType="num">
                                      <p:cBhvr additive="base">
                                        <p:cTn id="58" dur="500" fill="hold"/>
                                        <p:tgtEl>
                                          <p:spTgt spid="12"/>
                                        </p:tgtEl>
                                        <p:attrNameLst>
                                          <p:attrName>ppt_x</p:attrName>
                                        </p:attrNameLst>
                                      </p:cBhvr>
                                      <p:tavLst>
                                        <p:tav tm="0">
                                          <p:val>
                                            <p:strVal val="#ppt_x"/>
                                          </p:val>
                                        </p:tav>
                                        <p:tav tm="100000">
                                          <p:val>
                                            <p:strVal val="#ppt_x"/>
                                          </p:val>
                                        </p:tav>
                                      </p:tavLst>
                                    </p:anim>
                                    <p:anim calcmode="lin" valueType="num">
                                      <p:cBhvr additive="base">
                                        <p:cTn id="5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grpId="0" nodeType="clickEffect">
                                  <p:stCondLst>
                                    <p:cond delay="0"/>
                                  </p:stCondLst>
                                  <p:childTnLst>
                                    <p:set>
                                      <p:cBhvr>
                                        <p:cTn id="63" dur="1" fill="hold">
                                          <p:stCondLst>
                                            <p:cond delay="0"/>
                                          </p:stCondLst>
                                        </p:cTn>
                                        <p:tgtEl>
                                          <p:spTgt spid="20"/>
                                        </p:tgtEl>
                                        <p:attrNameLst>
                                          <p:attrName>style.visibility</p:attrName>
                                        </p:attrNameLst>
                                      </p:cBhvr>
                                      <p:to>
                                        <p:strVal val="visible"/>
                                      </p:to>
                                    </p:set>
                                    <p:anim calcmode="lin" valueType="num">
                                      <p:cBhvr>
                                        <p:cTn id="64" dur="500" fill="hold"/>
                                        <p:tgtEl>
                                          <p:spTgt spid="20"/>
                                        </p:tgtEl>
                                        <p:attrNameLst>
                                          <p:attrName>ppt_w</p:attrName>
                                        </p:attrNameLst>
                                      </p:cBhvr>
                                      <p:tavLst>
                                        <p:tav tm="0">
                                          <p:val>
                                            <p:fltVal val="0"/>
                                          </p:val>
                                        </p:tav>
                                        <p:tav tm="100000">
                                          <p:val>
                                            <p:strVal val="#ppt_w"/>
                                          </p:val>
                                        </p:tav>
                                      </p:tavLst>
                                    </p:anim>
                                    <p:anim calcmode="lin" valueType="num">
                                      <p:cBhvr>
                                        <p:cTn id="65" dur="500" fill="hold"/>
                                        <p:tgtEl>
                                          <p:spTgt spid="20"/>
                                        </p:tgtEl>
                                        <p:attrNameLst>
                                          <p:attrName>ppt_h</p:attrName>
                                        </p:attrNameLst>
                                      </p:cBhvr>
                                      <p:tavLst>
                                        <p:tav tm="0">
                                          <p:val>
                                            <p:fltVal val="0"/>
                                          </p:val>
                                        </p:tav>
                                        <p:tav tm="100000">
                                          <p:val>
                                            <p:strVal val="#ppt_h"/>
                                          </p:val>
                                        </p:tav>
                                      </p:tavLst>
                                    </p:anim>
                                    <p:animEffect transition="in" filter="fade">
                                      <p:cBhvr>
                                        <p:cTn id="66" dur="500"/>
                                        <p:tgtEl>
                                          <p:spTgt spid="20"/>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13"/>
                                        </p:tgtEl>
                                        <p:attrNameLst>
                                          <p:attrName>style.visibility</p:attrName>
                                        </p:attrNameLst>
                                      </p:cBhvr>
                                      <p:to>
                                        <p:strVal val="visible"/>
                                      </p:to>
                                    </p:set>
                                    <p:anim calcmode="lin" valueType="num">
                                      <p:cBhvr additive="base">
                                        <p:cTn id="71" dur="500" fill="hold"/>
                                        <p:tgtEl>
                                          <p:spTgt spid="13"/>
                                        </p:tgtEl>
                                        <p:attrNameLst>
                                          <p:attrName>ppt_x</p:attrName>
                                        </p:attrNameLst>
                                      </p:cBhvr>
                                      <p:tavLst>
                                        <p:tav tm="0">
                                          <p:val>
                                            <p:strVal val="0-#ppt_w/2"/>
                                          </p:val>
                                        </p:tav>
                                        <p:tav tm="100000">
                                          <p:val>
                                            <p:strVal val="#ppt_x"/>
                                          </p:val>
                                        </p:tav>
                                      </p:tavLst>
                                    </p:anim>
                                    <p:anim calcmode="lin" valueType="num">
                                      <p:cBhvr additive="base">
                                        <p:cTn id="72" dur="500" fill="hold"/>
                                        <p:tgtEl>
                                          <p:spTgt spid="13"/>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14"/>
                                        </p:tgtEl>
                                        <p:attrNameLst>
                                          <p:attrName>style.visibility</p:attrName>
                                        </p:attrNameLst>
                                      </p:cBhvr>
                                      <p:to>
                                        <p:strVal val="visible"/>
                                      </p:to>
                                    </p:set>
                                    <p:anim calcmode="lin" valueType="num">
                                      <p:cBhvr additive="base">
                                        <p:cTn id="75" dur="500" fill="hold"/>
                                        <p:tgtEl>
                                          <p:spTgt spid="14"/>
                                        </p:tgtEl>
                                        <p:attrNameLst>
                                          <p:attrName>ppt_x</p:attrName>
                                        </p:attrNameLst>
                                      </p:cBhvr>
                                      <p:tavLst>
                                        <p:tav tm="0">
                                          <p:val>
                                            <p:strVal val="0-#ppt_w/2"/>
                                          </p:val>
                                        </p:tav>
                                        <p:tav tm="100000">
                                          <p:val>
                                            <p:strVal val="#ppt_x"/>
                                          </p:val>
                                        </p:tav>
                                      </p:tavLst>
                                    </p:anim>
                                    <p:anim calcmode="lin" valueType="num">
                                      <p:cBhvr additive="base">
                                        <p:cTn id="76" dur="500" fill="hold"/>
                                        <p:tgtEl>
                                          <p:spTgt spid="14"/>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500" fill="hold"/>
                                        <p:tgtEl>
                                          <p:spTgt spid="15"/>
                                        </p:tgtEl>
                                        <p:attrNameLst>
                                          <p:attrName>ppt_x</p:attrName>
                                        </p:attrNameLst>
                                      </p:cBhvr>
                                      <p:tavLst>
                                        <p:tav tm="0">
                                          <p:val>
                                            <p:strVal val="0-#ppt_w/2"/>
                                          </p:val>
                                        </p:tav>
                                        <p:tav tm="100000">
                                          <p:val>
                                            <p:strVal val="#ppt_x"/>
                                          </p:val>
                                        </p:tav>
                                      </p:tavLst>
                                    </p:anim>
                                    <p:anim calcmode="lin" valueType="num">
                                      <p:cBhvr additive="base">
                                        <p:cTn id="80"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53" presetClass="entr" presetSubtype="16" fill="hold" grpId="0" nodeType="clickEffect">
                                  <p:stCondLst>
                                    <p:cond delay="0"/>
                                  </p:stCondLst>
                                  <p:childTnLst>
                                    <p:set>
                                      <p:cBhvr>
                                        <p:cTn id="84" dur="1" fill="hold">
                                          <p:stCondLst>
                                            <p:cond delay="0"/>
                                          </p:stCondLst>
                                        </p:cTn>
                                        <p:tgtEl>
                                          <p:spTgt spid="21"/>
                                        </p:tgtEl>
                                        <p:attrNameLst>
                                          <p:attrName>style.visibility</p:attrName>
                                        </p:attrNameLst>
                                      </p:cBhvr>
                                      <p:to>
                                        <p:strVal val="visible"/>
                                      </p:to>
                                    </p:set>
                                    <p:anim calcmode="lin" valueType="num">
                                      <p:cBhvr>
                                        <p:cTn id="85" dur="500" fill="hold"/>
                                        <p:tgtEl>
                                          <p:spTgt spid="21"/>
                                        </p:tgtEl>
                                        <p:attrNameLst>
                                          <p:attrName>ppt_w</p:attrName>
                                        </p:attrNameLst>
                                      </p:cBhvr>
                                      <p:tavLst>
                                        <p:tav tm="0">
                                          <p:val>
                                            <p:fltVal val="0"/>
                                          </p:val>
                                        </p:tav>
                                        <p:tav tm="100000">
                                          <p:val>
                                            <p:strVal val="#ppt_w"/>
                                          </p:val>
                                        </p:tav>
                                      </p:tavLst>
                                    </p:anim>
                                    <p:anim calcmode="lin" valueType="num">
                                      <p:cBhvr>
                                        <p:cTn id="86" dur="500" fill="hold"/>
                                        <p:tgtEl>
                                          <p:spTgt spid="21"/>
                                        </p:tgtEl>
                                        <p:attrNameLst>
                                          <p:attrName>ppt_h</p:attrName>
                                        </p:attrNameLst>
                                      </p:cBhvr>
                                      <p:tavLst>
                                        <p:tav tm="0">
                                          <p:val>
                                            <p:fltVal val="0"/>
                                          </p:val>
                                        </p:tav>
                                        <p:tav tm="100000">
                                          <p:val>
                                            <p:strVal val="#ppt_h"/>
                                          </p:val>
                                        </p:tav>
                                      </p:tavLst>
                                    </p:anim>
                                    <p:animEffect transition="in" filter="fade">
                                      <p:cBhvr>
                                        <p:cTn id="8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7" grpId="0" animBg="1"/>
      <p:bldP spid="18" grpId="0" animBg="1"/>
      <p:bldP spid="19" grpId="0" animBg="1"/>
      <p:bldP spid="20" grpId="0" animBg="1"/>
      <p:bldP spid="2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The Linear Sequential Model (</a:t>
            </a:r>
            <a:r>
              <a:rPr lang="en-IN" b="1" dirty="0">
                <a:latin typeface="Times New Roman" panose="02020603050405020304" pitchFamily="18" charset="0"/>
                <a:cs typeface="Times New Roman" panose="02020603050405020304" pitchFamily="18" charset="0"/>
              </a:rPr>
              <a:t>Waterfall model</a:t>
            </a:r>
            <a:r>
              <a:rPr lang="en-IN"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4657253" cy="4351338"/>
          </a:xfrm>
        </p:spPr>
        <p:txBody>
          <a:bodyPr>
            <a:normAutofit/>
          </a:bodyPr>
          <a:lstStyle/>
          <a:p>
            <a:pPr marL="586743" indent="-342900" algn="just">
              <a:spcAft>
                <a:spcPts val="1200"/>
              </a:spcAft>
              <a:defRPr/>
            </a:pPr>
            <a:r>
              <a:rPr lang="en-IN" sz="2200" dirty="0">
                <a:latin typeface="Times New Roman" panose="02020603050405020304" pitchFamily="18" charset="0"/>
                <a:cs typeface="Times New Roman" panose="02020603050405020304" pitchFamily="18" charset="0"/>
              </a:rPr>
              <a:t>This Model also called as the Classic life cycle or the Waterfall model. </a:t>
            </a:r>
          </a:p>
          <a:p>
            <a:pPr marL="586743" indent="-342900" algn="just">
              <a:spcAft>
                <a:spcPts val="1200"/>
              </a:spcAft>
              <a:defRPr/>
            </a:pPr>
            <a:r>
              <a:rPr lang="en-IN" sz="2200" dirty="0">
                <a:latin typeface="Times New Roman" panose="02020603050405020304" pitchFamily="18" charset="0"/>
                <a:cs typeface="Times New Roman" panose="02020603050405020304" pitchFamily="18" charset="0"/>
              </a:rPr>
              <a:t>The Linear sequential model suggests a systematic sequential approach to software development.</a:t>
            </a:r>
          </a:p>
          <a:p>
            <a:pPr marL="586743" indent="-342900" algn="just">
              <a:spcAft>
                <a:spcPts val="1200"/>
              </a:spcAft>
              <a:defRPr/>
            </a:pPr>
            <a:r>
              <a:rPr lang="en-IN" sz="2200" dirty="0">
                <a:latin typeface="Times New Roman" panose="02020603050405020304" pitchFamily="18" charset="0"/>
                <a:cs typeface="Times New Roman" panose="02020603050405020304" pitchFamily="18" charset="0"/>
              </a:rPr>
              <a:t>Once a phase is complete, you cannot go back and repeat the process of previous phase.</a:t>
            </a:r>
          </a:p>
          <a:p>
            <a:endParaRPr lang="en-US" sz="2200" dirty="0">
              <a:latin typeface="Times New Roman" panose="02020603050405020304" pitchFamily="18" charset="0"/>
              <a:cs typeface="Times New Roman" panose="02020603050405020304" pitchFamily="18" charset="0"/>
            </a:endParaRPr>
          </a:p>
        </p:txBody>
      </p:sp>
      <p:sp>
        <p:nvSpPr>
          <p:cNvPr id="4" name="Bent-Up Arrow 3"/>
          <p:cNvSpPr/>
          <p:nvPr/>
        </p:nvSpPr>
        <p:spPr>
          <a:xfrm rot="10800000" flipH="1">
            <a:off x="9061591" y="2389508"/>
            <a:ext cx="540000" cy="540000"/>
          </a:xfrm>
          <a:prstGeom prst="bentUpArrow">
            <a:avLst>
              <a:gd name="adj1" fmla="val 32840"/>
              <a:gd name="adj2" fmla="val 25000"/>
              <a:gd name="adj3" fmla="val 35780"/>
            </a:avLst>
          </a:prstGeom>
        </p:spPr>
        <p:style>
          <a:lnRef idx="0">
            <a:schemeClr val="lt1">
              <a:hueOff val="0"/>
              <a:satOff val="0"/>
              <a:lumOff val="0"/>
              <a:alphaOff val="0"/>
            </a:schemeClr>
          </a:lnRef>
          <a:fillRef idx="3">
            <a:schemeClr val="accent2">
              <a:hueOff val="2340759"/>
              <a:satOff val="-2919"/>
              <a:lumOff val="686"/>
              <a:alphaOff val="0"/>
            </a:schemeClr>
          </a:fillRef>
          <a:effectRef idx="2">
            <a:schemeClr val="accent2">
              <a:hueOff val="2340759"/>
              <a:satOff val="-2919"/>
              <a:lumOff val="686"/>
              <a:alphaOff val="0"/>
            </a:schemeClr>
          </a:effectRef>
          <a:fontRef idx="minor">
            <a:schemeClr val="lt1"/>
          </a:fontRef>
        </p:style>
      </p:sp>
      <p:sp>
        <p:nvSpPr>
          <p:cNvPr id="5" name="Freeform 4"/>
          <p:cNvSpPr/>
          <p:nvPr/>
        </p:nvSpPr>
        <p:spPr>
          <a:xfrm>
            <a:off x="8366723" y="2931827"/>
            <a:ext cx="1253522" cy="539997"/>
          </a:xfrm>
          <a:custGeom>
            <a:avLst/>
            <a:gdLst>
              <a:gd name="connsiteX0" fmla="*/ 0 w 1253522"/>
              <a:gd name="connsiteY0" fmla="*/ 90017 h 539997"/>
              <a:gd name="connsiteX1" fmla="*/ 90017 w 1253522"/>
              <a:gd name="connsiteY1" fmla="*/ 0 h 539997"/>
              <a:gd name="connsiteX2" fmla="*/ 1163505 w 1253522"/>
              <a:gd name="connsiteY2" fmla="*/ 0 h 539997"/>
              <a:gd name="connsiteX3" fmla="*/ 1253522 w 1253522"/>
              <a:gd name="connsiteY3" fmla="*/ 90017 h 539997"/>
              <a:gd name="connsiteX4" fmla="*/ 1253522 w 1253522"/>
              <a:gd name="connsiteY4" fmla="*/ 449980 h 539997"/>
              <a:gd name="connsiteX5" fmla="*/ 1163505 w 1253522"/>
              <a:gd name="connsiteY5" fmla="*/ 539997 h 539997"/>
              <a:gd name="connsiteX6" fmla="*/ 90017 w 1253522"/>
              <a:gd name="connsiteY6" fmla="*/ 539997 h 539997"/>
              <a:gd name="connsiteX7" fmla="*/ 0 w 1253522"/>
              <a:gd name="connsiteY7" fmla="*/ 449980 h 539997"/>
              <a:gd name="connsiteX8" fmla="*/ 0 w 1253522"/>
              <a:gd name="connsiteY8" fmla="*/ 90017 h 539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3522" h="539997">
                <a:moveTo>
                  <a:pt x="0" y="90017"/>
                </a:moveTo>
                <a:cubicBezTo>
                  <a:pt x="0" y="40302"/>
                  <a:pt x="40302" y="0"/>
                  <a:pt x="90017" y="0"/>
                </a:cubicBezTo>
                <a:lnTo>
                  <a:pt x="1163505" y="0"/>
                </a:lnTo>
                <a:cubicBezTo>
                  <a:pt x="1213220" y="0"/>
                  <a:pt x="1253522" y="40302"/>
                  <a:pt x="1253522" y="90017"/>
                </a:cubicBezTo>
                <a:lnTo>
                  <a:pt x="1253522" y="449980"/>
                </a:lnTo>
                <a:cubicBezTo>
                  <a:pt x="1253522" y="499695"/>
                  <a:pt x="1213220" y="539997"/>
                  <a:pt x="1163505" y="539997"/>
                </a:cubicBezTo>
                <a:lnTo>
                  <a:pt x="90017" y="539997"/>
                </a:lnTo>
                <a:cubicBezTo>
                  <a:pt x="40302" y="539997"/>
                  <a:pt x="0" y="499695"/>
                  <a:pt x="0" y="449980"/>
                </a:cubicBezTo>
                <a:lnTo>
                  <a:pt x="0" y="90017"/>
                </a:lnTo>
                <a:close/>
              </a:path>
            </a:pathLst>
          </a:custGeom>
        </p:spPr>
        <p:style>
          <a:lnRef idx="0">
            <a:schemeClr val="lt1">
              <a:hueOff val="0"/>
              <a:satOff val="0"/>
              <a:lumOff val="0"/>
              <a:alphaOff val="0"/>
            </a:schemeClr>
          </a:lnRef>
          <a:fillRef idx="3">
            <a:schemeClr val="accent2">
              <a:hueOff val="2340759"/>
              <a:satOff val="-2919"/>
              <a:lumOff val="686"/>
              <a:alphaOff val="0"/>
            </a:schemeClr>
          </a:fillRef>
          <a:effectRef idx="2">
            <a:schemeClr val="accent2">
              <a:hueOff val="2340759"/>
              <a:satOff val="-2919"/>
              <a:lumOff val="686"/>
              <a:alphaOff val="0"/>
            </a:schemeClr>
          </a:effectRef>
          <a:fontRef idx="minor">
            <a:schemeClr val="lt1"/>
          </a:fontRef>
        </p:style>
        <p:txBody>
          <a:bodyPr spcFirstLastPara="0" vert="horz" wrap="square" lIns="75895" tIns="75895" rIns="75895" bIns="75895" numCol="1" spcCol="1270" anchor="ctr" anchorCtr="0">
            <a:noAutofit/>
          </a:bodyPr>
          <a:lstStyle/>
          <a:p>
            <a:pPr lvl="0" algn="ctr" defTabSz="577850">
              <a:lnSpc>
                <a:spcPct val="90000"/>
              </a:lnSpc>
              <a:spcBef>
                <a:spcPct val="0"/>
              </a:spcBef>
              <a:spcAft>
                <a:spcPct val="35000"/>
              </a:spcAft>
            </a:pPr>
            <a:r>
              <a:rPr lang="en-IN" sz="1300" b="1" kern="1200" dirty="0">
                <a:latin typeface="+mj-lt"/>
              </a:rPr>
              <a:t>Modelling</a:t>
            </a:r>
          </a:p>
        </p:txBody>
      </p:sp>
      <p:sp>
        <p:nvSpPr>
          <p:cNvPr id="6" name="Freeform 5"/>
          <p:cNvSpPr/>
          <p:nvPr/>
        </p:nvSpPr>
        <p:spPr>
          <a:xfrm>
            <a:off x="8888069" y="3766614"/>
            <a:ext cx="1253522" cy="539997"/>
          </a:xfrm>
          <a:custGeom>
            <a:avLst/>
            <a:gdLst>
              <a:gd name="connsiteX0" fmla="*/ 0 w 1253522"/>
              <a:gd name="connsiteY0" fmla="*/ 90017 h 539997"/>
              <a:gd name="connsiteX1" fmla="*/ 90017 w 1253522"/>
              <a:gd name="connsiteY1" fmla="*/ 0 h 539997"/>
              <a:gd name="connsiteX2" fmla="*/ 1163505 w 1253522"/>
              <a:gd name="connsiteY2" fmla="*/ 0 h 539997"/>
              <a:gd name="connsiteX3" fmla="*/ 1253522 w 1253522"/>
              <a:gd name="connsiteY3" fmla="*/ 90017 h 539997"/>
              <a:gd name="connsiteX4" fmla="*/ 1253522 w 1253522"/>
              <a:gd name="connsiteY4" fmla="*/ 449980 h 539997"/>
              <a:gd name="connsiteX5" fmla="*/ 1163505 w 1253522"/>
              <a:gd name="connsiteY5" fmla="*/ 539997 h 539997"/>
              <a:gd name="connsiteX6" fmla="*/ 90017 w 1253522"/>
              <a:gd name="connsiteY6" fmla="*/ 539997 h 539997"/>
              <a:gd name="connsiteX7" fmla="*/ 0 w 1253522"/>
              <a:gd name="connsiteY7" fmla="*/ 449980 h 539997"/>
              <a:gd name="connsiteX8" fmla="*/ 0 w 1253522"/>
              <a:gd name="connsiteY8" fmla="*/ 90017 h 539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3522" h="539997">
                <a:moveTo>
                  <a:pt x="0" y="90017"/>
                </a:moveTo>
                <a:cubicBezTo>
                  <a:pt x="0" y="40302"/>
                  <a:pt x="40302" y="0"/>
                  <a:pt x="90017" y="0"/>
                </a:cubicBezTo>
                <a:lnTo>
                  <a:pt x="1163505" y="0"/>
                </a:lnTo>
                <a:cubicBezTo>
                  <a:pt x="1213220" y="0"/>
                  <a:pt x="1253522" y="40302"/>
                  <a:pt x="1253522" y="90017"/>
                </a:cubicBezTo>
                <a:lnTo>
                  <a:pt x="1253522" y="449980"/>
                </a:lnTo>
                <a:cubicBezTo>
                  <a:pt x="1253522" y="499695"/>
                  <a:pt x="1213220" y="539997"/>
                  <a:pt x="1163505" y="539997"/>
                </a:cubicBezTo>
                <a:lnTo>
                  <a:pt x="90017" y="539997"/>
                </a:lnTo>
                <a:cubicBezTo>
                  <a:pt x="40302" y="539997"/>
                  <a:pt x="0" y="499695"/>
                  <a:pt x="0" y="449980"/>
                </a:cubicBezTo>
                <a:lnTo>
                  <a:pt x="0" y="90017"/>
                </a:lnTo>
                <a:close/>
              </a:path>
            </a:pathLst>
          </a:custGeom>
        </p:spPr>
        <p:style>
          <a:lnRef idx="0">
            <a:schemeClr val="lt1">
              <a:hueOff val="0"/>
              <a:satOff val="0"/>
              <a:lumOff val="0"/>
              <a:alphaOff val="0"/>
            </a:schemeClr>
          </a:lnRef>
          <a:fillRef idx="3">
            <a:schemeClr val="accent2">
              <a:hueOff val="3511139"/>
              <a:satOff val="-4379"/>
              <a:lumOff val="1030"/>
              <a:alphaOff val="0"/>
            </a:schemeClr>
          </a:fillRef>
          <a:effectRef idx="2">
            <a:schemeClr val="accent2">
              <a:hueOff val="3511139"/>
              <a:satOff val="-4379"/>
              <a:lumOff val="1030"/>
              <a:alphaOff val="0"/>
            </a:schemeClr>
          </a:effectRef>
          <a:fontRef idx="minor">
            <a:schemeClr val="lt1"/>
          </a:fontRef>
        </p:style>
        <p:txBody>
          <a:bodyPr spcFirstLastPara="0" vert="horz" wrap="square" lIns="75895" tIns="75895" rIns="75895" bIns="75895" numCol="1" spcCol="1270" anchor="ctr" anchorCtr="0">
            <a:noAutofit/>
          </a:bodyPr>
          <a:lstStyle/>
          <a:p>
            <a:pPr lvl="0" algn="ctr" defTabSz="577850">
              <a:lnSpc>
                <a:spcPct val="90000"/>
              </a:lnSpc>
              <a:spcBef>
                <a:spcPct val="0"/>
              </a:spcBef>
              <a:spcAft>
                <a:spcPct val="35000"/>
              </a:spcAft>
            </a:pPr>
            <a:r>
              <a:rPr lang="en-IN" sz="1300" b="1" kern="1200" dirty="0">
                <a:latin typeface="+mj-lt"/>
              </a:rPr>
              <a:t>Construction</a:t>
            </a:r>
          </a:p>
        </p:txBody>
      </p:sp>
      <p:sp>
        <p:nvSpPr>
          <p:cNvPr id="7" name="Freeform 6"/>
          <p:cNvSpPr/>
          <p:nvPr/>
        </p:nvSpPr>
        <p:spPr>
          <a:xfrm>
            <a:off x="9620245" y="4600231"/>
            <a:ext cx="1253522" cy="539997"/>
          </a:xfrm>
          <a:custGeom>
            <a:avLst/>
            <a:gdLst>
              <a:gd name="connsiteX0" fmla="*/ 0 w 1253522"/>
              <a:gd name="connsiteY0" fmla="*/ 90017 h 539997"/>
              <a:gd name="connsiteX1" fmla="*/ 90017 w 1253522"/>
              <a:gd name="connsiteY1" fmla="*/ 0 h 539997"/>
              <a:gd name="connsiteX2" fmla="*/ 1163505 w 1253522"/>
              <a:gd name="connsiteY2" fmla="*/ 0 h 539997"/>
              <a:gd name="connsiteX3" fmla="*/ 1253522 w 1253522"/>
              <a:gd name="connsiteY3" fmla="*/ 90017 h 539997"/>
              <a:gd name="connsiteX4" fmla="*/ 1253522 w 1253522"/>
              <a:gd name="connsiteY4" fmla="*/ 449980 h 539997"/>
              <a:gd name="connsiteX5" fmla="*/ 1163505 w 1253522"/>
              <a:gd name="connsiteY5" fmla="*/ 539997 h 539997"/>
              <a:gd name="connsiteX6" fmla="*/ 90017 w 1253522"/>
              <a:gd name="connsiteY6" fmla="*/ 539997 h 539997"/>
              <a:gd name="connsiteX7" fmla="*/ 0 w 1253522"/>
              <a:gd name="connsiteY7" fmla="*/ 449980 h 539997"/>
              <a:gd name="connsiteX8" fmla="*/ 0 w 1253522"/>
              <a:gd name="connsiteY8" fmla="*/ 90017 h 539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3522" h="539997">
                <a:moveTo>
                  <a:pt x="0" y="90017"/>
                </a:moveTo>
                <a:cubicBezTo>
                  <a:pt x="0" y="40302"/>
                  <a:pt x="40302" y="0"/>
                  <a:pt x="90017" y="0"/>
                </a:cubicBezTo>
                <a:lnTo>
                  <a:pt x="1163505" y="0"/>
                </a:lnTo>
                <a:cubicBezTo>
                  <a:pt x="1213220" y="0"/>
                  <a:pt x="1253522" y="40302"/>
                  <a:pt x="1253522" y="90017"/>
                </a:cubicBezTo>
                <a:lnTo>
                  <a:pt x="1253522" y="449980"/>
                </a:lnTo>
                <a:cubicBezTo>
                  <a:pt x="1253522" y="499695"/>
                  <a:pt x="1213220" y="539997"/>
                  <a:pt x="1163505" y="539997"/>
                </a:cubicBezTo>
                <a:lnTo>
                  <a:pt x="90017" y="539997"/>
                </a:lnTo>
                <a:cubicBezTo>
                  <a:pt x="40302" y="539997"/>
                  <a:pt x="0" y="499695"/>
                  <a:pt x="0" y="449980"/>
                </a:cubicBezTo>
                <a:lnTo>
                  <a:pt x="0" y="90017"/>
                </a:lnTo>
                <a:close/>
              </a:path>
            </a:pathLst>
          </a:custGeom>
        </p:spPr>
        <p:style>
          <a:lnRef idx="0">
            <a:schemeClr val="lt1">
              <a:hueOff val="0"/>
              <a:satOff val="0"/>
              <a:lumOff val="0"/>
              <a:alphaOff val="0"/>
            </a:schemeClr>
          </a:lnRef>
          <a:fillRef idx="3">
            <a:schemeClr val="accent2">
              <a:hueOff val="4681519"/>
              <a:satOff val="-5839"/>
              <a:lumOff val="1373"/>
              <a:alphaOff val="0"/>
            </a:schemeClr>
          </a:fillRef>
          <a:effectRef idx="2">
            <a:schemeClr val="accent2">
              <a:hueOff val="4681519"/>
              <a:satOff val="-5839"/>
              <a:lumOff val="1373"/>
              <a:alphaOff val="0"/>
            </a:schemeClr>
          </a:effectRef>
          <a:fontRef idx="minor">
            <a:schemeClr val="lt1"/>
          </a:fontRef>
        </p:style>
        <p:txBody>
          <a:bodyPr spcFirstLastPara="0" vert="horz" wrap="square" lIns="75895" tIns="75895" rIns="75895" bIns="75895" numCol="1" spcCol="1270" anchor="ctr" anchorCtr="0">
            <a:noAutofit/>
          </a:bodyPr>
          <a:lstStyle/>
          <a:p>
            <a:pPr lvl="0" algn="ctr" defTabSz="577850">
              <a:lnSpc>
                <a:spcPct val="90000"/>
              </a:lnSpc>
              <a:spcBef>
                <a:spcPct val="0"/>
              </a:spcBef>
              <a:spcAft>
                <a:spcPct val="35000"/>
              </a:spcAft>
            </a:pPr>
            <a:r>
              <a:rPr lang="en-IN" sz="1300" b="1" kern="1200" dirty="0">
                <a:latin typeface="+mj-lt"/>
              </a:rPr>
              <a:t>Deployment</a:t>
            </a:r>
          </a:p>
        </p:txBody>
      </p:sp>
      <p:sp>
        <p:nvSpPr>
          <p:cNvPr id="8" name="Bent-Up Arrow 7"/>
          <p:cNvSpPr/>
          <p:nvPr/>
        </p:nvSpPr>
        <p:spPr>
          <a:xfrm rot="10800000" flipH="1">
            <a:off x="9601591" y="3226618"/>
            <a:ext cx="540000" cy="540000"/>
          </a:xfrm>
          <a:prstGeom prst="bentUpArrow">
            <a:avLst>
              <a:gd name="adj1" fmla="val 32840"/>
              <a:gd name="adj2" fmla="val 25000"/>
              <a:gd name="adj3" fmla="val 35780"/>
            </a:avLst>
          </a:prstGeom>
        </p:spPr>
        <p:style>
          <a:lnRef idx="0">
            <a:schemeClr val="lt1">
              <a:hueOff val="0"/>
              <a:satOff val="0"/>
              <a:lumOff val="0"/>
              <a:alphaOff val="0"/>
            </a:schemeClr>
          </a:lnRef>
          <a:fillRef idx="3">
            <a:schemeClr val="accent2">
              <a:hueOff val="3511139"/>
              <a:satOff val="-4379"/>
              <a:lumOff val="1030"/>
              <a:alphaOff val="0"/>
            </a:schemeClr>
          </a:fillRef>
          <a:effectRef idx="2">
            <a:schemeClr val="accent2">
              <a:hueOff val="3511139"/>
              <a:satOff val="-4379"/>
              <a:lumOff val="1030"/>
              <a:alphaOff val="0"/>
            </a:schemeClr>
          </a:effectRef>
          <a:fontRef idx="minor">
            <a:schemeClr val="lt1"/>
          </a:fontRef>
        </p:style>
      </p:sp>
      <p:sp>
        <p:nvSpPr>
          <p:cNvPr id="9" name="Bent-Up Arrow 8"/>
          <p:cNvSpPr/>
          <p:nvPr/>
        </p:nvSpPr>
        <p:spPr>
          <a:xfrm rot="10800000" flipH="1">
            <a:off x="10141591" y="4012730"/>
            <a:ext cx="540000" cy="540000"/>
          </a:xfrm>
          <a:prstGeom prst="bentUpArrow">
            <a:avLst>
              <a:gd name="adj1" fmla="val 32840"/>
              <a:gd name="adj2" fmla="val 25000"/>
              <a:gd name="adj3" fmla="val 35780"/>
            </a:avLst>
          </a:prstGeom>
        </p:spPr>
        <p:style>
          <a:lnRef idx="0">
            <a:schemeClr val="lt1">
              <a:hueOff val="0"/>
              <a:satOff val="0"/>
              <a:lumOff val="0"/>
              <a:alphaOff val="0"/>
            </a:schemeClr>
          </a:lnRef>
          <a:fillRef idx="3">
            <a:schemeClr val="accent2">
              <a:hueOff val="4681519"/>
              <a:satOff val="-5839"/>
              <a:lumOff val="1373"/>
              <a:alphaOff val="0"/>
            </a:schemeClr>
          </a:fillRef>
          <a:effectRef idx="2">
            <a:schemeClr val="accent2">
              <a:hueOff val="4681519"/>
              <a:satOff val="-5839"/>
              <a:lumOff val="1373"/>
              <a:alphaOff val="0"/>
            </a:schemeClr>
          </a:effectRef>
          <a:fontRef idx="minor">
            <a:schemeClr val="lt1"/>
          </a:fontRef>
        </p:style>
      </p:sp>
      <p:sp>
        <p:nvSpPr>
          <p:cNvPr id="10" name="Freeform 9"/>
          <p:cNvSpPr/>
          <p:nvPr/>
        </p:nvSpPr>
        <p:spPr>
          <a:xfrm>
            <a:off x="7188878" y="1390348"/>
            <a:ext cx="1253522" cy="539997"/>
          </a:xfrm>
          <a:custGeom>
            <a:avLst/>
            <a:gdLst>
              <a:gd name="connsiteX0" fmla="*/ 0 w 1253522"/>
              <a:gd name="connsiteY0" fmla="*/ 90017 h 539997"/>
              <a:gd name="connsiteX1" fmla="*/ 90017 w 1253522"/>
              <a:gd name="connsiteY1" fmla="*/ 0 h 539997"/>
              <a:gd name="connsiteX2" fmla="*/ 1163505 w 1253522"/>
              <a:gd name="connsiteY2" fmla="*/ 0 h 539997"/>
              <a:gd name="connsiteX3" fmla="*/ 1253522 w 1253522"/>
              <a:gd name="connsiteY3" fmla="*/ 90017 h 539997"/>
              <a:gd name="connsiteX4" fmla="*/ 1253522 w 1253522"/>
              <a:gd name="connsiteY4" fmla="*/ 449980 h 539997"/>
              <a:gd name="connsiteX5" fmla="*/ 1163505 w 1253522"/>
              <a:gd name="connsiteY5" fmla="*/ 539997 h 539997"/>
              <a:gd name="connsiteX6" fmla="*/ 90017 w 1253522"/>
              <a:gd name="connsiteY6" fmla="*/ 539997 h 539997"/>
              <a:gd name="connsiteX7" fmla="*/ 0 w 1253522"/>
              <a:gd name="connsiteY7" fmla="*/ 449980 h 539997"/>
              <a:gd name="connsiteX8" fmla="*/ 0 w 1253522"/>
              <a:gd name="connsiteY8" fmla="*/ 90017 h 539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3522" h="539997">
                <a:moveTo>
                  <a:pt x="0" y="90017"/>
                </a:moveTo>
                <a:cubicBezTo>
                  <a:pt x="0" y="40302"/>
                  <a:pt x="40302" y="0"/>
                  <a:pt x="90017" y="0"/>
                </a:cubicBezTo>
                <a:lnTo>
                  <a:pt x="1163505" y="0"/>
                </a:lnTo>
                <a:cubicBezTo>
                  <a:pt x="1213220" y="0"/>
                  <a:pt x="1253522" y="40302"/>
                  <a:pt x="1253522" y="90017"/>
                </a:cubicBezTo>
                <a:lnTo>
                  <a:pt x="1253522" y="449980"/>
                </a:lnTo>
                <a:cubicBezTo>
                  <a:pt x="1253522" y="499695"/>
                  <a:pt x="1213220" y="539997"/>
                  <a:pt x="1163505" y="539997"/>
                </a:cubicBezTo>
                <a:lnTo>
                  <a:pt x="90017" y="539997"/>
                </a:lnTo>
                <a:cubicBezTo>
                  <a:pt x="40302" y="539997"/>
                  <a:pt x="0" y="499695"/>
                  <a:pt x="0" y="449980"/>
                </a:cubicBezTo>
                <a:lnTo>
                  <a:pt x="0" y="90017"/>
                </a:lnTo>
                <a:close/>
              </a:path>
            </a:pathLst>
          </a:cu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75895" tIns="75895" rIns="75895" bIns="75895" numCol="1" spcCol="1270" anchor="ctr" anchorCtr="0">
            <a:noAutofit/>
          </a:bodyPr>
          <a:lstStyle/>
          <a:p>
            <a:pPr lvl="0" algn="ctr" defTabSz="577850">
              <a:lnSpc>
                <a:spcPct val="90000"/>
              </a:lnSpc>
              <a:spcBef>
                <a:spcPct val="0"/>
              </a:spcBef>
              <a:spcAft>
                <a:spcPct val="35000"/>
              </a:spcAft>
            </a:pPr>
            <a:r>
              <a:rPr lang="en-IN" sz="1300" b="1" kern="1200" dirty="0">
                <a:latin typeface="+mj-lt"/>
              </a:rPr>
              <a:t>Communication</a:t>
            </a:r>
          </a:p>
        </p:txBody>
      </p:sp>
      <p:sp>
        <p:nvSpPr>
          <p:cNvPr id="11" name="Freeform 10"/>
          <p:cNvSpPr/>
          <p:nvPr/>
        </p:nvSpPr>
        <p:spPr>
          <a:xfrm>
            <a:off x="7758384" y="2169453"/>
            <a:ext cx="1253522" cy="539997"/>
          </a:xfrm>
          <a:custGeom>
            <a:avLst/>
            <a:gdLst>
              <a:gd name="connsiteX0" fmla="*/ 0 w 1253522"/>
              <a:gd name="connsiteY0" fmla="*/ 90017 h 539997"/>
              <a:gd name="connsiteX1" fmla="*/ 90017 w 1253522"/>
              <a:gd name="connsiteY1" fmla="*/ 0 h 539997"/>
              <a:gd name="connsiteX2" fmla="*/ 1163505 w 1253522"/>
              <a:gd name="connsiteY2" fmla="*/ 0 h 539997"/>
              <a:gd name="connsiteX3" fmla="*/ 1253522 w 1253522"/>
              <a:gd name="connsiteY3" fmla="*/ 90017 h 539997"/>
              <a:gd name="connsiteX4" fmla="*/ 1253522 w 1253522"/>
              <a:gd name="connsiteY4" fmla="*/ 449980 h 539997"/>
              <a:gd name="connsiteX5" fmla="*/ 1163505 w 1253522"/>
              <a:gd name="connsiteY5" fmla="*/ 539997 h 539997"/>
              <a:gd name="connsiteX6" fmla="*/ 90017 w 1253522"/>
              <a:gd name="connsiteY6" fmla="*/ 539997 h 539997"/>
              <a:gd name="connsiteX7" fmla="*/ 0 w 1253522"/>
              <a:gd name="connsiteY7" fmla="*/ 449980 h 539997"/>
              <a:gd name="connsiteX8" fmla="*/ 0 w 1253522"/>
              <a:gd name="connsiteY8" fmla="*/ 90017 h 539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3522" h="539997">
                <a:moveTo>
                  <a:pt x="0" y="90017"/>
                </a:moveTo>
                <a:cubicBezTo>
                  <a:pt x="0" y="40302"/>
                  <a:pt x="40302" y="0"/>
                  <a:pt x="90017" y="0"/>
                </a:cubicBezTo>
                <a:lnTo>
                  <a:pt x="1163505" y="0"/>
                </a:lnTo>
                <a:cubicBezTo>
                  <a:pt x="1213220" y="0"/>
                  <a:pt x="1253522" y="40302"/>
                  <a:pt x="1253522" y="90017"/>
                </a:cubicBezTo>
                <a:lnTo>
                  <a:pt x="1253522" y="449980"/>
                </a:lnTo>
                <a:cubicBezTo>
                  <a:pt x="1253522" y="499695"/>
                  <a:pt x="1213220" y="539997"/>
                  <a:pt x="1163505" y="539997"/>
                </a:cubicBezTo>
                <a:lnTo>
                  <a:pt x="90017" y="539997"/>
                </a:lnTo>
                <a:cubicBezTo>
                  <a:pt x="40302" y="539997"/>
                  <a:pt x="0" y="499695"/>
                  <a:pt x="0" y="449980"/>
                </a:cubicBezTo>
                <a:lnTo>
                  <a:pt x="0" y="90017"/>
                </a:lnTo>
                <a:close/>
              </a:path>
            </a:pathLst>
          </a:custGeom>
        </p:spPr>
        <p:style>
          <a:lnRef idx="0">
            <a:schemeClr val="lt1">
              <a:hueOff val="0"/>
              <a:satOff val="0"/>
              <a:lumOff val="0"/>
              <a:alphaOff val="0"/>
            </a:schemeClr>
          </a:lnRef>
          <a:fillRef idx="3">
            <a:schemeClr val="accent2">
              <a:hueOff val="1170380"/>
              <a:satOff val="-1460"/>
              <a:lumOff val="343"/>
              <a:alphaOff val="0"/>
            </a:schemeClr>
          </a:fillRef>
          <a:effectRef idx="2">
            <a:schemeClr val="accent2">
              <a:hueOff val="1170380"/>
              <a:satOff val="-1460"/>
              <a:lumOff val="343"/>
              <a:alphaOff val="0"/>
            </a:schemeClr>
          </a:effectRef>
          <a:fontRef idx="minor">
            <a:schemeClr val="lt1"/>
          </a:fontRef>
        </p:style>
        <p:txBody>
          <a:bodyPr spcFirstLastPara="0" vert="horz" wrap="square" lIns="75895" tIns="75895" rIns="75895" bIns="75895" numCol="1" spcCol="1270" anchor="ctr" anchorCtr="0">
            <a:noAutofit/>
          </a:bodyPr>
          <a:lstStyle/>
          <a:p>
            <a:pPr lvl="0" algn="ctr" defTabSz="577850">
              <a:lnSpc>
                <a:spcPct val="90000"/>
              </a:lnSpc>
              <a:spcBef>
                <a:spcPct val="0"/>
              </a:spcBef>
              <a:spcAft>
                <a:spcPct val="35000"/>
              </a:spcAft>
            </a:pPr>
            <a:r>
              <a:rPr lang="en-IN" sz="1300" b="1" kern="1200" dirty="0">
                <a:latin typeface="+mj-lt"/>
              </a:rPr>
              <a:t>Planning</a:t>
            </a:r>
          </a:p>
        </p:txBody>
      </p:sp>
      <p:sp>
        <p:nvSpPr>
          <p:cNvPr id="12" name="Bent-Up Arrow 11"/>
          <p:cNvSpPr/>
          <p:nvPr/>
        </p:nvSpPr>
        <p:spPr>
          <a:xfrm rot="10800000" flipH="1">
            <a:off x="8494004" y="1640875"/>
            <a:ext cx="540000" cy="540000"/>
          </a:xfrm>
          <a:prstGeom prst="bentUpArrow">
            <a:avLst>
              <a:gd name="adj1" fmla="val 32840"/>
              <a:gd name="adj2" fmla="val 25000"/>
              <a:gd name="adj3" fmla="val 35780"/>
            </a:avLst>
          </a:prstGeom>
        </p:spPr>
        <p:style>
          <a:lnRef idx="0">
            <a:schemeClr val="lt1">
              <a:hueOff val="0"/>
              <a:satOff val="0"/>
              <a:lumOff val="0"/>
              <a:alphaOff val="0"/>
            </a:schemeClr>
          </a:lnRef>
          <a:fillRef idx="3">
            <a:schemeClr val="accent2">
              <a:hueOff val="1170380"/>
              <a:satOff val="-1460"/>
              <a:lumOff val="343"/>
              <a:alphaOff val="0"/>
            </a:schemeClr>
          </a:fillRef>
          <a:effectRef idx="2">
            <a:schemeClr val="accent2">
              <a:hueOff val="1170380"/>
              <a:satOff val="-1460"/>
              <a:lumOff val="343"/>
              <a:alphaOff val="0"/>
            </a:schemeClr>
          </a:effectRef>
          <a:fontRef idx="minor">
            <a:schemeClr val="lt1"/>
          </a:fontRef>
        </p:style>
      </p:sp>
    </p:spTree>
    <p:extLst>
      <p:ext uri="{BB962C8B-B14F-4D97-AF65-F5344CB8AC3E}">
        <p14:creationId xmlns:p14="http://schemas.microsoft.com/office/powerpoint/2010/main" val="253200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0-#ppt_h/2"/>
                                          </p:val>
                                        </p:tav>
                                        <p:tav tm="100000">
                                          <p:val>
                                            <p:strVal val="#ppt_y"/>
                                          </p:val>
                                        </p:tav>
                                      </p:tavLst>
                                    </p:anim>
                                  </p:childTnLst>
                                </p:cTn>
                              </p:par>
                              <p:par>
                                <p:cTn id="19" presetID="2" presetClass="entr" presetSubtype="1"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0-#ppt_h/2"/>
                                          </p:val>
                                        </p:tav>
                                        <p:tav tm="100000">
                                          <p:val>
                                            <p:strVal val="#ppt_y"/>
                                          </p:val>
                                        </p:tav>
                                      </p:tavLst>
                                    </p:anim>
                                  </p:childTnLst>
                                </p:cTn>
                              </p:par>
                              <p:par>
                                <p:cTn id="29" presetID="2" presetClass="entr" presetSubtype="1"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0-#ppt_h/2"/>
                                          </p:val>
                                        </p:tav>
                                        <p:tav tm="100000">
                                          <p:val>
                                            <p:strVal val="#ppt_y"/>
                                          </p:val>
                                        </p:tav>
                                      </p:tavLst>
                                    </p:anim>
                                  </p:childTnLst>
                                </p:cTn>
                              </p:par>
                              <p:par>
                                <p:cTn id="45" presetID="2" presetClass="entr" presetSubtype="1"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normAutofit/>
          </a:bodyPr>
          <a:lstStyle/>
          <a:p>
            <a:pPr algn="just">
              <a:spcAft>
                <a:spcPts val="1200"/>
              </a:spcAft>
            </a:pPr>
            <a:r>
              <a:rPr lang="en-IN" sz="2200" dirty="0">
                <a:latin typeface="Times New Roman" panose="02020603050405020304" pitchFamily="18" charset="0"/>
                <a:cs typeface="Times New Roman" panose="02020603050405020304" pitchFamily="18" charset="0"/>
              </a:rPr>
              <a:t>When to use ?</a:t>
            </a:r>
          </a:p>
          <a:p>
            <a:pPr marL="800100" lvl="1" indent="-342900" algn="just">
              <a:spcAft>
                <a:spcPts val="1200"/>
              </a:spcAft>
            </a:pPr>
            <a:r>
              <a:rPr lang="en-IN" sz="2200" dirty="0">
                <a:latin typeface="Times New Roman" panose="02020603050405020304" pitchFamily="18" charset="0"/>
                <a:cs typeface="Times New Roman" panose="02020603050405020304" pitchFamily="18" charset="0"/>
              </a:rPr>
              <a:t>Requirements are very well known, clear and fixed</a:t>
            </a:r>
          </a:p>
          <a:p>
            <a:pPr marL="800100" lvl="1" indent="-342900" algn="just">
              <a:spcAft>
                <a:spcPts val="1200"/>
              </a:spcAft>
            </a:pPr>
            <a:r>
              <a:rPr lang="en-IN" sz="2200" dirty="0">
                <a:latin typeface="Times New Roman" panose="02020603050405020304" pitchFamily="18" charset="0"/>
                <a:cs typeface="Times New Roman" panose="02020603050405020304" pitchFamily="18" charset="0"/>
              </a:rPr>
              <a:t>Product definition is stable</a:t>
            </a:r>
          </a:p>
          <a:p>
            <a:pPr marL="800100" lvl="1" indent="-342900" algn="just">
              <a:spcAft>
                <a:spcPts val="1200"/>
              </a:spcAft>
            </a:pPr>
            <a:r>
              <a:rPr lang="en-IN" sz="2200" dirty="0">
                <a:latin typeface="Times New Roman" panose="02020603050405020304" pitchFamily="18" charset="0"/>
                <a:cs typeface="Times New Roman" panose="02020603050405020304" pitchFamily="18" charset="0"/>
              </a:rPr>
              <a:t>Technology is understood</a:t>
            </a:r>
          </a:p>
          <a:p>
            <a:pPr marL="800100" lvl="1" indent="-342900" algn="just">
              <a:spcAft>
                <a:spcPts val="1200"/>
              </a:spcAft>
            </a:pPr>
            <a:r>
              <a:rPr lang="en-IN" sz="2200" dirty="0">
                <a:latin typeface="Times New Roman" panose="02020603050405020304" pitchFamily="18" charset="0"/>
                <a:cs typeface="Times New Roman" panose="02020603050405020304" pitchFamily="18" charset="0"/>
              </a:rPr>
              <a:t>There are no ambiguous requirements</a:t>
            </a:r>
          </a:p>
          <a:p>
            <a:pPr marL="800100" lvl="1" indent="-342900" algn="just">
              <a:spcAft>
                <a:spcPts val="1200"/>
              </a:spcAft>
            </a:pPr>
            <a:r>
              <a:rPr lang="en-IN" sz="2200" dirty="0">
                <a:latin typeface="Times New Roman" panose="02020603050405020304" pitchFamily="18" charset="0"/>
                <a:cs typeface="Times New Roman" panose="02020603050405020304" pitchFamily="18" charset="0"/>
              </a:rPr>
              <a:t>Sufficient resources with required expertise are available freely</a:t>
            </a:r>
          </a:p>
          <a:p>
            <a:pPr marL="800100" lvl="1" indent="-342900" algn="just">
              <a:spcAft>
                <a:spcPts val="1200"/>
              </a:spcAft>
            </a:pPr>
            <a:r>
              <a:rPr lang="en-IN" sz="2200" dirty="0">
                <a:latin typeface="Times New Roman" panose="02020603050405020304" pitchFamily="18" charset="0"/>
                <a:cs typeface="Times New Roman" panose="02020603050405020304" pitchFamily="18" charset="0"/>
              </a:rPr>
              <a:t>The project is short</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6848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Software Examples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spcAft>
                <a:spcPts val="1200"/>
              </a:spcAft>
            </a:pPr>
            <a:r>
              <a:rPr lang="en-IN" sz="2200" b="1" dirty="0">
                <a:latin typeface="Times New Roman" panose="02020603050405020304" pitchFamily="18" charset="0"/>
                <a:cs typeface="Times New Roman" panose="02020603050405020304" pitchFamily="18" charset="0"/>
              </a:rPr>
              <a:t>Examples</a:t>
            </a:r>
          </a:p>
          <a:p>
            <a:pPr lvl="1" algn="just">
              <a:spcAft>
                <a:spcPts val="1200"/>
              </a:spcAft>
            </a:pPr>
            <a:r>
              <a:rPr lang="en-IN" sz="2200" dirty="0">
                <a:latin typeface="Times New Roman" panose="02020603050405020304" pitchFamily="18" charset="0"/>
                <a:cs typeface="Times New Roman" panose="02020603050405020304" pitchFamily="18" charset="0"/>
              </a:rPr>
              <a:t>Operating Systems, Internet browser, Movie Player, Antivirus, Games(PUBG) etc…</a:t>
            </a:r>
          </a:p>
          <a:p>
            <a:pPr algn="just">
              <a:spcAft>
                <a:spcPts val="1200"/>
              </a:spcAft>
            </a:pPr>
            <a:r>
              <a:rPr lang="en-IN" sz="2200" b="1" dirty="0">
                <a:latin typeface="Times New Roman" panose="02020603050405020304" pitchFamily="18" charset="0"/>
                <a:cs typeface="Times New Roman" panose="02020603050405020304" pitchFamily="18" charset="0"/>
              </a:rPr>
              <a:t>Applications</a:t>
            </a:r>
          </a:p>
          <a:p>
            <a:endParaRPr lang="en-US" sz="2200" dirty="0">
              <a:latin typeface="Times New Roman" panose="02020603050405020304" pitchFamily="18" charset="0"/>
              <a:cs typeface="Times New Roman" panose="02020603050405020304" pitchFamily="18" charset="0"/>
            </a:endParaRPr>
          </a:p>
        </p:txBody>
      </p:sp>
      <p:pic>
        <p:nvPicPr>
          <p:cNvPr id="4" name="Picture 4" descr="Image result for mcafee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0428" y="3616142"/>
            <a:ext cx="1546044" cy="10342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8506" y="3612073"/>
            <a:ext cx="1546044" cy="104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descr="Image result for windows 10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74350" y="3907936"/>
            <a:ext cx="1800000" cy="45066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vlc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28706" y="3709537"/>
            <a:ext cx="1546044" cy="84746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897802" y="3610617"/>
            <a:ext cx="1045300" cy="104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213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9398"/>
          </a:xfrm>
        </p:spPr>
        <p:txBody>
          <a:bodyPr/>
          <a:lstStyle/>
          <a:p>
            <a:r>
              <a:rPr lang="en-US" dirty="0"/>
              <a:t>Cont..</a:t>
            </a:r>
          </a:p>
        </p:txBody>
      </p:sp>
      <p:sp>
        <p:nvSpPr>
          <p:cNvPr id="3" name="Content Placeholder 2"/>
          <p:cNvSpPr>
            <a:spLocks noGrp="1"/>
          </p:cNvSpPr>
          <p:nvPr>
            <p:ph idx="1"/>
          </p:nvPr>
        </p:nvSpPr>
        <p:spPr>
          <a:xfrm>
            <a:off x="838200" y="1104523"/>
            <a:ext cx="10515600" cy="5072440"/>
          </a:xfrm>
        </p:spPr>
        <p:txBody>
          <a:bodyPr>
            <a:normAutofit/>
          </a:bodyPr>
          <a:lstStyle/>
          <a:p>
            <a:pPr algn="just">
              <a:spcAft>
                <a:spcPts val="1200"/>
              </a:spcAft>
            </a:pPr>
            <a:r>
              <a:rPr lang="en-IN" sz="2200" dirty="0">
                <a:latin typeface="Times New Roman" panose="02020603050405020304" pitchFamily="18" charset="0"/>
                <a:cs typeface="Times New Roman" panose="02020603050405020304" pitchFamily="18" charset="0"/>
              </a:rPr>
              <a:t>Advantages</a:t>
            </a:r>
          </a:p>
          <a:p>
            <a:pPr marL="800100" lvl="1" indent="-342900" algn="just">
              <a:spcAft>
                <a:spcPts val="1200"/>
              </a:spcAft>
            </a:pPr>
            <a:r>
              <a:rPr lang="en-IN" sz="2200" dirty="0">
                <a:latin typeface="Times New Roman" panose="02020603050405020304" pitchFamily="18" charset="0"/>
                <a:cs typeface="Times New Roman" panose="02020603050405020304" pitchFamily="18" charset="0"/>
              </a:rPr>
              <a:t>Simple to implement and manage</a:t>
            </a:r>
          </a:p>
          <a:p>
            <a:pPr algn="just">
              <a:spcAft>
                <a:spcPts val="1200"/>
              </a:spcAft>
            </a:pPr>
            <a:r>
              <a:rPr lang="en-IN" sz="2200" dirty="0">
                <a:latin typeface="Times New Roman" panose="02020603050405020304" pitchFamily="18" charset="0"/>
                <a:cs typeface="Times New Roman" panose="02020603050405020304" pitchFamily="18" charset="0"/>
              </a:rPr>
              <a:t>Drawbacks</a:t>
            </a:r>
          </a:p>
          <a:p>
            <a:pPr marL="800100" lvl="1" indent="-342900" algn="just">
              <a:spcAft>
                <a:spcPts val="1200"/>
              </a:spcAft>
            </a:pPr>
            <a:r>
              <a:rPr lang="en-IN" sz="2200" dirty="0">
                <a:latin typeface="Times New Roman" panose="02020603050405020304" pitchFamily="18" charset="0"/>
                <a:cs typeface="Times New Roman" panose="02020603050405020304" pitchFamily="18" charset="0"/>
              </a:rPr>
              <a:t>Unable to accommodate changes at later stages, that is required in most of the cases.</a:t>
            </a:r>
          </a:p>
          <a:p>
            <a:pPr marL="800100" lvl="1" indent="-342900" algn="just">
              <a:spcAft>
                <a:spcPts val="1200"/>
              </a:spcAft>
            </a:pPr>
            <a:r>
              <a:rPr lang="en-IN" sz="2200" dirty="0">
                <a:latin typeface="Times New Roman" panose="02020603050405020304" pitchFamily="18" charset="0"/>
                <a:cs typeface="Times New Roman" panose="02020603050405020304" pitchFamily="18" charset="0"/>
              </a:rPr>
              <a:t>Working version is not available during development. Which can lead the development with major mistakes.</a:t>
            </a:r>
          </a:p>
          <a:p>
            <a:pPr marL="800100" lvl="1" indent="-342900" algn="just">
              <a:spcAft>
                <a:spcPts val="1200"/>
              </a:spcAft>
            </a:pPr>
            <a:r>
              <a:rPr lang="en-IN" sz="2200" dirty="0">
                <a:latin typeface="Times New Roman" panose="02020603050405020304" pitchFamily="18" charset="0"/>
                <a:cs typeface="Times New Roman" panose="02020603050405020304" pitchFamily="18" charset="0"/>
              </a:rPr>
              <a:t>Deadlock can occur due to delay in any step.</a:t>
            </a:r>
          </a:p>
          <a:p>
            <a:pPr marL="800100" lvl="1" indent="-342900" algn="just">
              <a:spcAft>
                <a:spcPts val="1200"/>
              </a:spcAft>
            </a:pPr>
            <a:r>
              <a:rPr lang="en-IN" sz="2200" dirty="0">
                <a:latin typeface="Times New Roman" panose="02020603050405020304" pitchFamily="18" charset="0"/>
                <a:cs typeface="Times New Roman" panose="02020603050405020304" pitchFamily="18" charset="0"/>
              </a:rPr>
              <a:t>Not suitable for large projects.</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22426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65517" y="1318053"/>
            <a:ext cx="5040559" cy="4955203"/>
          </a:xfrm>
          <a:prstGeom prst="rect">
            <a:avLst/>
          </a:prstGeom>
        </p:spPr>
        <p:txBody>
          <a:bodyPr wrap="square">
            <a:spAutoFit/>
          </a:bodyPr>
          <a:lstStyle/>
          <a:p>
            <a:pPr marL="342900" indent="-342900" algn="just">
              <a:spcAft>
                <a:spcPts val="600"/>
              </a:spcAft>
              <a:buFont typeface="Arial" pitchFamily="34" charset="0"/>
              <a:buChar char="•"/>
            </a:pPr>
            <a:r>
              <a:rPr lang="en-IN" sz="2200" dirty="0">
                <a:latin typeface="Times New Roman" panose="02020603050405020304" pitchFamily="18" charset="0"/>
                <a:cs typeface="Times New Roman" panose="02020603050405020304" pitchFamily="18" charset="0"/>
              </a:rPr>
              <a:t>Serves as a mechanism for identifying software requirements.</a:t>
            </a:r>
            <a:endParaRPr lang="en-US" sz="2200" dirty="0">
              <a:latin typeface="Times New Roman" panose="02020603050405020304" pitchFamily="18" charset="0"/>
              <a:cs typeface="Times New Roman" panose="02020603050405020304" pitchFamily="18" charset="0"/>
            </a:endParaRPr>
          </a:p>
          <a:p>
            <a:pPr marL="342900" indent="-342900" algn="just">
              <a:spcAft>
                <a:spcPts val="600"/>
              </a:spcAft>
              <a:buFont typeface="Arial" pitchFamily="34" charset="0"/>
              <a:buChar char="•"/>
            </a:pPr>
            <a:r>
              <a:rPr lang="en-US" sz="2200" dirty="0">
                <a:latin typeface="Times New Roman" panose="02020603050405020304" pitchFamily="18" charset="0"/>
                <a:cs typeface="Times New Roman" panose="02020603050405020304" pitchFamily="18" charset="0"/>
              </a:rPr>
              <a:t>Prototype can be serve as “the first system”.</a:t>
            </a:r>
          </a:p>
          <a:p>
            <a:pPr marL="342900" indent="-342900" algn="just">
              <a:spcAft>
                <a:spcPts val="600"/>
              </a:spcAft>
              <a:buFont typeface="Arial" pitchFamily="34" charset="0"/>
              <a:buChar char="•"/>
            </a:pPr>
            <a:r>
              <a:rPr lang="en-US" sz="2200" dirty="0">
                <a:latin typeface="Times New Roman" panose="02020603050405020304" pitchFamily="18" charset="0"/>
                <a:cs typeface="Times New Roman" panose="02020603050405020304" pitchFamily="18" charset="0"/>
              </a:rPr>
              <a:t>Quick planning and modeling.</a:t>
            </a:r>
          </a:p>
          <a:p>
            <a:pPr marL="342900" indent="-342900" algn="just">
              <a:spcAft>
                <a:spcPts val="600"/>
              </a:spcAft>
              <a:buFont typeface="Arial" pitchFamily="34" charset="0"/>
              <a:buChar char="•"/>
            </a:pPr>
            <a:r>
              <a:rPr lang="en-US" sz="2200" dirty="0">
                <a:latin typeface="Times New Roman" panose="02020603050405020304" pitchFamily="18" charset="0"/>
                <a:cs typeface="Times New Roman" panose="02020603050405020304" pitchFamily="18" charset="0"/>
              </a:rPr>
              <a:t>Feedback from customer will refine requirement.</a:t>
            </a:r>
          </a:p>
          <a:p>
            <a:pPr marL="342900" indent="-342900" algn="just">
              <a:spcAft>
                <a:spcPts val="600"/>
              </a:spcAft>
              <a:buFont typeface="Arial" pitchFamily="34" charset="0"/>
              <a:buChar char="•"/>
              <a:defRPr/>
            </a:pPr>
            <a:r>
              <a:rPr lang="en-US" sz="2200" dirty="0">
                <a:latin typeface="Times New Roman" panose="02020603050405020304" pitchFamily="18" charset="0"/>
                <a:cs typeface="Times New Roman" panose="02020603050405020304" pitchFamily="18" charset="0"/>
              </a:rPr>
              <a:t>Both customers and developers like this paradigm.</a:t>
            </a:r>
          </a:p>
          <a:p>
            <a:pPr marL="762005" lvl="1" indent="-342900" algn="just">
              <a:spcAft>
                <a:spcPts val="600"/>
              </a:spcAft>
              <a:buFont typeface="Wingdings" pitchFamily="2" charset="2"/>
              <a:buChar char="§"/>
              <a:defRPr/>
            </a:pPr>
            <a:r>
              <a:rPr lang="en-US" sz="2200" dirty="0">
                <a:latin typeface="Times New Roman" panose="02020603050405020304" pitchFamily="18" charset="0"/>
                <a:cs typeface="Times New Roman" panose="02020603050405020304" pitchFamily="18" charset="0"/>
              </a:rPr>
              <a:t>Customer/End user gets a feel for the actual system.</a:t>
            </a:r>
          </a:p>
          <a:p>
            <a:pPr marL="762005" lvl="1" indent="-342900" algn="just">
              <a:spcAft>
                <a:spcPts val="600"/>
              </a:spcAft>
              <a:buFont typeface="Wingdings" pitchFamily="2" charset="2"/>
              <a:buChar char="§"/>
              <a:defRPr/>
            </a:pPr>
            <a:r>
              <a:rPr lang="en-US" sz="2200" dirty="0">
                <a:latin typeface="Times New Roman" panose="02020603050405020304" pitchFamily="18" charset="0"/>
                <a:cs typeface="Times New Roman" panose="02020603050405020304" pitchFamily="18" charset="0"/>
              </a:rPr>
              <a:t>Developer gets to build something immediately.</a:t>
            </a:r>
          </a:p>
        </p:txBody>
      </p:sp>
      <p:sp>
        <p:nvSpPr>
          <p:cNvPr id="5" name="Title 1"/>
          <p:cNvSpPr>
            <a:spLocks noGrp="1"/>
          </p:cNvSpPr>
          <p:nvPr>
            <p:ph type="title"/>
          </p:nvPr>
        </p:nvSpPr>
        <p:spPr>
          <a:xfrm>
            <a:off x="1376505" y="153909"/>
            <a:ext cx="8763000" cy="1024255"/>
          </a:xfrm>
        </p:spPr>
        <p:txBody>
          <a:bodyPr>
            <a:noAutofit/>
          </a:bodyPr>
          <a:lstStyle/>
          <a:p>
            <a:pPr>
              <a:spcAft>
                <a:spcPts val="600"/>
              </a:spcAft>
            </a:pPr>
            <a:r>
              <a:rPr lang="en-IN"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The Prototyping Model</a:t>
            </a:r>
          </a:p>
        </p:txBody>
      </p:sp>
      <p:sp>
        <p:nvSpPr>
          <p:cNvPr id="7" name="Circular Arrow 6"/>
          <p:cNvSpPr/>
          <p:nvPr/>
        </p:nvSpPr>
        <p:spPr>
          <a:xfrm rot="18301951">
            <a:off x="6997835" y="2183723"/>
            <a:ext cx="2977886" cy="2977886"/>
          </a:xfrm>
          <a:prstGeom prst="circularArrow">
            <a:avLst>
              <a:gd name="adj1" fmla="val 5544"/>
              <a:gd name="adj2" fmla="val 330680"/>
              <a:gd name="adj3" fmla="val 13927436"/>
              <a:gd name="adj4" fmla="val 16436259"/>
              <a:gd name="adj5" fmla="val 5757"/>
            </a:avLst>
          </a:prstGeom>
          <a:ln/>
        </p:spPr>
        <p:style>
          <a:lnRef idx="1">
            <a:schemeClr val="accent2"/>
          </a:lnRef>
          <a:fillRef idx="2">
            <a:schemeClr val="accent2"/>
          </a:fillRef>
          <a:effectRef idx="1">
            <a:schemeClr val="accent2"/>
          </a:effectRef>
          <a:fontRef idx="minor">
            <a:schemeClr val="dk1"/>
          </a:fontRef>
        </p:style>
      </p:sp>
      <p:sp>
        <p:nvSpPr>
          <p:cNvPr id="8" name="Freeform 7"/>
          <p:cNvSpPr/>
          <p:nvPr/>
        </p:nvSpPr>
        <p:spPr>
          <a:xfrm>
            <a:off x="8272142" y="2066971"/>
            <a:ext cx="1302271" cy="651135"/>
          </a:xfrm>
          <a:custGeom>
            <a:avLst/>
            <a:gdLst>
              <a:gd name="connsiteX0" fmla="*/ 0 w 1302271"/>
              <a:gd name="connsiteY0" fmla="*/ 108525 h 651135"/>
              <a:gd name="connsiteX1" fmla="*/ 108525 w 1302271"/>
              <a:gd name="connsiteY1" fmla="*/ 0 h 651135"/>
              <a:gd name="connsiteX2" fmla="*/ 1193746 w 1302271"/>
              <a:gd name="connsiteY2" fmla="*/ 0 h 651135"/>
              <a:gd name="connsiteX3" fmla="*/ 1302271 w 1302271"/>
              <a:gd name="connsiteY3" fmla="*/ 108525 h 651135"/>
              <a:gd name="connsiteX4" fmla="*/ 1302271 w 1302271"/>
              <a:gd name="connsiteY4" fmla="*/ 542610 h 651135"/>
              <a:gd name="connsiteX5" fmla="*/ 1193746 w 1302271"/>
              <a:gd name="connsiteY5" fmla="*/ 651135 h 651135"/>
              <a:gd name="connsiteX6" fmla="*/ 108525 w 1302271"/>
              <a:gd name="connsiteY6" fmla="*/ 651135 h 651135"/>
              <a:gd name="connsiteX7" fmla="*/ 0 w 1302271"/>
              <a:gd name="connsiteY7" fmla="*/ 542610 h 651135"/>
              <a:gd name="connsiteX8" fmla="*/ 0 w 1302271"/>
              <a:gd name="connsiteY8" fmla="*/ 108525 h 651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2271" h="651135">
                <a:moveTo>
                  <a:pt x="0" y="108525"/>
                </a:moveTo>
                <a:cubicBezTo>
                  <a:pt x="0" y="48588"/>
                  <a:pt x="48588" y="0"/>
                  <a:pt x="108525" y="0"/>
                </a:cubicBezTo>
                <a:lnTo>
                  <a:pt x="1193746" y="0"/>
                </a:lnTo>
                <a:cubicBezTo>
                  <a:pt x="1253683" y="0"/>
                  <a:pt x="1302271" y="48588"/>
                  <a:pt x="1302271" y="108525"/>
                </a:cubicBezTo>
                <a:lnTo>
                  <a:pt x="1302271" y="542610"/>
                </a:lnTo>
                <a:cubicBezTo>
                  <a:pt x="1302271" y="602547"/>
                  <a:pt x="1253683" y="651135"/>
                  <a:pt x="1193746" y="651135"/>
                </a:cubicBezTo>
                <a:lnTo>
                  <a:pt x="108525" y="651135"/>
                </a:lnTo>
                <a:cubicBezTo>
                  <a:pt x="48588" y="651135"/>
                  <a:pt x="0" y="602547"/>
                  <a:pt x="0" y="542610"/>
                </a:cubicBezTo>
                <a:lnTo>
                  <a:pt x="0" y="108525"/>
                </a:lnTo>
                <a:close/>
              </a:path>
            </a:pathLst>
          </a:cu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81316" tIns="81316" rIns="81316" bIns="81316" numCol="1" spcCol="1270" anchor="ctr" anchorCtr="0">
            <a:noAutofit/>
          </a:bodyPr>
          <a:lstStyle/>
          <a:p>
            <a:pPr lvl="0" algn="ctr" defTabSz="577850">
              <a:lnSpc>
                <a:spcPct val="90000"/>
              </a:lnSpc>
              <a:spcBef>
                <a:spcPct val="0"/>
              </a:spcBef>
              <a:spcAft>
                <a:spcPct val="35000"/>
              </a:spcAft>
            </a:pPr>
            <a:r>
              <a:rPr lang="en-IN" sz="1300" b="1" kern="1200">
                <a:solidFill>
                  <a:schemeClr val="tx1"/>
                </a:solidFill>
              </a:rPr>
              <a:t>Quick Plan</a:t>
            </a:r>
            <a:endParaRPr lang="en-IN" sz="1300" b="1" kern="1200" dirty="0">
              <a:solidFill>
                <a:schemeClr val="tx1"/>
              </a:solidFill>
            </a:endParaRPr>
          </a:p>
        </p:txBody>
      </p:sp>
      <p:sp>
        <p:nvSpPr>
          <p:cNvPr id="9" name="Freeform 8"/>
          <p:cNvSpPr/>
          <p:nvPr/>
        </p:nvSpPr>
        <p:spPr>
          <a:xfrm>
            <a:off x="8848222" y="3291105"/>
            <a:ext cx="1302271" cy="651135"/>
          </a:xfrm>
          <a:custGeom>
            <a:avLst/>
            <a:gdLst>
              <a:gd name="connsiteX0" fmla="*/ 0 w 1302271"/>
              <a:gd name="connsiteY0" fmla="*/ 108525 h 651135"/>
              <a:gd name="connsiteX1" fmla="*/ 108525 w 1302271"/>
              <a:gd name="connsiteY1" fmla="*/ 0 h 651135"/>
              <a:gd name="connsiteX2" fmla="*/ 1193746 w 1302271"/>
              <a:gd name="connsiteY2" fmla="*/ 0 h 651135"/>
              <a:gd name="connsiteX3" fmla="*/ 1302271 w 1302271"/>
              <a:gd name="connsiteY3" fmla="*/ 108525 h 651135"/>
              <a:gd name="connsiteX4" fmla="*/ 1302271 w 1302271"/>
              <a:gd name="connsiteY4" fmla="*/ 542610 h 651135"/>
              <a:gd name="connsiteX5" fmla="*/ 1193746 w 1302271"/>
              <a:gd name="connsiteY5" fmla="*/ 651135 h 651135"/>
              <a:gd name="connsiteX6" fmla="*/ 108525 w 1302271"/>
              <a:gd name="connsiteY6" fmla="*/ 651135 h 651135"/>
              <a:gd name="connsiteX7" fmla="*/ 0 w 1302271"/>
              <a:gd name="connsiteY7" fmla="*/ 542610 h 651135"/>
              <a:gd name="connsiteX8" fmla="*/ 0 w 1302271"/>
              <a:gd name="connsiteY8" fmla="*/ 108525 h 651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2271" h="651135">
                <a:moveTo>
                  <a:pt x="0" y="108525"/>
                </a:moveTo>
                <a:cubicBezTo>
                  <a:pt x="0" y="48588"/>
                  <a:pt x="48588" y="0"/>
                  <a:pt x="108525" y="0"/>
                </a:cubicBezTo>
                <a:lnTo>
                  <a:pt x="1193746" y="0"/>
                </a:lnTo>
                <a:cubicBezTo>
                  <a:pt x="1253683" y="0"/>
                  <a:pt x="1302271" y="48588"/>
                  <a:pt x="1302271" y="108525"/>
                </a:cubicBezTo>
                <a:lnTo>
                  <a:pt x="1302271" y="542610"/>
                </a:lnTo>
                <a:cubicBezTo>
                  <a:pt x="1302271" y="602547"/>
                  <a:pt x="1253683" y="651135"/>
                  <a:pt x="1193746" y="651135"/>
                </a:cubicBezTo>
                <a:lnTo>
                  <a:pt x="108525" y="651135"/>
                </a:lnTo>
                <a:cubicBezTo>
                  <a:pt x="48588" y="651135"/>
                  <a:pt x="0" y="602547"/>
                  <a:pt x="0" y="542610"/>
                </a:cubicBezTo>
                <a:lnTo>
                  <a:pt x="0" y="108525"/>
                </a:lnTo>
                <a:close/>
              </a:path>
            </a:pathLst>
          </a:custGeom>
        </p:spPr>
        <p:style>
          <a:lnRef idx="0">
            <a:schemeClr val="lt1">
              <a:hueOff val="0"/>
              <a:satOff val="0"/>
              <a:lumOff val="0"/>
              <a:alphaOff val="0"/>
            </a:schemeClr>
          </a:lnRef>
          <a:fillRef idx="3">
            <a:schemeClr val="accent3">
              <a:hueOff val="2812566"/>
              <a:satOff val="-4220"/>
              <a:lumOff val="-686"/>
              <a:alphaOff val="0"/>
            </a:schemeClr>
          </a:fillRef>
          <a:effectRef idx="3">
            <a:schemeClr val="accent3">
              <a:hueOff val="2812566"/>
              <a:satOff val="-4220"/>
              <a:lumOff val="-686"/>
              <a:alphaOff val="0"/>
            </a:schemeClr>
          </a:effectRef>
          <a:fontRef idx="minor">
            <a:schemeClr val="lt1"/>
          </a:fontRef>
        </p:style>
        <p:txBody>
          <a:bodyPr spcFirstLastPara="0" vert="horz" wrap="square" lIns="81316" tIns="81316" rIns="81316" bIns="81316" numCol="1" spcCol="1270" anchor="ctr" anchorCtr="0">
            <a:noAutofit/>
          </a:bodyPr>
          <a:lstStyle/>
          <a:p>
            <a:pPr lvl="0" algn="ctr" defTabSz="577850">
              <a:lnSpc>
                <a:spcPct val="90000"/>
              </a:lnSpc>
              <a:spcBef>
                <a:spcPct val="0"/>
              </a:spcBef>
              <a:spcAft>
                <a:spcPct val="35000"/>
              </a:spcAft>
            </a:pPr>
            <a:r>
              <a:rPr lang="en-IN" sz="1300" b="1" kern="1200">
                <a:solidFill>
                  <a:schemeClr val="tx1"/>
                </a:solidFill>
              </a:rPr>
              <a:t>Modelling</a:t>
            </a:r>
            <a:r>
              <a:rPr lang="en-IN" sz="1300" b="1" dirty="0">
                <a:solidFill>
                  <a:schemeClr val="tx1"/>
                </a:solidFill>
              </a:rPr>
              <a:t>:</a:t>
            </a:r>
          </a:p>
          <a:p>
            <a:pPr lvl="0" algn="ctr" defTabSz="577850">
              <a:lnSpc>
                <a:spcPct val="90000"/>
              </a:lnSpc>
              <a:spcBef>
                <a:spcPct val="0"/>
              </a:spcBef>
              <a:spcAft>
                <a:spcPct val="35000"/>
              </a:spcAft>
            </a:pPr>
            <a:r>
              <a:rPr lang="en-IN" sz="1300" b="1" kern="1200" dirty="0">
                <a:solidFill>
                  <a:schemeClr val="tx1"/>
                </a:solidFill>
              </a:rPr>
              <a:t>Quick Design</a:t>
            </a:r>
          </a:p>
        </p:txBody>
      </p:sp>
      <p:sp>
        <p:nvSpPr>
          <p:cNvPr id="10" name="Freeform 9"/>
          <p:cNvSpPr/>
          <p:nvPr/>
        </p:nvSpPr>
        <p:spPr>
          <a:xfrm>
            <a:off x="8710334" y="4477268"/>
            <a:ext cx="1302271" cy="651135"/>
          </a:xfrm>
          <a:custGeom>
            <a:avLst/>
            <a:gdLst>
              <a:gd name="connsiteX0" fmla="*/ 0 w 1302271"/>
              <a:gd name="connsiteY0" fmla="*/ 108525 h 651135"/>
              <a:gd name="connsiteX1" fmla="*/ 108525 w 1302271"/>
              <a:gd name="connsiteY1" fmla="*/ 0 h 651135"/>
              <a:gd name="connsiteX2" fmla="*/ 1193746 w 1302271"/>
              <a:gd name="connsiteY2" fmla="*/ 0 h 651135"/>
              <a:gd name="connsiteX3" fmla="*/ 1302271 w 1302271"/>
              <a:gd name="connsiteY3" fmla="*/ 108525 h 651135"/>
              <a:gd name="connsiteX4" fmla="*/ 1302271 w 1302271"/>
              <a:gd name="connsiteY4" fmla="*/ 542610 h 651135"/>
              <a:gd name="connsiteX5" fmla="*/ 1193746 w 1302271"/>
              <a:gd name="connsiteY5" fmla="*/ 651135 h 651135"/>
              <a:gd name="connsiteX6" fmla="*/ 108525 w 1302271"/>
              <a:gd name="connsiteY6" fmla="*/ 651135 h 651135"/>
              <a:gd name="connsiteX7" fmla="*/ 0 w 1302271"/>
              <a:gd name="connsiteY7" fmla="*/ 542610 h 651135"/>
              <a:gd name="connsiteX8" fmla="*/ 0 w 1302271"/>
              <a:gd name="connsiteY8" fmla="*/ 108525 h 651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2271" h="651135">
                <a:moveTo>
                  <a:pt x="0" y="108525"/>
                </a:moveTo>
                <a:cubicBezTo>
                  <a:pt x="0" y="48588"/>
                  <a:pt x="48588" y="0"/>
                  <a:pt x="108525" y="0"/>
                </a:cubicBezTo>
                <a:lnTo>
                  <a:pt x="1193746" y="0"/>
                </a:lnTo>
                <a:cubicBezTo>
                  <a:pt x="1253683" y="0"/>
                  <a:pt x="1302271" y="48588"/>
                  <a:pt x="1302271" y="108525"/>
                </a:cubicBezTo>
                <a:lnTo>
                  <a:pt x="1302271" y="542610"/>
                </a:lnTo>
                <a:cubicBezTo>
                  <a:pt x="1302271" y="602547"/>
                  <a:pt x="1253683" y="651135"/>
                  <a:pt x="1193746" y="651135"/>
                </a:cubicBezTo>
                <a:lnTo>
                  <a:pt x="108525" y="651135"/>
                </a:lnTo>
                <a:cubicBezTo>
                  <a:pt x="48588" y="651135"/>
                  <a:pt x="0" y="602547"/>
                  <a:pt x="0" y="542610"/>
                </a:cubicBezTo>
                <a:lnTo>
                  <a:pt x="0" y="108525"/>
                </a:lnTo>
                <a:close/>
              </a:path>
            </a:pathLst>
          </a:custGeom>
        </p:spPr>
        <p:style>
          <a:lnRef idx="0">
            <a:schemeClr val="lt1">
              <a:hueOff val="0"/>
              <a:satOff val="0"/>
              <a:lumOff val="0"/>
              <a:alphaOff val="0"/>
            </a:schemeClr>
          </a:lnRef>
          <a:fillRef idx="3">
            <a:schemeClr val="accent3">
              <a:hueOff val="5625132"/>
              <a:satOff val="-8440"/>
              <a:lumOff val="-1373"/>
              <a:alphaOff val="0"/>
            </a:schemeClr>
          </a:fillRef>
          <a:effectRef idx="3">
            <a:schemeClr val="accent3">
              <a:hueOff val="5625132"/>
              <a:satOff val="-8440"/>
              <a:lumOff val="-1373"/>
              <a:alphaOff val="0"/>
            </a:schemeClr>
          </a:effectRef>
          <a:fontRef idx="minor">
            <a:schemeClr val="lt1"/>
          </a:fontRef>
        </p:style>
        <p:txBody>
          <a:bodyPr spcFirstLastPara="0" vert="horz" wrap="square" lIns="81316" tIns="81316" rIns="81316" bIns="81316" numCol="1" spcCol="1270" anchor="ctr" anchorCtr="0">
            <a:noAutofit/>
          </a:bodyPr>
          <a:lstStyle/>
          <a:p>
            <a:pPr lvl="0" algn="ctr" defTabSz="577850">
              <a:lnSpc>
                <a:spcPct val="90000"/>
              </a:lnSpc>
              <a:spcBef>
                <a:spcPct val="0"/>
              </a:spcBef>
              <a:spcAft>
                <a:spcPct val="35000"/>
              </a:spcAft>
            </a:pPr>
            <a:r>
              <a:rPr lang="en-IN" sz="1300" b="1" kern="1200" dirty="0">
                <a:solidFill>
                  <a:schemeClr val="tx1"/>
                </a:solidFill>
              </a:rPr>
              <a:t>Prototype Construction</a:t>
            </a:r>
          </a:p>
        </p:txBody>
      </p:sp>
      <p:sp>
        <p:nvSpPr>
          <p:cNvPr id="11" name="Freeform 10"/>
          <p:cNvSpPr/>
          <p:nvPr/>
        </p:nvSpPr>
        <p:spPr>
          <a:xfrm>
            <a:off x="6694106" y="4230272"/>
            <a:ext cx="1302271" cy="792088"/>
          </a:xfrm>
          <a:custGeom>
            <a:avLst/>
            <a:gdLst>
              <a:gd name="connsiteX0" fmla="*/ 0 w 1302271"/>
              <a:gd name="connsiteY0" fmla="*/ 108525 h 651135"/>
              <a:gd name="connsiteX1" fmla="*/ 108525 w 1302271"/>
              <a:gd name="connsiteY1" fmla="*/ 0 h 651135"/>
              <a:gd name="connsiteX2" fmla="*/ 1193746 w 1302271"/>
              <a:gd name="connsiteY2" fmla="*/ 0 h 651135"/>
              <a:gd name="connsiteX3" fmla="*/ 1302271 w 1302271"/>
              <a:gd name="connsiteY3" fmla="*/ 108525 h 651135"/>
              <a:gd name="connsiteX4" fmla="*/ 1302271 w 1302271"/>
              <a:gd name="connsiteY4" fmla="*/ 542610 h 651135"/>
              <a:gd name="connsiteX5" fmla="*/ 1193746 w 1302271"/>
              <a:gd name="connsiteY5" fmla="*/ 651135 h 651135"/>
              <a:gd name="connsiteX6" fmla="*/ 108525 w 1302271"/>
              <a:gd name="connsiteY6" fmla="*/ 651135 h 651135"/>
              <a:gd name="connsiteX7" fmla="*/ 0 w 1302271"/>
              <a:gd name="connsiteY7" fmla="*/ 542610 h 651135"/>
              <a:gd name="connsiteX8" fmla="*/ 0 w 1302271"/>
              <a:gd name="connsiteY8" fmla="*/ 108525 h 651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2271" h="651135">
                <a:moveTo>
                  <a:pt x="0" y="108525"/>
                </a:moveTo>
                <a:cubicBezTo>
                  <a:pt x="0" y="48588"/>
                  <a:pt x="48588" y="0"/>
                  <a:pt x="108525" y="0"/>
                </a:cubicBezTo>
                <a:lnTo>
                  <a:pt x="1193746" y="0"/>
                </a:lnTo>
                <a:cubicBezTo>
                  <a:pt x="1253683" y="0"/>
                  <a:pt x="1302271" y="48588"/>
                  <a:pt x="1302271" y="108525"/>
                </a:cubicBezTo>
                <a:lnTo>
                  <a:pt x="1302271" y="542610"/>
                </a:lnTo>
                <a:cubicBezTo>
                  <a:pt x="1302271" y="602547"/>
                  <a:pt x="1253683" y="651135"/>
                  <a:pt x="1193746" y="651135"/>
                </a:cubicBezTo>
                <a:lnTo>
                  <a:pt x="108525" y="651135"/>
                </a:lnTo>
                <a:cubicBezTo>
                  <a:pt x="48588" y="651135"/>
                  <a:pt x="0" y="602547"/>
                  <a:pt x="0" y="542610"/>
                </a:cubicBezTo>
                <a:lnTo>
                  <a:pt x="0" y="108525"/>
                </a:lnTo>
                <a:close/>
              </a:path>
            </a:pathLst>
          </a:custGeom>
          <a:solidFill>
            <a:schemeClr val="tx2">
              <a:lumMod val="60000"/>
              <a:lumOff val="40000"/>
            </a:schemeClr>
          </a:solidFill>
        </p:spPr>
        <p:style>
          <a:lnRef idx="0">
            <a:schemeClr val="lt1">
              <a:hueOff val="0"/>
              <a:satOff val="0"/>
              <a:lumOff val="0"/>
              <a:alphaOff val="0"/>
            </a:schemeClr>
          </a:lnRef>
          <a:fillRef idx="3">
            <a:schemeClr val="accent3">
              <a:hueOff val="8437698"/>
              <a:satOff val="-12660"/>
              <a:lumOff val="-2059"/>
              <a:alphaOff val="0"/>
            </a:schemeClr>
          </a:fillRef>
          <a:effectRef idx="3">
            <a:schemeClr val="accent3">
              <a:hueOff val="8437698"/>
              <a:satOff val="-12660"/>
              <a:lumOff val="-2059"/>
              <a:alphaOff val="0"/>
            </a:schemeClr>
          </a:effectRef>
          <a:fontRef idx="minor">
            <a:schemeClr val="lt1"/>
          </a:fontRef>
        </p:style>
        <p:txBody>
          <a:bodyPr spcFirstLastPara="0" vert="horz" wrap="square" lIns="81316" tIns="81316" rIns="81316" bIns="81316" numCol="1" spcCol="1270" anchor="ctr" anchorCtr="0">
            <a:noAutofit/>
          </a:bodyPr>
          <a:lstStyle/>
          <a:p>
            <a:pPr lvl="0" algn="ctr" defTabSz="577850">
              <a:lnSpc>
                <a:spcPct val="90000"/>
              </a:lnSpc>
              <a:spcBef>
                <a:spcPct val="0"/>
              </a:spcBef>
              <a:spcAft>
                <a:spcPct val="35000"/>
              </a:spcAft>
            </a:pPr>
            <a:r>
              <a:rPr lang="en-IN" sz="1300" b="1" kern="1200" dirty="0">
                <a:solidFill>
                  <a:schemeClr val="tx1"/>
                </a:solidFill>
              </a:rPr>
              <a:t>Deployment:</a:t>
            </a:r>
          </a:p>
          <a:p>
            <a:pPr lvl="0" algn="ctr" defTabSz="577850">
              <a:lnSpc>
                <a:spcPct val="90000"/>
              </a:lnSpc>
              <a:spcBef>
                <a:spcPct val="0"/>
              </a:spcBef>
              <a:spcAft>
                <a:spcPct val="35000"/>
              </a:spcAft>
            </a:pPr>
            <a:r>
              <a:rPr lang="en-IN" sz="1300" b="1" kern="1200" dirty="0">
                <a:solidFill>
                  <a:schemeClr val="tx1"/>
                </a:solidFill>
              </a:rPr>
              <a:t>Delivery </a:t>
            </a:r>
          </a:p>
          <a:p>
            <a:pPr lvl="0" algn="ctr" defTabSz="577850">
              <a:lnSpc>
                <a:spcPct val="90000"/>
              </a:lnSpc>
              <a:spcBef>
                <a:spcPct val="0"/>
              </a:spcBef>
              <a:spcAft>
                <a:spcPct val="35000"/>
              </a:spcAft>
            </a:pPr>
            <a:r>
              <a:rPr lang="en-IN" sz="1300" b="1" kern="1200" dirty="0">
                <a:solidFill>
                  <a:schemeClr val="tx1"/>
                </a:solidFill>
              </a:rPr>
              <a:t>and Feedback</a:t>
            </a:r>
          </a:p>
        </p:txBody>
      </p:sp>
      <p:sp>
        <p:nvSpPr>
          <p:cNvPr id="12" name="Freeform 11"/>
          <p:cNvSpPr/>
          <p:nvPr/>
        </p:nvSpPr>
        <p:spPr>
          <a:xfrm>
            <a:off x="6543969" y="2934133"/>
            <a:ext cx="1302271" cy="651135"/>
          </a:xfrm>
          <a:custGeom>
            <a:avLst/>
            <a:gdLst>
              <a:gd name="connsiteX0" fmla="*/ 0 w 1302271"/>
              <a:gd name="connsiteY0" fmla="*/ 108525 h 651135"/>
              <a:gd name="connsiteX1" fmla="*/ 108525 w 1302271"/>
              <a:gd name="connsiteY1" fmla="*/ 0 h 651135"/>
              <a:gd name="connsiteX2" fmla="*/ 1193746 w 1302271"/>
              <a:gd name="connsiteY2" fmla="*/ 0 h 651135"/>
              <a:gd name="connsiteX3" fmla="*/ 1302271 w 1302271"/>
              <a:gd name="connsiteY3" fmla="*/ 108525 h 651135"/>
              <a:gd name="connsiteX4" fmla="*/ 1302271 w 1302271"/>
              <a:gd name="connsiteY4" fmla="*/ 542610 h 651135"/>
              <a:gd name="connsiteX5" fmla="*/ 1193746 w 1302271"/>
              <a:gd name="connsiteY5" fmla="*/ 651135 h 651135"/>
              <a:gd name="connsiteX6" fmla="*/ 108525 w 1302271"/>
              <a:gd name="connsiteY6" fmla="*/ 651135 h 651135"/>
              <a:gd name="connsiteX7" fmla="*/ 0 w 1302271"/>
              <a:gd name="connsiteY7" fmla="*/ 542610 h 651135"/>
              <a:gd name="connsiteX8" fmla="*/ 0 w 1302271"/>
              <a:gd name="connsiteY8" fmla="*/ 108525 h 651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2271" h="651135">
                <a:moveTo>
                  <a:pt x="0" y="108525"/>
                </a:moveTo>
                <a:cubicBezTo>
                  <a:pt x="0" y="48588"/>
                  <a:pt x="48588" y="0"/>
                  <a:pt x="108525" y="0"/>
                </a:cubicBezTo>
                <a:lnTo>
                  <a:pt x="1193746" y="0"/>
                </a:lnTo>
                <a:cubicBezTo>
                  <a:pt x="1253683" y="0"/>
                  <a:pt x="1302271" y="48588"/>
                  <a:pt x="1302271" y="108525"/>
                </a:cubicBezTo>
                <a:lnTo>
                  <a:pt x="1302271" y="542610"/>
                </a:lnTo>
                <a:cubicBezTo>
                  <a:pt x="1302271" y="602547"/>
                  <a:pt x="1253683" y="651135"/>
                  <a:pt x="1193746" y="651135"/>
                </a:cubicBezTo>
                <a:lnTo>
                  <a:pt x="108525" y="651135"/>
                </a:lnTo>
                <a:cubicBezTo>
                  <a:pt x="48588" y="651135"/>
                  <a:pt x="0" y="602547"/>
                  <a:pt x="0" y="542610"/>
                </a:cubicBezTo>
                <a:lnTo>
                  <a:pt x="0" y="108525"/>
                </a:lnTo>
                <a:close/>
              </a:path>
            </a:pathLst>
          </a:custGeom>
          <a:solidFill>
            <a:srgbClr val="8F77AD"/>
          </a:solidFill>
        </p:spPr>
        <p:style>
          <a:lnRef idx="0">
            <a:schemeClr val="lt1">
              <a:hueOff val="0"/>
              <a:satOff val="0"/>
              <a:lumOff val="0"/>
              <a:alphaOff val="0"/>
            </a:schemeClr>
          </a:lnRef>
          <a:fillRef idx="3">
            <a:schemeClr val="accent3">
              <a:hueOff val="11250264"/>
              <a:satOff val="-16880"/>
              <a:lumOff val="-2745"/>
              <a:alphaOff val="0"/>
            </a:schemeClr>
          </a:fillRef>
          <a:effectRef idx="3">
            <a:schemeClr val="accent3">
              <a:hueOff val="11250264"/>
              <a:satOff val="-16880"/>
              <a:lumOff val="-2745"/>
              <a:alphaOff val="0"/>
            </a:schemeClr>
          </a:effectRef>
          <a:fontRef idx="minor">
            <a:schemeClr val="lt1"/>
          </a:fontRef>
        </p:style>
        <p:txBody>
          <a:bodyPr spcFirstLastPara="0" vert="horz" wrap="square" lIns="81316" tIns="81316" rIns="81316" bIns="81316" numCol="1" spcCol="1270" anchor="ctr" anchorCtr="0">
            <a:noAutofit/>
          </a:bodyPr>
          <a:lstStyle/>
          <a:p>
            <a:pPr lvl="0" algn="ctr" defTabSz="577850">
              <a:lnSpc>
                <a:spcPct val="90000"/>
              </a:lnSpc>
              <a:spcBef>
                <a:spcPct val="0"/>
              </a:spcBef>
              <a:spcAft>
                <a:spcPct val="35000"/>
              </a:spcAft>
            </a:pPr>
            <a:r>
              <a:rPr lang="en-IN" sz="1300" b="1" kern="1200" dirty="0">
                <a:solidFill>
                  <a:schemeClr val="tx1"/>
                </a:solidFill>
              </a:rPr>
              <a:t>Communication</a:t>
            </a:r>
          </a:p>
        </p:txBody>
      </p:sp>
    </p:spTree>
    <p:extLst>
      <p:ext uri="{BB962C8B-B14F-4D97-AF65-F5344CB8AC3E}">
        <p14:creationId xmlns:p14="http://schemas.microsoft.com/office/powerpoint/2010/main" val="4070393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circle(in)">
                                      <p:cBhvr>
                                        <p:cTn id="14" dur="20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1000"/>
                                        <p:tgtEl>
                                          <p:spTgt spid="11"/>
                                        </p:tgtEl>
                                      </p:cBhvr>
                                    </p:animEffect>
                                    <p:anim calcmode="lin" valueType="num">
                                      <p:cBhvr>
                                        <p:cTn id="41" dur="1000" fill="hold"/>
                                        <p:tgtEl>
                                          <p:spTgt spid="11"/>
                                        </p:tgtEl>
                                        <p:attrNameLst>
                                          <p:attrName>ppt_x</p:attrName>
                                        </p:attrNameLst>
                                      </p:cBhvr>
                                      <p:tavLst>
                                        <p:tav tm="0">
                                          <p:val>
                                            <p:strVal val="#ppt_x"/>
                                          </p:val>
                                        </p:tav>
                                        <p:tav tm="100000">
                                          <p:val>
                                            <p:strVal val="#ppt_x"/>
                                          </p:val>
                                        </p:tav>
                                      </p:tavLst>
                                    </p:anim>
                                    <p:anim calcmode="lin" valueType="num">
                                      <p:cBhvr>
                                        <p:cTn id="4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4">
                                            <p:txEl>
                                              <p:pRg st="0" end="0"/>
                                            </p:txEl>
                                          </p:spTgt>
                                        </p:tgtEl>
                                        <p:attrNameLst>
                                          <p:attrName>style.visibility</p:attrName>
                                        </p:attrNameLst>
                                      </p:cBhvr>
                                      <p:to>
                                        <p:strVal val="visible"/>
                                      </p:to>
                                    </p:set>
                                    <p:animEffect transition="in" filter="fade">
                                      <p:cBhvr>
                                        <p:cTn id="47" dur="1000"/>
                                        <p:tgtEl>
                                          <p:spTgt spid="4">
                                            <p:txEl>
                                              <p:pRg st="0" end="0"/>
                                            </p:txEl>
                                          </p:spTgt>
                                        </p:tgtEl>
                                      </p:cBhvr>
                                    </p:animEffect>
                                    <p:anim calcmode="lin" valueType="num">
                                      <p:cBhvr>
                                        <p:cTn id="4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4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4">
                                            <p:txEl>
                                              <p:pRg st="1" end="1"/>
                                            </p:txEl>
                                          </p:spTgt>
                                        </p:tgtEl>
                                        <p:attrNameLst>
                                          <p:attrName>style.visibility</p:attrName>
                                        </p:attrNameLst>
                                      </p:cBhvr>
                                      <p:to>
                                        <p:strVal val="visible"/>
                                      </p:to>
                                    </p:set>
                                    <p:animEffect transition="in" filter="fade">
                                      <p:cBhvr>
                                        <p:cTn id="54" dur="1000"/>
                                        <p:tgtEl>
                                          <p:spTgt spid="4">
                                            <p:txEl>
                                              <p:pRg st="1" end="1"/>
                                            </p:txEl>
                                          </p:spTgt>
                                        </p:tgtEl>
                                      </p:cBhvr>
                                    </p:animEffect>
                                    <p:anim calcmode="lin" valueType="num">
                                      <p:cBhvr>
                                        <p:cTn id="5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5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4">
                                            <p:txEl>
                                              <p:pRg st="2" end="2"/>
                                            </p:txEl>
                                          </p:spTgt>
                                        </p:tgtEl>
                                        <p:attrNameLst>
                                          <p:attrName>style.visibility</p:attrName>
                                        </p:attrNameLst>
                                      </p:cBhvr>
                                      <p:to>
                                        <p:strVal val="visible"/>
                                      </p:to>
                                    </p:set>
                                    <p:animEffect transition="in" filter="fade">
                                      <p:cBhvr>
                                        <p:cTn id="61" dur="1000"/>
                                        <p:tgtEl>
                                          <p:spTgt spid="4">
                                            <p:txEl>
                                              <p:pRg st="2" end="2"/>
                                            </p:txEl>
                                          </p:spTgt>
                                        </p:tgtEl>
                                      </p:cBhvr>
                                    </p:animEffect>
                                    <p:anim calcmode="lin" valueType="num">
                                      <p:cBhvr>
                                        <p:cTn id="6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6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4">
                                            <p:txEl>
                                              <p:pRg st="3" end="3"/>
                                            </p:txEl>
                                          </p:spTgt>
                                        </p:tgtEl>
                                        <p:attrNameLst>
                                          <p:attrName>style.visibility</p:attrName>
                                        </p:attrNameLst>
                                      </p:cBhvr>
                                      <p:to>
                                        <p:strVal val="visible"/>
                                      </p:to>
                                    </p:set>
                                    <p:animEffect transition="in" filter="fade">
                                      <p:cBhvr>
                                        <p:cTn id="68" dur="1000"/>
                                        <p:tgtEl>
                                          <p:spTgt spid="4">
                                            <p:txEl>
                                              <p:pRg st="3" end="3"/>
                                            </p:txEl>
                                          </p:spTgt>
                                        </p:tgtEl>
                                      </p:cBhvr>
                                    </p:animEffect>
                                    <p:anim calcmode="lin" valueType="num">
                                      <p:cBhvr>
                                        <p:cTn id="6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7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4">
                                            <p:txEl>
                                              <p:pRg st="4" end="4"/>
                                            </p:txEl>
                                          </p:spTgt>
                                        </p:tgtEl>
                                        <p:attrNameLst>
                                          <p:attrName>style.visibility</p:attrName>
                                        </p:attrNameLst>
                                      </p:cBhvr>
                                      <p:to>
                                        <p:strVal val="visible"/>
                                      </p:to>
                                    </p:set>
                                    <p:animEffect transition="in" filter="fade">
                                      <p:cBhvr>
                                        <p:cTn id="75" dur="1000"/>
                                        <p:tgtEl>
                                          <p:spTgt spid="4">
                                            <p:txEl>
                                              <p:pRg st="4" end="4"/>
                                            </p:txEl>
                                          </p:spTgt>
                                        </p:tgtEl>
                                      </p:cBhvr>
                                    </p:animEffect>
                                    <p:anim calcmode="lin" valueType="num">
                                      <p:cBhvr>
                                        <p:cTn id="7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7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4">
                                            <p:txEl>
                                              <p:pRg st="5" end="5"/>
                                            </p:txEl>
                                          </p:spTgt>
                                        </p:tgtEl>
                                        <p:attrNameLst>
                                          <p:attrName>style.visibility</p:attrName>
                                        </p:attrNameLst>
                                      </p:cBhvr>
                                      <p:to>
                                        <p:strVal val="visible"/>
                                      </p:to>
                                    </p:set>
                                    <p:animEffect transition="in" filter="fade">
                                      <p:cBhvr>
                                        <p:cTn id="82" dur="1000"/>
                                        <p:tgtEl>
                                          <p:spTgt spid="4">
                                            <p:txEl>
                                              <p:pRg st="5" end="5"/>
                                            </p:txEl>
                                          </p:spTgt>
                                        </p:tgtEl>
                                      </p:cBhvr>
                                    </p:animEffect>
                                    <p:anim calcmode="lin" valueType="num">
                                      <p:cBhvr>
                                        <p:cTn id="8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8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nodeType="clickEffect">
                                  <p:stCondLst>
                                    <p:cond delay="0"/>
                                  </p:stCondLst>
                                  <p:childTnLst>
                                    <p:set>
                                      <p:cBhvr>
                                        <p:cTn id="88" dur="1" fill="hold">
                                          <p:stCondLst>
                                            <p:cond delay="0"/>
                                          </p:stCondLst>
                                        </p:cTn>
                                        <p:tgtEl>
                                          <p:spTgt spid="4">
                                            <p:txEl>
                                              <p:pRg st="6" end="6"/>
                                            </p:txEl>
                                          </p:spTgt>
                                        </p:tgtEl>
                                        <p:attrNameLst>
                                          <p:attrName>style.visibility</p:attrName>
                                        </p:attrNameLst>
                                      </p:cBhvr>
                                      <p:to>
                                        <p:strVal val="visible"/>
                                      </p:to>
                                    </p:set>
                                    <p:animEffect transition="in" filter="fade">
                                      <p:cBhvr>
                                        <p:cTn id="89" dur="1000"/>
                                        <p:tgtEl>
                                          <p:spTgt spid="4">
                                            <p:txEl>
                                              <p:pRg st="6" end="6"/>
                                            </p:txEl>
                                          </p:spTgt>
                                        </p:tgtEl>
                                      </p:cBhvr>
                                    </p:animEffect>
                                    <p:anim calcmode="lin" valueType="num">
                                      <p:cBhvr>
                                        <p:cTn id="9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9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1560" y="334978"/>
            <a:ext cx="9478979" cy="5841985"/>
          </a:xfrm>
        </p:spPr>
      </p:pic>
    </p:spTree>
    <p:extLst>
      <p:ext uri="{BB962C8B-B14F-4D97-AF65-F5344CB8AC3E}">
        <p14:creationId xmlns:p14="http://schemas.microsoft.com/office/powerpoint/2010/main" val="27143138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8764"/>
            <a:ext cx="10515600" cy="5878199"/>
          </a:xfrm>
        </p:spPr>
        <p:txBody>
          <a:bodyPr>
            <a:noAutofit/>
          </a:bodyPr>
          <a:lstStyle/>
          <a:p>
            <a:pPr algn="just">
              <a:spcAft>
                <a:spcPts val="1200"/>
              </a:spcAf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When to Use ?</a:t>
            </a:r>
          </a:p>
          <a:p>
            <a:pPr marL="914400" lvl="1" indent="-457200" algn="just">
              <a:spcAft>
                <a:spcPts val="1200"/>
              </a:spcAft>
            </a:pPr>
            <a:r>
              <a:rPr lang="en-IN" sz="2200" dirty="0">
                <a:latin typeface="Times New Roman" panose="02020603050405020304" pitchFamily="18" charset="0"/>
                <a:cs typeface="Times New Roman" panose="02020603050405020304" pitchFamily="18" charset="0"/>
              </a:rPr>
              <a:t>Customers are not sure about the detail input, output and requirements.</a:t>
            </a:r>
          </a:p>
          <a:p>
            <a:pPr marL="914400" lvl="1" indent="-457200" algn="just">
              <a:spcAft>
                <a:spcPts val="1200"/>
              </a:spcAft>
            </a:pPr>
            <a:r>
              <a:rPr lang="en-IN" sz="2200" dirty="0">
                <a:latin typeface="Times New Roman" panose="02020603050405020304" pitchFamily="18" charset="0"/>
                <a:cs typeface="Times New Roman" panose="02020603050405020304" pitchFamily="18" charset="0"/>
              </a:rPr>
              <a:t>Developers are not sure about the technical feasibilities.</a:t>
            </a:r>
          </a:p>
          <a:p>
            <a:pPr algn="just">
              <a:spcAft>
                <a:spcPts val="1200"/>
              </a:spcAf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Advantages</a:t>
            </a:r>
          </a:p>
          <a:p>
            <a:pPr marL="800100" lvl="1" indent="-342900" algn="just">
              <a:spcAft>
                <a:spcPts val="1200"/>
              </a:spcAft>
            </a:pPr>
            <a:r>
              <a:rPr lang="en-US" sz="2200" dirty="0">
                <a:latin typeface="Times New Roman" panose="02020603050405020304" pitchFamily="18" charset="0"/>
                <a:cs typeface="Times New Roman" panose="02020603050405020304" pitchFamily="18" charset="0"/>
              </a:rPr>
              <a:t>Users are actively involved in the development</a:t>
            </a:r>
          </a:p>
          <a:p>
            <a:pPr marL="800100" lvl="1" indent="-342900" algn="just">
              <a:spcAft>
                <a:spcPts val="1200"/>
              </a:spcAft>
            </a:pPr>
            <a:r>
              <a:rPr lang="en-US" sz="2200" dirty="0">
                <a:latin typeface="Times New Roman" panose="02020603050405020304" pitchFamily="18" charset="0"/>
                <a:cs typeface="Times New Roman" panose="02020603050405020304" pitchFamily="18" charset="0"/>
              </a:rPr>
              <a:t>Since in this methodology a working model of the system is provided, the users get a better understanding of the system being developed.</a:t>
            </a:r>
          </a:p>
          <a:p>
            <a:pPr marL="800100" lvl="1" indent="-342900" algn="just">
              <a:spcAft>
                <a:spcPts val="1200"/>
              </a:spcAft>
            </a:pPr>
            <a:r>
              <a:rPr lang="en-US" sz="2200" dirty="0">
                <a:latin typeface="Times New Roman" panose="02020603050405020304" pitchFamily="18" charset="0"/>
                <a:cs typeface="Times New Roman" panose="02020603050405020304" pitchFamily="18" charset="0"/>
              </a:rPr>
              <a:t>Errors can be detected much earlier.</a:t>
            </a:r>
          </a:p>
          <a:p>
            <a:pPr algn="just">
              <a:spcAft>
                <a:spcPts val="1200"/>
              </a:spcAf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Disadvantages</a:t>
            </a:r>
          </a:p>
          <a:p>
            <a:pPr marL="800100" lvl="1" indent="-342900" algn="just">
              <a:spcAft>
                <a:spcPts val="1200"/>
              </a:spcAft>
            </a:pPr>
            <a:r>
              <a:rPr lang="en-US" sz="2200" dirty="0">
                <a:latin typeface="Times New Roman" panose="02020603050405020304" pitchFamily="18" charset="0"/>
                <a:cs typeface="Times New Roman" panose="02020603050405020304" pitchFamily="18" charset="0"/>
              </a:rPr>
              <a:t>Leads to implementing and then repairing way of building systems.</a:t>
            </a:r>
          </a:p>
          <a:p>
            <a:pPr marL="800100" lvl="1" indent="-342900" algn="just">
              <a:spcAft>
                <a:spcPts val="1200"/>
              </a:spcAft>
            </a:pPr>
            <a:r>
              <a:rPr lang="en-US" sz="2200" dirty="0">
                <a:latin typeface="Times New Roman" panose="02020603050405020304" pitchFamily="18" charset="0"/>
                <a:cs typeface="Times New Roman" panose="02020603050405020304" pitchFamily="18" charset="0"/>
              </a:rPr>
              <a:t>Incomplete or insufficient problem analysis.</a:t>
            </a:r>
          </a:p>
          <a:p>
            <a:pPr marL="457200" lvl="1" indent="0" algn="just">
              <a:spcAft>
                <a:spcPts val="1200"/>
              </a:spcAft>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36863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1771" y="734832"/>
            <a:ext cx="8763000" cy="673364"/>
          </a:xfrm>
        </p:spPr>
        <p:txBody>
          <a:bodyPr>
            <a:noAutofit/>
          </a:bodyPr>
          <a:lstStyle/>
          <a:p>
            <a:pPr>
              <a:spcAft>
                <a:spcPts val="600"/>
              </a:spcAft>
            </a:pPr>
            <a:r>
              <a:rPr lang="en-IN"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Spiral Model</a:t>
            </a:r>
          </a:p>
        </p:txBody>
      </p:sp>
      <p:sp>
        <p:nvSpPr>
          <p:cNvPr id="5" name="Slide Number Placeholder 2"/>
          <p:cNvSpPr>
            <a:spLocks noGrp="1"/>
          </p:cNvSpPr>
          <p:nvPr>
            <p:ph type="sldNum" sz="quarter" idx="12"/>
          </p:nvPr>
        </p:nvSpPr>
        <p:spPr>
          <a:xfrm>
            <a:off x="8251543" y="5872692"/>
            <a:ext cx="2133600" cy="304271"/>
          </a:xfrm>
        </p:spPr>
        <p:txBody>
          <a:bodyPr/>
          <a:lstStyle/>
          <a:p>
            <a:fld id="{5EA8BEFB-AE5B-48F9-BBAD-B489CDE48C80}" type="slidenum">
              <a:rPr lang="en-US" smtClean="0">
                <a:solidFill>
                  <a:prstClr val="black">
                    <a:tint val="75000"/>
                  </a:prstClr>
                </a:solidFill>
              </a:rPr>
              <a:pPr/>
              <a:t>34</a:t>
            </a:fld>
            <a:endParaRPr lang="en-US" dirty="0">
              <a:solidFill>
                <a:prstClr val="black">
                  <a:tint val="75000"/>
                </a:prstClr>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6887" y="1480204"/>
            <a:ext cx="6958533"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57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Downloads\Files\1200px-Spiral_model_(Boehm,_1988).svg.png"/>
          <p:cNvPicPr>
            <a:picLocks noGrp="1" noChangeAspect="1" noChangeArrowheads="1"/>
          </p:cNvPicPr>
          <p:nvPr>
            <p:ph idx="1"/>
          </p:nvPr>
        </p:nvPicPr>
        <p:blipFill>
          <a:blip r:embed="rId2"/>
          <a:srcRect/>
          <a:stretch>
            <a:fillRect/>
          </a:stretch>
        </p:blipFill>
        <p:spPr bwMode="auto">
          <a:xfrm>
            <a:off x="1520981" y="0"/>
            <a:ext cx="9089679" cy="6857999"/>
          </a:xfrm>
          <a:prstGeom prst="rect">
            <a:avLst/>
          </a:prstGeom>
          <a:noFill/>
        </p:spPr>
      </p:pic>
    </p:spTree>
    <p:extLst>
      <p:ext uri="{BB962C8B-B14F-4D97-AF65-F5344CB8AC3E}">
        <p14:creationId xmlns:p14="http://schemas.microsoft.com/office/powerpoint/2010/main" val="402639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4665"/>
          </a:xfrm>
        </p:spPr>
        <p:txBody>
          <a:bodyPr/>
          <a:lstStyle/>
          <a:p>
            <a:r>
              <a:rPr lang="en-US" b="1" dirty="0">
                <a:latin typeface="Times New Roman" panose="02020603050405020304" pitchFamily="18" charset="0"/>
                <a:cs typeface="Times New Roman" panose="02020603050405020304" pitchFamily="18" charset="0"/>
              </a:rPr>
              <a:t>Spiral model</a:t>
            </a:r>
          </a:p>
        </p:txBody>
      </p:sp>
      <p:sp>
        <p:nvSpPr>
          <p:cNvPr id="3" name="Content Placeholder 2"/>
          <p:cNvSpPr>
            <a:spLocks noGrp="1"/>
          </p:cNvSpPr>
          <p:nvPr>
            <p:ph idx="1"/>
          </p:nvPr>
        </p:nvSpPr>
        <p:spPr>
          <a:xfrm>
            <a:off x="838200" y="1285592"/>
            <a:ext cx="10515600" cy="4891371"/>
          </a:xfrm>
        </p:spPr>
        <p:txBody>
          <a:bodyPr/>
          <a:lstStyle/>
          <a:p>
            <a:pPr marL="285750" indent="-285750" algn="just">
              <a:spcAft>
                <a:spcPts val="1200"/>
              </a:spcAft>
              <a:defRPr/>
            </a:pPr>
            <a:r>
              <a:rPr lang="en-US" sz="2200" dirty="0">
                <a:latin typeface="Times New Roman" panose="02020603050405020304" pitchFamily="18" charset="0"/>
                <a:cs typeface="Times New Roman" panose="02020603050405020304" pitchFamily="18" charset="0"/>
              </a:rPr>
              <a:t>Couples iterative nature of prototyping with the controlled and systematic aspects.</a:t>
            </a:r>
          </a:p>
          <a:p>
            <a:pPr marL="285750" indent="-285750" algn="just">
              <a:spcAft>
                <a:spcPts val="1200"/>
              </a:spcAft>
              <a:defRPr/>
            </a:pPr>
            <a:r>
              <a:rPr lang="en-US" sz="2200" dirty="0">
                <a:latin typeface="Times New Roman" panose="02020603050405020304" pitchFamily="18" charset="0"/>
                <a:cs typeface="Times New Roman" panose="02020603050405020304" pitchFamily="18" charset="0"/>
              </a:rPr>
              <a:t>Using spiral, software developed in a series of evolutionary release.</a:t>
            </a:r>
          </a:p>
          <a:p>
            <a:pPr marL="742950" lvl="1" indent="-285750" algn="just">
              <a:spcAft>
                <a:spcPts val="1200"/>
              </a:spcAft>
              <a:buFont typeface="Wingdings" pitchFamily="2" charset="2"/>
              <a:buChar char="§"/>
              <a:defRPr/>
            </a:pPr>
            <a:r>
              <a:rPr lang="en-US" sz="2200" dirty="0">
                <a:latin typeface="Times New Roman" panose="02020603050405020304" pitchFamily="18" charset="0"/>
                <a:cs typeface="Times New Roman" panose="02020603050405020304" pitchFamily="18" charset="0"/>
              </a:rPr>
              <a:t>Early iteration, release might be on paper or prototype.</a:t>
            </a:r>
          </a:p>
          <a:p>
            <a:pPr marL="742950" lvl="1" indent="-285750" algn="just">
              <a:spcAft>
                <a:spcPts val="1200"/>
              </a:spcAft>
              <a:buFont typeface="Wingdings" pitchFamily="2" charset="2"/>
              <a:buChar char="§"/>
              <a:defRPr/>
            </a:pPr>
            <a:r>
              <a:rPr lang="en-US" sz="2200" dirty="0">
                <a:latin typeface="Times New Roman" panose="02020603050405020304" pitchFamily="18" charset="0"/>
                <a:cs typeface="Times New Roman" panose="02020603050405020304" pitchFamily="18" charset="0"/>
              </a:rPr>
              <a:t>Later iteration, more complete version of software.</a:t>
            </a:r>
          </a:p>
          <a:p>
            <a:pPr marL="285750" indent="-285750" algn="just">
              <a:spcAft>
                <a:spcPts val="1200"/>
              </a:spcAft>
              <a:defRPr/>
            </a:pPr>
            <a:r>
              <a:rPr lang="en-US" sz="2200" dirty="0">
                <a:latin typeface="Times New Roman" panose="02020603050405020304" pitchFamily="18" charset="0"/>
                <a:cs typeface="Times New Roman" panose="02020603050405020304" pitchFamily="18" charset="0"/>
              </a:rPr>
              <a:t>Divided into framework activities </a:t>
            </a:r>
            <a:r>
              <a:rPr lang="en-IN" sz="2200" dirty="0">
                <a:latin typeface="Times New Roman" panose="02020603050405020304" pitchFamily="18" charset="0"/>
                <a:cs typeface="Times New Roman" panose="02020603050405020304" pitchFamily="18" charset="0"/>
              </a:rPr>
              <a:t>(C,P,M,C,D). Each activity represent one segment.</a:t>
            </a:r>
          </a:p>
          <a:p>
            <a:pPr marL="285750" indent="-285750" algn="just">
              <a:spcAft>
                <a:spcPts val="1200"/>
              </a:spcAft>
              <a:defRPr/>
            </a:pPr>
            <a:r>
              <a:rPr lang="en-IN" sz="2200" dirty="0">
                <a:latin typeface="Times New Roman" panose="02020603050405020304" pitchFamily="18" charset="0"/>
                <a:cs typeface="Times New Roman" panose="02020603050405020304" pitchFamily="18" charset="0"/>
              </a:rPr>
              <a:t>The spiral model is a realistic approach to the development of large scale system and software.</a:t>
            </a:r>
          </a:p>
          <a:p>
            <a:pPr marL="285750" indent="-285750" algn="just">
              <a:spcAft>
                <a:spcPts val="1200"/>
              </a:spcAft>
              <a:defRPr/>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7793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6970"/>
          </a:xfrm>
        </p:spPr>
        <p:txBody>
          <a:bodyPr>
            <a:normAutofit fontScale="90000"/>
          </a:bodyPr>
          <a:lstStyle/>
          <a:p>
            <a:r>
              <a:rPr lang="en-US" dirty="0" err="1"/>
              <a:t>Cont</a:t>
            </a:r>
            <a:r>
              <a:rPr lang="en-US" dirty="0"/>
              <a:t>…</a:t>
            </a:r>
          </a:p>
        </p:txBody>
      </p:sp>
      <p:sp>
        <p:nvSpPr>
          <p:cNvPr id="3" name="Content Placeholder 2"/>
          <p:cNvSpPr>
            <a:spLocks noGrp="1"/>
          </p:cNvSpPr>
          <p:nvPr>
            <p:ph idx="1"/>
          </p:nvPr>
        </p:nvSpPr>
        <p:spPr>
          <a:xfrm>
            <a:off x="838200" y="1367073"/>
            <a:ext cx="10515600" cy="4809890"/>
          </a:xfrm>
        </p:spPr>
        <p:txBody>
          <a:bodyPr>
            <a:normAutofit/>
          </a:bodyPr>
          <a:lstStyle/>
          <a:p>
            <a:pPr algn="just">
              <a:spcAft>
                <a:spcPts val="1200"/>
              </a:spcAft>
              <a:defRPr/>
            </a:pPr>
            <a:r>
              <a:rPr lang="en-US" sz="2200" dirty="0">
                <a:latin typeface="Times New Roman" panose="02020603050405020304" pitchFamily="18" charset="0"/>
                <a:cs typeface="Times New Roman" panose="02020603050405020304" pitchFamily="18" charset="0"/>
              </a:rPr>
              <a:t>When to use Spiral Model?</a:t>
            </a:r>
          </a:p>
          <a:p>
            <a:pPr marL="742950" lvl="1" indent="-285750" algn="just">
              <a:spcAft>
                <a:spcPts val="1200"/>
              </a:spcAft>
            </a:pPr>
            <a:r>
              <a:rPr lang="en-US" sz="2200" dirty="0">
                <a:latin typeface="Times New Roman" panose="02020603050405020304" pitchFamily="18" charset="0"/>
                <a:cs typeface="Times New Roman" panose="02020603050405020304" pitchFamily="18" charset="0"/>
              </a:rPr>
              <a:t>When costs and risk evaluation is important.</a:t>
            </a:r>
          </a:p>
          <a:p>
            <a:pPr marL="742950" lvl="1" indent="-285750" algn="just">
              <a:spcAft>
                <a:spcPts val="1200"/>
              </a:spcAft>
            </a:pPr>
            <a:r>
              <a:rPr lang="en-US" sz="2200" dirty="0">
                <a:latin typeface="Times New Roman" panose="02020603050405020304" pitchFamily="18" charset="0"/>
                <a:cs typeface="Times New Roman" panose="02020603050405020304" pitchFamily="18" charset="0"/>
              </a:rPr>
              <a:t>For medium to high-risk projects.</a:t>
            </a:r>
          </a:p>
          <a:p>
            <a:pPr marL="742950" lvl="1" indent="-285750" algn="just">
              <a:spcAft>
                <a:spcPts val="1200"/>
              </a:spcAft>
            </a:pPr>
            <a:r>
              <a:rPr lang="en-US" sz="2200" dirty="0">
                <a:latin typeface="Times New Roman" panose="02020603050405020304" pitchFamily="18" charset="0"/>
                <a:cs typeface="Times New Roman" panose="02020603050405020304" pitchFamily="18" charset="0"/>
              </a:rPr>
              <a:t>Users are unsure of their needs.</a:t>
            </a:r>
          </a:p>
          <a:p>
            <a:pPr marL="742950" lvl="1" indent="-285750" algn="just">
              <a:spcAft>
                <a:spcPts val="1200"/>
              </a:spcAft>
            </a:pPr>
            <a:r>
              <a:rPr lang="en-US" sz="2200" dirty="0">
                <a:latin typeface="Times New Roman" panose="02020603050405020304" pitchFamily="18" charset="0"/>
                <a:cs typeface="Times New Roman" panose="02020603050405020304" pitchFamily="18" charset="0"/>
              </a:rPr>
              <a:t>Requirements are complex.</a:t>
            </a:r>
          </a:p>
          <a:p>
            <a:pPr marL="742950" lvl="1" indent="-285750" algn="just">
              <a:spcAft>
                <a:spcPts val="1200"/>
              </a:spcAft>
            </a:pPr>
            <a:r>
              <a:rPr lang="en-US" sz="2200" dirty="0">
                <a:latin typeface="Times New Roman" panose="02020603050405020304" pitchFamily="18" charset="0"/>
                <a:cs typeface="Times New Roman" panose="02020603050405020304" pitchFamily="18" charset="0"/>
              </a:rPr>
              <a:t>Significant changes are expected.</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66086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2237"/>
          </a:xfrm>
        </p:spPr>
        <p:txBody>
          <a:bodyPr/>
          <a:lstStyle/>
          <a:p>
            <a:r>
              <a:rPr lang="en-US" dirty="0" err="1"/>
              <a:t>Cont</a:t>
            </a:r>
            <a:r>
              <a:rPr lang="en-US" dirty="0"/>
              <a:t>…</a:t>
            </a:r>
          </a:p>
        </p:txBody>
      </p:sp>
      <p:sp>
        <p:nvSpPr>
          <p:cNvPr id="3" name="Content Placeholder 2"/>
          <p:cNvSpPr>
            <a:spLocks noGrp="1"/>
          </p:cNvSpPr>
          <p:nvPr>
            <p:ph idx="1"/>
          </p:nvPr>
        </p:nvSpPr>
        <p:spPr>
          <a:xfrm>
            <a:off x="838200" y="1013988"/>
            <a:ext cx="10515600" cy="5162975"/>
          </a:xfrm>
        </p:spPr>
        <p:txBody>
          <a:bodyPr>
            <a:normAutofit/>
          </a:bodyPr>
          <a:lstStyle/>
          <a:p>
            <a:pPr algn="just">
              <a:spcAft>
                <a:spcPts val="600"/>
              </a:spcAft>
              <a:defRPr/>
            </a:pPr>
            <a:r>
              <a:rPr lang="en-US" sz="2200" dirty="0">
                <a:latin typeface="Times New Roman" panose="02020603050405020304" pitchFamily="18" charset="0"/>
                <a:cs typeface="Times New Roman" panose="02020603050405020304" pitchFamily="18" charset="0"/>
              </a:rPr>
              <a:t>Advantages</a:t>
            </a:r>
          </a:p>
          <a:p>
            <a:pPr marL="800100" lvl="1" indent="-342900" algn="just">
              <a:spcAft>
                <a:spcPts val="600"/>
              </a:spcAft>
            </a:pPr>
            <a:r>
              <a:rPr lang="en-US" sz="2200" dirty="0">
                <a:latin typeface="Times New Roman" panose="02020603050405020304" pitchFamily="18" charset="0"/>
                <a:cs typeface="Times New Roman" panose="02020603050405020304" pitchFamily="18" charset="0"/>
              </a:rPr>
              <a:t>High amount of risk analysis hence, avoidance of Risk is enhanced.</a:t>
            </a:r>
          </a:p>
          <a:p>
            <a:pPr marL="800100" lvl="1" indent="-342900" algn="just">
              <a:spcAft>
                <a:spcPts val="600"/>
              </a:spcAft>
            </a:pPr>
            <a:r>
              <a:rPr lang="en-US" sz="2200" dirty="0">
                <a:latin typeface="Times New Roman" panose="02020603050405020304" pitchFamily="18" charset="0"/>
                <a:cs typeface="Times New Roman" panose="02020603050405020304" pitchFamily="18" charset="0"/>
              </a:rPr>
              <a:t>Good for large projects.</a:t>
            </a:r>
          </a:p>
          <a:p>
            <a:pPr marL="800100" lvl="1" indent="-342900" algn="just">
              <a:spcAft>
                <a:spcPts val="600"/>
              </a:spcAft>
            </a:pPr>
            <a:r>
              <a:rPr lang="en-US" sz="2200" dirty="0">
                <a:latin typeface="Times New Roman" panose="02020603050405020304" pitchFamily="18" charset="0"/>
                <a:cs typeface="Times New Roman" panose="02020603050405020304" pitchFamily="18" charset="0"/>
              </a:rPr>
              <a:t>Strong approval and documentation control.</a:t>
            </a:r>
          </a:p>
          <a:p>
            <a:pPr marL="800100" lvl="1" indent="-342900" algn="just">
              <a:spcAft>
                <a:spcPts val="600"/>
              </a:spcAft>
            </a:pPr>
            <a:r>
              <a:rPr lang="en-US" sz="2200" dirty="0">
                <a:latin typeface="Times New Roman" panose="02020603050405020304" pitchFamily="18" charset="0"/>
                <a:cs typeface="Times New Roman" panose="02020603050405020304" pitchFamily="18" charset="0"/>
              </a:rPr>
              <a:t>Additional Functionality can be added at a later date.</a:t>
            </a:r>
          </a:p>
          <a:p>
            <a:pPr marL="800100" lvl="1" indent="-342900" algn="just">
              <a:spcAft>
                <a:spcPts val="600"/>
              </a:spcAft>
            </a:pPr>
            <a:r>
              <a:rPr lang="en-US" sz="2200" dirty="0">
                <a:latin typeface="Times New Roman" panose="02020603050405020304" pitchFamily="18" charset="0"/>
                <a:cs typeface="Times New Roman" panose="02020603050405020304" pitchFamily="18" charset="0"/>
              </a:rPr>
              <a:t>Software is produced early in the Software Life Cycle.</a:t>
            </a:r>
          </a:p>
          <a:p>
            <a:pPr algn="just">
              <a:spcAft>
                <a:spcPts val="600"/>
              </a:spcAft>
            </a:pPr>
            <a:r>
              <a:rPr lang="en-US" sz="2200" dirty="0">
                <a:latin typeface="Times New Roman" panose="02020603050405020304" pitchFamily="18" charset="0"/>
                <a:cs typeface="Times New Roman" panose="02020603050405020304" pitchFamily="18" charset="0"/>
              </a:rPr>
              <a:t>Disadvantages</a:t>
            </a:r>
          </a:p>
          <a:p>
            <a:pPr marL="800100" lvl="1" indent="-342900" algn="just">
              <a:spcAft>
                <a:spcPts val="600"/>
              </a:spcAft>
            </a:pPr>
            <a:r>
              <a:rPr lang="en-US" sz="2200" dirty="0">
                <a:latin typeface="Times New Roman" panose="02020603050405020304" pitchFamily="18" charset="0"/>
                <a:cs typeface="Times New Roman" panose="02020603050405020304" pitchFamily="18" charset="0"/>
              </a:rPr>
              <a:t>Can be a costly model to use.</a:t>
            </a:r>
          </a:p>
          <a:p>
            <a:pPr marL="800100" lvl="1" indent="-342900" algn="just">
              <a:spcAft>
                <a:spcPts val="600"/>
              </a:spcAft>
            </a:pPr>
            <a:r>
              <a:rPr lang="en-US" sz="2200" dirty="0">
                <a:latin typeface="Times New Roman" panose="02020603050405020304" pitchFamily="18" charset="0"/>
                <a:cs typeface="Times New Roman" panose="02020603050405020304" pitchFamily="18" charset="0"/>
              </a:rPr>
              <a:t>Risk analysis requires highly specific expertise.</a:t>
            </a:r>
          </a:p>
          <a:p>
            <a:pPr marL="800100" lvl="1" indent="-342900" algn="just">
              <a:spcAft>
                <a:spcPts val="600"/>
              </a:spcAft>
            </a:pPr>
            <a:r>
              <a:rPr lang="en-US" sz="2200" dirty="0">
                <a:latin typeface="Times New Roman" panose="02020603050405020304" pitchFamily="18" charset="0"/>
                <a:cs typeface="Times New Roman" panose="02020603050405020304" pitchFamily="18" charset="0"/>
              </a:rPr>
              <a:t>Project’s success is highly dependent on the risk analysis phase.</a:t>
            </a:r>
          </a:p>
          <a:p>
            <a:pPr marL="800100" lvl="1" indent="-342900" algn="just">
              <a:spcAft>
                <a:spcPts val="600"/>
              </a:spcAft>
            </a:pPr>
            <a:r>
              <a:rPr lang="en-US" sz="2200" dirty="0">
                <a:latin typeface="Times New Roman" panose="02020603050405020304" pitchFamily="18" charset="0"/>
                <a:cs typeface="Times New Roman" panose="02020603050405020304" pitchFamily="18" charset="0"/>
              </a:rPr>
              <a:t>Doesn’t work well for smaller projects.</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27553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Incremental Model</a:t>
            </a:r>
          </a:p>
        </p:txBody>
      </p:sp>
      <p:sp>
        <p:nvSpPr>
          <p:cNvPr id="3" name="Content Placeholder 2"/>
          <p:cNvSpPr>
            <a:spLocks noGrp="1"/>
          </p:cNvSpPr>
          <p:nvPr>
            <p:ph sz="half" idx="1"/>
          </p:nvPr>
        </p:nvSpPr>
        <p:spPr>
          <a:xfrm>
            <a:off x="838200" y="1825624"/>
            <a:ext cx="6277824" cy="4810565"/>
          </a:xfrm>
        </p:spPr>
        <p:txBody>
          <a:bodyPr>
            <a:normAutofit/>
          </a:bodyPr>
          <a:lstStyle/>
          <a:p>
            <a:r>
              <a:rPr lang="en-US" sz="2200" dirty="0">
                <a:latin typeface="Times New Roman" panose="02020603050405020304" pitchFamily="18" charset="0"/>
                <a:cs typeface="Times New Roman" panose="02020603050405020304" pitchFamily="18" charset="0"/>
              </a:rPr>
              <a:t>System development is broken down into many mini development projects</a:t>
            </a:r>
          </a:p>
          <a:p>
            <a:r>
              <a:rPr lang="en-US" sz="2200" dirty="0">
                <a:latin typeface="Times New Roman" panose="02020603050405020304" pitchFamily="18" charset="0"/>
                <a:cs typeface="Times New Roman" panose="02020603050405020304" pitchFamily="18" charset="0"/>
              </a:rPr>
              <a:t>Partial systems are successively built to produce a final total system</a:t>
            </a:r>
          </a:p>
          <a:p>
            <a:r>
              <a:rPr lang="en-US" sz="2200" dirty="0">
                <a:latin typeface="Times New Roman" panose="02020603050405020304" pitchFamily="18" charset="0"/>
                <a:cs typeface="Times New Roman" panose="02020603050405020304" pitchFamily="18" charset="0"/>
              </a:rPr>
              <a:t>Highest priority requirement is tackled first</a:t>
            </a:r>
          </a:p>
          <a:p>
            <a:r>
              <a:rPr lang="en-US" sz="2200" dirty="0">
                <a:latin typeface="Times New Roman" panose="02020603050405020304" pitchFamily="18" charset="0"/>
                <a:cs typeface="Times New Roman" panose="02020603050405020304" pitchFamily="18" charset="0"/>
              </a:rPr>
              <a:t>Once the incremented portion is developed, requirements for that increment are frozen</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15612" y="1825624"/>
            <a:ext cx="4409038" cy="4538961"/>
          </a:xfrm>
        </p:spPr>
      </p:pic>
    </p:spTree>
    <p:extLst>
      <p:ext uri="{BB962C8B-B14F-4D97-AF65-F5344CB8AC3E}">
        <p14:creationId xmlns:p14="http://schemas.microsoft.com/office/powerpoint/2010/main" val="1620475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What is Software Engineering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spcAft>
                <a:spcPts val="1200"/>
              </a:spcAft>
            </a:pPr>
            <a:r>
              <a:rPr lang="en-IN" sz="2200" dirty="0">
                <a:latin typeface="Times New Roman" panose="02020603050405020304" pitchFamily="18" charset="0"/>
                <a:cs typeface="Times New Roman" panose="02020603050405020304" pitchFamily="18" charset="0"/>
              </a:rPr>
              <a:t>Software engineering </a:t>
            </a:r>
          </a:p>
          <a:p>
            <a:pPr lvl="1" algn="just"/>
            <a:r>
              <a:rPr lang="en-GB" sz="2200" dirty="0">
                <a:latin typeface="Times New Roman" panose="02020603050405020304" pitchFamily="18" charset="0"/>
                <a:cs typeface="Times New Roman" panose="02020603050405020304" pitchFamily="18" charset="0"/>
              </a:rPr>
              <a:t>Software engineering is an engineering discipline which is concerned with all aspects of software production.</a:t>
            </a:r>
          </a:p>
          <a:p>
            <a:pPr lvl="1" algn="just"/>
            <a:endParaRPr lang="en-US" sz="2200" dirty="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It is the science and art of building (designing and writing programs) a software systems that are:</a:t>
            </a:r>
          </a:p>
          <a:p>
            <a:pPr marL="914400" lvl="2" indent="0" algn="just">
              <a:buNone/>
            </a:pPr>
            <a:r>
              <a:rPr lang="en-US" sz="2200" dirty="0">
                <a:latin typeface="Times New Roman" panose="02020603050405020304" pitchFamily="18" charset="0"/>
                <a:cs typeface="Times New Roman" panose="02020603050405020304" pitchFamily="18" charset="0"/>
              </a:rPr>
              <a:t>1) on time</a:t>
            </a:r>
          </a:p>
          <a:p>
            <a:pPr marL="914400" lvl="2" indent="0" algn="just">
              <a:buNone/>
            </a:pPr>
            <a:r>
              <a:rPr lang="en-US" sz="2200" dirty="0">
                <a:latin typeface="Times New Roman" panose="02020603050405020304" pitchFamily="18" charset="0"/>
                <a:cs typeface="Times New Roman" panose="02020603050405020304" pitchFamily="18" charset="0"/>
              </a:rPr>
              <a:t>2) on budget</a:t>
            </a:r>
          </a:p>
          <a:p>
            <a:pPr marL="914400" lvl="2" indent="0" algn="just">
              <a:buNone/>
            </a:pPr>
            <a:r>
              <a:rPr lang="en-US" sz="2200" dirty="0">
                <a:latin typeface="Times New Roman" panose="02020603050405020304" pitchFamily="18" charset="0"/>
                <a:cs typeface="Times New Roman" panose="02020603050405020304" pitchFamily="18" charset="0"/>
              </a:rPr>
              <a:t>3) with acceptable performance</a:t>
            </a:r>
          </a:p>
          <a:p>
            <a:pPr marL="914400" lvl="2" indent="0" algn="just">
              <a:buNone/>
            </a:pPr>
            <a:r>
              <a:rPr lang="en-US" sz="2200" dirty="0">
                <a:latin typeface="Times New Roman" panose="02020603050405020304" pitchFamily="18" charset="0"/>
                <a:cs typeface="Times New Roman" panose="02020603050405020304" pitchFamily="18" charset="0"/>
              </a:rPr>
              <a:t>4) with correct operation</a:t>
            </a:r>
          </a:p>
        </p:txBody>
      </p:sp>
    </p:spTree>
    <p:extLst>
      <p:ext uri="{BB962C8B-B14F-4D97-AF65-F5344CB8AC3E}">
        <p14:creationId xmlns:p14="http://schemas.microsoft.com/office/powerpoint/2010/main" val="30032207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2237"/>
          </a:xfrm>
        </p:spPr>
        <p:txBody>
          <a:bodyPr/>
          <a:lstStyle/>
          <a:p>
            <a:r>
              <a:rPr lang="en-US" dirty="0" err="1"/>
              <a:t>Cont</a:t>
            </a:r>
            <a:r>
              <a:rPr lang="en-US" dirty="0"/>
              <a:t>…</a:t>
            </a:r>
          </a:p>
        </p:txBody>
      </p:sp>
      <p:sp>
        <p:nvSpPr>
          <p:cNvPr id="6" name="Content Placeholder 5"/>
          <p:cNvSpPr>
            <a:spLocks noGrp="1"/>
          </p:cNvSpPr>
          <p:nvPr>
            <p:ph idx="1"/>
          </p:nvPr>
        </p:nvSpPr>
        <p:spPr>
          <a:xfrm>
            <a:off x="838200" y="1167897"/>
            <a:ext cx="10515600" cy="5009066"/>
          </a:xfrm>
        </p:spPr>
        <p:txBody>
          <a:bodyPr/>
          <a:lstStyle/>
          <a:p>
            <a:r>
              <a:rPr lang="en-US" sz="2200" dirty="0">
                <a:latin typeface="Times New Roman" panose="02020603050405020304" pitchFamily="18" charset="0"/>
                <a:cs typeface="Times New Roman" panose="02020603050405020304" pitchFamily="18" charset="0"/>
              </a:rPr>
              <a:t>When to use?</a:t>
            </a:r>
          </a:p>
          <a:p>
            <a:pPr lvl="1"/>
            <a:r>
              <a:rPr lang="en-US" sz="2200" dirty="0">
                <a:latin typeface="Times New Roman" panose="02020603050405020304" pitchFamily="18" charset="0"/>
                <a:cs typeface="Times New Roman" panose="02020603050405020304" pitchFamily="18" charset="0"/>
              </a:rPr>
              <a:t>Requirements of the system are clearly understood</a:t>
            </a:r>
          </a:p>
          <a:p>
            <a:pPr lvl="1"/>
            <a:r>
              <a:rPr lang="en-US" sz="2200" dirty="0">
                <a:latin typeface="Times New Roman" panose="02020603050405020304" pitchFamily="18" charset="0"/>
                <a:cs typeface="Times New Roman" panose="02020603050405020304" pitchFamily="18" charset="0"/>
              </a:rPr>
              <a:t>When demand for an early release of a product arises</a:t>
            </a:r>
          </a:p>
          <a:p>
            <a:pPr lvl="1"/>
            <a:r>
              <a:rPr lang="en-US" sz="2200" dirty="0">
                <a:latin typeface="Times New Roman" panose="02020603050405020304" pitchFamily="18" charset="0"/>
                <a:cs typeface="Times New Roman" panose="02020603050405020304" pitchFamily="18" charset="0"/>
              </a:rPr>
              <a:t>When software engineering team are not very well skilled or trained</a:t>
            </a:r>
          </a:p>
          <a:p>
            <a:pPr lvl="1"/>
            <a:r>
              <a:rPr lang="en-US" sz="2200" dirty="0">
                <a:latin typeface="Times New Roman" panose="02020603050405020304" pitchFamily="18" charset="0"/>
                <a:cs typeface="Times New Roman" panose="02020603050405020304" pitchFamily="18" charset="0"/>
              </a:rPr>
              <a:t>When high-risk features and goals are involved</a:t>
            </a:r>
          </a:p>
          <a:p>
            <a:pPr lvl="1"/>
            <a:r>
              <a:rPr lang="en-US" sz="2200" dirty="0">
                <a:latin typeface="Times New Roman" panose="02020603050405020304" pitchFamily="18" charset="0"/>
                <a:cs typeface="Times New Roman" panose="02020603050405020304" pitchFamily="18" charset="0"/>
              </a:rPr>
              <a:t>Such methodology is more in use for web application and product based companies</a:t>
            </a:r>
          </a:p>
          <a:p>
            <a:pPr marL="0" indent="0">
              <a:buNone/>
            </a:pPr>
            <a:endParaRPr lang="en-US" dirty="0"/>
          </a:p>
        </p:txBody>
      </p:sp>
    </p:spTree>
    <p:extLst>
      <p:ext uri="{BB962C8B-B14F-4D97-AF65-F5344CB8AC3E}">
        <p14:creationId xmlns:p14="http://schemas.microsoft.com/office/powerpoint/2010/main" val="30328151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9810"/>
          </a:xfrm>
        </p:spPr>
        <p:txBody>
          <a:bodyPr>
            <a:normAutofit fontScale="90000"/>
          </a:bodyPr>
          <a:lstStyle/>
          <a:p>
            <a:r>
              <a:rPr lang="en-US" dirty="0" err="1"/>
              <a:t>Cont</a:t>
            </a:r>
            <a:r>
              <a:rPr lang="en-US" dirty="0"/>
              <a:t>…</a:t>
            </a:r>
          </a:p>
        </p:txBody>
      </p:sp>
      <p:sp>
        <p:nvSpPr>
          <p:cNvPr id="5" name="Content Placeholder 4"/>
          <p:cNvSpPr>
            <a:spLocks noGrp="1"/>
          </p:cNvSpPr>
          <p:nvPr>
            <p:ph idx="1"/>
          </p:nvPr>
        </p:nvSpPr>
        <p:spPr>
          <a:xfrm>
            <a:off x="838200" y="1113577"/>
            <a:ext cx="10515600" cy="5205742"/>
          </a:xfrm>
        </p:spPr>
        <p:txBody>
          <a:bodyPr>
            <a:normAutofit/>
          </a:bodyPr>
          <a:lstStyle/>
          <a:p>
            <a:r>
              <a:rPr lang="en-US" sz="2200" dirty="0">
                <a:latin typeface="Times New Roman" panose="02020603050405020304" pitchFamily="18" charset="0"/>
                <a:cs typeface="Times New Roman" panose="02020603050405020304" pitchFamily="18" charset="0"/>
              </a:rPr>
              <a:t>Advantages</a:t>
            </a:r>
          </a:p>
          <a:p>
            <a:pPr lvl="1"/>
            <a:r>
              <a:rPr lang="en-US" sz="2200" dirty="0">
                <a:latin typeface="Times New Roman" panose="02020603050405020304" pitchFamily="18" charset="0"/>
                <a:cs typeface="Times New Roman" panose="02020603050405020304" pitchFamily="18" charset="0"/>
              </a:rPr>
              <a:t>The software will be generated quickly during the software life cycle.</a:t>
            </a:r>
          </a:p>
          <a:p>
            <a:pPr lvl="1"/>
            <a:r>
              <a:rPr lang="en-US" sz="2200" dirty="0">
                <a:latin typeface="Times New Roman" panose="02020603050405020304" pitchFamily="18" charset="0"/>
                <a:cs typeface="Times New Roman" panose="02020603050405020304" pitchFamily="18" charset="0"/>
              </a:rPr>
              <a:t>It is flexible and less expensive to change requirements and scope.</a:t>
            </a:r>
          </a:p>
          <a:p>
            <a:pPr lvl="1"/>
            <a:r>
              <a:rPr lang="en-US" sz="2200" dirty="0">
                <a:latin typeface="Times New Roman" panose="02020603050405020304" pitchFamily="18" charset="0"/>
                <a:cs typeface="Times New Roman" panose="02020603050405020304" pitchFamily="18" charset="0"/>
              </a:rPr>
              <a:t>This model is less costly compared to others.</a:t>
            </a:r>
          </a:p>
          <a:p>
            <a:pPr lvl="1"/>
            <a:r>
              <a:rPr lang="en-US" sz="2200" dirty="0">
                <a:latin typeface="Times New Roman" panose="02020603050405020304" pitchFamily="18" charset="0"/>
                <a:cs typeface="Times New Roman" panose="02020603050405020304" pitchFamily="18" charset="0"/>
              </a:rPr>
              <a:t>Errors are easy to be identified.</a:t>
            </a:r>
          </a:p>
          <a:p>
            <a:r>
              <a:rPr lang="en-US" sz="2200" dirty="0">
                <a:latin typeface="Times New Roman" panose="02020603050405020304" pitchFamily="18" charset="0"/>
                <a:cs typeface="Times New Roman" panose="02020603050405020304" pitchFamily="18" charset="0"/>
              </a:rPr>
              <a:t>Disadvantages</a:t>
            </a:r>
          </a:p>
          <a:p>
            <a:pPr lvl="1"/>
            <a:r>
              <a:rPr lang="en-US" sz="2200" dirty="0">
                <a:latin typeface="Times New Roman" panose="02020603050405020304" pitchFamily="18" charset="0"/>
                <a:cs typeface="Times New Roman" panose="02020603050405020304" pitchFamily="18" charset="0"/>
              </a:rPr>
              <a:t>It requires a good planning designing.</a:t>
            </a:r>
          </a:p>
          <a:p>
            <a:pPr lvl="1"/>
            <a:r>
              <a:rPr lang="en-US" sz="2200" dirty="0">
                <a:latin typeface="Times New Roman" panose="02020603050405020304" pitchFamily="18" charset="0"/>
                <a:cs typeface="Times New Roman" panose="02020603050405020304" pitchFamily="18" charset="0"/>
              </a:rPr>
              <a:t>Each iteration phase is rigid and does not overlap each other.</a:t>
            </a:r>
          </a:p>
          <a:p>
            <a:pPr lvl="1"/>
            <a:r>
              <a:rPr lang="en-US" sz="2200" dirty="0">
                <a:latin typeface="Times New Roman" panose="02020603050405020304" pitchFamily="18" charset="0"/>
                <a:cs typeface="Times New Roman" panose="02020603050405020304" pitchFamily="18" charset="0"/>
              </a:rPr>
              <a:t>Rectifying a problem in one unit requires correction in all the units and consumes a lot of time</a:t>
            </a:r>
          </a:p>
          <a:p>
            <a:pPr marL="457200" lvl="1"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11627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5FBED-2F45-4700-80DF-00CEA2E91000}"/>
              </a:ext>
            </a:extLst>
          </p:cNvPr>
          <p:cNvSpPr>
            <a:spLocks noGrp="1"/>
          </p:cNvSpPr>
          <p:nvPr>
            <p:ph type="title"/>
          </p:nvPr>
        </p:nvSpPr>
        <p:spPr/>
        <p:txBody>
          <a:bodyPr/>
          <a:lstStyle/>
          <a:p>
            <a:r>
              <a:rPr lang="en-IN" b="1" dirty="0"/>
              <a:t>RAD Model</a:t>
            </a:r>
          </a:p>
        </p:txBody>
      </p:sp>
      <p:pic>
        <p:nvPicPr>
          <p:cNvPr id="5" name="Content Placeholder 4">
            <a:extLst>
              <a:ext uri="{FF2B5EF4-FFF2-40B4-BE49-F238E27FC236}">
                <a16:creationId xmlns:a16="http://schemas.microsoft.com/office/drawing/2014/main" id="{30319EED-EFD0-4B38-B15C-12EF859DF6DE}"/>
              </a:ext>
            </a:extLst>
          </p:cNvPr>
          <p:cNvPicPr>
            <a:picLocks noGrp="1" noChangeAspect="1"/>
          </p:cNvPicPr>
          <p:nvPr>
            <p:ph idx="1"/>
          </p:nvPr>
        </p:nvPicPr>
        <p:blipFill>
          <a:blip r:embed="rId2"/>
          <a:stretch>
            <a:fillRect/>
          </a:stretch>
        </p:blipFill>
        <p:spPr>
          <a:xfrm>
            <a:off x="4119592" y="273392"/>
            <a:ext cx="5521557" cy="6219483"/>
          </a:xfrm>
        </p:spPr>
      </p:pic>
    </p:spTree>
    <p:extLst>
      <p:ext uri="{BB962C8B-B14F-4D97-AF65-F5344CB8AC3E}">
        <p14:creationId xmlns:p14="http://schemas.microsoft.com/office/powerpoint/2010/main" val="37170365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6749"/>
            <a:ext cx="10515600" cy="796704"/>
          </a:xfrm>
        </p:spPr>
        <p:txBody>
          <a:bodyPr>
            <a:normAutofit/>
          </a:bodyPr>
          <a:lstStyle/>
          <a:p>
            <a:r>
              <a:rPr lang="en-US" b="1" dirty="0">
                <a:latin typeface="Times New Roman" panose="02020603050405020304" pitchFamily="18" charset="0"/>
                <a:cs typeface="Times New Roman" panose="02020603050405020304" pitchFamily="18" charset="0"/>
              </a:rPr>
              <a:t>RAD</a:t>
            </a:r>
          </a:p>
        </p:txBody>
      </p:sp>
      <p:sp>
        <p:nvSpPr>
          <p:cNvPr id="3" name="Content Placeholder 2"/>
          <p:cNvSpPr>
            <a:spLocks noGrp="1"/>
          </p:cNvSpPr>
          <p:nvPr>
            <p:ph idx="1"/>
          </p:nvPr>
        </p:nvSpPr>
        <p:spPr>
          <a:xfrm>
            <a:off x="838200" y="1330859"/>
            <a:ext cx="10515600" cy="4846104"/>
          </a:xfrm>
        </p:spPr>
        <p:txBody>
          <a:bodyPr>
            <a:noAutofit/>
          </a:bodyPr>
          <a:lstStyle/>
          <a:p>
            <a:pPr marL="285750" indent="-285750" algn="just">
              <a:spcAft>
                <a:spcPts val="1200"/>
              </a:spcAft>
            </a:pPr>
            <a:r>
              <a:rPr lang="en-IN" sz="2200" dirty="0">
                <a:latin typeface="Times New Roman" panose="02020603050405020304" pitchFamily="18" charset="0"/>
                <a:cs typeface="Times New Roman" panose="02020603050405020304" pitchFamily="18" charset="0"/>
              </a:rPr>
              <a:t>It is a type of incremental model in which; components or functions are developed in parallel as if they were mini projects.</a:t>
            </a:r>
          </a:p>
          <a:p>
            <a:pPr marL="285750" indent="-285750" algn="just">
              <a:spcAft>
                <a:spcPts val="1200"/>
              </a:spcAft>
            </a:pPr>
            <a:r>
              <a:rPr lang="en-US" sz="2200" dirty="0">
                <a:latin typeface="Times New Roman" panose="02020603050405020304" pitchFamily="18" charset="0"/>
                <a:cs typeface="Times New Roman" panose="02020603050405020304" pitchFamily="18" charset="0"/>
              </a:rPr>
              <a:t>The developments are time boxed, delivered and then assembled into a working prototype. </a:t>
            </a:r>
            <a:endParaRPr lang="en-IN" sz="2200" dirty="0">
              <a:latin typeface="Times New Roman" panose="02020603050405020304" pitchFamily="18" charset="0"/>
              <a:cs typeface="Times New Roman" panose="02020603050405020304" pitchFamily="18" charset="0"/>
            </a:endParaRPr>
          </a:p>
          <a:p>
            <a:pPr marL="285750" indent="-285750" algn="just">
              <a:spcAft>
                <a:spcPts val="1200"/>
              </a:spcAft>
            </a:pPr>
            <a:r>
              <a:rPr lang="en-IN" sz="2200" dirty="0">
                <a:latin typeface="Times New Roman" panose="02020603050405020304" pitchFamily="18" charset="0"/>
                <a:cs typeface="Times New Roman" panose="02020603050405020304" pitchFamily="18" charset="0"/>
              </a:rPr>
              <a:t>This can quickly give the customer something to see and use and to provide feedback.</a:t>
            </a:r>
            <a:endParaRPr lang="en-US" sz="2200" dirty="0">
              <a:latin typeface="Times New Roman" panose="02020603050405020304" pitchFamily="18" charset="0"/>
              <a:cs typeface="Times New Roman" panose="02020603050405020304" pitchFamily="18" charset="0"/>
            </a:endParaRPr>
          </a:p>
          <a:p>
            <a:pPr algn="just">
              <a:spcAft>
                <a:spcPts val="1200"/>
              </a:spcAft>
              <a:defRPr/>
            </a:pPr>
            <a:r>
              <a:rPr lang="en-US" sz="2200" dirty="0">
                <a:latin typeface="Times New Roman" panose="02020603050405020304" pitchFamily="18" charset="0"/>
                <a:cs typeface="Times New Roman" panose="02020603050405020304" pitchFamily="18" charset="0"/>
              </a:rPr>
              <a:t>When to Use ?</a:t>
            </a:r>
          </a:p>
          <a:p>
            <a:pPr marL="742950" lvl="1" indent="-285750" algn="just">
              <a:spcAft>
                <a:spcPts val="1200"/>
              </a:spcAft>
              <a:defRPr/>
            </a:pPr>
            <a:r>
              <a:rPr lang="en-IN" sz="2200" dirty="0">
                <a:latin typeface="Times New Roman" panose="02020603050405020304" pitchFamily="18" charset="0"/>
                <a:cs typeface="Times New Roman" panose="02020603050405020304" pitchFamily="18" charset="0"/>
              </a:rPr>
              <a:t>There is a need to create a system that can be modularized in 2-3 months of time.</a:t>
            </a:r>
          </a:p>
          <a:p>
            <a:pPr marL="742950" lvl="1" indent="-285750" algn="just">
              <a:spcAft>
                <a:spcPts val="1200"/>
              </a:spcAft>
              <a:defRPr/>
            </a:pPr>
            <a:r>
              <a:rPr lang="en-IN" sz="2200" dirty="0">
                <a:latin typeface="Times New Roman" panose="02020603050405020304" pitchFamily="18" charset="0"/>
                <a:cs typeface="Times New Roman" panose="02020603050405020304" pitchFamily="18" charset="0"/>
              </a:rPr>
              <a:t>High availability of designers and budget for </a:t>
            </a:r>
            <a:r>
              <a:rPr lang="en-IN" sz="2200" dirty="0" err="1">
                <a:latin typeface="Times New Roman" panose="02020603050405020304" pitchFamily="18" charset="0"/>
                <a:cs typeface="Times New Roman" panose="02020603050405020304" pitchFamily="18" charset="0"/>
              </a:rPr>
              <a:t>modeling</a:t>
            </a:r>
            <a:r>
              <a:rPr lang="en-IN" sz="2200" dirty="0">
                <a:latin typeface="Times New Roman" panose="02020603050405020304" pitchFamily="18" charset="0"/>
                <a:cs typeface="Times New Roman" panose="02020603050405020304" pitchFamily="18" charset="0"/>
              </a:rPr>
              <a:t> along with the cost of automated code generating tools.</a:t>
            </a:r>
          </a:p>
          <a:p>
            <a:pPr marL="742950" lvl="1" indent="-285750" algn="just">
              <a:spcAft>
                <a:spcPts val="1200"/>
              </a:spcAft>
              <a:defRPr/>
            </a:pPr>
            <a:r>
              <a:rPr lang="en-IN" sz="2200" dirty="0">
                <a:latin typeface="Times New Roman" panose="02020603050405020304" pitchFamily="18" charset="0"/>
                <a:cs typeface="Times New Roman" panose="02020603050405020304" pitchFamily="18" charset="0"/>
              </a:rPr>
              <a:t>Resources with high business knowledge are available.</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64995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1728"/>
            <a:ext cx="10515600" cy="5715236"/>
          </a:xfrm>
        </p:spPr>
        <p:txBody>
          <a:bodyPr>
            <a:noAutofit/>
          </a:bodyPr>
          <a:lstStyle/>
          <a:p>
            <a:pPr algn="just">
              <a:spcAft>
                <a:spcPts val="1200"/>
              </a:spcAft>
              <a:defRPr/>
            </a:pPr>
            <a:r>
              <a:rPr lang="en-US" sz="2200" dirty="0">
                <a:latin typeface="Times New Roman" panose="02020603050405020304" pitchFamily="18" charset="0"/>
                <a:cs typeface="Times New Roman" panose="02020603050405020304" pitchFamily="18" charset="0"/>
              </a:rPr>
              <a:t>Advantages</a:t>
            </a:r>
          </a:p>
          <a:p>
            <a:pPr marL="742950" lvl="1" indent="-285750" algn="just">
              <a:spcAft>
                <a:spcPts val="1200"/>
              </a:spcAft>
              <a:defRPr/>
            </a:pPr>
            <a:r>
              <a:rPr lang="en-IN" sz="2200" dirty="0">
                <a:latin typeface="Times New Roman" panose="02020603050405020304" pitchFamily="18" charset="0"/>
                <a:cs typeface="Times New Roman" panose="02020603050405020304" pitchFamily="18" charset="0"/>
              </a:rPr>
              <a:t>Reduced development time.</a:t>
            </a:r>
          </a:p>
          <a:p>
            <a:pPr marL="742950" lvl="1" indent="-285750" algn="just">
              <a:spcAft>
                <a:spcPts val="1200"/>
              </a:spcAft>
              <a:defRPr/>
            </a:pPr>
            <a:r>
              <a:rPr lang="en-IN" sz="2200" dirty="0">
                <a:latin typeface="Times New Roman" panose="02020603050405020304" pitchFamily="18" charset="0"/>
                <a:cs typeface="Times New Roman" panose="02020603050405020304" pitchFamily="18" charset="0"/>
              </a:rPr>
              <a:t>Increases reusability of components.</a:t>
            </a:r>
          </a:p>
          <a:p>
            <a:pPr marL="742950" lvl="1" indent="-285750" algn="just">
              <a:spcAft>
                <a:spcPts val="1200"/>
              </a:spcAft>
              <a:defRPr/>
            </a:pPr>
            <a:r>
              <a:rPr lang="en-IN" sz="2200" dirty="0">
                <a:latin typeface="Times New Roman" panose="02020603050405020304" pitchFamily="18" charset="0"/>
                <a:cs typeface="Times New Roman" panose="02020603050405020304" pitchFamily="18" charset="0"/>
              </a:rPr>
              <a:t>Quick initial reviews occur.</a:t>
            </a:r>
          </a:p>
          <a:p>
            <a:pPr marL="742950" lvl="1" indent="-285750" algn="just">
              <a:spcAft>
                <a:spcPts val="1200"/>
              </a:spcAft>
              <a:defRPr/>
            </a:pPr>
            <a:r>
              <a:rPr lang="en-IN" sz="2200" dirty="0">
                <a:latin typeface="Times New Roman" panose="02020603050405020304" pitchFamily="18" charset="0"/>
                <a:cs typeface="Times New Roman" panose="02020603050405020304" pitchFamily="18" charset="0"/>
              </a:rPr>
              <a:t>Encourages customer feedback.</a:t>
            </a:r>
          </a:p>
          <a:p>
            <a:pPr marL="742950" lvl="1" indent="-285750" algn="just">
              <a:spcAft>
                <a:spcPts val="1200"/>
              </a:spcAft>
              <a:defRPr/>
            </a:pPr>
            <a:r>
              <a:rPr lang="en-IN" sz="2200" dirty="0">
                <a:latin typeface="Times New Roman" panose="02020603050405020304" pitchFamily="18" charset="0"/>
                <a:cs typeface="Times New Roman" panose="02020603050405020304" pitchFamily="18" charset="0"/>
              </a:rPr>
              <a:t>Integration from very beginning solves a lot of integration issues.</a:t>
            </a:r>
            <a:endParaRPr lang="en-US" sz="2200" dirty="0">
              <a:latin typeface="Times New Roman" panose="02020603050405020304" pitchFamily="18" charset="0"/>
              <a:cs typeface="Times New Roman" panose="02020603050405020304" pitchFamily="18" charset="0"/>
            </a:endParaRPr>
          </a:p>
          <a:p>
            <a:pPr algn="just">
              <a:spcAft>
                <a:spcPts val="1200"/>
              </a:spcAft>
              <a:defRPr/>
            </a:pPr>
            <a:r>
              <a:rPr lang="en-US" sz="2200" dirty="0">
                <a:latin typeface="Times New Roman" panose="02020603050405020304" pitchFamily="18" charset="0"/>
                <a:cs typeface="Times New Roman" panose="02020603050405020304" pitchFamily="18" charset="0"/>
              </a:rPr>
              <a:t>Drawback</a:t>
            </a:r>
          </a:p>
          <a:p>
            <a:pPr marL="742950" lvl="1" indent="-285750" algn="just">
              <a:spcAft>
                <a:spcPts val="1200"/>
              </a:spcAft>
              <a:defRPr/>
            </a:pPr>
            <a:r>
              <a:rPr lang="en-US" sz="2200" dirty="0">
                <a:latin typeface="Times New Roman" panose="02020603050405020304" pitchFamily="18" charset="0"/>
                <a:cs typeface="Times New Roman" panose="02020603050405020304" pitchFamily="18" charset="0"/>
              </a:rPr>
              <a:t>For large but scalable projects, RAD requires sufficient human resources.</a:t>
            </a:r>
          </a:p>
          <a:p>
            <a:pPr marL="742950" lvl="1" indent="-285750" algn="just">
              <a:spcAft>
                <a:spcPts val="1200"/>
              </a:spcAft>
              <a:defRPr/>
            </a:pPr>
            <a:r>
              <a:rPr lang="en-US" sz="2200" dirty="0">
                <a:latin typeface="Times New Roman" panose="02020603050405020304" pitchFamily="18" charset="0"/>
                <a:cs typeface="Times New Roman" panose="02020603050405020304" pitchFamily="18" charset="0"/>
              </a:rPr>
              <a:t>Projects fail if developers and customers are not committed in a much shortened time-frame.</a:t>
            </a:r>
          </a:p>
          <a:p>
            <a:pPr marL="742950" lvl="1" indent="-285750" algn="just">
              <a:spcAft>
                <a:spcPts val="1200"/>
              </a:spcAft>
              <a:defRPr/>
            </a:pPr>
            <a:r>
              <a:rPr lang="en-US" sz="2200" dirty="0">
                <a:latin typeface="Times New Roman" panose="02020603050405020304" pitchFamily="18" charset="0"/>
                <a:cs typeface="Times New Roman" panose="02020603050405020304" pitchFamily="18" charset="0"/>
              </a:rPr>
              <a:t>Problematic if system can not be modularized.</a:t>
            </a:r>
          </a:p>
          <a:p>
            <a:pPr marL="742950" lvl="1" indent="-285750" algn="just">
              <a:spcAft>
                <a:spcPts val="1200"/>
              </a:spcAft>
              <a:defRPr/>
            </a:pPr>
            <a:r>
              <a:rPr lang="en-US" sz="2200" dirty="0">
                <a:latin typeface="Times New Roman" panose="02020603050405020304" pitchFamily="18" charset="0"/>
                <a:cs typeface="Times New Roman" panose="02020603050405020304" pitchFamily="18" charset="0"/>
              </a:rPr>
              <a:t>Not appropriate when technical risks are high (heavy use of new technology).</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4300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780296" y="1826005"/>
            <a:ext cx="4032448" cy="4104456"/>
          </a:xfrm>
          <a:prstGeom prst="roundRect">
            <a:avLst>
              <a:gd name="adj" fmla="val 2891"/>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Title 1"/>
          <p:cNvSpPr>
            <a:spLocks noGrp="1"/>
          </p:cNvSpPr>
          <p:nvPr>
            <p:ph type="title"/>
          </p:nvPr>
        </p:nvSpPr>
        <p:spPr>
          <a:xfrm>
            <a:off x="1503252" y="576577"/>
            <a:ext cx="8763000" cy="673364"/>
          </a:xfrm>
        </p:spPr>
        <p:txBody>
          <a:bodyPr>
            <a:noAutofit/>
          </a:bodyPr>
          <a:lstStyle/>
          <a:p>
            <a:pPr>
              <a:spcAft>
                <a:spcPts val="600"/>
              </a:spcAft>
            </a:pPr>
            <a:r>
              <a:rPr lang="en-IN"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Concurrent Development Model</a:t>
            </a:r>
          </a:p>
        </p:txBody>
      </p:sp>
      <p:sp>
        <p:nvSpPr>
          <p:cNvPr id="6" name="Slide Number Placeholder 2"/>
          <p:cNvSpPr>
            <a:spLocks noGrp="1"/>
          </p:cNvSpPr>
          <p:nvPr>
            <p:ph type="sldNum" sz="quarter" idx="12"/>
          </p:nvPr>
        </p:nvSpPr>
        <p:spPr>
          <a:xfrm>
            <a:off x="8333024" y="5714437"/>
            <a:ext cx="2133600" cy="304271"/>
          </a:xfrm>
        </p:spPr>
        <p:txBody>
          <a:bodyPr/>
          <a:lstStyle/>
          <a:p>
            <a:fld id="{5EA8BEFB-AE5B-48F9-BBAD-B489CDE48C80}" type="slidenum">
              <a:rPr lang="en-US" smtClean="0">
                <a:solidFill>
                  <a:prstClr val="black">
                    <a:tint val="75000"/>
                  </a:prstClr>
                </a:solidFill>
              </a:rPr>
              <a:pPr/>
              <a:t>45</a:t>
            </a:fld>
            <a:endParaRPr lang="en-US" dirty="0">
              <a:solidFill>
                <a:prstClr val="black">
                  <a:tint val="75000"/>
                </a:prstClr>
              </a:solidFill>
            </a:endParaRPr>
          </a:p>
        </p:txBody>
      </p:sp>
      <p:sp>
        <p:nvSpPr>
          <p:cNvPr id="7" name="Rectangle 6"/>
          <p:cNvSpPr/>
          <p:nvPr/>
        </p:nvSpPr>
        <p:spPr>
          <a:xfrm>
            <a:off x="6316800" y="1188566"/>
            <a:ext cx="3960440" cy="5170646"/>
          </a:xfrm>
          <a:prstGeom prst="rect">
            <a:avLst/>
          </a:prstGeom>
        </p:spPr>
        <p:txBody>
          <a:bodyPr wrap="square">
            <a:spAutoFit/>
          </a:bodyPr>
          <a:lstStyle/>
          <a:p>
            <a:pPr marL="342900" indent="-342900" algn="just">
              <a:spcAft>
                <a:spcPts val="1200"/>
              </a:spcAft>
              <a:buFont typeface="Arial" pitchFamily="34" charset="0"/>
              <a:buChar char="•"/>
            </a:pPr>
            <a:r>
              <a:rPr lang="en-US" sz="2000" dirty="0">
                <a:latin typeface="Times New Roman" panose="02020603050405020304" pitchFamily="18" charset="0"/>
                <a:cs typeface="Times New Roman" panose="02020603050405020304" pitchFamily="18" charset="0"/>
              </a:rPr>
              <a:t>Allow a software team to represent </a:t>
            </a:r>
            <a:r>
              <a:rPr lang="en-US" sz="2000" b="1" dirty="0">
                <a:latin typeface="Times New Roman" panose="02020603050405020304" pitchFamily="18" charset="0"/>
                <a:cs typeface="Times New Roman" panose="02020603050405020304" pitchFamily="18" charset="0"/>
              </a:rPr>
              <a:t>iterative and concurrent elements </a:t>
            </a:r>
            <a:r>
              <a:rPr lang="en-US" sz="2000" dirty="0">
                <a:latin typeface="Times New Roman" panose="02020603050405020304" pitchFamily="18" charset="0"/>
                <a:cs typeface="Times New Roman" panose="02020603050405020304" pitchFamily="18" charset="0"/>
              </a:rPr>
              <a:t>of any of the process models. </a:t>
            </a:r>
          </a:p>
          <a:p>
            <a:pPr marL="342900" indent="-342900" algn="just">
              <a:spcAft>
                <a:spcPts val="1200"/>
              </a:spcAft>
              <a:buFont typeface="Arial" pitchFamily="34" charset="0"/>
              <a:buChar char="•"/>
            </a:pPr>
            <a:r>
              <a:rPr lang="en-US" sz="2000" dirty="0">
                <a:latin typeface="Times New Roman" panose="02020603050405020304" pitchFamily="18" charset="0"/>
                <a:cs typeface="Times New Roman" panose="02020603050405020304" pitchFamily="18" charset="0"/>
              </a:rPr>
              <a:t>The Figure shows </a:t>
            </a:r>
            <a:r>
              <a:rPr lang="en-US" sz="2000" b="1" dirty="0">
                <a:latin typeface="Times New Roman" panose="02020603050405020304" pitchFamily="18" charset="0"/>
                <a:cs typeface="Times New Roman" panose="02020603050405020304" pitchFamily="18" charset="0"/>
              </a:rPr>
              <a:t>modeling may be in any one of the states </a:t>
            </a:r>
            <a:r>
              <a:rPr lang="en-US" sz="2000" dirty="0">
                <a:latin typeface="Times New Roman" panose="02020603050405020304" pitchFamily="18" charset="0"/>
                <a:cs typeface="Times New Roman" panose="02020603050405020304" pitchFamily="18" charset="0"/>
              </a:rPr>
              <a:t>at any given time. </a:t>
            </a:r>
          </a:p>
          <a:p>
            <a:pPr marL="342900" indent="-342900" algn="just">
              <a:spcAft>
                <a:spcPts val="1200"/>
              </a:spcAft>
              <a:buFont typeface="Arial" pitchFamily="34" charset="0"/>
              <a:buChar char="•"/>
            </a:pPr>
            <a:r>
              <a:rPr lang="en-US" sz="2000" dirty="0">
                <a:latin typeface="Times New Roman" panose="02020603050405020304" pitchFamily="18" charset="0"/>
                <a:cs typeface="Times New Roman" panose="02020603050405020304" pitchFamily="18" charset="0"/>
              </a:rPr>
              <a:t>Each activity, action or task on the network exists </a:t>
            </a:r>
            <a:r>
              <a:rPr lang="en-US" sz="2000" b="1" dirty="0">
                <a:latin typeface="Times New Roman" panose="02020603050405020304" pitchFamily="18" charset="0"/>
                <a:cs typeface="Times New Roman" panose="02020603050405020304" pitchFamily="18" charset="0"/>
              </a:rPr>
              <a:t>simultaneously </a:t>
            </a:r>
            <a:r>
              <a:rPr lang="en-US" sz="2000" dirty="0">
                <a:latin typeface="Times New Roman" panose="02020603050405020304" pitchFamily="18" charset="0"/>
                <a:cs typeface="Times New Roman" panose="02020603050405020304" pitchFamily="18" charset="0"/>
              </a:rPr>
              <a:t>with other activities, actions or tasks.</a:t>
            </a:r>
          </a:p>
          <a:p>
            <a:pPr marL="342900" indent="-342900" algn="just">
              <a:spcAft>
                <a:spcPts val="1200"/>
              </a:spcAft>
              <a:buFont typeface="Arial" pitchFamily="34" charset="0"/>
              <a:buChar char="•"/>
            </a:pPr>
            <a:r>
              <a:rPr lang="en-US" sz="2000" dirty="0">
                <a:latin typeface="Times New Roman" panose="02020603050405020304" pitchFamily="18" charset="0"/>
                <a:cs typeface="Times New Roman" panose="02020603050405020304" pitchFamily="18" charset="0"/>
              </a:rPr>
              <a:t>It is applicable to all types of software development and provides an accurate picture of the current state of a project. </a:t>
            </a:r>
          </a:p>
        </p:txBody>
      </p:sp>
      <p:sp>
        <p:nvSpPr>
          <p:cNvPr id="8" name="Rounded Rectangle 7"/>
          <p:cNvSpPr/>
          <p:nvPr/>
        </p:nvSpPr>
        <p:spPr>
          <a:xfrm>
            <a:off x="4012544" y="1249941"/>
            <a:ext cx="1080120" cy="432048"/>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b="1" dirty="0"/>
              <a:t>Inactive</a:t>
            </a:r>
          </a:p>
        </p:txBody>
      </p:sp>
      <p:grpSp>
        <p:nvGrpSpPr>
          <p:cNvPr id="9" name="Group 8"/>
          <p:cNvGrpSpPr/>
          <p:nvPr/>
        </p:nvGrpSpPr>
        <p:grpSpPr>
          <a:xfrm>
            <a:off x="3097780" y="1465965"/>
            <a:ext cx="1346812" cy="1080120"/>
            <a:chOff x="1785028" y="841276"/>
            <a:chExt cx="1346812" cy="1080120"/>
          </a:xfrm>
        </p:grpSpPr>
        <p:sp>
          <p:nvSpPr>
            <p:cNvPr id="10" name="Rounded Rectangle 9"/>
            <p:cNvSpPr/>
            <p:nvPr/>
          </p:nvSpPr>
          <p:spPr>
            <a:xfrm>
              <a:off x="1785028" y="1363500"/>
              <a:ext cx="1346812" cy="55789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N" sz="1400" b="1" dirty="0"/>
                <a:t>Under Development</a:t>
              </a:r>
            </a:p>
          </p:txBody>
        </p:sp>
        <p:cxnSp>
          <p:nvCxnSpPr>
            <p:cNvPr id="11" name="Straight Arrow Connector 10"/>
            <p:cNvCxnSpPr>
              <a:stCxn id="8" idx="1"/>
              <a:endCxn id="10" idx="0"/>
            </p:cNvCxnSpPr>
            <p:nvPr/>
          </p:nvCxnSpPr>
          <p:spPr>
            <a:xfrm flipH="1">
              <a:off x="2458434" y="841276"/>
              <a:ext cx="241358" cy="52222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pSp>
      <p:grpSp>
        <p:nvGrpSpPr>
          <p:cNvPr id="12" name="Group 11"/>
          <p:cNvGrpSpPr/>
          <p:nvPr/>
        </p:nvGrpSpPr>
        <p:grpSpPr>
          <a:xfrm>
            <a:off x="4084552" y="4112093"/>
            <a:ext cx="1080120" cy="882264"/>
            <a:chOff x="2771800" y="3487404"/>
            <a:chExt cx="1080120" cy="882264"/>
          </a:xfrm>
        </p:grpSpPr>
        <p:sp>
          <p:nvSpPr>
            <p:cNvPr id="13" name="Rounded Rectangle 12"/>
            <p:cNvSpPr/>
            <p:nvPr/>
          </p:nvSpPr>
          <p:spPr>
            <a:xfrm>
              <a:off x="2771800" y="3937620"/>
              <a:ext cx="1080120" cy="43204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1400" b="1" dirty="0" err="1"/>
                <a:t>Baselined</a:t>
              </a:r>
              <a:endParaRPr lang="en-IN" sz="1400" b="1" dirty="0"/>
            </a:p>
          </p:txBody>
        </p:sp>
        <p:cxnSp>
          <p:nvCxnSpPr>
            <p:cNvPr id="14" name="Straight Arrow Connector 13"/>
            <p:cNvCxnSpPr>
              <a:stCxn id="26" idx="2"/>
              <a:endCxn id="13" idx="0"/>
            </p:cNvCxnSpPr>
            <p:nvPr/>
          </p:nvCxnSpPr>
          <p:spPr>
            <a:xfrm flipH="1">
              <a:off x="3311860" y="3487404"/>
              <a:ext cx="154686" cy="450216"/>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pSp>
      <p:grpSp>
        <p:nvGrpSpPr>
          <p:cNvPr id="15" name="Group 14"/>
          <p:cNvGrpSpPr/>
          <p:nvPr/>
        </p:nvGrpSpPr>
        <p:grpSpPr>
          <a:xfrm>
            <a:off x="2305692" y="3464021"/>
            <a:ext cx="1800200" cy="1026280"/>
            <a:chOff x="992940" y="2839332"/>
            <a:chExt cx="1800200" cy="1026280"/>
          </a:xfrm>
        </p:grpSpPr>
        <p:sp>
          <p:nvSpPr>
            <p:cNvPr id="16" name="Rounded Rectangle 15"/>
            <p:cNvSpPr/>
            <p:nvPr/>
          </p:nvSpPr>
          <p:spPr>
            <a:xfrm>
              <a:off x="992940" y="3307716"/>
              <a:ext cx="1346812" cy="55789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sz="1400" b="1" dirty="0"/>
                <a:t>Under Revision</a:t>
              </a:r>
            </a:p>
          </p:txBody>
        </p:sp>
        <p:cxnSp>
          <p:nvCxnSpPr>
            <p:cNvPr id="17" name="Straight Arrow Connector 16"/>
            <p:cNvCxnSpPr>
              <a:stCxn id="29" idx="2"/>
              <a:endCxn id="16" idx="0"/>
            </p:cNvCxnSpPr>
            <p:nvPr/>
          </p:nvCxnSpPr>
          <p:spPr>
            <a:xfrm>
              <a:off x="1522330" y="2839332"/>
              <a:ext cx="144016" cy="468384"/>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8" name="Straight Arrow Connector 17"/>
            <p:cNvCxnSpPr>
              <a:stCxn id="16" idx="3"/>
              <a:endCxn id="26" idx="1"/>
            </p:cNvCxnSpPr>
            <p:nvPr/>
          </p:nvCxnSpPr>
          <p:spPr>
            <a:xfrm flipV="1">
              <a:off x="2339752" y="3208456"/>
              <a:ext cx="453388" cy="37820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grpSp>
        <p:nvGrpSpPr>
          <p:cNvPr id="19" name="Group 18"/>
          <p:cNvGrpSpPr/>
          <p:nvPr/>
        </p:nvGrpSpPr>
        <p:grpSpPr>
          <a:xfrm>
            <a:off x="2161676" y="3185073"/>
            <a:ext cx="3291028" cy="2601372"/>
            <a:chOff x="848924" y="2560384"/>
            <a:chExt cx="3291028" cy="2601372"/>
          </a:xfrm>
        </p:grpSpPr>
        <p:sp>
          <p:nvSpPr>
            <p:cNvPr id="20" name="Rounded Rectangle 19"/>
            <p:cNvSpPr/>
            <p:nvPr/>
          </p:nvSpPr>
          <p:spPr>
            <a:xfrm>
              <a:off x="1785028" y="4729708"/>
              <a:ext cx="1136123" cy="43204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400" b="1" dirty="0"/>
                <a:t>Done</a:t>
              </a:r>
            </a:p>
          </p:txBody>
        </p:sp>
        <p:cxnSp>
          <p:nvCxnSpPr>
            <p:cNvPr id="21" name="Elbow Connector 20"/>
            <p:cNvCxnSpPr>
              <a:stCxn id="20" idx="1"/>
              <a:endCxn id="29" idx="1"/>
            </p:cNvCxnSpPr>
            <p:nvPr/>
          </p:nvCxnSpPr>
          <p:spPr>
            <a:xfrm rot="10800000">
              <a:off x="848924" y="2560384"/>
              <a:ext cx="936104" cy="2385348"/>
            </a:xfrm>
            <a:prstGeom prst="bentConnector3">
              <a:avLst>
                <a:gd name="adj1" fmla="val 12442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Elbow Connector 21"/>
            <p:cNvCxnSpPr>
              <a:stCxn id="26" idx="3"/>
              <a:endCxn id="20" idx="3"/>
            </p:cNvCxnSpPr>
            <p:nvPr/>
          </p:nvCxnSpPr>
          <p:spPr>
            <a:xfrm flipH="1">
              <a:off x="2921151" y="3208456"/>
              <a:ext cx="1218801" cy="1737276"/>
            </a:xfrm>
            <a:prstGeom prst="bentConnector3">
              <a:avLst>
                <a:gd name="adj1" fmla="val -18756"/>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3" idx="1"/>
              <a:endCxn id="20" idx="0"/>
            </p:cNvCxnSpPr>
            <p:nvPr/>
          </p:nvCxnSpPr>
          <p:spPr>
            <a:xfrm flipH="1">
              <a:off x="2353090" y="4153644"/>
              <a:ext cx="418710" cy="5760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4" name="TextBox 23"/>
          <p:cNvSpPr txBox="1"/>
          <p:nvPr/>
        </p:nvSpPr>
        <p:spPr>
          <a:xfrm>
            <a:off x="1852304" y="1528681"/>
            <a:ext cx="1739579" cy="338554"/>
          </a:xfrm>
          <a:prstGeom prst="rect">
            <a:avLst/>
          </a:prstGeom>
          <a:noFill/>
        </p:spPr>
        <p:txBody>
          <a:bodyPr wrap="none" rtlCol="0">
            <a:spAutoFit/>
          </a:bodyPr>
          <a:lstStyle/>
          <a:p>
            <a:r>
              <a:rPr lang="en-IN" sz="1600" b="1"/>
              <a:t>Modelling </a:t>
            </a:r>
            <a:r>
              <a:rPr lang="en-IN" sz="1600" b="1" dirty="0"/>
              <a:t>Activity</a:t>
            </a:r>
          </a:p>
        </p:txBody>
      </p:sp>
      <p:grpSp>
        <p:nvGrpSpPr>
          <p:cNvPr id="25" name="Group 24"/>
          <p:cNvGrpSpPr/>
          <p:nvPr/>
        </p:nvGrpSpPr>
        <p:grpSpPr>
          <a:xfrm>
            <a:off x="4105892" y="2267137"/>
            <a:ext cx="1346812" cy="1844956"/>
            <a:chOff x="2793140" y="1642448"/>
            <a:chExt cx="1346812" cy="1844956"/>
          </a:xfrm>
        </p:grpSpPr>
        <p:sp>
          <p:nvSpPr>
            <p:cNvPr id="26" name="Rounded Rectangle 25"/>
            <p:cNvSpPr/>
            <p:nvPr/>
          </p:nvSpPr>
          <p:spPr>
            <a:xfrm>
              <a:off x="2793140" y="2929508"/>
              <a:ext cx="1346812" cy="55789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b="1" dirty="0"/>
                <a:t>Under Review</a:t>
              </a:r>
            </a:p>
          </p:txBody>
        </p:sp>
        <p:cxnSp>
          <p:nvCxnSpPr>
            <p:cNvPr id="27" name="Elbow Connector 26"/>
            <p:cNvCxnSpPr>
              <a:stCxn id="10" idx="3"/>
              <a:endCxn id="26" idx="0"/>
            </p:cNvCxnSpPr>
            <p:nvPr/>
          </p:nvCxnSpPr>
          <p:spPr>
            <a:xfrm>
              <a:off x="3131840" y="1642448"/>
              <a:ext cx="334706" cy="1287060"/>
            </a:xfrm>
            <a:prstGeom prst="bentConnector2">
              <a:avLst/>
            </a:prstGeom>
            <a:ln>
              <a:tailEnd type="arrow"/>
            </a:ln>
          </p:spPr>
          <p:style>
            <a:lnRef idx="2">
              <a:schemeClr val="accent2"/>
            </a:lnRef>
            <a:fillRef idx="0">
              <a:schemeClr val="accent2"/>
            </a:fillRef>
            <a:effectRef idx="1">
              <a:schemeClr val="accent2"/>
            </a:effectRef>
            <a:fontRef idx="minor">
              <a:schemeClr val="tx1"/>
            </a:fontRef>
          </p:style>
        </p:cxnSp>
      </p:grpSp>
      <p:grpSp>
        <p:nvGrpSpPr>
          <p:cNvPr id="28" name="Group 27"/>
          <p:cNvGrpSpPr/>
          <p:nvPr/>
        </p:nvGrpSpPr>
        <p:grpSpPr>
          <a:xfrm>
            <a:off x="2161676" y="2267137"/>
            <a:ext cx="1346812" cy="1196884"/>
            <a:chOff x="848924" y="1642448"/>
            <a:chExt cx="1346812" cy="1196884"/>
          </a:xfrm>
        </p:grpSpPr>
        <p:sp>
          <p:nvSpPr>
            <p:cNvPr id="29" name="Rounded Rectangle 28"/>
            <p:cNvSpPr/>
            <p:nvPr/>
          </p:nvSpPr>
          <p:spPr>
            <a:xfrm>
              <a:off x="848924" y="2281436"/>
              <a:ext cx="1346812" cy="55789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b="1" dirty="0"/>
                <a:t>Awaiting Changes</a:t>
              </a:r>
            </a:p>
          </p:txBody>
        </p:sp>
        <p:cxnSp>
          <p:nvCxnSpPr>
            <p:cNvPr id="30" name="Elbow Connector 29"/>
            <p:cNvCxnSpPr>
              <a:stCxn id="10" idx="1"/>
              <a:endCxn id="29" idx="0"/>
            </p:cNvCxnSpPr>
            <p:nvPr/>
          </p:nvCxnSpPr>
          <p:spPr>
            <a:xfrm rot="10800000" flipV="1">
              <a:off x="1522330" y="1642448"/>
              <a:ext cx="262698" cy="638988"/>
            </a:xfrm>
            <a:prstGeom prst="bentConnector2">
              <a:avLst/>
            </a:prstGeom>
            <a:ln>
              <a:tailEnd type="arrow"/>
            </a:ln>
          </p:spPr>
          <p:style>
            <a:lnRef idx="2">
              <a:schemeClr val="accent2"/>
            </a:lnRef>
            <a:fillRef idx="0">
              <a:schemeClr val="accent2"/>
            </a:fillRef>
            <a:effectRef idx="1">
              <a:schemeClr val="accent2"/>
            </a:effectRef>
            <a:fontRef idx="minor">
              <a:schemeClr val="tx1"/>
            </a:fontRef>
          </p:style>
        </p:cxnSp>
      </p:grpSp>
    </p:spTree>
    <p:extLst>
      <p:ext uri="{BB962C8B-B14F-4D97-AF65-F5344CB8AC3E}">
        <p14:creationId xmlns:p14="http://schemas.microsoft.com/office/powerpoint/2010/main" val="2554317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additive="base">
                                        <p:cTn id="34" dur="500" fill="hold"/>
                                        <p:tgtEl>
                                          <p:spTgt spid="28"/>
                                        </p:tgtEl>
                                        <p:attrNameLst>
                                          <p:attrName>ppt_x</p:attrName>
                                        </p:attrNameLst>
                                      </p:cBhvr>
                                      <p:tavLst>
                                        <p:tav tm="0">
                                          <p:val>
                                            <p:strVal val="#ppt_x"/>
                                          </p:val>
                                        </p:tav>
                                        <p:tav tm="100000">
                                          <p:val>
                                            <p:strVal val="#ppt_x"/>
                                          </p:val>
                                        </p:tav>
                                      </p:tavLst>
                                    </p:anim>
                                    <p:anim calcmode="lin" valueType="num">
                                      <p:cBhvr additive="base">
                                        <p:cTn id="35"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additive="base">
                                        <p:cTn id="40" dur="500" fill="hold"/>
                                        <p:tgtEl>
                                          <p:spTgt spid="25"/>
                                        </p:tgtEl>
                                        <p:attrNameLst>
                                          <p:attrName>ppt_x</p:attrName>
                                        </p:attrNameLst>
                                      </p:cBhvr>
                                      <p:tavLst>
                                        <p:tav tm="0">
                                          <p:val>
                                            <p:strVal val="#ppt_x"/>
                                          </p:val>
                                        </p:tav>
                                        <p:tav tm="100000">
                                          <p:val>
                                            <p:strVal val="#ppt_x"/>
                                          </p:val>
                                        </p:tav>
                                      </p:tavLst>
                                    </p:anim>
                                    <p:anim calcmode="lin" valueType="num">
                                      <p:cBhvr additive="base">
                                        <p:cTn id="41"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additive="base">
                                        <p:cTn id="46" dur="500" fill="hold"/>
                                        <p:tgtEl>
                                          <p:spTgt spid="15"/>
                                        </p:tgtEl>
                                        <p:attrNameLst>
                                          <p:attrName>ppt_x</p:attrName>
                                        </p:attrNameLst>
                                      </p:cBhvr>
                                      <p:tavLst>
                                        <p:tav tm="0">
                                          <p:val>
                                            <p:strVal val="#ppt_x"/>
                                          </p:val>
                                        </p:tav>
                                        <p:tav tm="100000">
                                          <p:val>
                                            <p:strVal val="#ppt_x"/>
                                          </p:val>
                                        </p:tav>
                                      </p:tavLst>
                                    </p:anim>
                                    <p:anim calcmode="lin" valueType="num">
                                      <p:cBhvr additive="base">
                                        <p:cTn id="4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additive="base">
                                        <p:cTn id="52" dur="500" fill="hold"/>
                                        <p:tgtEl>
                                          <p:spTgt spid="12"/>
                                        </p:tgtEl>
                                        <p:attrNameLst>
                                          <p:attrName>ppt_x</p:attrName>
                                        </p:attrNameLst>
                                      </p:cBhvr>
                                      <p:tavLst>
                                        <p:tav tm="0">
                                          <p:val>
                                            <p:strVal val="#ppt_x"/>
                                          </p:val>
                                        </p:tav>
                                        <p:tav tm="100000">
                                          <p:val>
                                            <p:strVal val="#ppt_x"/>
                                          </p:val>
                                        </p:tav>
                                      </p:tavLst>
                                    </p:anim>
                                    <p:anim calcmode="lin" valueType="num">
                                      <p:cBhvr additive="base">
                                        <p:cTn id="5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19"/>
                                        </p:tgtEl>
                                        <p:attrNameLst>
                                          <p:attrName>style.visibility</p:attrName>
                                        </p:attrNameLst>
                                      </p:cBhvr>
                                      <p:to>
                                        <p:strVal val="visible"/>
                                      </p:to>
                                    </p:set>
                                    <p:anim calcmode="lin" valueType="num">
                                      <p:cBhvr additive="base">
                                        <p:cTn id="58" dur="500" fill="hold"/>
                                        <p:tgtEl>
                                          <p:spTgt spid="19"/>
                                        </p:tgtEl>
                                        <p:attrNameLst>
                                          <p:attrName>ppt_x</p:attrName>
                                        </p:attrNameLst>
                                      </p:cBhvr>
                                      <p:tavLst>
                                        <p:tav tm="0">
                                          <p:val>
                                            <p:strVal val="#ppt_x"/>
                                          </p:val>
                                        </p:tav>
                                        <p:tav tm="100000">
                                          <p:val>
                                            <p:strVal val="#ppt_x"/>
                                          </p:val>
                                        </p:tav>
                                      </p:tavLst>
                                    </p:anim>
                                    <p:anim calcmode="lin" valueType="num">
                                      <p:cBhvr additive="base">
                                        <p:cTn id="5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7">
                                            <p:txEl>
                                              <p:pRg st="1" end="1"/>
                                            </p:txEl>
                                          </p:spTgt>
                                        </p:tgtEl>
                                        <p:attrNameLst>
                                          <p:attrName>style.visibility</p:attrName>
                                        </p:attrNameLst>
                                      </p:cBhvr>
                                      <p:to>
                                        <p:strVal val="visible"/>
                                      </p:to>
                                    </p:set>
                                    <p:animEffect transition="in" filter="fade">
                                      <p:cBhvr>
                                        <p:cTn id="64" dur="1000"/>
                                        <p:tgtEl>
                                          <p:spTgt spid="7">
                                            <p:txEl>
                                              <p:pRg st="1" end="1"/>
                                            </p:txEl>
                                          </p:spTgt>
                                        </p:tgtEl>
                                      </p:cBhvr>
                                    </p:animEffect>
                                    <p:anim calcmode="lin" valueType="num">
                                      <p:cBhvr>
                                        <p:cTn id="6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6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7">
                                            <p:txEl>
                                              <p:pRg st="2" end="2"/>
                                            </p:txEl>
                                          </p:spTgt>
                                        </p:tgtEl>
                                        <p:attrNameLst>
                                          <p:attrName>style.visibility</p:attrName>
                                        </p:attrNameLst>
                                      </p:cBhvr>
                                      <p:to>
                                        <p:strVal val="visible"/>
                                      </p:to>
                                    </p:set>
                                    <p:animEffect transition="in" filter="fade">
                                      <p:cBhvr>
                                        <p:cTn id="71" dur="1000"/>
                                        <p:tgtEl>
                                          <p:spTgt spid="7">
                                            <p:txEl>
                                              <p:pRg st="2" end="2"/>
                                            </p:txEl>
                                          </p:spTgt>
                                        </p:tgtEl>
                                      </p:cBhvr>
                                    </p:animEffect>
                                    <p:anim calcmode="lin" valueType="num">
                                      <p:cBhvr>
                                        <p:cTn id="7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7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nodeType="clickEffect">
                                  <p:stCondLst>
                                    <p:cond delay="0"/>
                                  </p:stCondLst>
                                  <p:childTnLst>
                                    <p:set>
                                      <p:cBhvr>
                                        <p:cTn id="77" dur="1" fill="hold">
                                          <p:stCondLst>
                                            <p:cond delay="0"/>
                                          </p:stCondLst>
                                        </p:cTn>
                                        <p:tgtEl>
                                          <p:spTgt spid="7">
                                            <p:txEl>
                                              <p:pRg st="3" end="3"/>
                                            </p:txEl>
                                          </p:spTgt>
                                        </p:tgtEl>
                                        <p:attrNameLst>
                                          <p:attrName>style.visibility</p:attrName>
                                        </p:attrNameLst>
                                      </p:cBhvr>
                                      <p:to>
                                        <p:strVal val="visible"/>
                                      </p:to>
                                    </p:set>
                                    <p:animEffect transition="in" filter="fade">
                                      <p:cBhvr>
                                        <p:cTn id="78" dur="1000"/>
                                        <p:tgtEl>
                                          <p:spTgt spid="7">
                                            <p:txEl>
                                              <p:pRg st="3" end="3"/>
                                            </p:txEl>
                                          </p:spTgt>
                                        </p:tgtEl>
                                      </p:cBhvr>
                                    </p:animEffect>
                                    <p:anim calcmode="lin" valueType="num">
                                      <p:cBhvr>
                                        <p:cTn id="7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8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2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9932"/>
          </a:xfrm>
        </p:spPr>
        <p:txBody>
          <a:bodyPr/>
          <a:lstStyle/>
          <a:p>
            <a:r>
              <a:rPr lang="en-IN"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Component-Based Development</a:t>
            </a:r>
            <a:endParaRPr lang="en-US" dirty="0">
              <a:latin typeface="Times New Roman" panose="02020603050405020304" pitchFamily="18" charset="0"/>
              <a:cs typeface="Times New Roman" panose="02020603050405020304" pitchFamily="18" charset="0"/>
            </a:endParaRPr>
          </a:p>
        </p:txBody>
      </p:sp>
      <p:pic>
        <p:nvPicPr>
          <p:cNvPr id="4" name="Picture 2" descr="https://bagusharisa.files.wordpress.com/2013/03/figure-2-11.png"/>
          <p:cNvPicPr>
            <a:picLocks noGrp="1" noChangeAspect="1" noChangeArrowheads="1"/>
          </p:cNvPicPr>
          <p:nvPr>
            <p:ph idx="1"/>
          </p:nvPr>
        </p:nvPicPr>
        <p:blipFill>
          <a:blip r:embed="rId2">
            <a:grayscl/>
            <a:extLst>
              <a:ext uri="{BEBA8EAE-BF5A-486C-A8C5-ECC9F3942E4B}">
                <a14:imgProps xmlns:a14="http://schemas.microsoft.com/office/drawing/2010/main">
                  <a14:imgLayer r:embed="rId3">
                    <a14:imgEffect>
                      <a14:sharpenSoften amount="25000"/>
                    </a14:imgEffect>
                    <a14:imgEffect>
                      <a14:colorTemperature colorTemp="11200"/>
                    </a14:imgEffect>
                    <a14:imgEffect>
                      <a14:saturation sat="40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509072" y="1404606"/>
            <a:ext cx="9173855" cy="475363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395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01948"/>
          </a:xfrm>
        </p:spPr>
        <p:txBody>
          <a:bodyPr/>
          <a:lstStyle/>
          <a:p>
            <a:r>
              <a:rPr lang="en-US" b="1" dirty="0">
                <a:latin typeface="Times New Roman" panose="02020603050405020304" pitchFamily="18" charset="0"/>
                <a:cs typeface="Times New Roman" panose="02020603050405020304" pitchFamily="18" charset="0"/>
              </a:rPr>
              <a:t>Component Based Development</a:t>
            </a:r>
          </a:p>
        </p:txBody>
      </p:sp>
      <p:sp>
        <p:nvSpPr>
          <p:cNvPr id="3" name="Content Placeholder 2"/>
          <p:cNvSpPr>
            <a:spLocks noGrp="1"/>
          </p:cNvSpPr>
          <p:nvPr>
            <p:ph idx="1"/>
          </p:nvPr>
        </p:nvSpPr>
        <p:spPr>
          <a:xfrm>
            <a:off x="838200" y="1557196"/>
            <a:ext cx="10515600" cy="4619767"/>
          </a:xfrm>
        </p:spPr>
        <p:txBody>
          <a:bodyPr>
            <a:normAutofit/>
          </a:bodyPr>
          <a:lstStyle/>
          <a:p>
            <a:pPr marL="342900" indent="-342900" algn="just">
              <a:spcAft>
                <a:spcPts val="1200"/>
              </a:spcAft>
              <a:tabLst>
                <a:tab pos="809625" algn="l"/>
                <a:tab pos="1622425" algn="l"/>
                <a:tab pos="2435225" algn="l"/>
                <a:tab pos="3248025" algn="l"/>
                <a:tab pos="4060825" algn="l"/>
                <a:tab pos="4873625" algn="l"/>
                <a:tab pos="5686425" algn="l"/>
                <a:tab pos="6499225" algn="l"/>
                <a:tab pos="7312025" algn="l"/>
                <a:tab pos="8124825" algn="l"/>
                <a:tab pos="8937625" algn="l"/>
              </a:tabLst>
            </a:pPr>
            <a:r>
              <a:rPr lang="en-GB" sz="2200" dirty="0">
                <a:latin typeface="Times New Roman" panose="02020603050405020304" pitchFamily="18" charset="0"/>
                <a:cs typeface="Times New Roman" panose="02020603050405020304" pitchFamily="18" charset="0"/>
              </a:rPr>
              <a:t>Consists of the following process steps</a:t>
            </a:r>
          </a:p>
          <a:p>
            <a:pPr marL="800100" lvl="1" indent="-342900" algn="just">
              <a:spcAft>
                <a:spcPts val="1200"/>
              </a:spcAft>
              <a:buFont typeface="Wingdings" pitchFamily="2" charset="2"/>
              <a:buChar char="§"/>
              <a:tabLst>
                <a:tab pos="809625" algn="l"/>
                <a:tab pos="1622425" algn="l"/>
                <a:tab pos="2435225" algn="l"/>
                <a:tab pos="3248025" algn="l"/>
                <a:tab pos="4060825" algn="l"/>
                <a:tab pos="4873625" algn="l"/>
                <a:tab pos="5686425" algn="l"/>
                <a:tab pos="6499225" algn="l"/>
                <a:tab pos="7312025" algn="l"/>
                <a:tab pos="8124825" algn="l"/>
                <a:tab pos="8937625" algn="l"/>
              </a:tabLst>
            </a:pPr>
            <a:r>
              <a:rPr lang="en-GB" sz="2200" dirty="0">
                <a:latin typeface="Times New Roman" panose="02020603050405020304" pitchFamily="18" charset="0"/>
                <a:cs typeface="Times New Roman" panose="02020603050405020304" pitchFamily="18" charset="0"/>
              </a:rPr>
              <a:t>Available component-based products are researched and evaluated for the application domain.</a:t>
            </a:r>
          </a:p>
          <a:p>
            <a:pPr marL="800100" lvl="1" indent="-342900" algn="just">
              <a:spcAft>
                <a:spcPts val="1200"/>
              </a:spcAft>
              <a:buFont typeface="Wingdings" pitchFamily="2" charset="2"/>
              <a:buChar char="§"/>
              <a:tabLst>
                <a:tab pos="809625" algn="l"/>
                <a:tab pos="1622425" algn="l"/>
                <a:tab pos="2435225" algn="l"/>
                <a:tab pos="3248025" algn="l"/>
                <a:tab pos="4060825" algn="l"/>
                <a:tab pos="4873625" algn="l"/>
                <a:tab pos="5686425" algn="l"/>
                <a:tab pos="6499225" algn="l"/>
                <a:tab pos="7312025" algn="l"/>
                <a:tab pos="8124825" algn="l"/>
                <a:tab pos="8937625" algn="l"/>
              </a:tabLst>
            </a:pPr>
            <a:r>
              <a:rPr lang="en-GB" sz="2200" dirty="0">
                <a:latin typeface="Times New Roman" panose="02020603050405020304" pitchFamily="18" charset="0"/>
                <a:cs typeface="Times New Roman" panose="02020603050405020304" pitchFamily="18" charset="0"/>
              </a:rPr>
              <a:t>A software architecture is designed to accommodate the components.</a:t>
            </a:r>
          </a:p>
          <a:p>
            <a:pPr marL="800100" lvl="1" indent="-342900" algn="just">
              <a:spcAft>
                <a:spcPts val="1200"/>
              </a:spcAft>
              <a:buFont typeface="Wingdings" pitchFamily="2" charset="2"/>
              <a:buChar char="§"/>
              <a:tabLst>
                <a:tab pos="809625" algn="l"/>
                <a:tab pos="1622425" algn="l"/>
                <a:tab pos="2435225" algn="l"/>
                <a:tab pos="3248025" algn="l"/>
                <a:tab pos="4060825" algn="l"/>
                <a:tab pos="4873625" algn="l"/>
                <a:tab pos="5686425" algn="l"/>
                <a:tab pos="6499225" algn="l"/>
                <a:tab pos="7312025" algn="l"/>
                <a:tab pos="8124825" algn="l"/>
                <a:tab pos="8937625" algn="l"/>
              </a:tabLst>
            </a:pPr>
            <a:r>
              <a:rPr lang="en-GB" sz="2200" dirty="0">
                <a:latin typeface="Times New Roman" panose="02020603050405020304" pitchFamily="18" charset="0"/>
                <a:cs typeface="Times New Roman" panose="02020603050405020304" pitchFamily="18" charset="0"/>
              </a:rPr>
              <a:t>Complete testing is conducted to ensure proper functionality.</a:t>
            </a:r>
          </a:p>
          <a:p>
            <a:pPr marL="342900" indent="-342900" algn="just">
              <a:spcAft>
                <a:spcPts val="1200"/>
              </a:spcAft>
              <a:tabLst>
                <a:tab pos="809625" algn="l"/>
                <a:tab pos="1622425" algn="l"/>
                <a:tab pos="2435225" algn="l"/>
                <a:tab pos="3248025" algn="l"/>
                <a:tab pos="4060825" algn="l"/>
                <a:tab pos="4873625" algn="l"/>
                <a:tab pos="5686425" algn="l"/>
                <a:tab pos="6499225" algn="l"/>
                <a:tab pos="7312025" algn="l"/>
                <a:tab pos="8124825" algn="l"/>
                <a:tab pos="8937625" algn="l"/>
              </a:tabLst>
            </a:pPr>
            <a:r>
              <a:rPr lang="en-GB" sz="2200" dirty="0">
                <a:latin typeface="Times New Roman" panose="02020603050405020304" pitchFamily="18" charset="0"/>
                <a:cs typeface="Times New Roman" panose="02020603050405020304" pitchFamily="18" charset="0"/>
              </a:rPr>
              <a:t>Relies on a robust component library.</a:t>
            </a:r>
          </a:p>
          <a:p>
            <a:pPr marL="342900" indent="-342900" algn="just">
              <a:spcAft>
                <a:spcPts val="1200"/>
              </a:spcAft>
              <a:tabLst>
                <a:tab pos="809625" algn="l"/>
                <a:tab pos="1622425" algn="l"/>
                <a:tab pos="2435225" algn="l"/>
                <a:tab pos="3248025" algn="l"/>
                <a:tab pos="4060825" algn="l"/>
                <a:tab pos="4873625" algn="l"/>
                <a:tab pos="5686425" algn="l"/>
                <a:tab pos="6499225" algn="l"/>
                <a:tab pos="7312025" algn="l"/>
                <a:tab pos="8124825" algn="l"/>
                <a:tab pos="8937625" algn="l"/>
              </a:tabLst>
            </a:pPr>
            <a:r>
              <a:rPr lang="en-GB" sz="2200" dirty="0">
                <a:latin typeface="Times New Roman" panose="02020603050405020304" pitchFamily="18" charset="0"/>
                <a:cs typeface="Times New Roman" panose="02020603050405020304" pitchFamily="18" charset="0"/>
              </a:rPr>
              <a:t>Capitalizes on software reuse, which leads to savings in project cost and time.</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00672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505" y="66361"/>
            <a:ext cx="10515600" cy="1255445"/>
          </a:xfrm>
        </p:spPr>
        <p:txBody>
          <a:bodyPr/>
          <a:lstStyle/>
          <a:p>
            <a:r>
              <a:rPr lang="en-US" b="1" dirty="0">
                <a:latin typeface="Times New Roman" panose="02020603050405020304" pitchFamily="18" charset="0"/>
                <a:cs typeface="Times New Roman" panose="02020603050405020304" pitchFamily="18" charset="0"/>
              </a:rPr>
              <a:t>Product and Process</a:t>
            </a:r>
          </a:p>
        </p:txBody>
      </p:sp>
      <p:sp>
        <p:nvSpPr>
          <p:cNvPr id="3" name="Content Placeholder 2"/>
          <p:cNvSpPr>
            <a:spLocks noGrp="1"/>
          </p:cNvSpPr>
          <p:nvPr>
            <p:ph idx="1"/>
          </p:nvPr>
        </p:nvSpPr>
        <p:spPr>
          <a:xfrm>
            <a:off x="838200" y="1575303"/>
            <a:ext cx="10515600" cy="4601660"/>
          </a:xfrm>
        </p:spPr>
        <p:txBody>
          <a:bodyPr>
            <a:normAutofit lnSpcReduction="10000"/>
          </a:bodyPr>
          <a:lstStyle/>
          <a:p>
            <a:pPr marL="342900" indent="-342900" algn="just">
              <a:spcAft>
                <a:spcPts val="1200"/>
              </a:spcAft>
              <a:tabLst>
                <a:tab pos="809625" algn="l"/>
                <a:tab pos="1622425" algn="l"/>
                <a:tab pos="2435225" algn="l"/>
                <a:tab pos="3248025" algn="l"/>
                <a:tab pos="4060825" algn="l"/>
                <a:tab pos="4873625" algn="l"/>
                <a:tab pos="5686425" algn="l"/>
                <a:tab pos="6499225" algn="l"/>
                <a:tab pos="7312025" algn="l"/>
                <a:tab pos="8124825" algn="l"/>
                <a:tab pos="8937625" algn="l"/>
              </a:tabLst>
            </a:pPr>
            <a:r>
              <a:rPr lang="en-IN" sz="2200" dirty="0">
                <a:latin typeface="Times New Roman" panose="02020603050405020304" pitchFamily="18" charset="0"/>
                <a:cs typeface="Times New Roman" panose="02020603050405020304" pitchFamily="18" charset="0"/>
              </a:rPr>
              <a:t>If the process is weak, the end product will suffer. But an overreliance on process is also dangerous.</a:t>
            </a:r>
          </a:p>
          <a:p>
            <a:pPr marL="342900" indent="-342900" algn="just">
              <a:spcAft>
                <a:spcPts val="1200"/>
              </a:spcAft>
              <a:tabLst>
                <a:tab pos="809625" algn="l"/>
                <a:tab pos="1622425" algn="l"/>
                <a:tab pos="2435225" algn="l"/>
                <a:tab pos="3248025" algn="l"/>
                <a:tab pos="4060825" algn="l"/>
                <a:tab pos="4873625" algn="l"/>
                <a:tab pos="5686425" algn="l"/>
                <a:tab pos="6499225" algn="l"/>
                <a:tab pos="7312025" algn="l"/>
                <a:tab pos="8124825" algn="l"/>
                <a:tab pos="8937625" algn="l"/>
              </a:tabLst>
            </a:pPr>
            <a:r>
              <a:rPr lang="en-IN" sz="2200" dirty="0">
                <a:latin typeface="Times New Roman" panose="02020603050405020304" pitchFamily="18" charset="0"/>
                <a:cs typeface="Times New Roman" panose="02020603050405020304" pitchFamily="18" charset="0"/>
              </a:rPr>
              <a:t>People derive as much satisfaction from the creative process as they do from the end product. </a:t>
            </a:r>
          </a:p>
          <a:p>
            <a:pPr marL="800100" lvl="1" indent="-342900" algn="just">
              <a:spcAft>
                <a:spcPts val="1200"/>
              </a:spcAft>
              <a:buFont typeface="Wingdings" pitchFamily="2" charset="2"/>
              <a:buChar char="§"/>
              <a:tabLst>
                <a:tab pos="809625" algn="l"/>
                <a:tab pos="1622425" algn="l"/>
                <a:tab pos="2435225" algn="l"/>
                <a:tab pos="3248025" algn="l"/>
                <a:tab pos="4060825" algn="l"/>
                <a:tab pos="4873625" algn="l"/>
                <a:tab pos="5686425" algn="l"/>
                <a:tab pos="6499225" algn="l"/>
                <a:tab pos="7312025" algn="l"/>
                <a:tab pos="8124825" algn="l"/>
                <a:tab pos="8937625" algn="l"/>
              </a:tabLst>
            </a:pPr>
            <a:r>
              <a:rPr lang="en-IN" sz="2200" dirty="0">
                <a:latin typeface="Times New Roman" panose="02020603050405020304" pitchFamily="18" charset="0"/>
                <a:cs typeface="Times New Roman" panose="02020603050405020304" pitchFamily="18" charset="0"/>
              </a:rPr>
              <a:t>Like an artist enjoys the brush strokes as much as the framed result.</a:t>
            </a:r>
          </a:p>
          <a:p>
            <a:pPr marL="800100" lvl="1" indent="-342900" algn="just">
              <a:spcAft>
                <a:spcPts val="1200"/>
              </a:spcAft>
              <a:buFont typeface="Wingdings" pitchFamily="2" charset="2"/>
              <a:buChar char="§"/>
              <a:tabLst>
                <a:tab pos="809625" algn="l"/>
                <a:tab pos="1622425" algn="l"/>
                <a:tab pos="2435225" algn="l"/>
                <a:tab pos="3248025" algn="l"/>
                <a:tab pos="4060825" algn="l"/>
                <a:tab pos="4873625" algn="l"/>
                <a:tab pos="5686425" algn="l"/>
                <a:tab pos="6499225" algn="l"/>
                <a:tab pos="7312025" algn="l"/>
                <a:tab pos="8124825" algn="l"/>
                <a:tab pos="8937625" algn="l"/>
              </a:tabLst>
            </a:pPr>
            <a:r>
              <a:rPr lang="en-IN" sz="2200" dirty="0">
                <a:latin typeface="Times New Roman" panose="02020603050405020304" pitchFamily="18" charset="0"/>
                <a:cs typeface="Times New Roman" panose="02020603050405020304" pitchFamily="18" charset="0"/>
              </a:rPr>
              <a:t>A writer enjoys the search for the proper metaphor (comparison) as much as the finished book.</a:t>
            </a:r>
          </a:p>
          <a:p>
            <a:pPr marL="342900" indent="-342900" algn="just">
              <a:spcAft>
                <a:spcPts val="1200"/>
              </a:spcAft>
              <a:tabLst>
                <a:tab pos="809625" algn="l"/>
                <a:tab pos="1622425" algn="l"/>
                <a:tab pos="2435225" algn="l"/>
                <a:tab pos="3248025" algn="l"/>
                <a:tab pos="4060825" algn="l"/>
                <a:tab pos="4873625" algn="l"/>
                <a:tab pos="5686425" algn="l"/>
                <a:tab pos="6499225" algn="l"/>
                <a:tab pos="7312025" algn="l"/>
                <a:tab pos="8124825" algn="l"/>
                <a:tab pos="8937625" algn="l"/>
              </a:tabLst>
            </a:pPr>
            <a:r>
              <a:rPr lang="en-IN" sz="2200" dirty="0">
                <a:latin typeface="Times New Roman" panose="02020603050405020304" pitchFamily="18" charset="0"/>
                <a:cs typeface="Times New Roman" panose="02020603050405020304" pitchFamily="18" charset="0"/>
              </a:rPr>
              <a:t>As creative software professional, you should also derive as much satisfaction from the process as the end product.</a:t>
            </a:r>
          </a:p>
          <a:p>
            <a:pPr marL="342900" indent="-342900" algn="just">
              <a:spcAft>
                <a:spcPts val="1200"/>
              </a:spcAft>
              <a:tabLst>
                <a:tab pos="809625" algn="l"/>
                <a:tab pos="1622425" algn="l"/>
                <a:tab pos="2435225" algn="l"/>
                <a:tab pos="3248025" algn="l"/>
                <a:tab pos="4060825" algn="l"/>
                <a:tab pos="4873625" algn="l"/>
                <a:tab pos="5686425" algn="l"/>
                <a:tab pos="6499225" algn="l"/>
                <a:tab pos="7312025" algn="l"/>
                <a:tab pos="8124825" algn="l"/>
                <a:tab pos="8937625" algn="l"/>
              </a:tabLst>
            </a:pPr>
            <a:r>
              <a:rPr lang="en-IN" sz="2200" dirty="0">
                <a:latin typeface="Times New Roman" panose="02020603050405020304" pitchFamily="18" charset="0"/>
                <a:cs typeface="Times New Roman" panose="02020603050405020304" pitchFamily="18" charset="0"/>
              </a:rPr>
              <a:t>The duality of product and process is one important element in keeping creative people engaged as software engineering continues to evolve.</a:t>
            </a:r>
            <a:endParaRPr lang="en-GB"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18743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3719"/>
          </a:xfrm>
        </p:spPr>
        <p:txBody>
          <a:bodyPr/>
          <a:lstStyle/>
          <a:p>
            <a:r>
              <a:rPr lang="en-US" b="1" dirty="0">
                <a:latin typeface="Times New Roman" panose="02020603050405020304" pitchFamily="18" charset="0"/>
                <a:cs typeface="Times New Roman" panose="02020603050405020304" pitchFamily="18" charset="0"/>
              </a:rPr>
              <a:t>Process framework</a:t>
            </a:r>
          </a:p>
        </p:txBody>
      </p:sp>
      <p:pic>
        <p:nvPicPr>
          <p:cNvPr id="7" name="Content Placeholder 6">
            <a:extLst>
              <a:ext uri="{FF2B5EF4-FFF2-40B4-BE49-F238E27FC236}">
                <a16:creationId xmlns:a16="http://schemas.microsoft.com/office/drawing/2014/main" id="{4A867BF6-30C2-45A5-A357-BDAE731E6C5C}"/>
              </a:ext>
            </a:extLst>
          </p:cNvPr>
          <p:cNvPicPr>
            <a:picLocks noGrp="1" noChangeAspect="1"/>
          </p:cNvPicPr>
          <p:nvPr>
            <p:ph idx="1"/>
          </p:nvPr>
        </p:nvPicPr>
        <p:blipFill>
          <a:blip r:embed="rId2"/>
          <a:stretch>
            <a:fillRect/>
          </a:stretch>
        </p:blipFill>
        <p:spPr>
          <a:xfrm>
            <a:off x="838200" y="1568450"/>
            <a:ext cx="5959007" cy="4351338"/>
          </a:xfrm>
        </p:spPr>
      </p:pic>
    </p:spTree>
    <p:extLst>
      <p:ext uri="{BB962C8B-B14F-4D97-AF65-F5344CB8AC3E}">
        <p14:creationId xmlns:p14="http://schemas.microsoft.com/office/powerpoint/2010/main" val="392266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3590" y="-295778"/>
            <a:ext cx="10515600" cy="1325563"/>
          </a:xfrm>
        </p:spPr>
        <p:txBody>
          <a:bodyPr/>
          <a:lstStyle/>
          <a:p>
            <a:endParaRPr lang="en-US"/>
          </a:p>
        </p:txBody>
      </p:sp>
      <p:sp>
        <p:nvSpPr>
          <p:cNvPr id="3" name="Content Placeholder 2"/>
          <p:cNvSpPr>
            <a:spLocks noGrp="1"/>
          </p:cNvSpPr>
          <p:nvPr>
            <p:ph idx="1"/>
          </p:nvPr>
        </p:nvSpPr>
        <p:spPr>
          <a:xfrm>
            <a:off x="633743" y="-443620"/>
            <a:ext cx="11407366" cy="5959680"/>
          </a:xfrm>
        </p:spPr>
        <p:txBody>
          <a:bodyPr/>
          <a:lstStyle/>
          <a:p>
            <a:endParaRPr lang="en-US" dirty="0"/>
          </a:p>
        </p:txBody>
      </p:sp>
      <p:sp>
        <p:nvSpPr>
          <p:cNvPr id="4" name="Title 1"/>
          <p:cNvSpPr txBox="1">
            <a:spLocks/>
          </p:cNvSpPr>
          <p:nvPr/>
        </p:nvSpPr>
        <p:spPr>
          <a:xfrm>
            <a:off x="1385557" y="857234"/>
            <a:ext cx="8763000" cy="6733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000" b="1"/>
              <a:t>Product Development from an IT failures perspective</a:t>
            </a:r>
            <a:endParaRPr lang="en-IN" sz="3000" b="1" dirty="0"/>
          </a:p>
        </p:txBody>
      </p:sp>
      <p:sp>
        <p:nvSpPr>
          <p:cNvPr id="5" name="Slide Number Placeholder 3"/>
          <p:cNvSpPr>
            <a:spLocks noGrp="1"/>
          </p:cNvSpPr>
          <p:nvPr>
            <p:ph type="sldNum" sz="quarter" idx="12"/>
          </p:nvPr>
        </p:nvSpPr>
        <p:spPr>
          <a:xfrm>
            <a:off x="8215329" y="5995094"/>
            <a:ext cx="2133600" cy="304271"/>
          </a:xfrm>
        </p:spPr>
        <p:txBody>
          <a:bodyPr/>
          <a:lstStyle/>
          <a:p>
            <a:fld id="{5EA8BEFB-AE5B-48F9-BBAD-B489CDE48C80}" type="slidenum">
              <a:rPr lang="en-US" smtClean="0">
                <a:solidFill>
                  <a:prstClr val="black">
                    <a:tint val="75000"/>
                  </a:prstClr>
                </a:solidFill>
              </a:rPr>
              <a:pPr/>
              <a:t>5</a:t>
            </a:fld>
            <a:endParaRPr lang="en-US" dirty="0">
              <a:solidFill>
                <a:prstClr val="black">
                  <a:tint val="75000"/>
                </a:prstClr>
              </a:solidFill>
            </a:endParaRPr>
          </a:p>
        </p:txBody>
      </p:sp>
      <p:pic>
        <p:nvPicPr>
          <p:cNvPr id="6" name="Picture 4" descr="C:\Users\Dell\Desktop\D\SE_JMM\IT Per\i11.jpg"/>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4569" y="1494854"/>
            <a:ext cx="1440000" cy="2340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Dell\Desktop\D\SE_JMM\IT Per\i12.jpg"/>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0773" y="1494854"/>
            <a:ext cx="1440000" cy="2340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Dell\Desktop\D\SE_JMM\IT Per\i14.jpg"/>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6977" y="1494854"/>
            <a:ext cx="1440000" cy="2340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Dell\Desktop\D\SE_JMM\IT Per\i15.jpg"/>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3181" y="1494854"/>
            <a:ext cx="1440000" cy="2340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Users\Dell\Desktop\D\SE_JMM\IT Per\i16.jpg"/>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47377" y="1494854"/>
            <a:ext cx="1440000" cy="2340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Dell\Desktop\D\SE_JMM\IT Per\i21.jpg"/>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4569" y="3871118"/>
            <a:ext cx="1440000" cy="2340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Users\Dell\Desktop\D\SE_JMM\IT Per\i23.jpg"/>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0773" y="3871118"/>
            <a:ext cx="1440000" cy="2340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C:\Users\Dell\Desktop\D\SE_JMM\IT Per\i25.jpg"/>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46977" y="3871118"/>
            <a:ext cx="1440000" cy="23400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7" descr="C:\Users\Dell\Desktop\D\SE_JMM\IT Per\i26.jpg"/>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83181" y="3871118"/>
            <a:ext cx="1440000" cy="23400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9" descr="C:\Users\Dell\Desktop\D\SE_JMM\IT Per\i28.jpg"/>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19385" y="3871118"/>
            <a:ext cx="1440000" cy="2340000"/>
          </a:xfrm>
          <a:prstGeom prst="rect">
            <a:avLst/>
          </a:prstGeom>
          <a:noFill/>
          <a:extLst>
            <a:ext uri="{909E8E84-426E-40DD-AFC4-6F175D3DCCD1}">
              <a14:hiddenFill xmlns:a14="http://schemas.microsoft.com/office/drawing/2010/main">
                <a:solidFill>
                  <a:srgbClr val="FFFFFF"/>
                </a:solidFill>
              </a14:hiddenFill>
            </a:ext>
          </a:extLst>
        </p:spPr>
      </p:pic>
      <p:sp>
        <p:nvSpPr>
          <p:cNvPr id="16" name="Subtitle 2"/>
          <p:cNvSpPr txBox="1">
            <a:spLocks/>
          </p:cNvSpPr>
          <p:nvPr/>
        </p:nvSpPr>
        <p:spPr>
          <a:xfrm>
            <a:off x="3030753" y="5995094"/>
            <a:ext cx="5400600" cy="39072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IN" sz="1600" dirty="0">
                <a:latin typeface="+mj-lt"/>
              </a:rPr>
              <a:t>© http://www.projectcartoon.com/</a:t>
            </a:r>
          </a:p>
          <a:p>
            <a:endParaRPr lang="en-IN" sz="1600" dirty="0">
              <a:latin typeface="+mj-lt"/>
            </a:endParaRPr>
          </a:p>
        </p:txBody>
      </p:sp>
    </p:spTree>
    <p:extLst>
      <p:ext uri="{BB962C8B-B14F-4D97-AF65-F5344CB8AC3E}">
        <p14:creationId xmlns:p14="http://schemas.microsoft.com/office/powerpoint/2010/main" val="2264204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1000"/>
                                        <p:tgtEl>
                                          <p:spTgt spid="13"/>
                                        </p:tgtEl>
                                      </p:cBhvr>
                                    </p:animEffect>
                                    <p:anim calcmode="lin" valueType="num">
                                      <p:cBhvr>
                                        <p:cTn id="57" dur="1000" fill="hold"/>
                                        <p:tgtEl>
                                          <p:spTgt spid="13"/>
                                        </p:tgtEl>
                                        <p:attrNameLst>
                                          <p:attrName>ppt_x</p:attrName>
                                        </p:attrNameLst>
                                      </p:cBhvr>
                                      <p:tavLst>
                                        <p:tav tm="0">
                                          <p:val>
                                            <p:strVal val="#ppt_x"/>
                                          </p:val>
                                        </p:tav>
                                        <p:tav tm="100000">
                                          <p:val>
                                            <p:strVal val="#ppt_x"/>
                                          </p:val>
                                        </p:tav>
                                      </p:tavLst>
                                    </p:anim>
                                    <p:anim calcmode="lin" valueType="num">
                                      <p:cBhvr>
                                        <p:cTn id="5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1000"/>
                                        <p:tgtEl>
                                          <p:spTgt spid="14"/>
                                        </p:tgtEl>
                                      </p:cBhvr>
                                    </p:animEffect>
                                    <p:anim calcmode="lin" valueType="num">
                                      <p:cBhvr>
                                        <p:cTn id="64" dur="1000" fill="hold"/>
                                        <p:tgtEl>
                                          <p:spTgt spid="14"/>
                                        </p:tgtEl>
                                        <p:attrNameLst>
                                          <p:attrName>ppt_x</p:attrName>
                                        </p:attrNameLst>
                                      </p:cBhvr>
                                      <p:tavLst>
                                        <p:tav tm="0">
                                          <p:val>
                                            <p:strVal val="#ppt_x"/>
                                          </p:val>
                                        </p:tav>
                                        <p:tav tm="100000">
                                          <p:val>
                                            <p:strVal val="#ppt_x"/>
                                          </p:val>
                                        </p:tav>
                                      </p:tavLst>
                                    </p:anim>
                                    <p:anim calcmode="lin" valueType="num">
                                      <p:cBhvr>
                                        <p:cTn id="6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fade">
                                      <p:cBhvr>
                                        <p:cTn id="70" dur="1000"/>
                                        <p:tgtEl>
                                          <p:spTgt spid="15"/>
                                        </p:tgtEl>
                                      </p:cBhvr>
                                    </p:animEffect>
                                    <p:anim calcmode="lin" valueType="num">
                                      <p:cBhvr>
                                        <p:cTn id="71" dur="1000" fill="hold"/>
                                        <p:tgtEl>
                                          <p:spTgt spid="15"/>
                                        </p:tgtEl>
                                        <p:attrNameLst>
                                          <p:attrName>ppt_x</p:attrName>
                                        </p:attrNameLst>
                                      </p:cBhvr>
                                      <p:tavLst>
                                        <p:tav tm="0">
                                          <p:val>
                                            <p:strVal val="#ppt_x"/>
                                          </p:val>
                                        </p:tav>
                                        <p:tav tm="100000">
                                          <p:val>
                                            <p:strVal val="#ppt_x"/>
                                          </p:val>
                                        </p:tav>
                                      </p:tavLst>
                                    </p:anim>
                                    <p:anim calcmode="lin" valueType="num">
                                      <p:cBhvr>
                                        <p:cTn id="7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Process Framework</a:t>
            </a:r>
          </a:p>
        </p:txBody>
      </p:sp>
      <p:sp>
        <p:nvSpPr>
          <p:cNvPr id="3" name="Content Placeholder 2"/>
          <p:cNvSpPr>
            <a:spLocks noGrp="1"/>
          </p:cNvSpPr>
          <p:nvPr>
            <p:ph idx="1"/>
          </p:nvPr>
        </p:nvSpPr>
        <p:spPr>
          <a:xfrm>
            <a:off x="838200" y="1668463"/>
            <a:ext cx="10515600" cy="4351338"/>
          </a:xfrm>
        </p:spPr>
        <p:txBody>
          <a:bodyPr>
            <a:normAutofit/>
          </a:bodyPr>
          <a:lstStyle/>
          <a:p>
            <a:pPr algn="just"/>
            <a:r>
              <a:rPr lang="en-IN" sz="1800" b="0" i="0" u="none" strike="noStrike" baseline="0" dirty="0">
                <a:latin typeface="Times New Roman" panose="02020603050405020304" pitchFamily="18" charset="0"/>
                <a:cs typeface="Times New Roman" panose="02020603050405020304" pitchFamily="18" charset="0"/>
              </a:rPr>
              <a:t>A </a:t>
            </a:r>
            <a:r>
              <a:rPr lang="en-IN" sz="1800" b="0" i="1" u="none" strike="noStrike" baseline="0" dirty="0">
                <a:latin typeface="Times New Roman" panose="02020603050405020304" pitchFamily="18" charset="0"/>
                <a:cs typeface="Times New Roman" panose="02020603050405020304" pitchFamily="18" charset="0"/>
              </a:rPr>
              <a:t>common process </a:t>
            </a:r>
            <a:r>
              <a:rPr lang="en-US" sz="1800" b="0" i="1" u="none" strike="noStrike" baseline="0" dirty="0">
                <a:latin typeface="Times New Roman" panose="02020603050405020304" pitchFamily="18" charset="0"/>
                <a:cs typeface="Times New Roman" panose="02020603050405020304" pitchFamily="18" charset="0"/>
              </a:rPr>
              <a:t>framework </a:t>
            </a:r>
            <a:r>
              <a:rPr lang="en-US" sz="1800" b="0" i="0" u="none" strike="noStrike" baseline="0" dirty="0">
                <a:latin typeface="Times New Roman" panose="02020603050405020304" pitchFamily="18" charset="0"/>
                <a:cs typeface="Times New Roman" panose="02020603050405020304" pitchFamily="18" charset="0"/>
              </a:rPr>
              <a:t>is established by defining a small number of framework activities that are applicable to all software projects, regardless of their size or complexity.</a:t>
            </a:r>
          </a:p>
          <a:p>
            <a:pPr marL="0" indent="0" algn="just">
              <a:buNone/>
            </a:pPr>
            <a:endParaRPr lang="en-US" sz="1800" b="0" i="0" u="none" strike="noStrike" baseline="0" dirty="0">
              <a:latin typeface="Times New Roman" panose="02020603050405020304" pitchFamily="18" charset="0"/>
              <a:cs typeface="Times New Roman" panose="02020603050405020304" pitchFamily="18" charset="0"/>
            </a:endParaRPr>
          </a:p>
          <a:p>
            <a:pPr algn="just"/>
            <a:r>
              <a:rPr lang="en-US" sz="1800" b="0" i="0" u="none" strike="noStrike" baseline="0" dirty="0">
                <a:latin typeface="Times New Roman" panose="02020603050405020304" pitchFamily="18" charset="0"/>
                <a:cs typeface="Times New Roman" panose="02020603050405020304" pitchFamily="18" charset="0"/>
              </a:rPr>
              <a:t>A number of </a:t>
            </a:r>
            <a:r>
              <a:rPr lang="en-US" sz="1800" b="0" i="1" u="none" strike="noStrike" baseline="0" dirty="0">
                <a:latin typeface="Times New Roman" panose="02020603050405020304" pitchFamily="18" charset="0"/>
                <a:cs typeface="Times New Roman" panose="02020603050405020304" pitchFamily="18" charset="0"/>
              </a:rPr>
              <a:t>task sets</a:t>
            </a:r>
            <a:r>
              <a:rPr lang="en-US" sz="1800" b="0" i="0" u="none" strike="noStrike" baseline="0" dirty="0">
                <a:latin typeface="Times New Roman" panose="02020603050405020304" pitchFamily="18" charset="0"/>
                <a:cs typeface="Times New Roman" panose="02020603050405020304" pitchFamily="18" charset="0"/>
              </a:rPr>
              <a:t>—each a collection of software engineering work tasks, project milestones, work products, and quality assurance points—enable the framework activities to be adapted to the characteristics of the software project and the requirements of the project team. </a:t>
            </a:r>
          </a:p>
          <a:p>
            <a:pPr marL="0" indent="0" algn="just">
              <a:buNone/>
            </a:pPr>
            <a:endParaRPr lang="en-US" sz="1800" b="0" i="0" u="none" strike="noStrike" baseline="0" dirty="0">
              <a:latin typeface="Times New Roman" panose="02020603050405020304" pitchFamily="18" charset="0"/>
              <a:cs typeface="Times New Roman" panose="02020603050405020304" pitchFamily="18" charset="0"/>
            </a:endParaRPr>
          </a:p>
          <a:p>
            <a:pPr algn="just"/>
            <a:r>
              <a:rPr lang="en-US" sz="1800" b="0" i="0" u="none" strike="noStrike" baseline="0" dirty="0">
                <a:latin typeface="Times New Roman" panose="02020603050405020304" pitchFamily="18" charset="0"/>
                <a:cs typeface="Times New Roman" panose="02020603050405020304" pitchFamily="18" charset="0"/>
              </a:rPr>
              <a:t>Finally, umbrella activities—such as software quality assurance, software configuration management, and measurement2—overlay the process model.</a:t>
            </a:r>
          </a:p>
          <a:p>
            <a:pPr marL="0" indent="0" algn="just">
              <a:buNone/>
            </a:pPr>
            <a:endParaRPr lang="en-US" sz="1800" b="0" i="0" u="none" strike="noStrike" baseline="0" dirty="0">
              <a:latin typeface="Times New Roman" panose="02020603050405020304" pitchFamily="18" charset="0"/>
              <a:cs typeface="Times New Roman" panose="02020603050405020304" pitchFamily="18" charset="0"/>
            </a:endParaRPr>
          </a:p>
          <a:p>
            <a:pPr algn="just"/>
            <a:r>
              <a:rPr lang="en-US" sz="1800" b="0" i="0" u="none" strike="noStrike" baseline="0" dirty="0">
                <a:latin typeface="Times New Roman" panose="02020603050405020304" pitchFamily="18" charset="0"/>
                <a:cs typeface="Times New Roman" panose="02020603050405020304" pitchFamily="18" charset="0"/>
              </a:rPr>
              <a:t>Umbrella activities are independent of any one framework activity and occur throughout </a:t>
            </a:r>
            <a:r>
              <a:rPr lang="en-IN" sz="1800" b="0" i="0" u="none" strike="noStrike" baseline="0" dirty="0">
                <a:latin typeface="Times New Roman" panose="02020603050405020304" pitchFamily="18" charset="0"/>
                <a:cs typeface="Times New Roman" panose="02020603050405020304" pitchFamily="18" charset="0"/>
              </a:rPr>
              <a:t>the process.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52415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Process Framework</a:t>
            </a:r>
          </a:p>
        </p:txBody>
      </p:sp>
      <p:sp>
        <p:nvSpPr>
          <p:cNvPr id="3" name="Content Placeholder 2"/>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Typical umbrella activities are:</a:t>
            </a:r>
          </a:p>
          <a:p>
            <a:pPr marL="514350" indent="-514350">
              <a:buAutoNum type="arabicPeriod"/>
            </a:pPr>
            <a:r>
              <a:rPr lang="en-US" sz="2200" dirty="0">
                <a:latin typeface="Times New Roman" panose="02020603050405020304" pitchFamily="18" charset="0"/>
                <a:cs typeface="Times New Roman" panose="02020603050405020304" pitchFamily="18" charset="0"/>
              </a:rPr>
              <a:t>Software project tracking and control</a:t>
            </a:r>
          </a:p>
          <a:p>
            <a:pPr marL="514350" indent="-514350">
              <a:buAutoNum type="arabicPeriod"/>
            </a:pPr>
            <a:r>
              <a:rPr lang="en-US" sz="2200" dirty="0">
                <a:latin typeface="Times New Roman" panose="02020603050405020304" pitchFamily="18" charset="0"/>
                <a:cs typeface="Times New Roman" panose="02020603050405020304" pitchFamily="18" charset="0"/>
              </a:rPr>
              <a:t>Risk management</a:t>
            </a:r>
          </a:p>
          <a:p>
            <a:pPr marL="514350" indent="-514350">
              <a:buAutoNum type="arabicPeriod"/>
            </a:pPr>
            <a:r>
              <a:rPr lang="en-US" sz="2200" dirty="0">
                <a:latin typeface="Times New Roman" panose="02020603050405020304" pitchFamily="18" charset="0"/>
                <a:cs typeface="Times New Roman" panose="02020603050405020304" pitchFamily="18" charset="0"/>
              </a:rPr>
              <a:t>Software Quality Assurance (SQA)</a:t>
            </a:r>
          </a:p>
          <a:p>
            <a:pPr marL="514350" indent="-514350">
              <a:buAutoNum type="arabicPeriod"/>
            </a:pPr>
            <a:r>
              <a:rPr lang="en-US" sz="2200" dirty="0">
                <a:latin typeface="Times New Roman" panose="02020603050405020304" pitchFamily="18" charset="0"/>
                <a:cs typeface="Times New Roman" panose="02020603050405020304" pitchFamily="18" charset="0"/>
              </a:rPr>
              <a:t>Formal Technical Reviews (FTR)</a:t>
            </a:r>
          </a:p>
          <a:p>
            <a:pPr marL="514350" indent="-514350">
              <a:buAutoNum type="arabicPeriod"/>
            </a:pPr>
            <a:r>
              <a:rPr lang="en-US" sz="2200" dirty="0">
                <a:latin typeface="Times New Roman" panose="02020603050405020304" pitchFamily="18" charset="0"/>
                <a:cs typeface="Times New Roman" panose="02020603050405020304" pitchFamily="18" charset="0"/>
              </a:rPr>
              <a:t>Measurement</a:t>
            </a:r>
          </a:p>
          <a:p>
            <a:pPr marL="514350" indent="-514350">
              <a:buAutoNum type="arabicPeriod"/>
            </a:pPr>
            <a:r>
              <a:rPr lang="en-US" sz="2200" dirty="0">
                <a:latin typeface="Times New Roman" panose="02020603050405020304" pitchFamily="18" charset="0"/>
                <a:cs typeface="Times New Roman" panose="02020603050405020304" pitchFamily="18" charset="0"/>
              </a:rPr>
              <a:t>Software Configuration Management (SCM)</a:t>
            </a:r>
          </a:p>
          <a:p>
            <a:pPr marL="514350" indent="-514350">
              <a:buAutoNum type="arabicPeriod"/>
            </a:pPr>
            <a:r>
              <a:rPr lang="en-US" sz="2200" dirty="0">
                <a:latin typeface="Times New Roman" panose="02020603050405020304" pitchFamily="18" charset="0"/>
                <a:cs typeface="Times New Roman" panose="02020603050405020304" pitchFamily="18" charset="0"/>
              </a:rPr>
              <a:t>Reusability management</a:t>
            </a:r>
          </a:p>
          <a:p>
            <a:pPr marL="514350" indent="-514350">
              <a:buAutoNum type="arabicPeriod"/>
            </a:pPr>
            <a:r>
              <a:rPr lang="en-US" sz="2200" dirty="0">
                <a:latin typeface="Times New Roman" panose="02020603050405020304" pitchFamily="18" charset="0"/>
                <a:cs typeface="Times New Roman" panose="02020603050405020304" pitchFamily="18" charset="0"/>
              </a:rPr>
              <a:t>Work product preparation and production</a:t>
            </a:r>
          </a:p>
        </p:txBody>
      </p:sp>
    </p:spTree>
    <p:extLst>
      <p:ext uri="{BB962C8B-B14F-4D97-AF65-F5344CB8AC3E}">
        <p14:creationId xmlns:p14="http://schemas.microsoft.com/office/powerpoint/2010/main" val="6019043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CMMI</a:t>
            </a:r>
          </a:p>
        </p:txBody>
      </p:sp>
      <p:sp>
        <p:nvSpPr>
          <p:cNvPr id="3" name="Content Placeholder 2"/>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CMMI stands for “Capability Maturity Model Integration”</a:t>
            </a:r>
          </a:p>
          <a:p>
            <a:r>
              <a:rPr lang="en-US" sz="2200" dirty="0">
                <a:latin typeface="Times New Roman" panose="02020603050405020304" pitchFamily="18" charset="0"/>
                <a:cs typeface="Times New Roman" panose="02020603050405020304" pitchFamily="18" charset="0"/>
              </a:rPr>
              <a:t>Capability Maturity Model is used as a benchmark to measure the maturity of an organization's software process. </a:t>
            </a:r>
          </a:p>
          <a:p>
            <a:r>
              <a:rPr lang="en-US" sz="2200" dirty="0">
                <a:latin typeface="Times New Roman" panose="02020603050405020304" pitchFamily="18" charset="0"/>
                <a:cs typeface="Times New Roman" panose="02020603050405020304" pitchFamily="18" charset="0"/>
              </a:rPr>
              <a:t>It is a framework which is used to analyze the approach and techniques followed by any organization to develop a software product.</a:t>
            </a:r>
          </a:p>
          <a:p>
            <a:r>
              <a:rPr lang="en-US" sz="2200" dirty="0">
                <a:latin typeface="Times New Roman" panose="02020603050405020304" pitchFamily="18" charset="0"/>
                <a:cs typeface="Times New Roman" panose="02020603050405020304" pitchFamily="18" charset="0"/>
              </a:rPr>
              <a:t>It also provides guidelines to further enhance the maturity of those software products.</a:t>
            </a:r>
          </a:p>
          <a:p>
            <a:r>
              <a:rPr lang="en-US" sz="2200" dirty="0">
                <a:latin typeface="Times New Roman" panose="02020603050405020304" pitchFamily="18" charset="0"/>
                <a:cs typeface="Times New Roman" panose="02020603050405020304" pitchFamily="18" charset="0"/>
              </a:rPr>
              <a:t>This model describes a strategy that should be followed by moving through 5 different levels.</a:t>
            </a:r>
          </a:p>
        </p:txBody>
      </p:sp>
    </p:spTree>
    <p:extLst>
      <p:ext uri="{BB962C8B-B14F-4D97-AF65-F5344CB8AC3E}">
        <p14:creationId xmlns:p14="http://schemas.microsoft.com/office/powerpoint/2010/main" val="842241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7240" y="81481"/>
            <a:ext cx="10257576" cy="6095482"/>
          </a:xfrm>
        </p:spPr>
      </p:pic>
    </p:spTree>
    <p:extLst>
      <p:ext uri="{BB962C8B-B14F-4D97-AF65-F5344CB8AC3E}">
        <p14:creationId xmlns:p14="http://schemas.microsoft.com/office/powerpoint/2010/main" val="24576502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350" y="133351"/>
            <a:ext cx="10458450" cy="1557337"/>
          </a:xfrm>
        </p:spPr>
        <p:txBody>
          <a:bodyPr/>
          <a:lstStyle/>
          <a:p>
            <a:r>
              <a:rPr lang="en-US" b="1" dirty="0">
                <a:latin typeface="Times New Roman" panose="02020603050405020304" pitchFamily="18" charset="0"/>
                <a:cs typeface="Times New Roman" panose="02020603050405020304" pitchFamily="18" charset="0"/>
              </a:rPr>
              <a:t>CMMI</a:t>
            </a:r>
          </a:p>
        </p:txBody>
      </p:sp>
      <p:sp>
        <p:nvSpPr>
          <p:cNvPr id="3" name="Content Placeholder 2"/>
          <p:cNvSpPr>
            <a:spLocks noGrp="1"/>
          </p:cNvSpPr>
          <p:nvPr>
            <p:ph idx="1"/>
          </p:nvPr>
        </p:nvSpPr>
        <p:spPr>
          <a:xfrm>
            <a:off x="552450" y="1409700"/>
            <a:ext cx="11210925" cy="5314949"/>
          </a:xfrm>
        </p:spPr>
        <p:txBody>
          <a:bodyPr>
            <a:normAutofit lnSpcReduction="10000"/>
          </a:bodyPr>
          <a:lstStyle/>
          <a:p>
            <a:pPr algn="just"/>
            <a:r>
              <a:rPr lang="en-US" sz="2200" b="1" dirty="0">
                <a:latin typeface="Times New Roman" panose="02020603050405020304" pitchFamily="18" charset="0"/>
                <a:cs typeface="Times New Roman" panose="02020603050405020304" pitchFamily="18" charset="0"/>
              </a:rPr>
              <a:t>Level 1 (Initial): </a:t>
            </a:r>
            <a:r>
              <a:rPr lang="en-US" sz="1800" b="0" i="0" u="none" strike="noStrike" baseline="0" dirty="0">
                <a:latin typeface="Times New Roman" panose="02020603050405020304" pitchFamily="18" charset="0"/>
                <a:cs typeface="Times New Roman" panose="02020603050405020304" pitchFamily="18" charset="0"/>
              </a:rPr>
              <a:t>The software process is characterized as ad hoc and occasionally even chaotic. Few processes are defined, and success depends on individual.</a:t>
            </a:r>
          </a:p>
          <a:p>
            <a:pPr marL="0" indent="0" algn="just">
              <a:buNone/>
            </a:pPr>
            <a:endParaRPr lang="en-US" sz="1800" b="0" i="0" u="none" strike="noStrike" baseline="0" dirty="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Level 2 (Managed):</a:t>
            </a:r>
            <a:r>
              <a:rPr lang="en-US" sz="1800" b="0" i="0" u="none" strike="noStrike" baseline="0" dirty="0">
                <a:latin typeface="Times New Roman" panose="02020603050405020304" pitchFamily="18" charset="0"/>
                <a:cs typeface="Times New Roman" panose="02020603050405020304" pitchFamily="18" charset="0"/>
              </a:rPr>
              <a:t>Basic project management processes are established to track cost, schedule, and functionality. The necessary process discipline is in place to repeat earlier successes on projects with similar applications.</a:t>
            </a:r>
          </a:p>
          <a:p>
            <a:pPr marL="0" indent="0" algn="just">
              <a:buNone/>
            </a:pPr>
            <a:endParaRPr lang="en-US" sz="2200" dirty="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Level 3 (Defined):</a:t>
            </a:r>
            <a:r>
              <a:rPr lang="en-US" sz="1800" b="0" i="0" u="none" strike="noStrike" baseline="0" dirty="0">
                <a:latin typeface="Times New Roman" panose="02020603050405020304" pitchFamily="18" charset="0"/>
                <a:cs typeface="Times New Roman" panose="02020603050405020304" pitchFamily="18" charset="0"/>
              </a:rPr>
              <a:t>The software process for both management and engineering activities is documented, standardized, and integrated into an organization wide</a:t>
            </a:r>
            <a:r>
              <a:rPr lang="en-US" sz="1800" dirty="0">
                <a:latin typeface="Times New Roman" panose="02020603050405020304" pitchFamily="18" charset="0"/>
                <a:cs typeface="Times New Roman" panose="02020603050405020304" pitchFamily="18" charset="0"/>
              </a:rPr>
              <a:t> </a:t>
            </a:r>
            <a:r>
              <a:rPr lang="en-US" sz="1800" b="0" i="0" u="none" strike="noStrike" baseline="0" dirty="0">
                <a:latin typeface="Times New Roman" panose="02020603050405020304" pitchFamily="18" charset="0"/>
                <a:cs typeface="Times New Roman" panose="02020603050405020304" pitchFamily="18" charset="0"/>
              </a:rPr>
              <a:t>software process. All projects use a documented and approved version of the organization's process for developing and supporting software.</a:t>
            </a:r>
          </a:p>
          <a:p>
            <a:pPr marL="0" indent="0" algn="just">
              <a:buNone/>
            </a:pPr>
            <a:endParaRPr lang="en-US" sz="2200" dirty="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Level 4 (Quantitatively Managed):</a:t>
            </a:r>
            <a:r>
              <a:rPr lang="en-US" sz="1800" b="0" i="0" u="none" strike="noStrike" baseline="0" dirty="0">
                <a:latin typeface="Times New Roman" panose="02020603050405020304" pitchFamily="18" charset="0"/>
                <a:cs typeface="Times New Roman" panose="02020603050405020304" pitchFamily="18" charset="0"/>
              </a:rPr>
              <a:t>Detailed measures of the software process and product quality are collected. Both the software process and products are quantitatively and controlled using detailed measures. This level includes all characteristics </a:t>
            </a:r>
            <a:r>
              <a:rPr lang="en-IN" sz="1800" b="0" i="0" u="none" strike="noStrike" baseline="0" dirty="0">
                <a:latin typeface="Times New Roman" panose="02020603050405020304" pitchFamily="18" charset="0"/>
                <a:cs typeface="Times New Roman" panose="02020603050405020304" pitchFamily="18" charset="0"/>
              </a:rPr>
              <a:t>defined for level 3.</a:t>
            </a:r>
          </a:p>
          <a:p>
            <a:pPr marL="0" indent="0" algn="just">
              <a:buNone/>
            </a:pPr>
            <a:endParaRPr lang="en-US" sz="2200" dirty="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Level 5 (Optimized):</a:t>
            </a:r>
            <a:r>
              <a:rPr lang="en-US" sz="1800" b="0" i="0" u="none" strike="noStrike" baseline="0" dirty="0">
                <a:latin typeface="Times New Roman" panose="02020603050405020304" pitchFamily="18" charset="0"/>
                <a:cs typeface="Times New Roman" panose="02020603050405020304" pitchFamily="18" charset="0"/>
              </a:rPr>
              <a:t>Continuous process improvement is enabled by quantitative feedback from the process and from testing innovative ideas and technologies. This level includes all characteristics defined for level 4.</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3007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The Evolving Role of Software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spcAft>
                <a:spcPts val="600"/>
              </a:spcAft>
            </a:pPr>
            <a:r>
              <a:rPr lang="en-IN" sz="2200" dirty="0">
                <a:ln w="1905"/>
                <a:latin typeface="Times New Roman" panose="02020603050405020304" pitchFamily="18" charset="0"/>
                <a:cs typeface="Times New Roman" panose="02020603050405020304" pitchFamily="18" charset="0"/>
              </a:rPr>
              <a:t>Dual Role of Software</a:t>
            </a:r>
          </a:p>
          <a:p>
            <a:pPr marL="914400" lvl="1" indent="-457200" algn="just">
              <a:spcAft>
                <a:spcPts val="600"/>
              </a:spcAft>
              <a:buFont typeface="+mj-lt"/>
              <a:buAutoNum type="arabicPeriod"/>
            </a:pPr>
            <a:r>
              <a:rPr lang="en-IN" sz="2200" dirty="0">
                <a:ln w="1905"/>
                <a:latin typeface="Times New Roman" panose="02020603050405020304" pitchFamily="18" charset="0"/>
                <a:cs typeface="Times New Roman" panose="02020603050405020304" pitchFamily="18" charset="0"/>
              </a:rPr>
              <a:t>A product</a:t>
            </a:r>
          </a:p>
          <a:p>
            <a:pPr lvl="2" algn="just">
              <a:spcAft>
                <a:spcPts val="600"/>
              </a:spcAft>
            </a:pPr>
            <a:r>
              <a:rPr lang="en-IN" sz="2200" dirty="0">
                <a:ln w="1905"/>
                <a:latin typeface="Times New Roman" panose="02020603050405020304" pitchFamily="18" charset="0"/>
                <a:cs typeface="Times New Roman" panose="02020603050405020304" pitchFamily="18" charset="0"/>
              </a:rPr>
              <a:t>as an information transformer —</a:t>
            </a:r>
          </a:p>
          <a:p>
            <a:pPr lvl="3" algn="just">
              <a:spcAft>
                <a:spcPts val="600"/>
              </a:spcAft>
            </a:pPr>
            <a:r>
              <a:rPr lang="en-IN" sz="2200" dirty="0">
                <a:ln w="1905"/>
                <a:latin typeface="Times New Roman" panose="02020603050405020304" pitchFamily="18" charset="0"/>
                <a:cs typeface="Times New Roman" panose="02020603050405020304" pitchFamily="18" charset="0"/>
              </a:rPr>
              <a:t>producing, managing, acquiring, modifying, displaying and/or transmitting information</a:t>
            </a:r>
          </a:p>
          <a:p>
            <a:pPr marL="914400" lvl="1" indent="-457200" algn="just">
              <a:spcAft>
                <a:spcPts val="600"/>
              </a:spcAft>
              <a:buFont typeface="+mj-lt"/>
              <a:buAutoNum type="arabicPeriod"/>
            </a:pPr>
            <a:r>
              <a:rPr lang="en-IN" sz="2200" dirty="0">
                <a:ln w="1905"/>
                <a:latin typeface="Times New Roman" panose="02020603050405020304" pitchFamily="18" charset="0"/>
                <a:cs typeface="Times New Roman" panose="02020603050405020304" pitchFamily="18" charset="0"/>
              </a:rPr>
              <a:t>The vehicle for delivering a product</a:t>
            </a:r>
          </a:p>
          <a:p>
            <a:pPr lvl="3" algn="just">
              <a:spcAft>
                <a:spcPts val="600"/>
              </a:spcAft>
            </a:pPr>
            <a:r>
              <a:rPr lang="en-IN" sz="2200" dirty="0">
                <a:ln w="1905"/>
                <a:latin typeface="Times New Roman" panose="02020603050405020304" pitchFamily="18" charset="0"/>
                <a:cs typeface="Times New Roman" panose="02020603050405020304" pitchFamily="18" charset="0"/>
              </a:rPr>
              <a:t>the control of the computer (Ex. operating systems), </a:t>
            </a:r>
          </a:p>
          <a:p>
            <a:pPr lvl="3" algn="just">
              <a:spcAft>
                <a:spcPts val="600"/>
              </a:spcAft>
            </a:pPr>
            <a:r>
              <a:rPr lang="en-IN" sz="2200" dirty="0">
                <a:ln w="1905"/>
                <a:latin typeface="Times New Roman" panose="02020603050405020304" pitchFamily="18" charset="0"/>
                <a:cs typeface="Times New Roman" panose="02020603050405020304" pitchFamily="18" charset="0"/>
              </a:rPr>
              <a:t>the communication of information (Ex. Networking software) and </a:t>
            </a:r>
          </a:p>
          <a:p>
            <a:pPr lvl="3" algn="just">
              <a:spcAft>
                <a:spcPts val="600"/>
              </a:spcAft>
            </a:pPr>
            <a:r>
              <a:rPr lang="en-IN" sz="2200" dirty="0">
                <a:ln w="1905"/>
                <a:latin typeface="Times New Roman" panose="02020603050405020304" pitchFamily="18" charset="0"/>
                <a:cs typeface="Times New Roman" panose="02020603050405020304" pitchFamily="18" charset="0"/>
              </a:rPr>
              <a:t>the creation of other programs (Ex. software tools)</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4659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Software Applications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spcAft>
                <a:spcPts val="600"/>
              </a:spcAft>
            </a:pPr>
            <a:r>
              <a:rPr lang="en-IN" sz="2200" b="1" dirty="0">
                <a:ln w="1905"/>
                <a:latin typeface="Times New Roman" panose="02020603050405020304" pitchFamily="18" charset="0"/>
                <a:cs typeface="Times New Roman" panose="02020603050405020304" pitchFamily="18" charset="0"/>
              </a:rPr>
              <a:t>Software categorization based on their application areas</a:t>
            </a:r>
          </a:p>
          <a:p>
            <a:pPr marL="800100" lvl="1" indent="-342900" algn="just">
              <a:spcAft>
                <a:spcPts val="600"/>
              </a:spcAft>
              <a:buFont typeface="+mj-lt"/>
              <a:buAutoNum type="arabicParenR"/>
            </a:pPr>
            <a:r>
              <a:rPr lang="en-IN" sz="2200" dirty="0">
                <a:latin typeface="Times New Roman" panose="02020603050405020304" pitchFamily="18" charset="0"/>
                <a:cs typeface="Times New Roman" panose="02020603050405020304" pitchFamily="18" charset="0"/>
              </a:rPr>
              <a:t>System Software</a:t>
            </a:r>
          </a:p>
          <a:p>
            <a:pPr marL="800100" lvl="1" indent="-342900" algn="just">
              <a:spcAft>
                <a:spcPts val="600"/>
              </a:spcAft>
              <a:buFont typeface="+mj-lt"/>
              <a:buAutoNum type="arabicParenR"/>
            </a:pPr>
            <a:r>
              <a:rPr lang="en-IN" sz="2200" dirty="0">
                <a:latin typeface="Times New Roman" panose="02020603050405020304" pitchFamily="18" charset="0"/>
                <a:cs typeface="Times New Roman" panose="02020603050405020304" pitchFamily="18" charset="0"/>
              </a:rPr>
              <a:t>Business Software</a:t>
            </a:r>
          </a:p>
          <a:p>
            <a:pPr marL="800100" lvl="1" indent="-342900" algn="just">
              <a:spcAft>
                <a:spcPts val="600"/>
              </a:spcAft>
              <a:buFont typeface="+mj-lt"/>
              <a:buAutoNum type="arabicParenR"/>
            </a:pPr>
            <a:r>
              <a:rPr lang="en-IN" sz="2200" dirty="0">
                <a:latin typeface="Times New Roman" panose="02020603050405020304" pitchFamily="18" charset="0"/>
                <a:cs typeface="Times New Roman" panose="02020603050405020304" pitchFamily="18" charset="0"/>
              </a:rPr>
              <a:t>Engineering and Scientific Software</a:t>
            </a:r>
          </a:p>
          <a:p>
            <a:pPr marL="800100" lvl="1" indent="-342900" algn="just">
              <a:spcAft>
                <a:spcPts val="600"/>
              </a:spcAft>
              <a:buFont typeface="+mj-lt"/>
              <a:buAutoNum type="arabicParenR"/>
            </a:pPr>
            <a:r>
              <a:rPr lang="en-IN" sz="2200" dirty="0">
                <a:latin typeface="Times New Roman" panose="02020603050405020304" pitchFamily="18" charset="0"/>
                <a:cs typeface="Times New Roman" panose="02020603050405020304" pitchFamily="18" charset="0"/>
              </a:rPr>
              <a:t>Personal Computer Software</a:t>
            </a:r>
          </a:p>
          <a:p>
            <a:pPr marL="800100" lvl="1" indent="-342900" algn="just">
              <a:spcAft>
                <a:spcPts val="600"/>
              </a:spcAft>
              <a:buFont typeface="+mj-lt"/>
              <a:buAutoNum type="arabicParenR"/>
            </a:pPr>
            <a:r>
              <a:rPr lang="en-IN" sz="2200" dirty="0">
                <a:latin typeface="Times New Roman" panose="02020603050405020304" pitchFamily="18" charset="0"/>
                <a:cs typeface="Times New Roman" panose="02020603050405020304" pitchFamily="18" charset="0"/>
              </a:rPr>
              <a:t>Web-based Software</a:t>
            </a:r>
          </a:p>
          <a:p>
            <a:pPr marL="800100" lvl="1" indent="-342900" algn="just">
              <a:spcAft>
                <a:spcPts val="600"/>
              </a:spcAft>
              <a:buFont typeface="+mj-lt"/>
              <a:buAutoNum type="arabicParenR"/>
            </a:pPr>
            <a:r>
              <a:rPr lang="en-IN" sz="2200" dirty="0">
                <a:latin typeface="Times New Roman" panose="02020603050405020304" pitchFamily="18" charset="0"/>
                <a:cs typeface="Times New Roman" panose="02020603050405020304" pitchFamily="18" charset="0"/>
              </a:rPr>
              <a:t>Artificial Intelligence Software</a:t>
            </a:r>
            <a:endParaRPr lang="en-IN" sz="2200" dirty="0">
              <a:ln w="1905"/>
              <a:latin typeface="Times New Roman" panose="02020603050405020304" pitchFamily="18" charset="0"/>
              <a:cs typeface="Times New Roman" panose="02020603050405020304" pitchFamily="18" charset="0"/>
            </a:endParaRPr>
          </a:p>
          <a:p>
            <a:pPr marL="800100" lvl="1" indent="-342900" algn="just">
              <a:spcAft>
                <a:spcPts val="600"/>
              </a:spcAft>
              <a:buFont typeface="+mj-lt"/>
              <a:buAutoNum type="arabicParenR"/>
            </a:pPr>
            <a:r>
              <a:rPr lang="en-IN" sz="2200" dirty="0">
                <a:latin typeface="Times New Roman" panose="02020603050405020304" pitchFamily="18" charset="0"/>
                <a:cs typeface="Times New Roman" panose="02020603050405020304" pitchFamily="18" charset="0"/>
              </a:rPr>
              <a:t>Real-time System</a:t>
            </a:r>
          </a:p>
          <a:p>
            <a:pPr marL="800100" lvl="1" indent="-342900" algn="just">
              <a:spcAft>
                <a:spcPts val="600"/>
              </a:spcAft>
              <a:buFont typeface="+mj-lt"/>
              <a:buAutoNum type="arabicParenR"/>
            </a:pPr>
            <a:r>
              <a:rPr lang="en-IN" sz="2200" dirty="0">
                <a:latin typeface="Times New Roman" panose="02020603050405020304" pitchFamily="18" charset="0"/>
                <a:cs typeface="Times New Roman" panose="02020603050405020304" pitchFamily="18" charset="0"/>
              </a:rPr>
              <a:t>Embedded System</a:t>
            </a:r>
          </a:p>
        </p:txBody>
      </p:sp>
    </p:spTree>
    <p:extLst>
      <p:ext uri="{BB962C8B-B14F-4D97-AF65-F5344CB8AC3E}">
        <p14:creationId xmlns:p14="http://schemas.microsoft.com/office/powerpoint/2010/main" val="2045135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1)  System Software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spcAft>
                <a:spcPts val="1200"/>
              </a:spcAft>
            </a:pPr>
            <a:r>
              <a:rPr lang="en-IN" sz="2200" dirty="0">
                <a:latin typeface="Times New Roman" panose="02020603050405020304" pitchFamily="18" charset="0"/>
                <a:cs typeface="Times New Roman" panose="02020603050405020304" pitchFamily="18" charset="0"/>
              </a:rPr>
              <a:t>Interacts with hardware and provides interface to other applications.</a:t>
            </a:r>
          </a:p>
          <a:p>
            <a:pPr algn="just">
              <a:spcAft>
                <a:spcPts val="1200"/>
              </a:spcAft>
            </a:pPr>
            <a:r>
              <a:rPr lang="en-IN" sz="2200" dirty="0">
                <a:latin typeface="Times New Roman" panose="02020603050405020304" pitchFamily="18" charset="0"/>
                <a:cs typeface="Times New Roman" panose="02020603050405020304" pitchFamily="18" charset="0"/>
              </a:rPr>
              <a:t>Examples</a:t>
            </a:r>
            <a:endParaRPr lang="fr-FR" sz="2200" dirty="0">
              <a:latin typeface="Times New Roman" panose="02020603050405020304" pitchFamily="18" charset="0"/>
              <a:cs typeface="Times New Roman" panose="02020603050405020304" pitchFamily="18" charset="0"/>
            </a:endParaRPr>
          </a:p>
          <a:p>
            <a:pPr lvl="1" algn="just">
              <a:spcAft>
                <a:spcPts val="1200"/>
              </a:spcAft>
            </a:pPr>
            <a:r>
              <a:rPr lang="fr-FR" sz="2200" dirty="0">
                <a:latin typeface="Times New Roman" panose="02020603050405020304" pitchFamily="18" charset="0"/>
                <a:cs typeface="Times New Roman" panose="02020603050405020304" pitchFamily="18" charset="0"/>
              </a:rPr>
              <a:t>Operating System, </a:t>
            </a:r>
            <a:r>
              <a:rPr lang="fr-FR" sz="2200" dirty="0" err="1">
                <a:latin typeface="Times New Roman" panose="02020603050405020304" pitchFamily="18" charset="0"/>
                <a:cs typeface="Times New Roman" panose="02020603050405020304" pitchFamily="18" charset="0"/>
              </a:rPr>
              <a:t>Device</a:t>
            </a:r>
            <a:r>
              <a:rPr lang="fr-FR" sz="2200" dirty="0">
                <a:latin typeface="Times New Roman" panose="02020603050405020304" pitchFamily="18" charset="0"/>
                <a:cs typeface="Times New Roman" panose="02020603050405020304" pitchFamily="18" charset="0"/>
              </a:rPr>
              <a:t> Driver, Compiler, File Management Utilities etc…</a:t>
            </a:r>
          </a:p>
          <a:p>
            <a:pPr algn="just">
              <a:spcAft>
                <a:spcPts val="1200"/>
              </a:spcAft>
            </a:pPr>
            <a:r>
              <a:rPr lang="fr-FR" sz="2200" dirty="0">
                <a:latin typeface="Times New Roman" panose="02020603050405020304" pitchFamily="18" charset="0"/>
                <a:cs typeface="Times New Roman" panose="02020603050405020304" pitchFamily="18" charset="0"/>
              </a:rPr>
              <a:t>Applications</a:t>
            </a:r>
          </a:p>
        </p:txBody>
      </p:sp>
      <p:pic>
        <p:nvPicPr>
          <p:cNvPr id="4" name="Picture 4" descr="Image result for turbo c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0387" y="3962022"/>
            <a:ext cx="1712009" cy="171200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 result for windows file explorer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14841" y="4615733"/>
            <a:ext cx="2160000" cy="53217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mage result for windows 10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65927" y="4611424"/>
            <a:ext cx="2160000" cy="54079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nvidia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76834" y="4161862"/>
            <a:ext cx="2005518" cy="1560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144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2)  Business Software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spcAft>
                <a:spcPts val="1200"/>
              </a:spcAft>
            </a:pPr>
            <a:r>
              <a:rPr lang="en-IN" sz="2200" dirty="0">
                <a:latin typeface="Times New Roman" panose="02020603050405020304" pitchFamily="18" charset="0"/>
                <a:cs typeface="Times New Roman" panose="02020603050405020304" pitchFamily="18" charset="0"/>
              </a:rPr>
              <a:t>Software applications that are used by business users to perform various business functions. </a:t>
            </a:r>
          </a:p>
          <a:p>
            <a:pPr algn="just">
              <a:spcAft>
                <a:spcPts val="1200"/>
              </a:spcAft>
            </a:pPr>
            <a:r>
              <a:rPr lang="en-IN" sz="2200" dirty="0">
                <a:latin typeface="Times New Roman" panose="02020603050405020304" pitchFamily="18" charset="0"/>
                <a:cs typeface="Times New Roman" panose="02020603050405020304" pitchFamily="18" charset="0"/>
              </a:rPr>
              <a:t>Examples</a:t>
            </a:r>
          </a:p>
          <a:p>
            <a:pPr lvl="1" algn="just">
              <a:spcAft>
                <a:spcPts val="1200"/>
              </a:spcAft>
            </a:pPr>
            <a:r>
              <a:rPr lang="en-IN" sz="2200" dirty="0">
                <a:latin typeface="Times New Roman" panose="02020603050405020304" pitchFamily="18" charset="0"/>
                <a:cs typeface="Times New Roman" panose="02020603050405020304" pitchFamily="18" charset="0"/>
              </a:rPr>
              <a:t>Accounting System, Enterprise resource planning (ERP) etc…</a:t>
            </a:r>
          </a:p>
          <a:p>
            <a:pPr algn="just">
              <a:spcAft>
                <a:spcPts val="1200"/>
              </a:spcAft>
            </a:pPr>
            <a:r>
              <a:rPr lang="en-IN" sz="2200" dirty="0">
                <a:latin typeface="Times New Roman" panose="02020603050405020304" pitchFamily="18" charset="0"/>
                <a:cs typeface="Times New Roman" panose="02020603050405020304" pitchFamily="18" charset="0"/>
              </a:rPr>
              <a:t>Applications</a:t>
            </a:r>
          </a:p>
        </p:txBody>
      </p:sp>
      <p:pic>
        <p:nvPicPr>
          <p:cNvPr id="4"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66249" y="4536918"/>
            <a:ext cx="2160000" cy="11437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sap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30785" y="4536918"/>
            <a:ext cx="2160000" cy="110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534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2218</TotalTime>
  <Words>2628</Words>
  <Application>Microsoft Office PowerPoint</Application>
  <PresentationFormat>Widescreen</PresentationFormat>
  <Paragraphs>364</Paragraphs>
  <Slides>54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Calibri Light</vt:lpstr>
      <vt:lpstr>Times New Roman</vt:lpstr>
      <vt:lpstr>Wingdings</vt:lpstr>
      <vt:lpstr>Office Theme</vt:lpstr>
      <vt:lpstr>Software Engineering  Unit-1  INTRODUCTION</vt:lpstr>
      <vt:lpstr>What is software?</vt:lpstr>
      <vt:lpstr>Software Examples</vt:lpstr>
      <vt:lpstr>What is Software Engineering ?</vt:lpstr>
      <vt:lpstr>PowerPoint Presentation</vt:lpstr>
      <vt:lpstr>The Evolving Role of Software</vt:lpstr>
      <vt:lpstr>Software Applications</vt:lpstr>
      <vt:lpstr>1)  System Software</vt:lpstr>
      <vt:lpstr>2)  Business Software</vt:lpstr>
      <vt:lpstr>3)  Engineering and Scientific Software</vt:lpstr>
      <vt:lpstr>4)  Personal Computer Software</vt:lpstr>
      <vt:lpstr>5)  Web-based Software</vt:lpstr>
      <vt:lpstr>6)  Artificial Intelligence Software</vt:lpstr>
      <vt:lpstr>7)  Real-time System</vt:lpstr>
      <vt:lpstr>8)  Embedded System</vt:lpstr>
      <vt:lpstr>Software Crisis</vt:lpstr>
      <vt:lpstr>Reasons of software crisis</vt:lpstr>
      <vt:lpstr>Myth</vt:lpstr>
      <vt:lpstr> 1) Management’s Myths. </vt:lpstr>
      <vt:lpstr>2) Customer’s Myths. </vt:lpstr>
      <vt:lpstr>3) Practitioner’s Myths.</vt:lpstr>
      <vt:lpstr>Software Characteristics V/S Hardware Characteristics</vt:lpstr>
      <vt:lpstr>Hardware V/S Software </vt:lpstr>
      <vt:lpstr>Software Engineering: A Layered Technology</vt:lpstr>
      <vt:lpstr>Software Engineering: A Layered Technology</vt:lpstr>
      <vt:lpstr>Software Process Models</vt:lpstr>
      <vt:lpstr>SDLC Phases </vt:lpstr>
      <vt:lpstr>The Linear Sequential Model (Waterfall model)</vt:lpstr>
      <vt:lpstr>Cont…</vt:lpstr>
      <vt:lpstr>Cont..</vt:lpstr>
      <vt:lpstr>The Prototyping Model</vt:lpstr>
      <vt:lpstr>PowerPoint Presentation</vt:lpstr>
      <vt:lpstr>PowerPoint Presentation</vt:lpstr>
      <vt:lpstr>Spiral Model</vt:lpstr>
      <vt:lpstr>PowerPoint Presentation</vt:lpstr>
      <vt:lpstr>Spiral model</vt:lpstr>
      <vt:lpstr>Cont…</vt:lpstr>
      <vt:lpstr>Cont…</vt:lpstr>
      <vt:lpstr>Incremental Model</vt:lpstr>
      <vt:lpstr>Cont…</vt:lpstr>
      <vt:lpstr>Cont…</vt:lpstr>
      <vt:lpstr>RAD Model</vt:lpstr>
      <vt:lpstr>RAD</vt:lpstr>
      <vt:lpstr>PowerPoint Presentation</vt:lpstr>
      <vt:lpstr>Concurrent Development Model</vt:lpstr>
      <vt:lpstr>Component-Based Development</vt:lpstr>
      <vt:lpstr>Component Based Development</vt:lpstr>
      <vt:lpstr>Product and Process</vt:lpstr>
      <vt:lpstr>Process framework</vt:lpstr>
      <vt:lpstr>Process Framework</vt:lpstr>
      <vt:lpstr>Process Framework</vt:lpstr>
      <vt:lpstr>CMMI</vt:lpstr>
      <vt:lpstr>PowerPoint Presentation</vt:lpstr>
      <vt:lpstr>CMMI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  INTRODUCTION</dc:title>
  <dc:creator>LENOVO</dc:creator>
  <cp:lastModifiedBy>Shyam Dadhaniya</cp:lastModifiedBy>
  <cp:revision>111</cp:revision>
  <dcterms:created xsi:type="dcterms:W3CDTF">2018-12-15T05:15:30Z</dcterms:created>
  <dcterms:modified xsi:type="dcterms:W3CDTF">2021-04-06T10:38:43Z</dcterms:modified>
</cp:coreProperties>
</file>