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7" r:id="rId5"/>
    <p:sldMasterId id="2147483678" r:id="rId6"/>
    <p:sldMasterId id="214748367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dithya Subram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29T09:02:10.316">
    <p:pos x="6000" y="0"/>
    <p:text>Good work sharath and swetha. I need all the example codes by this weekend or before 26th at max. Send me the gdrive link personally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2843f2b6f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2843f2b6f_2_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2843f2b6f_2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e2843f2b6f_2_2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2843f2b6f_2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e2843f2b6f_2_2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2843f2b6f_2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e2843f2b6f_2_2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2843f2b6f_2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e2843f2b6f_2_2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2843f2b6f_2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e2843f2b6f_2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2843f2b6f_2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e2843f2b6f_2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2843f2b6f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e2843f2b6f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2843f2b6f_2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e2843f2b6f_2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2843f2b6f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e2843f2b6f_2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2843f2b6f_2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e2843f2b6f_2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2843f2b6f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2843f2b6f_2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843f2b6f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e2843f2b6f_2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2843f2b6f_2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e2843f2b6f_2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2843f2b6f_2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e2843f2b6f_2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2843f2b6f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e2843f2b6f_2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2843f2b6f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e2843f2b6f_2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2843f2b6f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e2843f2b6f_2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2843f2b6f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e2843f2b6f_2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2843f2b6f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e2843f2b6f_2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2843f2b6f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e2843f2b6f_2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2843f2b6f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e2843f2b6f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2843f2b6f_2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2843f2b6f_2_1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2843f2b6f_2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e2843f2b6f_2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2843f2b6f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e2843f2b6f_2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2843f2b6f_2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e2843f2b6f_2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2843f2b6f_2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e2843f2b6f_2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2843f2b6f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e2843f2b6f_2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2843f2b6f_2_3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e2843f2b6f_2_3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2843f2b6f_2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e2843f2b6f_2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2843f2b6f_2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e2843f2b6f_2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2843f2b6f_2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e2843f2b6f_2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2843f2b6f_2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e2843f2b6f_2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2843f2b6f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e2843f2b6f_2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2843f2b6f_2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e2843f2b6f_2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2843f2b6f_2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e2843f2b6f_2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2843f2b6f_2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e2843f2b6f_2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2843f2b6f_2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e2843f2b6f_2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2843f2b6f_2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e2843f2b6f_2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2843f2b6f_2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e2843f2b6f_2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2843f2b6f_2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e2843f2b6f_2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2843f2b6f_2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e2843f2b6f_2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2843f2b6f_2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e2843f2b6f_2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2843f2b6f_2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e2843f2b6f_2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2843f2b6f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2843f2b6f_2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e2843f2b6f_2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e2843f2b6f_2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2843f2b6f_2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e2843f2b6f_2_4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2843f2b6f_2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e2843f2b6f_2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2843f2b6f_2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e2843f2b6f_2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2843f2b6f_2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ge2843f2b6f_2_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e2843f2b6f_2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e2843f2b6f_2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2843f2b6f_2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e2843f2b6f_2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e2843f2b6f_2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e2843f2b6f_2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e2843f2b6f_2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e2843f2b6f_2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2843f2b6f_2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e2843f2b6f_2_4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2843f2b6f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e2843f2b6f_2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2843f2b6f_2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e2843f2b6f_2_4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2843f2b6f_2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ge2843f2b6f_2_4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e2843f2b6f_2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e2843f2b6f_2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2843f2b6f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e2843f2b6f_2_1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2843f2b6f_2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e2843f2b6f_2_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2843f2b6f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e2843f2b6f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2" name="Shape 62"/>
        <p:cNvGrpSpPr/>
        <p:nvPr/>
      </p:nvGrpSpPr>
      <p:grpSpPr>
        <a:xfrm>
          <a:off x="0" y="0"/>
          <a:ext cx="0" cy="0"/>
          <a:chOff x="0" y="0"/>
          <a:chExt cx="0" cy="0"/>
        </a:xfrm>
      </p:grpSpPr>
      <p:sp>
        <p:nvSpPr>
          <p:cNvPr id="63" name="Google Shape;63;p14"/>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ph idx="1" type="body"/>
          </p:nvPr>
        </p:nvSpPr>
        <p:spPr>
          <a:xfrm>
            <a:off x="4044461" y="1195219"/>
            <a:ext cx="4391758"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6"/>
          <p:cNvSpPr txBox="1"/>
          <p:nvPr>
            <p:ph type="ctrTitle"/>
          </p:nvPr>
        </p:nvSpPr>
        <p:spPr>
          <a:xfrm>
            <a:off x="931984" y="1085850"/>
            <a:ext cx="6553475" cy="2497186"/>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5400"/>
              <a:buFont typeface="Century Gothic"/>
              <a:buNone/>
              <a:defRPr sz="5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6"/>
          <p:cNvSpPr txBox="1"/>
          <p:nvPr>
            <p:ph idx="1" type="subTitle"/>
          </p:nvPr>
        </p:nvSpPr>
        <p:spPr>
          <a:xfrm>
            <a:off x="866216" y="3583035"/>
            <a:ext cx="6619243" cy="646065"/>
          </a:xfrm>
          <a:prstGeom prst="rect">
            <a:avLst/>
          </a:prstGeom>
          <a:noFill/>
          <a:ln>
            <a:noFill/>
          </a:ln>
        </p:spPr>
        <p:txBody>
          <a:bodyPr anchorCtr="0" anchor="t" bIns="34275" lIns="68575" spcFirstLastPara="1" rIns="68575" wrap="square" tIns="34275">
            <a:normAutofit/>
          </a:bodyPr>
          <a:lstStyle>
            <a:lvl1pPr lvl="0" algn="l">
              <a:lnSpc>
                <a:spcPct val="100000"/>
              </a:lnSpc>
              <a:spcBef>
                <a:spcPts val="800"/>
              </a:spcBef>
              <a:spcAft>
                <a:spcPts val="0"/>
              </a:spcAft>
              <a:buSzPts val="1200"/>
              <a:buNone/>
              <a:defRPr cap="none">
                <a:solidFill>
                  <a:schemeClr val="accent1"/>
                </a:solidFill>
              </a:defRPr>
            </a:lvl1pPr>
            <a:lvl2pPr lvl="1" algn="ctr">
              <a:lnSpc>
                <a:spcPct val="100000"/>
              </a:lnSpc>
              <a:spcBef>
                <a:spcPts val="800"/>
              </a:spcBef>
              <a:spcAft>
                <a:spcPts val="0"/>
              </a:spcAft>
              <a:buSzPts val="1100"/>
              <a:buNone/>
              <a:defRPr>
                <a:solidFill>
                  <a:srgbClr val="888888"/>
                </a:solidFill>
              </a:defRPr>
            </a:lvl2pPr>
            <a:lvl3pPr lvl="2" algn="ctr">
              <a:lnSpc>
                <a:spcPct val="100000"/>
              </a:lnSpc>
              <a:spcBef>
                <a:spcPts val="800"/>
              </a:spcBef>
              <a:spcAft>
                <a:spcPts val="0"/>
              </a:spcAft>
              <a:buSzPts val="1000"/>
              <a:buNone/>
              <a:defRPr>
                <a:solidFill>
                  <a:srgbClr val="888888"/>
                </a:solidFill>
              </a:defRPr>
            </a:lvl3pPr>
            <a:lvl4pPr lvl="3" algn="ctr">
              <a:lnSpc>
                <a:spcPct val="100000"/>
              </a:lnSpc>
              <a:spcBef>
                <a:spcPts val="800"/>
              </a:spcBef>
              <a:spcAft>
                <a:spcPts val="0"/>
              </a:spcAft>
              <a:buSzPts val="800"/>
              <a:buNone/>
              <a:defRPr>
                <a:solidFill>
                  <a:srgbClr val="888888"/>
                </a:solidFill>
              </a:defRPr>
            </a:lvl4pPr>
            <a:lvl5pPr lvl="4" algn="ctr">
              <a:lnSpc>
                <a:spcPct val="100000"/>
              </a:lnSpc>
              <a:spcBef>
                <a:spcPts val="800"/>
              </a:spcBef>
              <a:spcAft>
                <a:spcPts val="0"/>
              </a:spcAft>
              <a:buSzPts val="800"/>
              <a:buNone/>
              <a:defRPr>
                <a:solidFill>
                  <a:srgbClr val="888888"/>
                </a:solidFill>
              </a:defRPr>
            </a:lvl5pPr>
            <a:lvl6pPr lvl="5" algn="ctr">
              <a:lnSpc>
                <a:spcPct val="100000"/>
              </a:lnSpc>
              <a:spcBef>
                <a:spcPts val="800"/>
              </a:spcBef>
              <a:spcAft>
                <a:spcPts val="0"/>
              </a:spcAft>
              <a:buSzPts val="800"/>
              <a:buNone/>
              <a:defRPr>
                <a:solidFill>
                  <a:srgbClr val="888888"/>
                </a:solidFill>
              </a:defRPr>
            </a:lvl6pPr>
            <a:lvl7pPr lvl="6" algn="ctr">
              <a:lnSpc>
                <a:spcPct val="100000"/>
              </a:lnSpc>
              <a:spcBef>
                <a:spcPts val="800"/>
              </a:spcBef>
              <a:spcAft>
                <a:spcPts val="0"/>
              </a:spcAft>
              <a:buSzPts val="800"/>
              <a:buNone/>
              <a:defRPr>
                <a:solidFill>
                  <a:srgbClr val="888888"/>
                </a:solidFill>
              </a:defRPr>
            </a:lvl7pPr>
            <a:lvl8pPr lvl="7" algn="ctr">
              <a:lnSpc>
                <a:spcPct val="100000"/>
              </a:lnSpc>
              <a:spcBef>
                <a:spcPts val="800"/>
              </a:spcBef>
              <a:spcAft>
                <a:spcPts val="0"/>
              </a:spcAft>
              <a:buSzPts val="800"/>
              <a:buNone/>
              <a:defRPr>
                <a:solidFill>
                  <a:srgbClr val="888888"/>
                </a:solidFill>
              </a:defRPr>
            </a:lvl8pPr>
            <a:lvl9pPr lvl="8" algn="ctr">
              <a:lnSpc>
                <a:spcPct val="100000"/>
              </a:lnSpc>
              <a:spcBef>
                <a:spcPts val="800"/>
              </a:spcBef>
              <a:spcAft>
                <a:spcPts val="0"/>
              </a:spcAft>
              <a:buSzPts val="800"/>
              <a:buNone/>
              <a:defRPr>
                <a:solidFill>
                  <a:srgbClr val="888888"/>
                </a:solidFill>
              </a:defRPr>
            </a:lvl9pPr>
          </a:lstStyle>
          <a:p/>
        </p:txBody>
      </p:sp>
      <p:sp>
        <p:nvSpPr>
          <p:cNvPr id="88" name="Google Shape;88;p16"/>
          <p:cNvSpPr txBox="1"/>
          <p:nvPr>
            <p:ph idx="10" type="dt"/>
          </p:nvPr>
        </p:nvSpPr>
        <p:spPr>
          <a:xfrm>
            <a:off x="7789628" y="325095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6"/>
          <p:cNvSpPr txBox="1"/>
          <p:nvPr>
            <p:ph idx="11" type="ftr"/>
          </p:nvPr>
        </p:nvSpPr>
        <p:spPr>
          <a:xfrm>
            <a:off x="6713679"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1" name="Shape 91"/>
        <p:cNvGrpSpPr/>
        <p:nvPr/>
      </p:nvGrpSpPr>
      <p:grpSpPr>
        <a:xfrm>
          <a:off x="0" y="0"/>
          <a:ext cx="0" cy="0"/>
          <a:chOff x="0" y="0"/>
          <a:chExt cx="0" cy="0"/>
        </a:xfrm>
      </p:grpSpPr>
      <p:sp>
        <p:nvSpPr>
          <p:cNvPr id="92" name="Google Shape;92;p1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7"/>
          <p:cNvSpPr txBox="1"/>
          <p:nvPr>
            <p:ph idx="1" type="body"/>
          </p:nvPr>
        </p:nvSpPr>
        <p:spPr>
          <a:xfrm>
            <a:off x="827484" y="1539688"/>
            <a:ext cx="6709906" cy="3146611"/>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94" name="Google Shape;94;p1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8"/>
          <p:cNvSpPr txBox="1"/>
          <p:nvPr>
            <p:ph type="title"/>
          </p:nvPr>
        </p:nvSpPr>
        <p:spPr>
          <a:xfrm>
            <a:off x="866217" y="2146300"/>
            <a:ext cx="6619243" cy="1436735"/>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3000"/>
              <a:buFont typeface="Century Gothic"/>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8"/>
          <p:cNvSpPr txBox="1"/>
          <p:nvPr>
            <p:ph idx="1" type="body"/>
          </p:nvPr>
        </p:nvSpPr>
        <p:spPr>
          <a:xfrm>
            <a:off x="866216" y="3583036"/>
            <a:ext cx="6619243"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cap="none">
                <a:solidFill>
                  <a:schemeClr val="accent1"/>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00" name="Google Shape;100;p1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sp>
        <p:nvSpPr>
          <p:cNvPr id="104" name="Google Shape;104;p1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9"/>
          <p:cNvSpPr txBox="1"/>
          <p:nvPr>
            <p:ph idx="1" type="body"/>
          </p:nvPr>
        </p:nvSpPr>
        <p:spPr>
          <a:xfrm>
            <a:off x="827484" y="1545431"/>
            <a:ext cx="3297254" cy="3146822"/>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sz="1400"/>
            </a:lvl1pPr>
            <a:lvl2pPr indent="-292100" lvl="1" marL="914400" algn="l">
              <a:lnSpc>
                <a:spcPct val="100000"/>
              </a:lnSpc>
              <a:spcBef>
                <a:spcPts val="800"/>
              </a:spcBef>
              <a:spcAft>
                <a:spcPts val="0"/>
              </a:spcAft>
              <a:buSzPts val="1000"/>
              <a:buChar char="►"/>
              <a:defRPr sz="1200"/>
            </a:lvl2pPr>
            <a:lvl3pPr indent="-279400" lvl="2" marL="1371600" algn="l">
              <a:lnSpc>
                <a:spcPct val="100000"/>
              </a:lnSpc>
              <a:spcBef>
                <a:spcPts val="800"/>
              </a:spcBef>
              <a:spcAft>
                <a:spcPts val="0"/>
              </a:spcAft>
              <a:buSzPts val="800"/>
              <a:buChar char="►"/>
              <a:defRPr sz="1100"/>
            </a:lvl3pPr>
            <a:lvl4pPr indent="-273050" lvl="3" marL="1828800" algn="l">
              <a:lnSpc>
                <a:spcPct val="100000"/>
              </a:lnSpc>
              <a:spcBef>
                <a:spcPts val="800"/>
              </a:spcBef>
              <a:spcAft>
                <a:spcPts val="0"/>
              </a:spcAft>
              <a:buSzPts val="700"/>
              <a:buChar char="►"/>
              <a:defRPr sz="900"/>
            </a:lvl4pPr>
            <a:lvl5pPr indent="-273050" lvl="4" marL="2286000" algn="l">
              <a:lnSpc>
                <a:spcPct val="100000"/>
              </a:lnSpc>
              <a:spcBef>
                <a:spcPts val="800"/>
              </a:spcBef>
              <a:spcAft>
                <a:spcPts val="0"/>
              </a:spcAft>
              <a:buSzPts val="700"/>
              <a:buChar char="►"/>
              <a:defRPr sz="900"/>
            </a:lvl5pPr>
            <a:lvl6pPr indent="-273050" lvl="5" marL="2743200" algn="l">
              <a:lnSpc>
                <a:spcPct val="100000"/>
              </a:lnSpc>
              <a:spcBef>
                <a:spcPts val="800"/>
              </a:spcBef>
              <a:spcAft>
                <a:spcPts val="0"/>
              </a:spcAft>
              <a:buSzPts val="700"/>
              <a:buChar char="►"/>
              <a:defRPr sz="900"/>
            </a:lvl6pPr>
            <a:lvl7pPr indent="-273050" lvl="6" marL="3200400" algn="l">
              <a:lnSpc>
                <a:spcPct val="100000"/>
              </a:lnSpc>
              <a:spcBef>
                <a:spcPts val="800"/>
              </a:spcBef>
              <a:spcAft>
                <a:spcPts val="0"/>
              </a:spcAft>
              <a:buSzPts val="700"/>
              <a:buChar char="►"/>
              <a:defRPr sz="900"/>
            </a:lvl7pPr>
            <a:lvl8pPr indent="-273050" lvl="7" marL="3657600" algn="l">
              <a:lnSpc>
                <a:spcPct val="100000"/>
              </a:lnSpc>
              <a:spcBef>
                <a:spcPts val="800"/>
              </a:spcBef>
              <a:spcAft>
                <a:spcPts val="0"/>
              </a:spcAft>
              <a:buSzPts val="700"/>
              <a:buChar char="►"/>
              <a:defRPr sz="900"/>
            </a:lvl8pPr>
            <a:lvl9pPr indent="-273050" lvl="8" marL="4114800" algn="l">
              <a:lnSpc>
                <a:spcPct val="100000"/>
              </a:lnSpc>
              <a:spcBef>
                <a:spcPts val="800"/>
              </a:spcBef>
              <a:spcAft>
                <a:spcPts val="0"/>
              </a:spcAft>
              <a:buSzPts val="700"/>
              <a:buChar char="►"/>
              <a:defRPr sz="900"/>
            </a:lvl9pPr>
          </a:lstStyle>
          <a:p/>
        </p:txBody>
      </p:sp>
      <p:sp>
        <p:nvSpPr>
          <p:cNvPr id="106" name="Google Shape;106;p19"/>
          <p:cNvSpPr txBox="1"/>
          <p:nvPr>
            <p:ph idx="2" type="body"/>
          </p:nvPr>
        </p:nvSpPr>
        <p:spPr>
          <a:xfrm>
            <a:off x="4240870" y="1542069"/>
            <a:ext cx="3297256" cy="3150184"/>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sz="1400"/>
            </a:lvl1pPr>
            <a:lvl2pPr indent="-292100" lvl="1" marL="914400" algn="l">
              <a:lnSpc>
                <a:spcPct val="100000"/>
              </a:lnSpc>
              <a:spcBef>
                <a:spcPts val="800"/>
              </a:spcBef>
              <a:spcAft>
                <a:spcPts val="0"/>
              </a:spcAft>
              <a:buSzPts val="1000"/>
              <a:buChar char="►"/>
              <a:defRPr sz="1200"/>
            </a:lvl2pPr>
            <a:lvl3pPr indent="-279400" lvl="2" marL="1371600" algn="l">
              <a:lnSpc>
                <a:spcPct val="100000"/>
              </a:lnSpc>
              <a:spcBef>
                <a:spcPts val="800"/>
              </a:spcBef>
              <a:spcAft>
                <a:spcPts val="0"/>
              </a:spcAft>
              <a:buSzPts val="800"/>
              <a:buChar char="►"/>
              <a:defRPr sz="1100"/>
            </a:lvl3pPr>
            <a:lvl4pPr indent="-273050" lvl="3" marL="1828800" algn="l">
              <a:lnSpc>
                <a:spcPct val="100000"/>
              </a:lnSpc>
              <a:spcBef>
                <a:spcPts val="800"/>
              </a:spcBef>
              <a:spcAft>
                <a:spcPts val="0"/>
              </a:spcAft>
              <a:buSzPts val="700"/>
              <a:buChar char="►"/>
              <a:defRPr sz="900"/>
            </a:lvl4pPr>
            <a:lvl5pPr indent="-273050" lvl="4" marL="2286000" algn="l">
              <a:lnSpc>
                <a:spcPct val="100000"/>
              </a:lnSpc>
              <a:spcBef>
                <a:spcPts val="800"/>
              </a:spcBef>
              <a:spcAft>
                <a:spcPts val="0"/>
              </a:spcAft>
              <a:buSzPts val="700"/>
              <a:buChar char="►"/>
              <a:defRPr sz="900"/>
            </a:lvl5pPr>
            <a:lvl6pPr indent="-273050" lvl="5" marL="2743200" algn="l">
              <a:lnSpc>
                <a:spcPct val="100000"/>
              </a:lnSpc>
              <a:spcBef>
                <a:spcPts val="800"/>
              </a:spcBef>
              <a:spcAft>
                <a:spcPts val="0"/>
              </a:spcAft>
              <a:buSzPts val="700"/>
              <a:buChar char="►"/>
              <a:defRPr sz="900"/>
            </a:lvl6pPr>
            <a:lvl7pPr indent="-273050" lvl="6" marL="3200400" algn="l">
              <a:lnSpc>
                <a:spcPct val="100000"/>
              </a:lnSpc>
              <a:spcBef>
                <a:spcPts val="800"/>
              </a:spcBef>
              <a:spcAft>
                <a:spcPts val="0"/>
              </a:spcAft>
              <a:buSzPts val="700"/>
              <a:buChar char="►"/>
              <a:defRPr sz="900"/>
            </a:lvl7pPr>
            <a:lvl8pPr indent="-273050" lvl="7" marL="3657600" algn="l">
              <a:lnSpc>
                <a:spcPct val="100000"/>
              </a:lnSpc>
              <a:spcBef>
                <a:spcPts val="800"/>
              </a:spcBef>
              <a:spcAft>
                <a:spcPts val="0"/>
              </a:spcAft>
              <a:buSzPts val="700"/>
              <a:buChar char="►"/>
              <a:defRPr sz="900"/>
            </a:lvl8pPr>
            <a:lvl9pPr indent="-273050" lvl="8" marL="4114800" algn="l">
              <a:lnSpc>
                <a:spcPct val="100000"/>
              </a:lnSpc>
              <a:spcBef>
                <a:spcPts val="800"/>
              </a:spcBef>
              <a:spcAft>
                <a:spcPts val="0"/>
              </a:spcAft>
              <a:buSzPts val="700"/>
              <a:buChar char="►"/>
              <a:defRPr sz="900"/>
            </a:lvl9pPr>
          </a:lstStyle>
          <a:p/>
        </p:txBody>
      </p:sp>
      <p:sp>
        <p:nvSpPr>
          <p:cNvPr id="107" name="Google Shape;107;p1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1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0" name="Shape 110"/>
        <p:cNvGrpSpPr/>
        <p:nvPr/>
      </p:nvGrpSpPr>
      <p:grpSpPr>
        <a:xfrm>
          <a:off x="0" y="0"/>
          <a:ext cx="0" cy="0"/>
          <a:chOff x="0" y="0"/>
          <a:chExt cx="0" cy="0"/>
        </a:xfrm>
      </p:grpSpPr>
      <p:sp>
        <p:nvSpPr>
          <p:cNvPr id="111" name="Google Shape;111;p2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3200"/>
              <a:buFont typeface="Century Gothic"/>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0"/>
          <p:cNvSpPr txBox="1"/>
          <p:nvPr>
            <p:ph idx="1" type="body"/>
          </p:nvPr>
        </p:nvSpPr>
        <p:spPr>
          <a:xfrm>
            <a:off x="827485" y="1428750"/>
            <a:ext cx="3297253"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13" name="Google Shape;113;p20"/>
          <p:cNvSpPr txBox="1"/>
          <p:nvPr>
            <p:ph idx="2" type="body"/>
          </p:nvPr>
        </p:nvSpPr>
        <p:spPr>
          <a:xfrm>
            <a:off x="827484"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sz="1400"/>
            </a:lvl1pPr>
            <a:lvl2pPr indent="-292100" lvl="1" marL="914400" algn="l">
              <a:lnSpc>
                <a:spcPct val="100000"/>
              </a:lnSpc>
              <a:spcBef>
                <a:spcPts val="800"/>
              </a:spcBef>
              <a:spcAft>
                <a:spcPts val="0"/>
              </a:spcAft>
              <a:buSzPts val="1000"/>
              <a:buChar char="►"/>
              <a:defRPr sz="1200"/>
            </a:lvl2pPr>
            <a:lvl3pPr indent="-279400" lvl="2" marL="1371600" algn="l">
              <a:lnSpc>
                <a:spcPct val="100000"/>
              </a:lnSpc>
              <a:spcBef>
                <a:spcPts val="800"/>
              </a:spcBef>
              <a:spcAft>
                <a:spcPts val="0"/>
              </a:spcAft>
              <a:buSzPts val="800"/>
              <a:buChar char="►"/>
              <a:defRPr sz="1100"/>
            </a:lvl3pPr>
            <a:lvl4pPr indent="-273050" lvl="3" marL="1828800" algn="l">
              <a:lnSpc>
                <a:spcPct val="100000"/>
              </a:lnSpc>
              <a:spcBef>
                <a:spcPts val="800"/>
              </a:spcBef>
              <a:spcAft>
                <a:spcPts val="0"/>
              </a:spcAft>
              <a:buSzPts val="700"/>
              <a:buChar char="►"/>
              <a:defRPr sz="900"/>
            </a:lvl4pPr>
            <a:lvl5pPr indent="-273050" lvl="4" marL="2286000" algn="l">
              <a:lnSpc>
                <a:spcPct val="100000"/>
              </a:lnSpc>
              <a:spcBef>
                <a:spcPts val="800"/>
              </a:spcBef>
              <a:spcAft>
                <a:spcPts val="0"/>
              </a:spcAft>
              <a:buSzPts val="700"/>
              <a:buChar char="►"/>
              <a:defRPr sz="900"/>
            </a:lvl5pPr>
            <a:lvl6pPr indent="-273050" lvl="5" marL="2743200" algn="l">
              <a:lnSpc>
                <a:spcPct val="100000"/>
              </a:lnSpc>
              <a:spcBef>
                <a:spcPts val="800"/>
              </a:spcBef>
              <a:spcAft>
                <a:spcPts val="0"/>
              </a:spcAft>
              <a:buSzPts val="700"/>
              <a:buChar char="►"/>
              <a:defRPr sz="900"/>
            </a:lvl6pPr>
            <a:lvl7pPr indent="-273050" lvl="6" marL="3200400" algn="l">
              <a:lnSpc>
                <a:spcPct val="100000"/>
              </a:lnSpc>
              <a:spcBef>
                <a:spcPts val="800"/>
              </a:spcBef>
              <a:spcAft>
                <a:spcPts val="0"/>
              </a:spcAft>
              <a:buSzPts val="700"/>
              <a:buChar char="►"/>
              <a:defRPr sz="900"/>
            </a:lvl7pPr>
            <a:lvl8pPr indent="-273050" lvl="7" marL="3657600" algn="l">
              <a:lnSpc>
                <a:spcPct val="100000"/>
              </a:lnSpc>
              <a:spcBef>
                <a:spcPts val="800"/>
              </a:spcBef>
              <a:spcAft>
                <a:spcPts val="0"/>
              </a:spcAft>
              <a:buSzPts val="700"/>
              <a:buChar char="►"/>
              <a:defRPr sz="900"/>
            </a:lvl8pPr>
            <a:lvl9pPr indent="-273050" lvl="8" marL="4114800" algn="l">
              <a:lnSpc>
                <a:spcPct val="100000"/>
              </a:lnSpc>
              <a:spcBef>
                <a:spcPts val="800"/>
              </a:spcBef>
              <a:spcAft>
                <a:spcPts val="0"/>
              </a:spcAft>
              <a:buSzPts val="700"/>
              <a:buChar char="►"/>
              <a:defRPr sz="900"/>
            </a:lvl9pPr>
          </a:lstStyle>
          <a:p/>
        </p:txBody>
      </p:sp>
      <p:sp>
        <p:nvSpPr>
          <p:cNvPr id="114" name="Google Shape;114;p20"/>
          <p:cNvSpPr txBox="1"/>
          <p:nvPr>
            <p:ph idx="3" type="body"/>
          </p:nvPr>
        </p:nvSpPr>
        <p:spPr>
          <a:xfrm>
            <a:off x="4240871" y="1428750"/>
            <a:ext cx="3297254"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15" name="Google Shape;115;p20"/>
          <p:cNvSpPr txBox="1"/>
          <p:nvPr>
            <p:ph idx="4" type="body"/>
          </p:nvPr>
        </p:nvSpPr>
        <p:spPr>
          <a:xfrm>
            <a:off x="4240871"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sz="1400"/>
            </a:lvl1pPr>
            <a:lvl2pPr indent="-292100" lvl="1" marL="914400" algn="l">
              <a:lnSpc>
                <a:spcPct val="100000"/>
              </a:lnSpc>
              <a:spcBef>
                <a:spcPts val="800"/>
              </a:spcBef>
              <a:spcAft>
                <a:spcPts val="0"/>
              </a:spcAft>
              <a:buSzPts val="1000"/>
              <a:buChar char="►"/>
              <a:defRPr sz="1200"/>
            </a:lvl2pPr>
            <a:lvl3pPr indent="-279400" lvl="2" marL="1371600" algn="l">
              <a:lnSpc>
                <a:spcPct val="100000"/>
              </a:lnSpc>
              <a:spcBef>
                <a:spcPts val="800"/>
              </a:spcBef>
              <a:spcAft>
                <a:spcPts val="0"/>
              </a:spcAft>
              <a:buSzPts val="800"/>
              <a:buChar char="►"/>
              <a:defRPr sz="1100"/>
            </a:lvl3pPr>
            <a:lvl4pPr indent="-273050" lvl="3" marL="1828800" algn="l">
              <a:lnSpc>
                <a:spcPct val="100000"/>
              </a:lnSpc>
              <a:spcBef>
                <a:spcPts val="800"/>
              </a:spcBef>
              <a:spcAft>
                <a:spcPts val="0"/>
              </a:spcAft>
              <a:buSzPts val="700"/>
              <a:buChar char="►"/>
              <a:defRPr sz="900"/>
            </a:lvl4pPr>
            <a:lvl5pPr indent="-273050" lvl="4" marL="2286000" algn="l">
              <a:lnSpc>
                <a:spcPct val="100000"/>
              </a:lnSpc>
              <a:spcBef>
                <a:spcPts val="800"/>
              </a:spcBef>
              <a:spcAft>
                <a:spcPts val="0"/>
              </a:spcAft>
              <a:buSzPts val="700"/>
              <a:buChar char="►"/>
              <a:defRPr sz="900"/>
            </a:lvl5pPr>
            <a:lvl6pPr indent="-273050" lvl="5" marL="2743200" algn="l">
              <a:lnSpc>
                <a:spcPct val="100000"/>
              </a:lnSpc>
              <a:spcBef>
                <a:spcPts val="800"/>
              </a:spcBef>
              <a:spcAft>
                <a:spcPts val="0"/>
              </a:spcAft>
              <a:buSzPts val="700"/>
              <a:buChar char="►"/>
              <a:defRPr sz="900"/>
            </a:lvl6pPr>
            <a:lvl7pPr indent="-273050" lvl="6" marL="3200400" algn="l">
              <a:lnSpc>
                <a:spcPct val="100000"/>
              </a:lnSpc>
              <a:spcBef>
                <a:spcPts val="800"/>
              </a:spcBef>
              <a:spcAft>
                <a:spcPts val="0"/>
              </a:spcAft>
              <a:buSzPts val="700"/>
              <a:buChar char="►"/>
              <a:defRPr sz="900"/>
            </a:lvl7pPr>
            <a:lvl8pPr indent="-273050" lvl="7" marL="3657600" algn="l">
              <a:lnSpc>
                <a:spcPct val="100000"/>
              </a:lnSpc>
              <a:spcBef>
                <a:spcPts val="800"/>
              </a:spcBef>
              <a:spcAft>
                <a:spcPts val="0"/>
              </a:spcAft>
              <a:buSzPts val="700"/>
              <a:buChar char="►"/>
              <a:defRPr sz="900"/>
            </a:lvl8pPr>
            <a:lvl9pPr indent="-273050" lvl="8" marL="4114800" algn="l">
              <a:lnSpc>
                <a:spcPct val="100000"/>
              </a:lnSpc>
              <a:spcBef>
                <a:spcPts val="800"/>
              </a:spcBef>
              <a:spcAft>
                <a:spcPts val="0"/>
              </a:spcAft>
              <a:buSzPts val="700"/>
              <a:buChar char="►"/>
              <a:defRPr sz="900"/>
            </a:lvl9pPr>
          </a:lstStyle>
          <a:p/>
        </p:txBody>
      </p:sp>
      <p:sp>
        <p:nvSpPr>
          <p:cNvPr id="116" name="Google Shape;116;p2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66216" y="1085850"/>
            <a:ext cx="2550798" cy="10858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1800"/>
              <a:buFont typeface="Century Gothic"/>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23"/>
          <p:cNvSpPr txBox="1"/>
          <p:nvPr>
            <p:ph idx="1" type="body"/>
          </p:nvPr>
        </p:nvSpPr>
        <p:spPr>
          <a:xfrm>
            <a:off x="3588462" y="1085850"/>
            <a:ext cx="3896998" cy="3429000"/>
          </a:xfrm>
          <a:prstGeom prst="rect">
            <a:avLst/>
          </a:prstGeom>
          <a:noFill/>
          <a:ln>
            <a:noFill/>
          </a:ln>
        </p:spPr>
        <p:txBody>
          <a:bodyPr anchorCtr="0" anchor="ctr" bIns="34275" lIns="68575" spcFirstLastPara="1" rIns="68575" wrap="square" tIns="34275">
            <a:normAutofit/>
          </a:bodyPr>
          <a:lstStyle>
            <a:lvl1pPr indent="-304800" lvl="0" marL="457200" algn="l">
              <a:lnSpc>
                <a:spcPct val="100000"/>
              </a:lnSpc>
              <a:spcBef>
                <a:spcPts val="800"/>
              </a:spcBef>
              <a:spcAft>
                <a:spcPts val="0"/>
              </a:spcAft>
              <a:buSzPts val="1200"/>
              <a:buChar char="►"/>
              <a:defRPr sz="1500"/>
            </a:lvl1pPr>
            <a:lvl2pPr indent="-298450" lvl="1" marL="914400" algn="l">
              <a:lnSpc>
                <a:spcPct val="100000"/>
              </a:lnSpc>
              <a:spcBef>
                <a:spcPts val="800"/>
              </a:spcBef>
              <a:spcAft>
                <a:spcPts val="0"/>
              </a:spcAft>
              <a:buSzPts val="1100"/>
              <a:buChar char="►"/>
              <a:defRPr sz="1400"/>
            </a:lvl2pPr>
            <a:lvl3pPr indent="-292100" lvl="2" marL="1371600" algn="l">
              <a:lnSpc>
                <a:spcPct val="100000"/>
              </a:lnSpc>
              <a:spcBef>
                <a:spcPts val="800"/>
              </a:spcBef>
              <a:spcAft>
                <a:spcPts val="0"/>
              </a:spcAft>
              <a:buSzPts val="1000"/>
              <a:buChar char="►"/>
              <a:defRPr sz="1200"/>
            </a:lvl3pPr>
            <a:lvl4pPr indent="-279400" lvl="3" marL="1828800" algn="l">
              <a:lnSpc>
                <a:spcPct val="100000"/>
              </a:lnSpc>
              <a:spcBef>
                <a:spcPts val="800"/>
              </a:spcBef>
              <a:spcAft>
                <a:spcPts val="0"/>
              </a:spcAft>
              <a:buSzPts val="800"/>
              <a:buChar char="►"/>
              <a:defRPr sz="1100"/>
            </a:lvl4pPr>
            <a:lvl5pPr indent="-279400" lvl="4" marL="2286000" algn="l">
              <a:lnSpc>
                <a:spcPct val="100000"/>
              </a:lnSpc>
              <a:spcBef>
                <a:spcPts val="800"/>
              </a:spcBef>
              <a:spcAft>
                <a:spcPts val="0"/>
              </a:spcAft>
              <a:buSzPts val="800"/>
              <a:buChar char="►"/>
              <a:defRPr sz="1100"/>
            </a:lvl5pPr>
            <a:lvl6pPr indent="-279400" lvl="5" marL="2743200" algn="l">
              <a:lnSpc>
                <a:spcPct val="100000"/>
              </a:lnSpc>
              <a:spcBef>
                <a:spcPts val="800"/>
              </a:spcBef>
              <a:spcAft>
                <a:spcPts val="0"/>
              </a:spcAft>
              <a:buSzPts val="800"/>
              <a:buChar char="►"/>
              <a:defRPr sz="1100"/>
            </a:lvl6pPr>
            <a:lvl7pPr indent="-279400" lvl="6" marL="3200400" algn="l">
              <a:lnSpc>
                <a:spcPct val="100000"/>
              </a:lnSpc>
              <a:spcBef>
                <a:spcPts val="800"/>
              </a:spcBef>
              <a:spcAft>
                <a:spcPts val="0"/>
              </a:spcAft>
              <a:buSzPts val="800"/>
              <a:buChar char="►"/>
              <a:defRPr sz="1100"/>
            </a:lvl7pPr>
            <a:lvl8pPr indent="-279400" lvl="7" marL="3657600" algn="l">
              <a:lnSpc>
                <a:spcPct val="100000"/>
              </a:lnSpc>
              <a:spcBef>
                <a:spcPts val="800"/>
              </a:spcBef>
              <a:spcAft>
                <a:spcPts val="0"/>
              </a:spcAft>
              <a:buSzPts val="800"/>
              <a:buChar char="►"/>
              <a:defRPr sz="1100"/>
            </a:lvl8pPr>
            <a:lvl9pPr indent="-279400" lvl="8" marL="4114800" algn="l">
              <a:lnSpc>
                <a:spcPct val="100000"/>
              </a:lnSpc>
              <a:spcBef>
                <a:spcPts val="800"/>
              </a:spcBef>
              <a:spcAft>
                <a:spcPts val="0"/>
              </a:spcAft>
              <a:buSzPts val="800"/>
              <a:buChar char="►"/>
              <a:defRPr sz="1100"/>
            </a:lvl9pPr>
          </a:lstStyle>
          <a:p/>
        </p:txBody>
      </p:sp>
      <p:sp>
        <p:nvSpPr>
          <p:cNvPr id="131" name="Google Shape;131;p23"/>
          <p:cNvSpPr txBox="1"/>
          <p:nvPr>
            <p:ph idx="2" type="body"/>
          </p:nvPr>
        </p:nvSpPr>
        <p:spPr>
          <a:xfrm>
            <a:off x="866216" y="2346960"/>
            <a:ext cx="2550797" cy="2171699"/>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32" name="Google Shape;132;p2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24"/>
          <p:cNvSpPr txBox="1"/>
          <p:nvPr>
            <p:ph type="title"/>
          </p:nvPr>
        </p:nvSpPr>
        <p:spPr>
          <a:xfrm>
            <a:off x="865430" y="1390644"/>
            <a:ext cx="3819679" cy="1181106"/>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2700"/>
              <a:buFont typeface="Century Gothic"/>
              <a:buNone/>
              <a:defRPr b="0"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4"/>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34275" lIns="68575" spcFirstLastPara="1" rIns="68575" wrap="square" tIns="34275">
            <a:noAutofit/>
          </a:bodyPr>
          <a:lstStyle>
            <a:lvl1pPr lvl="0" marR="0" rtl="0" algn="ctr">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38" name="Google Shape;138;p24"/>
          <p:cNvSpPr txBox="1"/>
          <p:nvPr>
            <p:ph idx="1" type="body"/>
          </p:nvPr>
        </p:nvSpPr>
        <p:spPr>
          <a:xfrm>
            <a:off x="866216" y="2743200"/>
            <a:ext cx="3813734" cy="10287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39" name="Google Shape;139;p2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42" name="Shape 142"/>
        <p:cNvGrpSpPr/>
        <p:nvPr/>
      </p:nvGrpSpPr>
      <p:grpSpPr>
        <a:xfrm>
          <a:off x="0" y="0"/>
          <a:ext cx="0" cy="0"/>
          <a:chOff x="0" y="0"/>
          <a:chExt cx="0" cy="0"/>
        </a:xfrm>
      </p:grpSpPr>
      <p:sp>
        <p:nvSpPr>
          <p:cNvPr id="143" name="Google Shape;143;p25"/>
          <p:cNvSpPr txBox="1"/>
          <p:nvPr>
            <p:ph type="title"/>
          </p:nvPr>
        </p:nvSpPr>
        <p:spPr>
          <a:xfrm>
            <a:off x="866217" y="3600440"/>
            <a:ext cx="6619243" cy="425053"/>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800"/>
              <a:buFont typeface="Century Gothic"/>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5"/>
          <p:cNvSpPr/>
          <p:nvPr>
            <p:ph idx="2" type="pic"/>
          </p:nvPr>
        </p:nvSpPr>
        <p:spPr>
          <a:xfrm>
            <a:off x="866216" y="514350"/>
            <a:ext cx="6619243" cy="27305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34275" lIns="68575" spcFirstLastPara="1" rIns="68575" wrap="square" tIns="34275">
            <a:noAutofit/>
          </a:bodyPr>
          <a:lstStyle>
            <a:lvl1pPr lvl="0" marR="0" rtl="0" algn="ctr">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45" name="Google Shape;145;p25"/>
          <p:cNvSpPr txBox="1"/>
          <p:nvPr>
            <p:ph idx="1" type="body"/>
          </p:nvPr>
        </p:nvSpPr>
        <p:spPr>
          <a:xfrm>
            <a:off x="866217" y="4025494"/>
            <a:ext cx="6619242" cy="37028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46" name="Google Shape;146;p2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49" name="Shape 149"/>
        <p:cNvGrpSpPr/>
        <p:nvPr/>
      </p:nvGrpSpPr>
      <p:grpSpPr>
        <a:xfrm>
          <a:off x="0" y="0"/>
          <a:ext cx="0" cy="0"/>
          <a:chOff x="0" y="0"/>
          <a:chExt cx="0" cy="0"/>
        </a:xfrm>
      </p:grpSpPr>
      <p:sp>
        <p:nvSpPr>
          <p:cNvPr id="150" name="Google Shape;150;p26"/>
          <p:cNvSpPr txBox="1"/>
          <p:nvPr>
            <p:ph type="title"/>
          </p:nvPr>
        </p:nvSpPr>
        <p:spPr>
          <a:xfrm>
            <a:off x="866216" y="1085850"/>
            <a:ext cx="6619244" cy="14859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3600"/>
              <a:buFont typeface="Century Gothic"/>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1" name="Google Shape;151;p26"/>
          <p:cNvSpPr txBox="1"/>
          <p:nvPr>
            <p:ph idx="1" type="body"/>
          </p:nvPr>
        </p:nvSpPr>
        <p:spPr>
          <a:xfrm>
            <a:off x="866216" y="2743200"/>
            <a:ext cx="6619244" cy="177165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52" name="Google Shape;152;p2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55" name="Shape 155"/>
        <p:cNvGrpSpPr/>
        <p:nvPr/>
      </p:nvGrpSpPr>
      <p:grpSpPr>
        <a:xfrm>
          <a:off x="0" y="0"/>
          <a:ext cx="0" cy="0"/>
          <a:chOff x="0" y="0"/>
          <a:chExt cx="0" cy="0"/>
        </a:xfrm>
      </p:grpSpPr>
      <p:sp>
        <p:nvSpPr>
          <p:cNvPr id="156" name="Google Shape;156;p27"/>
          <p:cNvSpPr txBox="1"/>
          <p:nvPr>
            <p:ph type="title"/>
          </p:nvPr>
        </p:nvSpPr>
        <p:spPr>
          <a:xfrm>
            <a:off x="1181101" y="1085850"/>
            <a:ext cx="5999486" cy="174253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3600"/>
              <a:buFont typeface="Century Gothic"/>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7"/>
          <p:cNvSpPr txBox="1"/>
          <p:nvPr>
            <p:ph idx="1" type="body"/>
          </p:nvPr>
        </p:nvSpPr>
        <p:spPr>
          <a:xfrm>
            <a:off x="1447800" y="2828380"/>
            <a:ext cx="5459737" cy="25663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b="0" i="0" sz="1100" cap="small">
                <a:solidFill>
                  <a:schemeClr val="accent1"/>
                </a:solidFill>
                <a:latin typeface="Century Gothic"/>
                <a:ea typeface="Century Gothic"/>
                <a:cs typeface="Century Gothic"/>
                <a:sym typeface="Century Gothic"/>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58" name="Google Shape;158;p27"/>
          <p:cNvSpPr txBox="1"/>
          <p:nvPr>
            <p:ph idx="2" type="body"/>
          </p:nvPr>
        </p:nvSpPr>
        <p:spPr>
          <a:xfrm>
            <a:off x="866216" y="3262993"/>
            <a:ext cx="6619244" cy="12573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59" name="Google Shape;159;p2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162" name="Google Shape;162;p27"/>
          <p:cNvSpPr txBox="1"/>
          <p:nvPr/>
        </p:nvSpPr>
        <p:spPr>
          <a:xfrm>
            <a:off x="673721" y="728440"/>
            <a:ext cx="601434" cy="1477327"/>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200"/>
              <a:buFont typeface="Arial"/>
              <a:buNone/>
            </a:pPr>
            <a:r>
              <a:rPr b="0" i="0" lang="en" sz="9200" u="none" cap="none" strike="noStrike">
                <a:solidFill>
                  <a:schemeClr val="accent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63" name="Google Shape;163;p27"/>
          <p:cNvSpPr txBox="1"/>
          <p:nvPr/>
        </p:nvSpPr>
        <p:spPr>
          <a:xfrm>
            <a:off x="6997867" y="1960340"/>
            <a:ext cx="601434" cy="1477327"/>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200"/>
              <a:buFont typeface="Arial"/>
              <a:buNone/>
            </a:pPr>
            <a:r>
              <a:rPr b="0" i="0" lang="en" sz="9200" u="none" cap="none" strike="noStrike">
                <a:solidFill>
                  <a:schemeClr val="accent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64" name="Shape 164"/>
        <p:cNvGrpSpPr/>
        <p:nvPr/>
      </p:nvGrpSpPr>
      <p:grpSpPr>
        <a:xfrm>
          <a:off x="0" y="0"/>
          <a:ext cx="0" cy="0"/>
          <a:chOff x="0" y="0"/>
          <a:chExt cx="0" cy="0"/>
        </a:xfrm>
      </p:grpSpPr>
      <p:sp>
        <p:nvSpPr>
          <p:cNvPr id="165" name="Google Shape;165;p28"/>
          <p:cNvSpPr txBox="1"/>
          <p:nvPr>
            <p:ph type="title"/>
          </p:nvPr>
        </p:nvSpPr>
        <p:spPr>
          <a:xfrm>
            <a:off x="866216" y="2343151"/>
            <a:ext cx="6619245" cy="1239885"/>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3000"/>
              <a:buFont typeface="Century Gothic"/>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8"/>
          <p:cNvSpPr txBox="1"/>
          <p:nvPr>
            <p:ph idx="1" type="body"/>
          </p:nvPr>
        </p:nvSpPr>
        <p:spPr>
          <a:xfrm>
            <a:off x="866216" y="3583036"/>
            <a:ext cx="6619244"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cap="none">
                <a:solidFill>
                  <a:schemeClr val="accent1"/>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67" name="Google Shape;167;p2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2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70" name="Shape 170"/>
        <p:cNvGrpSpPr/>
        <p:nvPr/>
      </p:nvGrpSpPr>
      <p:grpSpPr>
        <a:xfrm>
          <a:off x="0" y="0"/>
          <a:ext cx="0" cy="0"/>
          <a:chOff x="0" y="0"/>
          <a:chExt cx="0" cy="0"/>
        </a:xfrm>
      </p:grpSpPr>
      <p:sp>
        <p:nvSpPr>
          <p:cNvPr id="171" name="Google Shape;171;p2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3200"/>
              <a:buFont typeface="Century Gothic"/>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29"/>
          <p:cNvSpPr txBox="1"/>
          <p:nvPr>
            <p:ph idx="1" type="body"/>
          </p:nvPr>
        </p:nvSpPr>
        <p:spPr>
          <a:xfrm>
            <a:off x="474710" y="1485900"/>
            <a:ext cx="2210149"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73" name="Google Shape;173;p29"/>
          <p:cNvSpPr txBox="1"/>
          <p:nvPr>
            <p:ph idx="2" type="body"/>
          </p:nvPr>
        </p:nvSpPr>
        <p:spPr>
          <a:xfrm>
            <a:off x="489347" y="2000250"/>
            <a:ext cx="2195513"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74" name="Google Shape;174;p29"/>
          <p:cNvSpPr txBox="1"/>
          <p:nvPr>
            <p:ph idx="3" type="body"/>
          </p:nvPr>
        </p:nvSpPr>
        <p:spPr>
          <a:xfrm>
            <a:off x="2912744" y="1485900"/>
            <a:ext cx="2202181"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75" name="Google Shape;175;p29"/>
          <p:cNvSpPr txBox="1"/>
          <p:nvPr>
            <p:ph idx="4" type="body"/>
          </p:nvPr>
        </p:nvSpPr>
        <p:spPr>
          <a:xfrm>
            <a:off x="2904829" y="2000250"/>
            <a:ext cx="2210095"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76" name="Google Shape;176;p29"/>
          <p:cNvSpPr txBox="1"/>
          <p:nvPr>
            <p:ph idx="5" type="body"/>
          </p:nvPr>
        </p:nvSpPr>
        <p:spPr>
          <a:xfrm>
            <a:off x="5343525" y="1485900"/>
            <a:ext cx="2199085"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77" name="Google Shape;177;p29"/>
          <p:cNvSpPr txBox="1"/>
          <p:nvPr>
            <p:ph idx="6" type="body"/>
          </p:nvPr>
        </p:nvSpPr>
        <p:spPr>
          <a:xfrm>
            <a:off x="5343525" y="2000250"/>
            <a:ext cx="2199085"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cxnSp>
        <p:nvCxnSpPr>
          <p:cNvPr id="178" name="Google Shape;178;p29"/>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79" name="Google Shape;179;p29"/>
          <p:cNvCxnSpPr/>
          <p:nvPr/>
        </p:nvCxnSpPr>
        <p:spPr>
          <a:xfrm>
            <a:off x="5221671" y="1600200"/>
            <a:ext cx="0" cy="2975161"/>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80" name="Google Shape;180;p2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p2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83" name="Shape 183"/>
        <p:cNvGrpSpPr/>
        <p:nvPr/>
      </p:nvGrpSpPr>
      <p:grpSpPr>
        <a:xfrm>
          <a:off x="0" y="0"/>
          <a:ext cx="0" cy="0"/>
          <a:chOff x="0" y="0"/>
          <a:chExt cx="0" cy="0"/>
        </a:xfrm>
      </p:grpSpPr>
      <p:sp>
        <p:nvSpPr>
          <p:cNvPr id="184" name="Google Shape;184;p3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3200"/>
              <a:buFont typeface="Century Gothic"/>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 name="Google Shape;185;p30"/>
          <p:cNvSpPr txBox="1"/>
          <p:nvPr>
            <p:ph idx="1" type="body"/>
          </p:nvPr>
        </p:nvSpPr>
        <p:spPr>
          <a:xfrm>
            <a:off x="489347" y="3188212"/>
            <a:ext cx="2205037"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86" name="Google Shape;186;p30"/>
          <p:cNvSpPr/>
          <p:nvPr>
            <p:ph idx="2" type="pic"/>
          </p:nvPr>
        </p:nvSpPr>
        <p:spPr>
          <a:xfrm>
            <a:off x="489347" y="1657350"/>
            <a:ext cx="2205037" cy="1143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34275" lIns="68575" spcFirstLastPara="1" rIns="68575" wrap="square" tIns="34275">
            <a:noAutofit/>
          </a:bodyPr>
          <a:lstStyle>
            <a:lvl1pPr lvl="0" marR="0" rtl="0" algn="ctr">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87" name="Google Shape;187;p30"/>
          <p:cNvSpPr txBox="1"/>
          <p:nvPr>
            <p:ph idx="3" type="body"/>
          </p:nvPr>
        </p:nvSpPr>
        <p:spPr>
          <a:xfrm>
            <a:off x="489347" y="3620408"/>
            <a:ext cx="2205037" cy="49439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88" name="Google Shape;188;p30"/>
          <p:cNvSpPr txBox="1"/>
          <p:nvPr>
            <p:ph idx="4" type="body"/>
          </p:nvPr>
        </p:nvSpPr>
        <p:spPr>
          <a:xfrm>
            <a:off x="2917031" y="3188212"/>
            <a:ext cx="2197894"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89" name="Google Shape;189;p30"/>
          <p:cNvSpPr/>
          <p:nvPr>
            <p:ph idx="5" type="pic"/>
          </p:nvPr>
        </p:nvSpPr>
        <p:spPr>
          <a:xfrm>
            <a:off x="2917030" y="1657350"/>
            <a:ext cx="2197894" cy="1143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34275" lIns="68575" spcFirstLastPara="1" rIns="68575" wrap="square" tIns="34275">
            <a:noAutofit/>
          </a:bodyPr>
          <a:lstStyle>
            <a:lvl1pPr lvl="0" marR="0" rtl="0" algn="ctr">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90" name="Google Shape;190;p30"/>
          <p:cNvSpPr txBox="1"/>
          <p:nvPr>
            <p:ph idx="6" type="body"/>
          </p:nvPr>
        </p:nvSpPr>
        <p:spPr>
          <a:xfrm>
            <a:off x="2916016" y="3620408"/>
            <a:ext cx="2200805" cy="49439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91" name="Google Shape;191;p30"/>
          <p:cNvSpPr txBox="1"/>
          <p:nvPr>
            <p:ph idx="7" type="body"/>
          </p:nvPr>
        </p:nvSpPr>
        <p:spPr>
          <a:xfrm>
            <a:off x="5343525" y="3188212"/>
            <a:ext cx="2199085"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92" name="Google Shape;192;p30"/>
          <p:cNvSpPr/>
          <p:nvPr>
            <p:ph idx="8" type="pic"/>
          </p:nvPr>
        </p:nvSpPr>
        <p:spPr>
          <a:xfrm>
            <a:off x="5343524" y="1657350"/>
            <a:ext cx="2199085" cy="1143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34275" lIns="68575" spcFirstLastPara="1" rIns="68575" wrap="square" tIns="34275">
            <a:noAutofit/>
          </a:bodyPr>
          <a:lstStyle>
            <a:lvl1pPr lvl="0" marR="0" rtl="0" algn="ctr">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93" name="Google Shape;193;p30"/>
          <p:cNvSpPr txBox="1"/>
          <p:nvPr>
            <p:ph idx="9" type="body"/>
          </p:nvPr>
        </p:nvSpPr>
        <p:spPr>
          <a:xfrm>
            <a:off x="5343431" y="3620406"/>
            <a:ext cx="2201998" cy="49439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cxnSp>
        <p:nvCxnSpPr>
          <p:cNvPr id="194" name="Google Shape;194;p30"/>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95" name="Google Shape;195;p30"/>
          <p:cNvCxnSpPr/>
          <p:nvPr/>
        </p:nvCxnSpPr>
        <p:spPr>
          <a:xfrm>
            <a:off x="5221671" y="1600200"/>
            <a:ext cx="0" cy="2975161"/>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96" name="Google Shape;196;p3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7" name="Google Shape;197;p3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3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9" name="Shape 199"/>
        <p:cNvGrpSpPr/>
        <p:nvPr/>
      </p:nvGrpSpPr>
      <p:grpSpPr>
        <a:xfrm>
          <a:off x="0" y="0"/>
          <a:ext cx="0" cy="0"/>
          <a:chOff x="0" y="0"/>
          <a:chExt cx="0" cy="0"/>
        </a:xfrm>
      </p:grpSpPr>
      <p:sp>
        <p:nvSpPr>
          <p:cNvPr id="200" name="Google Shape;200;p3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1" name="Google Shape;201;p31"/>
          <p:cNvSpPr txBox="1"/>
          <p:nvPr>
            <p:ph idx="1" type="body"/>
          </p:nvPr>
        </p:nvSpPr>
        <p:spPr>
          <a:xfrm rot="5400000">
            <a:off x="2609132" y="-241959"/>
            <a:ext cx="3146611" cy="6709906"/>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202" name="Google Shape;202;p3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3" name="Google Shape;203;p3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3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5" name="Shape 205"/>
        <p:cNvGrpSpPr/>
        <p:nvPr/>
      </p:nvGrpSpPr>
      <p:grpSpPr>
        <a:xfrm>
          <a:off x="0" y="0"/>
          <a:ext cx="0" cy="0"/>
          <a:chOff x="0" y="0"/>
          <a:chExt cx="0" cy="0"/>
        </a:xfrm>
      </p:grpSpPr>
      <p:sp>
        <p:nvSpPr>
          <p:cNvPr id="206" name="Google Shape;206;p32"/>
          <p:cNvSpPr txBox="1"/>
          <p:nvPr>
            <p:ph type="title"/>
          </p:nvPr>
        </p:nvSpPr>
        <p:spPr>
          <a:xfrm rot="5400000">
            <a:off x="4700588" y="1850231"/>
            <a:ext cx="4369594" cy="131445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7" name="Google Shape;207;p32"/>
          <p:cNvSpPr txBox="1"/>
          <p:nvPr>
            <p:ph idx="1" type="body"/>
          </p:nvPr>
        </p:nvSpPr>
        <p:spPr>
          <a:xfrm rot="5400000">
            <a:off x="1259681" y="-104774"/>
            <a:ext cx="4026693" cy="5567362"/>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208" name="Google Shape;208;p3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9" name="Google Shape;209;p3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0" name="Google Shape;210;p3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slideLayout" Target="../slideLayouts/slideLayout12.xml"/><Relationship Id="rId8"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23.xml"/><Relationship Id="rId22" Type="http://schemas.openxmlformats.org/officeDocument/2006/relationships/slideLayout" Target="../slideLayouts/slideLayout25.xml"/><Relationship Id="rId21" Type="http://schemas.openxmlformats.org/officeDocument/2006/relationships/slideLayout" Target="../slideLayouts/slideLayout24.xml"/><Relationship Id="rId24" Type="http://schemas.openxmlformats.org/officeDocument/2006/relationships/slideLayout" Target="../slideLayouts/slideLayout27.xml"/><Relationship Id="rId23" Type="http://schemas.openxmlformats.org/officeDocument/2006/relationships/slideLayout" Target="../slideLayouts/slideLayout26.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5.png"/><Relationship Id="rId26" Type="http://schemas.openxmlformats.org/officeDocument/2006/relationships/slideLayout" Target="../slideLayouts/slideLayout29.xml"/><Relationship Id="rId25" Type="http://schemas.openxmlformats.org/officeDocument/2006/relationships/slideLayout" Target="../slideLayouts/slideLayout28.xml"/><Relationship Id="rId27" Type="http://schemas.openxmlformats.org/officeDocument/2006/relationships/theme" Target="../theme/theme4.xml"/><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9.pn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9" Type="http://schemas.openxmlformats.org/officeDocument/2006/relationships/slideLayout" Target="../slideLayouts/slideLayout22.xml"/><Relationship Id="rId1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044461" y="1195219"/>
            <a:ext cx="4391758"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
            <a:alphaModFix/>
          </a:blip>
          <a:srcRect b="26427" l="0" r="0" t="25573"/>
          <a:stretch/>
        </p:blipFill>
        <p:spPr>
          <a:xfrm>
            <a:off x="628650" y="2273131"/>
            <a:ext cx="2729265" cy="873365"/>
          </a:xfrm>
          <a:prstGeom prst="rect">
            <a:avLst/>
          </a:prstGeom>
          <a:noFill/>
          <a:ln>
            <a:noFill/>
          </a:ln>
          <a:effectLst>
            <a:outerShdw blurRad="292100" rotWithShape="0" algn="tl" dir="2700000" dist="139700">
              <a:srgbClr val="333333">
                <a:alpha val="64313"/>
              </a:srgbClr>
            </a:outerShdw>
          </a:effectLst>
        </p:spPr>
      </p:pic>
      <p:pic>
        <p:nvPicPr>
          <p:cNvPr id="57" name="Google Shape;57;p13"/>
          <p:cNvPicPr preferRelativeResize="0"/>
          <p:nvPr/>
        </p:nvPicPr>
        <p:blipFill rotWithShape="1">
          <a:blip r:embed="rId2">
            <a:alphaModFix/>
          </a:blip>
          <a:srcRect b="0" l="0" r="0" t="0"/>
          <a:stretch/>
        </p:blipFill>
        <p:spPr>
          <a:xfrm>
            <a:off x="389030" y="3146497"/>
            <a:ext cx="1380952" cy="690476"/>
          </a:xfrm>
          <a:prstGeom prst="rect">
            <a:avLst/>
          </a:prstGeom>
          <a:noFill/>
          <a:ln>
            <a:noFill/>
          </a:ln>
        </p:spPr>
      </p:pic>
      <p:pic>
        <p:nvPicPr>
          <p:cNvPr id="58" name="Google Shape;58;p13"/>
          <p:cNvPicPr preferRelativeResize="0"/>
          <p:nvPr/>
        </p:nvPicPr>
        <p:blipFill rotWithShape="1">
          <a:blip r:embed="rId3">
            <a:alphaModFix/>
          </a:blip>
          <a:srcRect b="0" l="0" r="0" t="0"/>
          <a:stretch/>
        </p:blipFill>
        <p:spPr>
          <a:xfrm>
            <a:off x="2064250" y="3173897"/>
            <a:ext cx="1243600" cy="690476"/>
          </a:xfrm>
          <a:prstGeom prst="rect">
            <a:avLst/>
          </a:prstGeom>
          <a:noFill/>
          <a:ln>
            <a:noFill/>
          </a:ln>
        </p:spPr>
      </p:pic>
      <p:pic>
        <p:nvPicPr>
          <p:cNvPr id="59" name="Google Shape;59;p13"/>
          <p:cNvPicPr preferRelativeResize="0"/>
          <p:nvPr/>
        </p:nvPicPr>
        <p:blipFill rotWithShape="1">
          <a:blip r:embed="rId4">
            <a:alphaModFix/>
          </a:blip>
          <a:srcRect b="0" l="0" r="0" t="0"/>
          <a:stretch/>
        </p:blipFill>
        <p:spPr>
          <a:xfrm>
            <a:off x="389030" y="3970082"/>
            <a:ext cx="987468" cy="664073"/>
          </a:xfrm>
          <a:prstGeom prst="rect">
            <a:avLst/>
          </a:prstGeom>
          <a:noFill/>
          <a:ln>
            <a:noFill/>
          </a:ln>
        </p:spPr>
      </p:pic>
      <p:pic>
        <p:nvPicPr>
          <p:cNvPr id="60" name="Google Shape;60;p13"/>
          <p:cNvPicPr preferRelativeResize="0"/>
          <p:nvPr/>
        </p:nvPicPr>
        <p:blipFill rotWithShape="1">
          <a:blip r:embed="rId5">
            <a:alphaModFix/>
          </a:blip>
          <a:srcRect b="0" l="0" r="0" t="0"/>
          <a:stretch/>
        </p:blipFill>
        <p:spPr>
          <a:xfrm>
            <a:off x="2113110" y="3906297"/>
            <a:ext cx="987468" cy="791642"/>
          </a:xfrm>
          <a:prstGeom prst="rect">
            <a:avLst/>
          </a:prstGeom>
          <a:noFill/>
          <a:ln>
            <a:noFill/>
          </a:ln>
        </p:spPr>
      </p:pic>
      <p:pic>
        <p:nvPicPr>
          <p:cNvPr id="61" name="Google Shape;61;p13"/>
          <p:cNvPicPr preferRelativeResize="0"/>
          <p:nvPr/>
        </p:nvPicPr>
        <p:blipFill rotWithShape="1">
          <a:blip r:embed="rId6">
            <a:alphaModFix/>
          </a:blip>
          <a:srcRect b="0" l="0" r="0" t="0"/>
          <a:stretch/>
        </p:blipFill>
        <p:spPr>
          <a:xfrm>
            <a:off x="389030" y="1213360"/>
            <a:ext cx="3008540" cy="100284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1">
            <a:alphaModFix/>
          </a:blip>
          <a:srcRect b="0" l="3613" r="0" t="0"/>
          <a:stretch/>
        </p:blipFill>
        <p:spPr>
          <a:xfrm>
            <a:off x="0" y="2002264"/>
            <a:ext cx="3027759" cy="3141236"/>
          </a:xfrm>
          <a:prstGeom prst="rect">
            <a:avLst/>
          </a:prstGeom>
          <a:noFill/>
          <a:ln>
            <a:noFill/>
          </a:ln>
        </p:spPr>
      </p:pic>
      <p:pic>
        <p:nvPicPr>
          <p:cNvPr id="70" name="Google Shape;70;p15"/>
          <p:cNvPicPr preferRelativeResize="0"/>
          <p:nvPr/>
        </p:nvPicPr>
        <p:blipFill rotWithShape="1">
          <a:blip r:embed="rId2">
            <a:alphaModFix/>
          </a:blip>
          <a:srcRect b="0" l="35640" r="0" t="0"/>
          <a:stretch/>
        </p:blipFill>
        <p:spPr>
          <a:xfrm>
            <a:off x="0" y="2169260"/>
            <a:ext cx="1141809" cy="1774090"/>
          </a:xfrm>
          <a:prstGeom prst="rect">
            <a:avLst/>
          </a:prstGeom>
          <a:noFill/>
          <a:ln>
            <a:noFill/>
          </a:ln>
        </p:spPr>
      </p:pic>
      <p:sp>
        <p:nvSpPr>
          <p:cNvPr id="71" name="Google Shape;71;p15"/>
          <p:cNvSpPr/>
          <p:nvPr/>
        </p:nvSpPr>
        <p:spPr>
          <a:xfrm>
            <a:off x="6456759" y="1257300"/>
            <a:ext cx="2114550" cy="2114550"/>
          </a:xfrm>
          <a:prstGeom prst="ellipse">
            <a:avLst/>
          </a:prstGeom>
          <a:gradFill>
            <a:gsLst>
              <a:gs pos="0">
                <a:srgbClr val="F4F1F0">
                  <a:alpha val="6274"/>
                </a:srgbClr>
              </a:gs>
              <a:gs pos="36000">
                <a:srgbClr val="F4F1F0">
                  <a:alpha val="5490"/>
                </a:srgbClr>
              </a:gs>
              <a:gs pos="69000">
                <a:srgbClr val="F4F1F0">
                  <a:alpha val="0"/>
                </a:srgbClr>
              </a:gs>
              <a:gs pos="100000">
                <a:srgbClr val="F4F1F0">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 name="Google Shape;72;p15"/>
          <p:cNvPicPr preferRelativeResize="0"/>
          <p:nvPr/>
        </p:nvPicPr>
        <p:blipFill rotWithShape="1">
          <a:blip r:embed="rId3">
            <a:alphaModFix/>
          </a:blip>
          <a:srcRect b="0" l="0" r="0" t="28812"/>
          <a:stretch/>
        </p:blipFill>
        <p:spPr>
          <a:xfrm>
            <a:off x="5999559" y="0"/>
            <a:ext cx="1202540" cy="856055"/>
          </a:xfrm>
          <a:prstGeom prst="rect">
            <a:avLst/>
          </a:prstGeom>
          <a:noFill/>
          <a:ln>
            <a:noFill/>
          </a:ln>
        </p:spPr>
      </p:pic>
      <p:pic>
        <p:nvPicPr>
          <p:cNvPr id="73" name="Google Shape;73;p15"/>
          <p:cNvPicPr preferRelativeResize="0"/>
          <p:nvPr/>
        </p:nvPicPr>
        <p:blipFill rotWithShape="1">
          <a:blip r:embed="rId4">
            <a:alphaModFix/>
          </a:blip>
          <a:srcRect b="23320" l="0" r="0" t="0"/>
          <a:stretch/>
        </p:blipFill>
        <p:spPr>
          <a:xfrm>
            <a:off x="6456759" y="4572000"/>
            <a:ext cx="745300" cy="571500"/>
          </a:xfrm>
          <a:prstGeom prst="rect">
            <a:avLst/>
          </a:prstGeom>
          <a:noFill/>
          <a:ln>
            <a:noFill/>
          </a:ln>
        </p:spPr>
      </p:pic>
      <p:sp>
        <p:nvSpPr>
          <p:cNvPr id="74" name="Google Shape;74;p15"/>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chemeClr val="dk2"/>
              </a:buClr>
              <a:buSzPts val="3200"/>
              <a:buFont typeface="Century Gothic"/>
              <a:buNone/>
              <a:defRPr b="0" i="0" sz="3200" u="none" cap="none" strike="noStrike">
                <a:solidFill>
                  <a:schemeClr val="dk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76" name="Google Shape;76;p15"/>
          <p:cNvSpPr txBox="1"/>
          <p:nvPr>
            <p:ph idx="1" type="body"/>
          </p:nvPr>
        </p:nvSpPr>
        <p:spPr>
          <a:xfrm>
            <a:off x="827484" y="1539688"/>
            <a:ext cx="6709906" cy="3146611"/>
          </a:xfrm>
          <a:prstGeom prst="rect">
            <a:avLst/>
          </a:prstGeom>
          <a:noFill/>
          <a:ln>
            <a:noFill/>
          </a:ln>
        </p:spPr>
        <p:txBody>
          <a:bodyPr anchorCtr="0" anchor="t" bIns="34275" lIns="68575" spcFirstLastPara="1" rIns="68575" wrap="square" tIns="34275">
            <a:normAutofit/>
          </a:bodyPr>
          <a:lstStyle>
            <a:lvl1pPr indent="-304800" lvl="0" marL="457200" marR="0" rtl="0" algn="l">
              <a:lnSpc>
                <a:spcPct val="100000"/>
              </a:lnSpc>
              <a:spcBef>
                <a:spcPts val="800"/>
              </a:spcBef>
              <a:spcAft>
                <a:spcPts val="0"/>
              </a:spcAft>
              <a:buClr>
                <a:schemeClr val="accent1"/>
              </a:buClr>
              <a:buSzPts val="1200"/>
              <a:buFont typeface="Noto Sans Symbols"/>
              <a:buChar char="►"/>
              <a:defRPr b="0" i="0" sz="1500" u="none" cap="none" strike="noStrike">
                <a:solidFill>
                  <a:schemeClr val="dk1"/>
                </a:solidFill>
                <a:latin typeface="Century Gothic"/>
                <a:ea typeface="Century Gothic"/>
                <a:cs typeface="Century Gothic"/>
                <a:sym typeface="Century Gothic"/>
              </a:defRPr>
            </a:lvl1pPr>
            <a:lvl2pPr indent="-298450" lvl="1" marL="914400" marR="0" rtl="0" algn="l">
              <a:lnSpc>
                <a:spcPct val="100000"/>
              </a:lnSpc>
              <a:spcBef>
                <a:spcPts val="800"/>
              </a:spcBef>
              <a:spcAft>
                <a:spcPts val="0"/>
              </a:spcAft>
              <a:buClr>
                <a:schemeClr val="accent1"/>
              </a:buClr>
              <a:buSzPts val="1100"/>
              <a:buFont typeface="Noto Sans Symbols"/>
              <a:buChar char="►"/>
              <a:defRPr b="0" i="0" sz="1400" u="none" cap="none" strike="noStrike">
                <a:solidFill>
                  <a:schemeClr val="dk1"/>
                </a:solidFill>
                <a:latin typeface="Century Gothic"/>
                <a:ea typeface="Century Gothic"/>
                <a:cs typeface="Century Gothic"/>
                <a:sym typeface="Century Gothic"/>
              </a:defRPr>
            </a:lvl2pPr>
            <a:lvl3pPr indent="-292100" lvl="2" marL="1371600" marR="0" rtl="0" algn="l">
              <a:lnSpc>
                <a:spcPct val="100000"/>
              </a:lnSpc>
              <a:spcBef>
                <a:spcPts val="800"/>
              </a:spcBef>
              <a:spcAft>
                <a:spcPts val="0"/>
              </a:spcAft>
              <a:buClr>
                <a:schemeClr val="accent1"/>
              </a:buClr>
              <a:buSzPts val="1000"/>
              <a:buFont typeface="Noto Sans Symbols"/>
              <a:buChar char="►"/>
              <a:defRPr b="0" i="0" sz="1200" u="none" cap="none" strike="noStrike">
                <a:solidFill>
                  <a:schemeClr val="dk1"/>
                </a:solidFill>
                <a:latin typeface="Century Gothic"/>
                <a:ea typeface="Century Gothic"/>
                <a:cs typeface="Century Gothic"/>
                <a:sym typeface="Century Gothic"/>
              </a:defRPr>
            </a:lvl3pPr>
            <a:lvl4pPr indent="-279400" lvl="3" marL="1828800" marR="0" rtl="0" algn="l">
              <a:lnSpc>
                <a:spcPct val="100000"/>
              </a:lnSpc>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4pPr>
            <a:lvl5pPr indent="-279400" lvl="4" marL="2286000" marR="0" rtl="0" algn="l">
              <a:lnSpc>
                <a:spcPct val="100000"/>
              </a:lnSpc>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5pPr>
            <a:lvl6pPr indent="-279400" lvl="5" marL="2743200" marR="0" rtl="0" algn="l">
              <a:lnSpc>
                <a:spcPct val="100000"/>
              </a:lnSpc>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6pPr>
            <a:lvl7pPr indent="-279400" lvl="6" marL="3200400" marR="0" rtl="0" algn="l">
              <a:lnSpc>
                <a:spcPct val="100000"/>
              </a:lnSpc>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7pPr>
            <a:lvl8pPr indent="-279400" lvl="7" marL="3657600" marR="0" rtl="0" algn="l">
              <a:lnSpc>
                <a:spcPct val="100000"/>
              </a:lnSpc>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8pPr>
            <a:lvl9pPr indent="-279400" lvl="8" marL="4114800" marR="0" rtl="0" algn="l">
              <a:lnSpc>
                <a:spcPct val="100000"/>
              </a:lnSpc>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9pPr>
          </a:lstStyle>
          <a:p/>
        </p:txBody>
      </p:sp>
      <p:sp>
        <p:nvSpPr>
          <p:cNvPr id="77" name="Google Shape;77;p1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78" name="Google Shape;78;p1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79" name="Google Shape;79;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pic>
        <p:nvPicPr>
          <p:cNvPr id="80" name="Google Shape;80;p15"/>
          <p:cNvPicPr preferRelativeResize="0"/>
          <p:nvPr/>
        </p:nvPicPr>
        <p:blipFill rotWithShape="1">
          <a:blip r:embed="rId5">
            <a:alphaModFix/>
          </a:blip>
          <a:srcRect b="26427" l="0" r="0" t="25573"/>
          <a:stretch/>
        </p:blipFill>
        <p:spPr>
          <a:xfrm>
            <a:off x="0" y="4260193"/>
            <a:ext cx="2729265" cy="873365"/>
          </a:xfrm>
          <a:prstGeom prst="rect">
            <a:avLst/>
          </a:prstGeom>
          <a:noFill/>
          <a:ln>
            <a:noFill/>
          </a:ln>
          <a:effectLst>
            <a:outerShdw blurRad="292100" rotWithShape="0" algn="tl" dir="2700000" dist="139700">
              <a:srgbClr val="333333">
                <a:alpha val="64313"/>
              </a:srgbClr>
            </a:outerShdw>
          </a:effectLst>
        </p:spPr>
      </p:pic>
      <p:pic>
        <p:nvPicPr>
          <p:cNvPr id="81" name="Google Shape;81;p15"/>
          <p:cNvPicPr preferRelativeResize="0"/>
          <p:nvPr/>
        </p:nvPicPr>
        <p:blipFill rotWithShape="1">
          <a:blip r:embed="rId6">
            <a:alphaModFix/>
          </a:blip>
          <a:srcRect b="0" l="0" r="0" t="0"/>
          <a:stretch/>
        </p:blipFill>
        <p:spPr>
          <a:xfrm>
            <a:off x="3184985" y="4445759"/>
            <a:ext cx="1380952" cy="690476"/>
          </a:xfrm>
          <a:prstGeom prst="rect">
            <a:avLst/>
          </a:prstGeom>
          <a:noFill/>
          <a:ln>
            <a:noFill/>
          </a:ln>
        </p:spPr>
      </p:pic>
      <p:pic>
        <p:nvPicPr>
          <p:cNvPr id="82" name="Google Shape;82;p15"/>
          <p:cNvPicPr preferRelativeResize="0"/>
          <p:nvPr/>
        </p:nvPicPr>
        <p:blipFill rotWithShape="1">
          <a:blip r:embed="rId7">
            <a:alphaModFix/>
          </a:blip>
          <a:srcRect b="0" l="0" r="0" t="0"/>
          <a:stretch/>
        </p:blipFill>
        <p:spPr>
          <a:xfrm>
            <a:off x="7886066" y="4445759"/>
            <a:ext cx="987468" cy="791642"/>
          </a:xfrm>
          <a:prstGeom prst="rect">
            <a:avLst/>
          </a:prstGeom>
          <a:noFill/>
          <a:ln>
            <a:noFill/>
          </a:ln>
        </p:spPr>
      </p:pic>
      <p:pic>
        <p:nvPicPr>
          <p:cNvPr id="83" name="Google Shape;83;p15"/>
          <p:cNvPicPr preferRelativeResize="0"/>
          <p:nvPr/>
        </p:nvPicPr>
        <p:blipFill rotWithShape="1">
          <a:blip r:embed="rId8">
            <a:alphaModFix/>
          </a:blip>
          <a:srcRect b="0" l="0" r="0" t="0"/>
          <a:stretch/>
        </p:blipFill>
        <p:spPr>
          <a:xfrm>
            <a:off x="6362533" y="4445759"/>
            <a:ext cx="987468" cy="664073"/>
          </a:xfrm>
          <a:prstGeom prst="rect">
            <a:avLst/>
          </a:prstGeom>
          <a:noFill/>
          <a:ln>
            <a:noFill/>
          </a:ln>
        </p:spPr>
      </p:pic>
      <p:pic>
        <p:nvPicPr>
          <p:cNvPr id="84" name="Google Shape;84;p15"/>
          <p:cNvPicPr preferRelativeResize="0"/>
          <p:nvPr/>
        </p:nvPicPr>
        <p:blipFill rotWithShape="1">
          <a:blip r:embed="rId9">
            <a:alphaModFix/>
          </a:blip>
          <a:srcRect b="0" l="0" r="0" t="0"/>
          <a:stretch/>
        </p:blipFill>
        <p:spPr>
          <a:xfrm>
            <a:off x="4751412" y="4458723"/>
            <a:ext cx="1243600" cy="6904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www.oreilly.com/library/view/python-in-a/0596100469/ch04s04.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9.png"/><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40.png"/><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42.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4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49.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3"/>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4300"/>
              <a:t>FIVETHON - WEBINAR ON PYTHON</a:t>
            </a:r>
            <a:endParaRPr sz="4300"/>
          </a:p>
        </p:txBody>
      </p:sp>
      <p:sp>
        <p:nvSpPr>
          <p:cNvPr id="216" name="Google Shape;216;p33"/>
          <p:cNvSpPr txBox="1"/>
          <p:nvPr>
            <p:ph idx="1" type="body"/>
          </p:nvPr>
        </p:nvSpPr>
        <p:spPr>
          <a:xfrm>
            <a:off x="4198250" y="2571748"/>
            <a:ext cx="4391700" cy="2117400"/>
          </a:xfrm>
          <a:prstGeom prst="rect">
            <a:avLst/>
          </a:prstGeom>
          <a:noFill/>
          <a:ln>
            <a:noFill/>
          </a:ln>
        </p:spPr>
        <p:txBody>
          <a:bodyPr anchorCtr="0" anchor="t" bIns="68575" lIns="68575" spcFirstLastPara="1" rIns="68575" wrap="square" tIns="68575">
            <a:noAutofit/>
          </a:bodyPr>
          <a:lstStyle/>
          <a:p>
            <a:pPr indent="0" lvl="0" marL="0" rtl="0" algn="ctr">
              <a:lnSpc>
                <a:spcPct val="90000"/>
              </a:lnSpc>
              <a:spcBef>
                <a:spcPts val="800"/>
              </a:spcBef>
              <a:spcAft>
                <a:spcPts val="0"/>
              </a:spcAft>
              <a:buSzPts val="1400"/>
              <a:buNone/>
            </a:pPr>
            <a:r>
              <a:rPr b="1" lang="en" sz="3400">
                <a:latin typeface="Amatic SC"/>
                <a:ea typeface="Amatic SC"/>
                <a:cs typeface="Amatic SC"/>
                <a:sym typeface="Amatic SC"/>
              </a:rPr>
              <a:t>INTRODUCTION TO PROBLEM </a:t>
            </a:r>
            <a:r>
              <a:rPr b="1" lang="en" sz="3400">
                <a:latin typeface="Amatic SC"/>
                <a:ea typeface="Amatic SC"/>
                <a:cs typeface="Amatic SC"/>
                <a:sym typeface="Amatic SC"/>
              </a:rPr>
              <a:t>SOLVING</a:t>
            </a:r>
            <a:r>
              <a:rPr b="1" lang="en" sz="3400">
                <a:latin typeface="Amatic SC"/>
                <a:ea typeface="Amatic SC"/>
                <a:cs typeface="Amatic SC"/>
                <a:sym typeface="Amatic SC"/>
              </a:rPr>
              <a:t>, GETTING STARTED WITH PYTHON, PYTHON FUNDAMENTALS and DATA HANDLING</a:t>
            </a:r>
            <a:endParaRPr b="1" sz="3400">
              <a:latin typeface="Amatic SC"/>
              <a:ea typeface="Amatic SC"/>
              <a:cs typeface="Amatic SC"/>
              <a:sym typeface="Amatic SC"/>
            </a:endParaRPr>
          </a:p>
        </p:txBody>
      </p:sp>
      <p:sp>
        <p:nvSpPr>
          <p:cNvPr id="217" name="Google Shape;217;p33"/>
          <p:cNvSpPr txBox="1"/>
          <p:nvPr/>
        </p:nvSpPr>
        <p:spPr>
          <a:xfrm>
            <a:off x="4128375" y="1568025"/>
            <a:ext cx="1506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rgbClr val="000000"/>
                </a:solidFill>
                <a:latin typeface="Amatic SC"/>
                <a:ea typeface="Amatic SC"/>
                <a:cs typeface="Amatic SC"/>
                <a:sym typeface="Amatic SC"/>
              </a:rPr>
              <a:t>DAY </a:t>
            </a:r>
            <a:r>
              <a:rPr b="1" lang="en" sz="5000">
                <a:latin typeface="Amatic SC"/>
                <a:ea typeface="Amatic SC"/>
                <a:cs typeface="Amatic SC"/>
                <a:sym typeface="Amatic SC"/>
              </a:rPr>
              <a:t>1</a:t>
            </a:r>
            <a:endParaRPr b="1" sz="5000">
              <a:solidFill>
                <a:srgbClr val="000000"/>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idx="1" type="body"/>
          </p:nvPr>
        </p:nvSpPr>
        <p:spPr>
          <a:xfrm>
            <a:off x="850234" y="99863"/>
            <a:ext cx="6709800" cy="896400"/>
          </a:xfrm>
          <a:prstGeom prst="rect">
            <a:avLst/>
          </a:prstGeom>
          <a:noFill/>
          <a:ln>
            <a:noFill/>
          </a:ln>
        </p:spPr>
        <p:txBody>
          <a:bodyPr anchorCtr="0" anchor="t" bIns="34275" lIns="68575" spcFirstLastPara="1" rIns="68575" wrap="square" tIns="34275">
            <a:spAutoFit/>
          </a:bodyPr>
          <a:lstStyle/>
          <a:p>
            <a:pPr indent="0" lvl="0" marL="0" rtl="0" algn="ctr">
              <a:lnSpc>
                <a:spcPct val="135882"/>
              </a:lnSpc>
              <a:spcBef>
                <a:spcPts val="1800"/>
              </a:spcBef>
              <a:spcAft>
                <a:spcPts val="0"/>
              </a:spcAft>
              <a:buClr>
                <a:schemeClr val="dk1"/>
              </a:buClr>
              <a:buSzPts val="1100"/>
              <a:buFont typeface="Arial"/>
              <a:buNone/>
            </a:pPr>
            <a:r>
              <a:rPr lang="en" sz="2900">
                <a:solidFill>
                  <a:schemeClr val="dk2"/>
                </a:solidFill>
              </a:rPr>
              <a:t>Guidelines for Preparing Flowchart</a:t>
            </a:r>
            <a:endParaRPr b="1" sz="2100">
              <a:solidFill>
                <a:srgbClr val="252766"/>
              </a:solidFill>
              <a:latin typeface="Arial"/>
              <a:ea typeface="Arial"/>
              <a:cs typeface="Arial"/>
              <a:sym typeface="Arial"/>
            </a:endParaRPr>
          </a:p>
          <a:p>
            <a:pPr indent="-177800" lvl="0" marL="254000" rtl="0" algn="l">
              <a:lnSpc>
                <a:spcPct val="100000"/>
              </a:lnSpc>
              <a:spcBef>
                <a:spcPts val="400"/>
              </a:spcBef>
              <a:spcAft>
                <a:spcPts val="0"/>
              </a:spcAft>
              <a:buSzPts val="1200"/>
              <a:buNone/>
            </a:pPr>
            <a:r>
              <a:t/>
            </a:r>
            <a:endParaRPr b="1" sz="1100"/>
          </a:p>
        </p:txBody>
      </p:sp>
      <p:sp>
        <p:nvSpPr>
          <p:cNvPr id="270" name="Google Shape;270;p42"/>
          <p:cNvSpPr txBox="1"/>
          <p:nvPr/>
        </p:nvSpPr>
        <p:spPr>
          <a:xfrm>
            <a:off x="718225" y="671925"/>
            <a:ext cx="6973800" cy="4309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50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Standard symbols should be used while drawing flowchart.</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Ensure that flowchart has START (or BEGIN) and STOP (or END).</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Flowchart should be neat, clean and easy to follow. There should be no any ambiguity.</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The usual direction of flowchart is from top to bottom or from left to right.</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The terminal symbol, that is, START/BEGIN or STOP/END should have only one flow line.</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Only one flow line should come out from process symbol.</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Only one flow line should enter a decision symbol, but two or three flow-lines, one for each possible answer, can leave the decision symbol.</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If the flowchart is lengthy and complex connector symbol should be used to reduce the number of flow lines.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Avoid intersection of flow lines.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Use annotation symbol to describe steps more clearly.</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483858" y="154189"/>
            <a:ext cx="7053600" cy="1050300"/>
          </a:xfrm>
          <a:prstGeom prst="rect">
            <a:avLst/>
          </a:prstGeom>
          <a:noFill/>
          <a:ln>
            <a:noFill/>
          </a:ln>
        </p:spPr>
        <p:txBody>
          <a:bodyPr anchorCtr="0" anchor="t" bIns="34275" lIns="68575" spcFirstLastPara="1" rIns="68575" wrap="square" tIns="34275">
            <a:noAutofit/>
          </a:bodyPr>
          <a:lstStyle/>
          <a:p>
            <a:pPr indent="0" lvl="0" marL="0" rtl="0" algn="ctr">
              <a:lnSpc>
                <a:spcPct val="135882"/>
              </a:lnSpc>
              <a:spcBef>
                <a:spcPts val="1800"/>
              </a:spcBef>
              <a:spcAft>
                <a:spcPts val="0"/>
              </a:spcAft>
              <a:buClr>
                <a:schemeClr val="dk1"/>
              </a:buClr>
              <a:buSzPts val="1100"/>
              <a:buFont typeface="Arial"/>
              <a:buNone/>
            </a:pPr>
            <a:r>
              <a:rPr lang="en" sz="2900"/>
              <a:t>Advantages of Flowchart</a:t>
            </a:r>
            <a:endParaRPr b="1" sz="2100">
              <a:solidFill>
                <a:srgbClr val="252766"/>
              </a:solidFill>
              <a:latin typeface="Roboto"/>
              <a:ea typeface="Roboto"/>
              <a:cs typeface="Roboto"/>
              <a:sym typeface="Roboto"/>
            </a:endParaRPr>
          </a:p>
          <a:p>
            <a:pPr indent="0" lvl="0" marL="0" rtl="0" algn="l">
              <a:lnSpc>
                <a:spcPct val="100000"/>
              </a:lnSpc>
              <a:spcBef>
                <a:spcPts val="400"/>
              </a:spcBef>
              <a:spcAft>
                <a:spcPts val="0"/>
              </a:spcAft>
              <a:buClr>
                <a:schemeClr val="dk2"/>
              </a:buClr>
              <a:buSzPts val="3200"/>
              <a:buFont typeface="Century Gothic"/>
              <a:buNone/>
            </a:pPr>
            <a:r>
              <a:t/>
            </a:r>
            <a:endParaRPr sz="1100"/>
          </a:p>
        </p:txBody>
      </p:sp>
      <p:sp>
        <p:nvSpPr>
          <p:cNvPr id="276" name="Google Shape;276;p43"/>
          <p:cNvSpPr txBox="1"/>
          <p:nvPr>
            <p:ph idx="1" type="body"/>
          </p:nvPr>
        </p:nvSpPr>
        <p:spPr>
          <a:xfrm>
            <a:off x="827650" y="1031026"/>
            <a:ext cx="6709800" cy="3342600"/>
          </a:xfrm>
          <a:prstGeom prst="rect">
            <a:avLst/>
          </a:prstGeom>
          <a:noFill/>
          <a:ln>
            <a:noFill/>
          </a:ln>
        </p:spPr>
        <p:txBody>
          <a:bodyPr anchorCtr="0" anchor="t" bIns="34275" lIns="68575" spcFirstLastPara="1" rIns="68575" wrap="square" tIns="34275">
            <a:normAutofit fontScale="77500" lnSpcReduction="20000"/>
          </a:bodyPr>
          <a:lstStyle/>
          <a:p>
            <a:pPr indent="-336471" lvl="0" marL="457200" rtl="0" algn="l">
              <a:lnSpc>
                <a:spcPct val="115000"/>
              </a:lnSpc>
              <a:spcBef>
                <a:spcPts val="1500"/>
              </a:spcBef>
              <a:spcAft>
                <a:spcPts val="0"/>
              </a:spcAft>
              <a:buClr>
                <a:schemeClr val="dk1"/>
              </a:buClr>
              <a:buSzPct val="100000"/>
              <a:buFont typeface="Arial"/>
              <a:buAutoNum type="arabicPeriod"/>
            </a:pPr>
            <a:r>
              <a:rPr b="1" lang="en" sz="2191">
                <a:latin typeface="Arial"/>
                <a:ea typeface="Arial"/>
                <a:cs typeface="Arial"/>
                <a:sym typeface="Arial"/>
              </a:rPr>
              <a:t>Effective Communication </a:t>
            </a:r>
            <a:r>
              <a:rPr lang="en" sz="2191">
                <a:latin typeface="Arial"/>
                <a:ea typeface="Arial"/>
                <a:cs typeface="Arial"/>
                <a:sym typeface="Arial"/>
              </a:rPr>
              <a:t>: Flowcharts are better way of communicating the logic of the system.</a:t>
            </a:r>
            <a:endParaRPr sz="2191">
              <a:latin typeface="Arial"/>
              <a:ea typeface="Arial"/>
              <a:cs typeface="Arial"/>
              <a:sym typeface="Arial"/>
            </a:endParaRPr>
          </a:p>
          <a:p>
            <a:pPr indent="-336471" lvl="0" marL="457200" rtl="0" algn="l">
              <a:lnSpc>
                <a:spcPct val="115000"/>
              </a:lnSpc>
              <a:spcBef>
                <a:spcPts val="0"/>
              </a:spcBef>
              <a:spcAft>
                <a:spcPts val="0"/>
              </a:spcAft>
              <a:buClr>
                <a:schemeClr val="dk1"/>
              </a:buClr>
              <a:buSzPct val="100000"/>
              <a:buFont typeface="Arial"/>
              <a:buAutoNum type="arabicPeriod"/>
            </a:pPr>
            <a:r>
              <a:rPr b="1" lang="en" sz="2191">
                <a:latin typeface="Arial"/>
                <a:ea typeface="Arial"/>
                <a:cs typeface="Arial"/>
                <a:sym typeface="Arial"/>
              </a:rPr>
              <a:t>Effective Analysis </a:t>
            </a:r>
            <a:r>
              <a:rPr lang="en" sz="2191">
                <a:latin typeface="Arial"/>
                <a:ea typeface="Arial"/>
                <a:cs typeface="Arial"/>
                <a:sym typeface="Arial"/>
              </a:rPr>
              <a:t>: Using flowchart problem can be analyzed more efficiently.</a:t>
            </a:r>
            <a:endParaRPr sz="2191">
              <a:latin typeface="Arial"/>
              <a:ea typeface="Arial"/>
              <a:cs typeface="Arial"/>
              <a:sym typeface="Arial"/>
            </a:endParaRPr>
          </a:p>
          <a:p>
            <a:pPr indent="-336471" lvl="0" marL="457200" rtl="0" algn="l">
              <a:lnSpc>
                <a:spcPct val="115000"/>
              </a:lnSpc>
              <a:spcBef>
                <a:spcPts val="0"/>
              </a:spcBef>
              <a:spcAft>
                <a:spcPts val="0"/>
              </a:spcAft>
              <a:buClr>
                <a:schemeClr val="dk1"/>
              </a:buClr>
              <a:buSzPct val="100000"/>
              <a:buFont typeface="Arial"/>
              <a:buAutoNum type="arabicPeriod"/>
            </a:pPr>
            <a:r>
              <a:rPr b="1" lang="en" sz="2191">
                <a:latin typeface="Arial"/>
                <a:ea typeface="Arial"/>
                <a:cs typeface="Arial"/>
                <a:sym typeface="Arial"/>
              </a:rPr>
              <a:t>Easy Debugging and Efficient Testing </a:t>
            </a:r>
            <a:r>
              <a:rPr lang="en" sz="2191">
                <a:latin typeface="Arial"/>
                <a:ea typeface="Arial"/>
                <a:cs typeface="Arial"/>
                <a:sym typeface="Arial"/>
              </a:rPr>
              <a:t>: The Flowchart helps in debugging and testing process.</a:t>
            </a:r>
            <a:endParaRPr sz="2191">
              <a:latin typeface="Arial"/>
              <a:ea typeface="Arial"/>
              <a:cs typeface="Arial"/>
              <a:sym typeface="Arial"/>
            </a:endParaRPr>
          </a:p>
          <a:p>
            <a:pPr indent="-336471" lvl="0" marL="457200" rtl="0" algn="l">
              <a:lnSpc>
                <a:spcPct val="115000"/>
              </a:lnSpc>
              <a:spcBef>
                <a:spcPts val="0"/>
              </a:spcBef>
              <a:spcAft>
                <a:spcPts val="0"/>
              </a:spcAft>
              <a:buClr>
                <a:schemeClr val="dk1"/>
              </a:buClr>
              <a:buSzPct val="100000"/>
              <a:buFont typeface="Arial"/>
              <a:buAutoNum type="arabicPeriod"/>
            </a:pPr>
            <a:r>
              <a:rPr b="1" lang="en" sz="2191">
                <a:latin typeface="Arial"/>
                <a:ea typeface="Arial"/>
                <a:cs typeface="Arial"/>
                <a:sym typeface="Arial"/>
              </a:rPr>
              <a:t>Efficient Coding : </a:t>
            </a:r>
            <a:r>
              <a:rPr lang="en" sz="2191">
                <a:latin typeface="Arial"/>
                <a:ea typeface="Arial"/>
                <a:cs typeface="Arial"/>
                <a:sym typeface="Arial"/>
              </a:rPr>
              <a:t>The flowcharts are very useful during program development phase.</a:t>
            </a:r>
            <a:endParaRPr sz="2191">
              <a:latin typeface="Arial"/>
              <a:ea typeface="Arial"/>
              <a:cs typeface="Arial"/>
              <a:sym typeface="Arial"/>
            </a:endParaRPr>
          </a:p>
          <a:p>
            <a:pPr indent="-336471" lvl="0" marL="457200" rtl="0" algn="l">
              <a:lnSpc>
                <a:spcPct val="115000"/>
              </a:lnSpc>
              <a:spcBef>
                <a:spcPts val="0"/>
              </a:spcBef>
              <a:spcAft>
                <a:spcPts val="0"/>
              </a:spcAft>
              <a:buClr>
                <a:schemeClr val="dk1"/>
              </a:buClr>
              <a:buSzPct val="100000"/>
              <a:buFont typeface="Arial"/>
              <a:buAutoNum type="arabicPeriod"/>
            </a:pPr>
            <a:r>
              <a:rPr b="1" lang="en" sz="2191">
                <a:latin typeface="Arial"/>
                <a:ea typeface="Arial"/>
                <a:cs typeface="Arial"/>
                <a:sym typeface="Arial"/>
              </a:rPr>
              <a:t>Proper Documentation : </a:t>
            </a:r>
            <a:r>
              <a:rPr lang="en" sz="2191">
                <a:latin typeface="Arial"/>
                <a:ea typeface="Arial"/>
                <a:cs typeface="Arial"/>
                <a:sym typeface="Arial"/>
              </a:rPr>
              <a:t>Flowcharts serves as a good program documentation, which is needed for various purpose.</a:t>
            </a:r>
            <a:endParaRPr sz="2191">
              <a:latin typeface="Arial"/>
              <a:ea typeface="Arial"/>
              <a:cs typeface="Arial"/>
              <a:sym typeface="Arial"/>
            </a:endParaRPr>
          </a:p>
          <a:p>
            <a:pPr indent="-336471" lvl="0" marL="457200" rtl="0" algn="l">
              <a:lnSpc>
                <a:spcPct val="115000"/>
              </a:lnSpc>
              <a:spcBef>
                <a:spcPts val="0"/>
              </a:spcBef>
              <a:spcAft>
                <a:spcPts val="0"/>
              </a:spcAft>
              <a:buClr>
                <a:schemeClr val="dk1"/>
              </a:buClr>
              <a:buSzPct val="100000"/>
              <a:buFont typeface="Arial"/>
              <a:buAutoNum type="arabicPeriod"/>
            </a:pPr>
            <a:r>
              <a:rPr b="1" lang="en" sz="2191">
                <a:latin typeface="Arial"/>
                <a:ea typeface="Arial"/>
                <a:cs typeface="Arial"/>
                <a:sym typeface="Arial"/>
              </a:rPr>
              <a:t>Efficient Program Maintenance : </a:t>
            </a:r>
            <a:r>
              <a:rPr lang="en" sz="2191">
                <a:latin typeface="Arial"/>
                <a:ea typeface="Arial"/>
                <a:cs typeface="Arial"/>
                <a:sym typeface="Arial"/>
              </a:rPr>
              <a:t>Maintenance of operating programs becomes easy with the help of flowchart.</a:t>
            </a:r>
            <a:endParaRPr sz="2191">
              <a:latin typeface="Arial"/>
              <a:ea typeface="Arial"/>
              <a:cs typeface="Arial"/>
              <a:sym typeface="Arial"/>
            </a:endParaRPr>
          </a:p>
          <a:p>
            <a:pPr indent="-177800" lvl="0" marL="254000" rtl="0" algn="l">
              <a:lnSpc>
                <a:spcPct val="100000"/>
              </a:lnSpc>
              <a:spcBef>
                <a:spcPts val="1500"/>
              </a:spcBef>
              <a:spcAft>
                <a:spcPts val="0"/>
              </a:spcAft>
              <a:buSzPct val="97637"/>
              <a:buNone/>
            </a:pPr>
            <a:r>
              <a:t/>
            </a:r>
            <a:endParaRPr sz="122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565683" y="409039"/>
            <a:ext cx="7053600" cy="1050300"/>
          </a:xfrm>
          <a:prstGeom prst="rect">
            <a:avLst/>
          </a:prstGeom>
          <a:noFill/>
          <a:ln>
            <a:noFill/>
          </a:ln>
        </p:spPr>
        <p:txBody>
          <a:bodyPr anchorCtr="0" anchor="t" bIns="34275" lIns="68575" spcFirstLastPara="1" rIns="68575" wrap="square" tIns="34275">
            <a:noAutofit/>
          </a:bodyPr>
          <a:lstStyle/>
          <a:p>
            <a:pPr indent="0" lvl="0" marL="0" rtl="0" algn="ctr">
              <a:lnSpc>
                <a:spcPct val="135882"/>
              </a:lnSpc>
              <a:spcBef>
                <a:spcPts val="1800"/>
              </a:spcBef>
              <a:spcAft>
                <a:spcPts val="0"/>
              </a:spcAft>
              <a:buClr>
                <a:schemeClr val="dk1"/>
              </a:buClr>
              <a:buSzPts val="1100"/>
              <a:buFont typeface="Arial"/>
              <a:buNone/>
            </a:pPr>
            <a:r>
              <a:rPr lang="en" sz="2900"/>
              <a:t>Disadvantages of Flowchart</a:t>
            </a:r>
            <a:endParaRPr b="1" sz="2100">
              <a:solidFill>
                <a:srgbClr val="252766"/>
              </a:solidFill>
              <a:latin typeface="Arial"/>
              <a:ea typeface="Arial"/>
              <a:cs typeface="Arial"/>
              <a:sym typeface="Arial"/>
            </a:endParaRPr>
          </a:p>
          <a:p>
            <a:pPr indent="0" lvl="0" marL="0" rtl="0" algn="l">
              <a:lnSpc>
                <a:spcPct val="100000"/>
              </a:lnSpc>
              <a:spcBef>
                <a:spcPts val="400"/>
              </a:spcBef>
              <a:spcAft>
                <a:spcPts val="0"/>
              </a:spcAft>
              <a:buClr>
                <a:schemeClr val="dk2"/>
              </a:buClr>
              <a:buSzPts val="3200"/>
              <a:buFont typeface="Century Gothic"/>
              <a:buNone/>
            </a:pPr>
            <a:r>
              <a:t/>
            </a:r>
            <a:endParaRPr sz="1100"/>
          </a:p>
        </p:txBody>
      </p:sp>
      <p:sp>
        <p:nvSpPr>
          <p:cNvPr id="282" name="Google Shape;282;p44"/>
          <p:cNvSpPr txBox="1"/>
          <p:nvPr>
            <p:ph idx="1" type="body"/>
          </p:nvPr>
        </p:nvSpPr>
        <p:spPr>
          <a:xfrm>
            <a:off x="815909" y="1365913"/>
            <a:ext cx="6709800" cy="3146700"/>
          </a:xfrm>
          <a:prstGeom prst="rect">
            <a:avLst/>
          </a:prstGeom>
          <a:noFill/>
          <a:ln>
            <a:noFill/>
          </a:ln>
        </p:spPr>
        <p:txBody>
          <a:bodyPr anchorCtr="0" anchor="t" bIns="34275" lIns="68575" spcFirstLastPara="1" rIns="68575" wrap="square" tIns="34275">
            <a:normAutofit/>
          </a:bodyPr>
          <a:lstStyle/>
          <a:p>
            <a:pPr indent="-336550" lvl="0" marL="457200" rtl="0" algn="l">
              <a:lnSpc>
                <a:spcPct val="115000"/>
              </a:lnSpc>
              <a:spcBef>
                <a:spcPts val="1500"/>
              </a:spcBef>
              <a:spcAft>
                <a:spcPts val="0"/>
              </a:spcAft>
              <a:buClr>
                <a:schemeClr val="dk1"/>
              </a:buClr>
              <a:buSzPts val="1700"/>
              <a:buFont typeface="Arial"/>
              <a:buAutoNum type="arabicPeriod"/>
            </a:pPr>
            <a:r>
              <a:rPr lang="en" sz="1700">
                <a:latin typeface="Arial"/>
                <a:ea typeface="Arial"/>
                <a:cs typeface="Arial"/>
                <a:sym typeface="Arial"/>
              </a:rPr>
              <a:t>Complex Logic: For complicated logic, flowchart becomes complex and clumsy.</a:t>
            </a:r>
            <a:endParaRPr sz="1700">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lang="en" sz="1700">
                <a:latin typeface="Arial"/>
                <a:ea typeface="Arial"/>
                <a:cs typeface="Arial"/>
                <a:sym typeface="Arial"/>
              </a:rPr>
              <a:t>Difficulty in Modifications: If change is required in the logic then flowchart needs to be redrawn and requires a lot of time.</a:t>
            </a:r>
            <a:endParaRPr sz="1700">
              <a:latin typeface="Arial"/>
              <a:ea typeface="Arial"/>
              <a:cs typeface="Arial"/>
              <a:sym typeface="Arial"/>
            </a:endParaRPr>
          </a:p>
          <a:p>
            <a:pPr indent="-177800" lvl="0" marL="254000" rtl="0" algn="l">
              <a:lnSpc>
                <a:spcPct val="100000"/>
              </a:lnSpc>
              <a:spcBef>
                <a:spcPts val="1500"/>
              </a:spcBef>
              <a:spcAft>
                <a:spcPts val="0"/>
              </a:spcAft>
              <a:buSzPts val="1200"/>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2"/>
              </a:buClr>
              <a:buSzPts val="3200"/>
              <a:buFont typeface="Century Gothic"/>
              <a:buNone/>
            </a:pPr>
            <a:r>
              <a:rPr lang="en" sz="2200"/>
              <a:t>EXAMPLE: Flowchart for calculating simple interest</a:t>
            </a:r>
            <a:endParaRPr sz="200"/>
          </a:p>
        </p:txBody>
      </p:sp>
      <p:pic>
        <p:nvPicPr>
          <p:cNvPr id="288" name="Google Shape;288;p45"/>
          <p:cNvPicPr preferRelativeResize="0"/>
          <p:nvPr/>
        </p:nvPicPr>
        <p:blipFill rotWithShape="1">
          <a:blip r:embed="rId3">
            <a:alphaModFix/>
          </a:blip>
          <a:srcRect b="0" l="0" r="0" t="0"/>
          <a:stretch/>
        </p:blipFill>
        <p:spPr>
          <a:xfrm>
            <a:off x="2974538" y="1146863"/>
            <a:ext cx="2073625" cy="284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2"/>
              </a:buClr>
              <a:buSzPts val="3200"/>
              <a:buFont typeface="Century Gothic"/>
              <a:buNone/>
            </a:pPr>
            <a:r>
              <a:rPr lang="en" sz="3100"/>
              <a:t>What is Pseudocode ?</a:t>
            </a:r>
            <a:endParaRPr/>
          </a:p>
        </p:txBody>
      </p:sp>
      <p:sp>
        <p:nvSpPr>
          <p:cNvPr id="294" name="Google Shape;294;p46"/>
          <p:cNvSpPr txBox="1"/>
          <p:nvPr>
            <p:ph idx="1" type="body"/>
          </p:nvPr>
        </p:nvSpPr>
        <p:spPr>
          <a:xfrm>
            <a:off x="828384" y="1504963"/>
            <a:ext cx="67098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00"/>
              <a:buNone/>
            </a:pPr>
            <a:r>
              <a:rPr lang="en" sz="1200">
                <a:solidFill>
                  <a:srgbClr val="202124"/>
                </a:solidFill>
                <a:highlight>
                  <a:srgbClr val="FFFFFF"/>
                </a:highlight>
                <a:latin typeface="Arial"/>
                <a:ea typeface="Arial"/>
                <a:cs typeface="Arial"/>
                <a:sym typeface="Arial"/>
              </a:rPr>
              <a:t> </a:t>
            </a:r>
            <a:r>
              <a:rPr b="1" lang="en" sz="1600">
                <a:solidFill>
                  <a:srgbClr val="202124"/>
                </a:solidFill>
                <a:highlight>
                  <a:srgbClr val="FFFFFF"/>
                </a:highlight>
                <a:latin typeface="Arial"/>
                <a:ea typeface="Arial"/>
                <a:cs typeface="Arial"/>
                <a:sym typeface="Arial"/>
              </a:rPr>
              <a:t>Pseudocode</a:t>
            </a:r>
            <a:r>
              <a:rPr lang="en" sz="1600">
                <a:solidFill>
                  <a:srgbClr val="202124"/>
                </a:solidFill>
                <a:highlight>
                  <a:srgbClr val="FFFFFF"/>
                </a:highlight>
                <a:latin typeface="Arial"/>
                <a:ea typeface="Arial"/>
                <a:cs typeface="Arial"/>
                <a:sym typeface="Arial"/>
              </a:rPr>
              <a:t> is an informal way of programming description that does not require any strict programming language syntax or underlying technology considerations. It is used for creating an outline or a rough draft of a program. </a:t>
            </a:r>
            <a:r>
              <a:rPr b="1" lang="en" sz="1600">
                <a:solidFill>
                  <a:srgbClr val="202124"/>
                </a:solidFill>
                <a:highlight>
                  <a:srgbClr val="FFFFFF"/>
                </a:highlight>
                <a:latin typeface="Arial"/>
                <a:ea typeface="Arial"/>
                <a:cs typeface="Arial"/>
                <a:sym typeface="Arial"/>
              </a:rPr>
              <a:t>Pseudocode</a:t>
            </a:r>
            <a:r>
              <a:rPr lang="en" sz="1600">
                <a:solidFill>
                  <a:srgbClr val="202124"/>
                </a:solidFill>
                <a:highlight>
                  <a:srgbClr val="FFFFFF"/>
                </a:highlight>
                <a:latin typeface="Arial"/>
                <a:ea typeface="Arial"/>
                <a:cs typeface="Arial"/>
                <a:sym typeface="Arial"/>
              </a:rPr>
              <a:t> summarizes a program's flow, but excludes underlying details.</a:t>
            </a:r>
            <a:endParaRPr sz="19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900"/>
              </a:spcAft>
              <a:buClr>
                <a:schemeClr val="dk1"/>
              </a:buClr>
              <a:buSzPts val="1100"/>
              <a:buFont typeface="Arial"/>
              <a:buNone/>
            </a:pPr>
            <a:r>
              <a:rPr lang="en" sz="3100"/>
              <a:t>Characteristics of pseudocode are:</a:t>
            </a:r>
            <a:endParaRPr/>
          </a:p>
        </p:txBody>
      </p:sp>
      <p:sp>
        <p:nvSpPr>
          <p:cNvPr id="300" name="Google Shape;300;p47"/>
          <p:cNvSpPr txBox="1"/>
          <p:nvPr>
            <p:ph idx="1" type="body"/>
          </p:nvPr>
        </p:nvSpPr>
        <p:spPr>
          <a:xfrm>
            <a:off x="656484" y="1259388"/>
            <a:ext cx="6709800" cy="23109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t/>
            </a:r>
            <a:endParaRPr b="1" sz="1700">
              <a:solidFill>
                <a:srgbClr val="202124"/>
              </a:solidFill>
              <a:highlight>
                <a:srgbClr val="FFFFFF"/>
              </a:highlight>
              <a:latin typeface="Arial"/>
              <a:ea typeface="Arial"/>
              <a:cs typeface="Arial"/>
              <a:sym typeface="Arial"/>
            </a:endParaRPr>
          </a:p>
          <a:p>
            <a:pPr indent="-336550" lvl="0" marL="647700" marR="190500" rtl="0" algn="l">
              <a:lnSpc>
                <a:spcPct val="115000"/>
              </a:lnSpc>
              <a:spcBef>
                <a:spcPts val="900"/>
              </a:spcBef>
              <a:spcAft>
                <a:spcPts val="0"/>
              </a:spcAft>
              <a:buClr>
                <a:srgbClr val="202124"/>
              </a:buClr>
              <a:buSzPts val="1700"/>
              <a:buFont typeface="Arial"/>
              <a:buChar char="●"/>
            </a:pPr>
            <a:r>
              <a:rPr lang="en" sz="1700">
                <a:solidFill>
                  <a:srgbClr val="202124"/>
                </a:solidFill>
                <a:highlight>
                  <a:srgbClr val="FFFFFF"/>
                </a:highlight>
                <a:latin typeface="Arial"/>
                <a:ea typeface="Arial"/>
                <a:cs typeface="Arial"/>
                <a:sym typeface="Arial"/>
              </a:rPr>
              <a:t>It uses plain english statements.</a:t>
            </a:r>
            <a:endParaRPr sz="1700">
              <a:solidFill>
                <a:srgbClr val="202124"/>
              </a:solidFill>
              <a:highlight>
                <a:srgbClr val="FFFFFF"/>
              </a:highlight>
              <a:latin typeface="Arial"/>
              <a:ea typeface="Arial"/>
              <a:cs typeface="Arial"/>
              <a:sym typeface="Arial"/>
            </a:endParaRPr>
          </a:p>
          <a:p>
            <a:pPr indent="-336550" lvl="0" marL="647700" marR="190500" rtl="0" algn="l">
              <a:lnSpc>
                <a:spcPct val="115000"/>
              </a:lnSpc>
              <a:spcBef>
                <a:spcPts val="0"/>
              </a:spcBef>
              <a:spcAft>
                <a:spcPts val="0"/>
              </a:spcAft>
              <a:buClr>
                <a:srgbClr val="202124"/>
              </a:buClr>
              <a:buSzPts val="1700"/>
              <a:buFont typeface="Arial"/>
              <a:buChar char="●"/>
            </a:pPr>
            <a:r>
              <a:rPr lang="en" sz="1700">
                <a:solidFill>
                  <a:srgbClr val="202124"/>
                </a:solidFill>
                <a:highlight>
                  <a:srgbClr val="FFFFFF"/>
                </a:highlight>
                <a:latin typeface="Arial"/>
                <a:ea typeface="Arial"/>
                <a:cs typeface="Arial"/>
                <a:sym typeface="Arial"/>
              </a:rPr>
              <a:t>It emphasizes on the design of the computer program.</a:t>
            </a:r>
            <a:endParaRPr sz="1700">
              <a:solidFill>
                <a:srgbClr val="202124"/>
              </a:solidFill>
              <a:highlight>
                <a:srgbClr val="FFFFFF"/>
              </a:highlight>
              <a:latin typeface="Arial"/>
              <a:ea typeface="Arial"/>
              <a:cs typeface="Arial"/>
              <a:sym typeface="Arial"/>
            </a:endParaRPr>
          </a:p>
          <a:p>
            <a:pPr indent="-336550" lvl="0" marL="647700" marR="190500" rtl="0" algn="l">
              <a:lnSpc>
                <a:spcPct val="115000"/>
              </a:lnSpc>
              <a:spcBef>
                <a:spcPts val="0"/>
              </a:spcBef>
              <a:spcAft>
                <a:spcPts val="0"/>
              </a:spcAft>
              <a:buClr>
                <a:srgbClr val="202124"/>
              </a:buClr>
              <a:buSzPts val="1700"/>
              <a:buFont typeface="Arial"/>
              <a:buChar char="●"/>
            </a:pPr>
            <a:r>
              <a:rPr lang="en" sz="1700">
                <a:solidFill>
                  <a:srgbClr val="202124"/>
                </a:solidFill>
                <a:highlight>
                  <a:srgbClr val="FFFFFF"/>
                </a:highlight>
                <a:latin typeface="Arial"/>
                <a:ea typeface="Arial"/>
                <a:cs typeface="Arial"/>
                <a:sym typeface="Arial"/>
              </a:rPr>
              <a:t>It uses structured english.</a:t>
            </a:r>
            <a:endParaRPr sz="1700">
              <a:solidFill>
                <a:srgbClr val="202124"/>
              </a:solidFill>
              <a:highlight>
                <a:srgbClr val="FFFFFF"/>
              </a:highlight>
              <a:latin typeface="Arial"/>
              <a:ea typeface="Arial"/>
              <a:cs typeface="Arial"/>
              <a:sym typeface="Arial"/>
            </a:endParaRPr>
          </a:p>
          <a:p>
            <a:pPr indent="-336550" lvl="0" marL="647700" marR="190500" rtl="0" algn="l">
              <a:lnSpc>
                <a:spcPct val="115000"/>
              </a:lnSpc>
              <a:spcBef>
                <a:spcPts val="0"/>
              </a:spcBef>
              <a:spcAft>
                <a:spcPts val="0"/>
              </a:spcAft>
              <a:buClr>
                <a:srgbClr val="202124"/>
              </a:buClr>
              <a:buSzPts val="1700"/>
              <a:buFont typeface="Arial"/>
              <a:buChar char="●"/>
            </a:pPr>
            <a:r>
              <a:rPr lang="en" sz="1700">
                <a:solidFill>
                  <a:srgbClr val="202124"/>
                </a:solidFill>
                <a:highlight>
                  <a:srgbClr val="FFFFFF"/>
                </a:highlight>
                <a:latin typeface="Arial"/>
                <a:ea typeface="Arial"/>
                <a:cs typeface="Arial"/>
                <a:sym typeface="Arial"/>
              </a:rPr>
              <a:t>It is detailed and readable to draw an inference.</a:t>
            </a:r>
            <a:endParaRPr sz="1700">
              <a:solidFill>
                <a:srgbClr val="202124"/>
              </a:solidFill>
              <a:highlight>
                <a:srgbClr val="FFFFFF"/>
              </a:highlight>
              <a:latin typeface="Arial"/>
              <a:ea typeface="Arial"/>
              <a:cs typeface="Arial"/>
              <a:sym typeface="Arial"/>
            </a:endParaRPr>
          </a:p>
          <a:p>
            <a:pPr indent="-336550" lvl="0" marL="647700" marR="190500" rtl="0" algn="l">
              <a:lnSpc>
                <a:spcPct val="115000"/>
              </a:lnSpc>
              <a:spcBef>
                <a:spcPts val="0"/>
              </a:spcBef>
              <a:spcAft>
                <a:spcPts val="0"/>
              </a:spcAft>
              <a:buClr>
                <a:srgbClr val="202124"/>
              </a:buClr>
              <a:buSzPts val="1700"/>
              <a:buFont typeface="Arial"/>
              <a:buChar char="●"/>
            </a:pPr>
            <a:r>
              <a:rPr lang="en" sz="1700">
                <a:solidFill>
                  <a:srgbClr val="202124"/>
                </a:solidFill>
                <a:highlight>
                  <a:srgbClr val="FFFFFF"/>
                </a:highlight>
                <a:latin typeface="Arial"/>
                <a:ea typeface="Arial"/>
                <a:cs typeface="Arial"/>
                <a:sym typeface="Arial"/>
              </a:rPr>
              <a:t>It enables the programmers to concentrate on the algorithms.</a:t>
            </a:r>
            <a:endParaRPr sz="1700">
              <a:solidFill>
                <a:srgbClr val="202124"/>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2900"/>
              <a:t>Advantages of pseudo-code</a:t>
            </a:r>
            <a:endParaRPr b="1" sz="1700">
              <a:solidFill>
                <a:srgbClr val="231F20"/>
              </a:solidFill>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06" name="Google Shape;306;p48"/>
          <p:cNvSpPr txBox="1"/>
          <p:nvPr>
            <p:ph idx="1" type="body"/>
          </p:nvPr>
        </p:nvSpPr>
        <p:spPr>
          <a:xfrm>
            <a:off x="827484" y="1539688"/>
            <a:ext cx="6709800" cy="3146700"/>
          </a:xfrm>
          <a:prstGeom prst="rect">
            <a:avLst/>
          </a:prstGeom>
          <a:noFill/>
          <a:ln>
            <a:noFill/>
          </a:ln>
        </p:spPr>
        <p:txBody>
          <a:bodyPr anchorCtr="0" anchor="t" bIns="34275" lIns="68575" spcFirstLastPara="1" rIns="68575" wrap="square" tIns="34275">
            <a:normAutofit/>
          </a:bodyPr>
          <a:lstStyle/>
          <a:p>
            <a:pPr indent="-330200" lvl="0" marL="609600" rtl="0" algn="l">
              <a:lnSpc>
                <a:spcPct val="115000"/>
              </a:lnSpc>
              <a:spcBef>
                <a:spcPts val="0"/>
              </a:spcBef>
              <a:spcAft>
                <a:spcPts val="0"/>
              </a:spcAft>
              <a:buClr>
                <a:srgbClr val="231F20"/>
              </a:buClr>
              <a:buSzPts val="1600"/>
              <a:buFont typeface="Arial"/>
              <a:buChar char="●"/>
            </a:pPr>
            <a:r>
              <a:rPr lang="en" sz="1600">
                <a:solidFill>
                  <a:srgbClr val="231F20"/>
                </a:solidFill>
                <a:latin typeface="Arial"/>
                <a:ea typeface="Arial"/>
                <a:cs typeface="Arial"/>
                <a:sym typeface="Arial"/>
              </a:rPr>
              <a:t>It is be quickly and easily converted into an actual programming language as it is similar to a programming language</a:t>
            </a:r>
            <a:endParaRPr sz="1600">
              <a:solidFill>
                <a:srgbClr val="231F20"/>
              </a:solidFill>
              <a:latin typeface="Arial"/>
              <a:ea typeface="Arial"/>
              <a:cs typeface="Arial"/>
              <a:sym typeface="Arial"/>
            </a:endParaRPr>
          </a:p>
          <a:p>
            <a:pPr indent="-330200" lvl="0" marL="609600" rtl="0" algn="l">
              <a:lnSpc>
                <a:spcPct val="115000"/>
              </a:lnSpc>
              <a:spcBef>
                <a:spcPts val="0"/>
              </a:spcBef>
              <a:spcAft>
                <a:spcPts val="0"/>
              </a:spcAft>
              <a:buClr>
                <a:srgbClr val="231F20"/>
              </a:buClr>
              <a:buSzPts val="1600"/>
              <a:buFont typeface="Arial"/>
              <a:buChar char="●"/>
            </a:pPr>
            <a:r>
              <a:rPr lang="en" sz="1600">
                <a:solidFill>
                  <a:srgbClr val="231F20"/>
                </a:solidFill>
                <a:latin typeface="Arial"/>
                <a:ea typeface="Arial"/>
                <a:cs typeface="Arial"/>
                <a:sym typeface="Arial"/>
              </a:rPr>
              <a:t>It is fairly easy to understand, even for non-programmers</a:t>
            </a:r>
            <a:endParaRPr sz="1600">
              <a:solidFill>
                <a:srgbClr val="231F20"/>
              </a:solidFill>
              <a:latin typeface="Arial"/>
              <a:ea typeface="Arial"/>
              <a:cs typeface="Arial"/>
              <a:sym typeface="Arial"/>
            </a:endParaRPr>
          </a:p>
          <a:p>
            <a:pPr indent="-330200" lvl="0" marL="609600" rtl="0" algn="l">
              <a:lnSpc>
                <a:spcPct val="115000"/>
              </a:lnSpc>
              <a:spcBef>
                <a:spcPts val="0"/>
              </a:spcBef>
              <a:spcAft>
                <a:spcPts val="0"/>
              </a:spcAft>
              <a:buClr>
                <a:srgbClr val="231F20"/>
              </a:buClr>
              <a:buSzPts val="1600"/>
              <a:buFont typeface="Arial"/>
              <a:buChar char="●"/>
            </a:pPr>
            <a:r>
              <a:rPr lang="en" sz="1600">
                <a:solidFill>
                  <a:srgbClr val="231F20"/>
                </a:solidFill>
                <a:latin typeface="Arial"/>
                <a:ea typeface="Arial"/>
                <a:cs typeface="Arial"/>
                <a:sym typeface="Arial"/>
              </a:rPr>
              <a:t>It does not matter if there are errors in the syntax - it is usually still obvious what is intended</a:t>
            </a:r>
            <a:endParaRPr sz="1600">
              <a:solidFill>
                <a:srgbClr val="231F20"/>
              </a:solidFill>
              <a:latin typeface="Arial"/>
              <a:ea typeface="Arial"/>
              <a:cs typeface="Arial"/>
              <a:sym typeface="Arial"/>
            </a:endParaRPr>
          </a:p>
          <a:p>
            <a:pPr indent="-330200" lvl="0" marL="609600" rtl="0" algn="l">
              <a:lnSpc>
                <a:spcPct val="115000"/>
              </a:lnSpc>
              <a:spcBef>
                <a:spcPts val="0"/>
              </a:spcBef>
              <a:spcAft>
                <a:spcPts val="0"/>
              </a:spcAft>
              <a:buClr>
                <a:srgbClr val="231F20"/>
              </a:buClr>
              <a:buSzPts val="1600"/>
              <a:buFont typeface="Arial"/>
              <a:buChar char="●"/>
            </a:pPr>
            <a:r>
              <a:rPr lang="en" sz="1600">
                <a:solidFill>
                  <a:srgbClr val="231F20"/>
                </a:solidFill>
                <a:latin typeface="Arial"/>
                <a:ea typeface="Arial"/>
                <a:cs typeface="Arial"/>
                <a:sym typeface="Arial"/>
              </a:rPr>
              <a:t>changes to the design can be incorporated quite easily</a:t>
            </a:r>
            <a:endParaRPr sz="1600">
              <a:solidFill>
                <a:srgbClr val="231F20"/>
              </a:solidFill>
              <a:latin typeface="Arial"/>
              <a:ea typeface="Arial"/>
              <a:cs typeface="Arial"/>
              <a:sym typeface="Arial"/>
            </a:endParaRPr>
          </a:p>
          <a:p>
            <a:pPr indent="0" lvl="0" marL="0" rtl="0" algn="l">
              <a:lnSpc>
                <a:spcPct val="100000"/>
              </a:lnSpc>
              <a:spcBef>
                <a:spcPts val="3000"/>
              </a:spcBef>
              <a:spcAft>
                <a:spcPts val="0"/>
              </a:spcAft>
              <a:buSzPts val="11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1200"/>
              </a:spcAft>
              <a:buClr>
                <a:schemeClr val="dk1"/>
              </a:buClr>
              <a:buSzPts val="1100"/>
              <a:buFont typeface="Arial"/>
              <a:buNone/>
            </a:pPr>
            <a:r>
              <a:rPr lang="en" sz="2900"/>
              <a:t>Disadvantages of pseudo-code</a:t>
            </a:r>
            <a:endParaRPr/>
          </a:p>
        </p:txBody>
      </p:sp>
      <p:sp>
        <p:nvSpPr>
          <p:cNvPr id="312" name="Google Shape;312;p49"/>
          <p:cNvSpPr txBox="1"/>
          <p:nvPr>
            <p:ph idx="1" type="body"/>
          </p:nvPr>
        </p:nvSpPr>
        <p:spPr>
          <a:xfrm>
            <a:off x="828384" y="998388"/>
            <a:ext cx="6709800" cy="1251300"/>
          </a:xfrm>
          <a:prstGeom prst="rect">
            <a:avLst/>
          </a:prstGeom>
          <a:noFill/>
          <a:ln>
            <a:noFill/>
          </a:ln>
        </p:spPr>
        <p:txBody>
          <a:bodyPr anchorCtr="0" anchor="t" bIns="34275" lIns="68575" spcFirstLastPara="1" rIns="68575" wrap="square" tIns="34275">
            <a:spAutoFit/>
          </a:bodyPr>
          <a:lstStyle/>
          <a:p>
            <a:pPr indent="-330200" lvl="0" marL="609600" rtl="0" algn="l">
              <a:lnSpc>
                <a:spcPct val="115000"/>
              </a:lnSpc>
              <a:spcBef>
                <a:spcPts val="0"/>
              </a:spcBef>
              <a:spcAft>
                <a:spcPts val="0"/>
              </a:spcAft>
              <a:buClr>
                <a:srgbClr val="231F20"/>
              </a:buClr>
              <a:buSzPts val="1600"/>
              <a:buFont typeface="Arial"/>
              <a:buChar char="●"/>
            </a:pPr>
            <a:r>
              <a:rPr lang="en" sz="1600">
                <a:solidFill>
                  <a:srgbClr val="231F20"/>
                </a:solidFill>
                <a:latin typeface="Arial"/>
                <a:ea typeface="Arial"/>
                <a:cs typeface="Arial"/>
                <a:sym typeface="Arial"/>
              </a:rPr>
              <a:t>It is be hard to see how a program flows. </a:t>
            </a:r>
            <a:endParaRPr sz="1600">
              <a:solidFill>
                <a:srgbClr val="231F20"/>
              </a:solidFill>
              <a:latin typeface="Arial"/>
              <a:ea typeface="Arial"/>
              <a:cs typeface="Arial"/>
              <a:sym typeface="Arial"/>
            </a:endParaRPr>
          </a:p>
          <a:p>
            <a:pPr indent="-330200" lvl="0" marL="609600" rtl="0" algn="l">
              <a:lnSpc>
                <a:spcPct val="115000"/>
              </a:lnSpc>
              <a:spcBef>
                <a:spcPts val="0"/>
              </a:spcBef>
              <a:spcAft>
                <a:spcPts val="0"/>
              </a:spcAft>
              <a:buClr>
                <a:srgbClr val="231F20"/>
              </a:buClr>
              <a:buSzPts val="1600"/>
              <a:buFont typeface="Arial"/>
              <a:buChar char="●"/>
            </a:pPr>
            <a:r>
              <a:rPr lang="en" sz="1600">
                <a:solidFill>
                  <a:srgbClr val="231F20"/>
                </a:solidFill>
                <a:latin typeface="Arial"/>
                <a:ea typeface="Arial"/>
                <a:cs typeface="Arial"/>
                <a:sym typeface="Arial"/>
              </a:rPr>
              <a:t>It is be time consuming to produce.</a:t>
            </a:r>
            <a:endParaRPr sz="1600">
              <a:solidFill>
                <a:srgbClr val="231F20"/>
              </a:solidFill>
              <a:latin typeface="Arial"/>
              <a:ea typeface="Arial"/>
              <a:cs typeface="Arial"/>
              <a:sym typeface="Arial"/>
            </a:endParaRPr>
          </a:p>
          <a:p>
            <a:pPr indent="0" lvl="0" marL="0" rtl="0" algn="l">
              <a:lnSpc>
                <a:spcPct val="100000"/>
              </a:lnSpc>
              <a:spcBef>
                <a:spcPts val="3000"/>
              </a:spcBef>
              <a:spcAft>
                <a:spcPts val="0"/>
              </a:spcAft>
              <a:buSzPts val="1100"/>
              <a:buNone/>
            </a:pPr>
            <a:r>
              <a:t/>
            </a:r>
            <a:endParaRPr/>
          </a:p>
        </p:txBody>
      </p:sp>
      <p:pic>
        <p:nvPicPr>
          <p:cNvPr id="313" name="Google Shape;313;p49"/>
          <p:cNvPicPr preferRelativeResize="0"/>
          <p:nvPr/>
        </p:nvPicPr>
        <p:blipFill rotWithShape="1">
          <a:blip r:embed="rId3">
            <a:alphaModFix/>
          </a:blip>
          <a:srcRect b="0" l="0" r="0" t="0"/>
          <a:stretch/>
        </p:blipFill>
        <p:spPr>
          <a:xfrm>
            <a:off x="2799888" y="1822863"/>
            <a:ext cx="2766779" cy="25890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177800" lvl="0" marL="254000" rtl="0" algn="l">
              <a:lnSpc>
                <a:spcPct val="100000"/>
              </a:lnSpc>
              <a:spcBef>
                <a:spcPts val="0"/>
              </a:spcBef>
              <a:spcAft>
                <a:spcPts val="0"/>
              </a:spcAft>
              <a:buClr>
                <a:schemeClr val="dk1"/>
              </a:buClr>
              <a:buSzPts val="1200"/>
              <a:buFont typeface="Arial"/>
              <a:buNone/>
            </a:pPr>
            <a:r>
              <a:rPr lang="en" sz="2700">
                <a:solidFill>
                  <a:schemeClr val="dk1"/>
                </a:solidFill>
              </a:rPr>
              <a:t>EXAMPLE</a:t>
            </a:r>
            <a:r>
              <a:rPr lang="en" sz="2900"/>
              <a:t>:</a:t>
            </a:r>
            <a:r>
              <a:rPr lang="en" sz="1200">
                <a:solidFill>
                  <a:schemeClr val="dk1"/>
                </a:solidFill>
                <a:latin typeface="Arial"/>
                <a:ea typeface="Arial"/>
                <a:cs typeface="Arial"/>
                <a:sym typeface="Arial"/>
              </a:rPr>
              <a:t>  </a:t>
            </a:r>
            <a:r>
              <a:rPr lang="en" sz="3100"/>
              <a:t>To make a cup of tea</a:t>
            </a:r>
            <a:endParaRPr/>
          </a:p>
        </p:txBody>
      </p:sp>
      <p:sp>
        <p:nvSpPr>
          <p:cNvPr id="319" name="Google Shape;319;p50"/>
          <p:cNvSpPr txBox="1"/>
          <p:nvPr/>
        </p:nvSpPr>
        <p:spPr>
          <a:xfrm>
            <a:off x="1590225" y="1301850"/>
            <a:ext cx="4842300" cy="253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Organise everything together;</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Plug in kettle;</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Put tea bag in cup;</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Put water into kettle;</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Wait for kettle to boil;</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Add water to cup;</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Remove tebag with spoon;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Add milk and sugar;</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Serve;</a:t>
            </a:r>
            <a:endParaRPr b="0" i="0" sz="1700" u="none" cap="none" strike="noStrike">
              <a:solidFill>
                <a:srgbClr val="000000"/>
              </a:solidFill>
              <a:latin typeface="Arial"/>
              <a:ea typeface="Arial"/>
              <a:cs typeface="Arial"/>
              <a:sym typeface="Arial"/>
            </a:endParaRPr>
          </a:p>
        </p:txBody>
      </p:sp>
      <p:pic>
        <p:nvPicPr>
          <p:cNvPr id="320" name="Google Shape;320;p50"/>
          <p:cNvPicPr preferRelativeResize="0"/>
          <p:nvPr/>
        </p:nvPicPr>
        <p:blipFill rotWithShape="1">
          <a:blip r:embed="rId3">
            <a:alphaModFix/>
          </a:blip>
          <a:srcRect b="0" l="0" r="0" t="0"/>
          <a:stretch/>
        </p:blipFill>
        <p:spPr>
          <a:xfrm>
            <a:off x="5989925" y="1471596"/>
            <a:ext cx="2200299" cy="2200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424550" y="335020"/>
            <a:ext cx="7053600" cy="590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900"/>
              </a:spcAft>
              <a:buClr>
                <a:schemeClr val="dk1"/>
              </a:buClr>
              <a:buSzPts val="1100"/>
              <a:buFont typeface="Arial"/>
              <a:buNone/>
            </a:pPr>
            <a:r>
              <a:rPr lang="en" sz="3100"/>
              <a:t>Introduction to python:</a:t>
            </a:r>
            <a:endParaRPr/>
          </a:p>
        </p:txBody>
      </p:sp>
      <p:sp>
        <p:nvSpPr>
          <p:cNvPr id="326" name="Google Shape;326;p51"/>
          <p:cNvSpPr txBox="1"/>
          <p:nvPr>
            <p:ph idx="1" type="body"/>
          </p:nvPr>
        </p:nvSpPr>
        <p:spPr>
          <a:xfrm>
            <a:off x="483675" y="1065775"/>
            <a:ext cx="6798600" cy="423300"/>
          </a:xfrm>
          <a:prstGeom prst="rect">
            <a:avLst/>
          </a:prstGeom>
          <a:noFill/>
          <a:ln>
            <a:noFill/>
          </a:ln>
        </p:spPr>
        <p:txBody>
          <a:bodyPr anchorCtr="0" anchor="t" bIns="34275" lIns="68575" spcFirstLastPara="1" rIns="68575" wrap="square" tIns="34275">
            <a:spAutoFit/>
          </a:bodyPr>
          <a:lstStyle/>
          <a:p>
            <a:pPr indent="0" lvl="0" marL="0" rtl="0" algn="l">
              <a:lnSpc>
                <a:spcPct val="100000"/>
              </a:lnSpc>
              <a:spcBef>
                <a:spcPts val="800"/>
              </a:spcBef>
              <a:spcAft>
                <a:spcPts val="0"/>
              </a:spcAft>
              <a:buSzPts val="1100"/>
              <a:buNone/>
            </a:pPr>
            <a:r>
              <a:rPr lang="en" sz="2300"/>
              <a:t>Difference between idle and script:-</a:t>
            </a:r>
            <a:endParaRPr sz="700"/>
          </a:p>
        </p:txBody>
      </p:sp>
      <p:sp>
        <p:nvSpPr>
          <p:cNvPr id="327" name="Google Shape;327;p51"/>
          <p:cNvSpPr txBox="1"/>
          <p:nvPr/>
        </p:nvSpPr>
        <p:spPr>
          <a:xfrm>
            <a:off x="556050" y="1065775"/>
            <a:ext cx="7217100" cy="329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28" name="Google Shape;328;p51"/>
          <p:cNvSpPr txBox="1"/>
          <p:nvPr/>
        </p:nvSpPr>
        <p:spPr>
          <a:xfrm>
            <a:off x="698600" y="2077975"/>
            <a:ext cx="7217100" cy="1265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0" i="0" lang="en" sz="1650" u="none" cap="none" strike="noStrike">
                <a:solidFill>
                  <a:schemeClr val="dk1"/>
                </a:solidFill>
                <a:highlight>
                  <a:srgbClr val="F9FAFB"/>
                </a:highlight>
                <a:latin typeface="Arial"/>
                <a:ea typeface="Arial"/>
                <a:cs typeface="Arial"/>
                <a:sym typeface="Arial"/>
              </a:rPr>
              <a:t>In Python, there are two options/methods for running code:</a:t>
            </a:r>
            <a:endParaRPr b="0" i="0" sz="1650" u="none" cap="none" strike="noStrike">
              <a:solidFill>
                <a:schemeClr val="dk1"/>
              </a:solidFill>
              <a:highlight>
                <a:srgbClr val="F9FAFB"/>
              </a:highlight>
              <a:latin typeface="Arial"/>
              <a:ea typeface="Arial"/>
              <a:cs typeface="Arial"/>
              <a:sym typeface="Arial"/>
            </a:endParaRPr>
          </a:p>
          <a:p>
            <a:pPr indent="-333375" lvl="0" marL="457200" marR="0" rtl="0" algn="l">
              <a:lnSpc>
                <a:spcPct val="115000"/>
              </a:lnSpc>
              <a:spcBef>
                <a:spcPts val="1200"/>
              </a:spcBef>
              <a:spcAft>
                <a:spcPts val="0"/>
              </a:spcAft>
              <a:buClr>
                <a:schemeClr val="dk1"/>
              </a:buClr>
              <a:buSzPts val="1650"/>
              <a:buFont typeface="Arial"/>
              <a:buChar char="●"/>
            </a:pPr>
            <a:r>
              <a:rPr b="0" i="0" lang="en" sz="1650" u="none" cap="none" strike="noStrike">
                <a:solidFill>
                  <a:schemeClr val="dk1"/>
                </a:solidFill>
                <a:highlight>
                  <a:srgbClr val="F9FAFB"/>
                </a:highlight>
                <a:latin typeface="Arial"/>
                <a:ea typeface="Arial"/>
                <a:cs typeface="Arial"/>
                <a:sym typeface="Arial"/>
              </a:rPr>
              <a:t>Interactive mode</a:t>
            </a:r>
            <a:endParaRPr b="0" i="0" sz="1650" u="none" cap="none" strike="noStrike">
              <a:solidFill>
                <a:schemeClr val="dk1"/>
              </a:solidFill>
              <a:highlight>
                <a:srgbClr val="F9FAFB"/>
              </a:highlight>
              <a:latin typeface="Arial"/>
              <a:ea typeface="Arial"/>
              <a:cs typeface="Arial"/>
              <a:sym typeface="Arial"/>
            </a:endParaRPr>
          </a:p>
          <a:p>
            <a:pPr indent="-333375" lvl="0" marL="457200" marR="0" rtl="0" algn="l">
              <a:lnSpc>
                <a:spcPct val="115000"/>
              </a:lnSpc>
              <a:spcBef>
                <a:spcPts val="0"/>
              </a:spcBef>
              <a:spcAft>
                <a:spcPts val="0"/>
              </a:spcAft>
              <a:buClr>
                <a:schemeClr val="dk1"/>
              </a:buClr>
              <a:buSzPts val="1650"/>
              <a:buFont typeface="Arial"/>
              <a:buChar char="●"/>
            </a:pPr>
            <a:r>
              <a:rPr b="0" i="0" lang="en" sz="1650" u="none" cap="none" strike="noStrike">
                <a:solidFill>
                  <a:schemeClr val="dk1"/>
                </a:solidFill>
                <a:highlight>
                  <a:srgbClr val="F9FAFB"/>
                </a:highlight>
                <a:latin typeface="Arial"/>
                <a:ea typeface="Arial"/>
                <a:cs typeface="Arial"/>
                <a:sym typeface="Arial"/>
              </a:rPr>
              <a:t>Script mode</a:t>
            </a:r>
            <a:endParaRPr b="0" i="0" sz="1650" u="none" cap="none" strike="noStrike">
              <a:solidFill>
                <a:schemeClr val="dk1"/>
              </a:solidFill>
              <a:highlight>
                <a:srgbClr val="F9FAFB"/>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ctrTitle"/>
          </p:nvPr>
        </p:nvSpPr>
        <p:spPr>
          <a:xfrm>
            <a:off x="931975" y="1085850"/>
            <a:ext cx="6553500" cy="515700"/>
          </a:xfrm>
          <a:prstGeom prst="rect">
            <a:avLst/>
          </a:prstGeom>
          <a:noFill/>
          <a:ln>
            <a:noFill/>
          </a:ln>
        </p:spPr>
        <p:txBody>
          <a:bodyPr anchorCtr="0" anchor="b" bIns="34275" lIns="68575" spcFirstLastPara="1" rIns="68575" wrap="square" tIns="34275">
            <a:spAutoFit/>
          </a:bodyPr>
          <a:lstStyle/>
          <a:p>
            <a:pPr indent="0" lvl="0" marL="0" rtl="0" algn="l">
              <a:lnSpc>
                <a:spcPct val="100000"/>
              </a:lnSpc>
              <a:spcBef>
                <a:spcPts val="0"/>
              </a:spcBef>
              <a:spcAft>
                <a:spcPts val="0"/>
              </a:spcAft>
              <a:buClr>
                <a:schemeClr val="dk2"/>
              </a:buClr>
              <a:buSzPts val="5400"/>
              <a:buFont typeface="Century Gothic"/>
              <a:buNone/>
            </a:pPr>
            <a:r>
              <a:t/>
            </a:r>
            <a:endParaRPr sz="900">
              <a:solidFill>
                <a:srgbClr val="70757A"/>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t/>
            </a:r>
            <a:endParaRPr sz="900">
              <a:solidFill>
                <a:srgbClr val="70757A"/>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100"/>
              <a:t> </a:t>
            </a:r>
            <a:endParaRPr sz="1100"/>
          </a:p>
        </p:txBody>
      </p:sp>
      <p:sp>
        <p:nvSpPr>
          <p:cNvPr id="223" name="Google Shape;223;p34"/>
          <p:cNvSpPr txBox="1"/>
          <p:nvPr>
            <p:ph idx="1" type="subTitle"/>
          </p:nvPr>
        </p:nvSpPr>
        <p:spPr>
          <a:xfrm>
            <a:off x="463375" y="362550"/>
            <a:ext cx="6975600" cy="646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840"/>
              <a:buNone/>
            </a:pPr>
            <a:r>
              <a:rPr lang="en" sz="3070">
                <a:solidFill>
                  <a:schemeClr val="dk2"/>
                </a:solidFill>
              </a:rPr>
              <a:t>How to solve a Python Program/Problem:</a:t>
            </a:r>
            <a:endParaRPr sz="3070">
              <a:solidFill>
                <a:schemeClr val="dk2"/>
              </a:solidFill>
            </a:endParaRPr>
          </a:p>
        </p:txBody>
      </p:sp>
      <p:sp>
        <p:nvSpPr>
          <p:cNvPr id="224" name="Google Shape;224;p34"/>
          <p:cNvSpPr txBox="1"/>
          <p:nvPr/>
        </p:nvSpPr>
        <p:spPr>
          <a:xfrm>
            <a:off x="764575" y="1726075"/>
            <a:ext cx="6619200" cy="2669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202124"/>
              </a:buClr>
              <a:buSzPts val="1800"/>
              <a:buFont typeface="Arial"/>
              <a:buAutoNum type="arabicPeriod"/>
            </a:pPr>
            <a:r>
              <a:rPr b="0" i="0" lang="en" sz="1800" u="none" cap="none" strike="noStrike">
                <a:solidFill>
                  <a:srgbClr val="202124"/>
                </a:solidFill>
                <a:highlight>
                  <a:srgbClr val="FFFFFF"/>
                </a:highlight>
                <a:latin typeface="Arial"/>
                <a:ea typeface="Arial"/>
                <a:cs typeface="Arial"/>
                <a:sym typeface="Arial"/>
              </a:rPr>
              <a:t>Read the </a:t>
            </a:r>
            <a:r>
              <a:rPr b="1" i="0" lang="en" sz="1800" u="none" cap="none" strike="noStrike">
                <a:solidFill>
                  <a:srgbClr val="202124"/>
                </a:solidFill>
                <a:highlight>
                  <a:srgbClr val="FFFFFF"/>
                </a:highlight>
                <a:latin typeface="Arial"/>
                <a:ea typeface="Arial"/>
                <a:cs typeface="Arial"/>
                <a:sym typeface="Arial"/>
              </a:rPr>
              <a:t>problem</a:t>
            </a:r>
            <a:r>
              <a:rPr b="0" i="0" lang="en" sz="1800" u="none" cap="none" strike="noStrike">
                <a:solidFill>
                  <a:srgbClr val="202124"/>
                </a:solidFill>
                <a:highlight>
                  <a:srgbClr val="FFFFFF"/>
                </a:highlight>
                <a:latin typeface="Arial"/>
                <a:ea typeface="Arial"/>
                <a:cs typeface="Arial"/>
                <a:sym typeface="Arial"/>
              </a:rPr>
              <a:t> at least three times.</a:t>
            </a:r>
            <a:endParaRPr b="0" i="0" sz="1800" u="none" cap="none" strike="noStrike">
              <a:solidFill>
                <a:srgbClr val="202124"/>
              </a:solidFill>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Clr>
                <a:srgbClr val="202124"/>
              </a:buClr>
              <a:buSzPts val="1800"/>
              <a:buFont typeface="Arial"/>
              <a:buAutoNum type="arabicPeriod"/>
            </a:pPr>
            <a:r>
              <a:rPr b="0" i="0" lang="en" sz="1800" u="none" cap="none" strike="noStrike">
                <a:solidFill>
                  <a:srgbClr val="202124"/>
                </a:solidFill>
                <a:highlight>
                  <a:srgbClr val="FFFFFF"/>
                </a:highlight>
                <a:latin typeface="Arial"/>
                <a:ea typeface="Arial"/>
                <a:cs typeface="Arial"/>
                <a:sym typeface="Arial"/>
              </a:rPr>
              <a:t>Work through the </a:t>
            </a:r>
            <a:r>
              <a:rPr b="1" i="0" lang="en" sz="1800" u="none" cap="none" strike="noStrike">
                <a:solidFill>
                  <a:srgbClr val="202124"/>
                </a:solidFill>
                <a:highlight>
                  <a:srgbClr val="FFFFFF"/>
                </a:highlight>
                <a:latin typeface="Arial"/>
                <a:ea typeface="Arial"/>
                <a:cs typeface="Arial"/>
                <a:sym typeface="Arial"/>
              </a:rPr>
              <a:t>problem</a:t>
            </a:r>
            <a:r>
              <a:rPr b="0" i="0" lang="en" sz="1800" u="none" cap="none" strike="noStrike">
                <a:solidFill>
                  <a:srgbClr val="202124"/>
                </a:solidFill>
                <a:highlight>
                  <a:srgbClr val="FFFFFF"/>
                </a:highlight>
                <a:latin typeface="Arial"/>
                <a:ea typeface="Arial"/>
                <a:cs typeface="Arial"/>
                <a:sym typeface="Arial"/>
              </a:rPr>
              <a:t> manually.</a:t>
            </a:r>
            <a:endParaRPr b="0" i="0" sz="1800" u="none" cap="none" strike="noStrike">
              <a:solidFill>
                <a:srgbClr val="202124"/>
              </a:solidFill>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Clr>
                <a:srgbClr val="202124"/>
              </a:buClr>
              <a:buSzPts val="1800"/>
              <a:buFont typeface="Arial"/>
              <a:buAutoNum type="arabicPeriod"/>
            </a:pPr>
            <a:r>
              <a:rPr b="0" i="0" lang="en" sz="1800" u="none" cap="none" strike="noStrike">
                <a:solidFill>
                  <a:srgbClr val="202124"/>
                </a:solidFill>
                <a:highlight>
                  <a:srgbClr val="FFFFFF"/>
                </a:highlight>
                <a:latin typeface="Arial"/>
                <a:ea typeface="Arial"/>
                <a:cs typeface="Arial"/>
                <a:sym typeface="Arial"/>
              </a:rPr>
              <a:t>Simplify and optimize your steps.</a:t>
            </a:r>
            <a:endParaRPr b="0" i="0" sz="1800" u="none" cap="none" strike="noStrike">
              <a:solidFill>
                <a:srgbClr val="202124"/>
              </a:solidFill>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Clr>
                <a:srgbClr val="202124"/>
              </a:buClr>
              <a:buSzPts val="1800"/>
              <a:buFont typeface="Arial"/>
              <a:buAutoNum type="arabicPeriod"/>
            </a:pPr>
            <a:r>
              <a:rPr b="0" i="0" lang="en" sz="1800" u="none" cap="none" strike="noStrike">
                <a:solidFill>
                  <a:srgbClr val="202124"/>
                </a:solidFill>
                <a:highlight>
                  <a:srgbClr val="FFFFFF"/>
                </a:highlight>
                <a:latin typeface="Arial"/>
                <a:ea typeface="Arial"/>
                <a:cs typeface="Arial"/>
                <a:sym typeface="Arial"/>
              </a:rPr>
              <a:t>Write pseudocode.</a:t>
            </a:r>
            <a:endParaRPr b="0" i="0" sz="1800" u="none" cap="none" strike="noStrike">
              <a:solidFill>
                <a:srgbClr val="202124"/>
              </a:solidFill>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Clr>
                <a:srgbClr val="202124"/>
              </a:buClr>
              <a:buSzPts val="1800"/>
              <a:buFont typeface="Arial"/>
              <a:buAutoNum type="arabicPeriod"/>
            </a:pPr>
            <a:r>
              <a:rPr b="0" i="0" lang="en" sz="1800" u="none" cap="none" strike="noStrike">
                <a:solidFill>
                  <a:srgbClr val="202124"/>
                </a:solidFill>
                <a:highlight>
                  <a:srgbClr val="FFFFFF"/>
                </a:highlight>
                <a:latin typeface="Arial"/>
                <a:ea typeface="Arial"/>
                <a:cs typeface="Arial"/>
                <a:sym typeface="Arial"/>
              </a:rPr>
              <a:t>Translate pseudocode into code and debug.</a:t>
            </a:r>
            <a:endParaRPr b="0" i="0" sz="1800" u="none" cap="none" strike="noStrike">
              <a:solidFill>
                <a:srgbClr val="202124"/>
              </a:solidFill>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Clr>
                <a:srgbClr val="202124"/>
              </a:buClr>
              <a:buSzPts val="1800"/>
              <a:buFont typeface="Arial"/>
              <a:buAutoNum type="arabicPeriod"/>
            </a:pPr>
            <a:r>
              <a:rPr b="0" i="0" lang="en" sz="1800" u="none" cap="none" strike="noStrike">
                <a:solidFill>
                  <a:srgbClr val="202124"/>
                </a:solidFill>
                <a:highlight>
                  <a:srgbClr val="FFFFFF"/>
                </a:highlight>
                <a:latin typeface="Arial"/>
                <a:ea typeface="Arial"/>
                <a:cs typeface="Arial"/>
                <a:sym typeface="Arial"/>
              </a:rPr>
              <a:t>Simplify and optimize your code.</a:t>
            </a:r>
            <a:endParaRPr b="0" i="0" sz="1800" u="none" cap="none" strike="noStrike">
              <a:solidFill>
                <a:srgbClr val="202124"/>
              </a:solidFill>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Clr>
                <a:srgbClr val="202124"/>
              </a:buClr>
              <a:buSzPts val="1800"/>
              <a:buFont typeface="Arial"/>
              <a:buAutoNum type="arabicPeriod"/>
            </a:pPr>
            <a:r>
              <a:rPr b="0" i="0" lang="en" sz="1800" u="none" cap="none" strike="noStrike">
                <a:solidFill>
                  <a:srgbClr val="202124"/>
                </a:solidFill>
                <a:highlight>
                  <a:srgbClr val="FFFFFF"/>
                </a:highlight>
                <a:latin typeface="Arial"/>
                <a:ea typeface="Arial"/>
                <a:cs typeface="Arial"/>
                <a:sym typeface="Arial"/>
              </a:rPr>
              <a:t>Debug.</a:t>
            </a:r>
            <a:endParaRPr b="0" i="0" sz="1800" u="none" cap="none" strike="noStrike">
              <a:solidFill>
                <a:srgbClr val="202124"/>
              </a:solidFill>
              <a:highlight>
                <a:srgbClr val="FFFFFF"/>
              </a:highlight>
              <a:latin typeface="Arial"/>
              <a:ea typeface="Arial"/>
              <a:cs typeface="Arial"/>
              <a:sym typeface="Arial"/>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pic>
        <p:nvPicPr>
          <p:cNvPr id="225" name="Google Shape;225;p34"/>
          <p:cNvPicPr preferRelativeResize="0"/>
          <p:nvPr/>
        </p:nvPicPr>
        <p:blipFill rotWithShape="1">
          <a:blip r:embed="rId3">
            <a:alphaModFix/>
          </a:blip>
          <a:srcRect b="0" l="0" r="0" t="0"/>
          <a:stretch/>
        </p:blipFill>
        <p:spPr>
          <a:xfrm>
            <a:off x="5343350" y="1008750"/>
            <a:ext cx="3414500" cy="1743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Interactive mode:</a:t>
            </a:r>
            <a:endParaRPr/>
          </a:p>
        </p:txBody>
      </p:sp>
      <p:sp>
        <p:nvSpPr>
          <p:cNvPr id="334" name="Google Shape;334;p52"/>
          <p:cNvSpPr txBox="1"/>
          <p:nvPr>
            <p:ph idx="1" type="body"/>
          </p:nvPr>
        </p:nvSpPr>
        <p:spPr>
          <a:xfrm>
            <a:off x="656484" y="998388"/>
            <a:ext cx="6709800" cy="31467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55555"/>
              </a:lnSpc>
              <a:spcBef>
                <a:spcPts val="0"/>
              </a:spcBef>
              <a:spcAft>
                <a:spcPts val="0"/>
              </a:spcAft>
              <a:buClr>
                <a:schemeClr val="dk1"/>
              </a:buClr>
              <a:buSzPct val="81481"/>
              <a:buFont typeface="Arial"/>
              <a:buNone/>
            </a:pPr>
            <a:r>
              <a:rPr lang="en" sz="1350">
                <a:highlight>
                  <a:srgbClr val="FFFFFF"/>
                </a:highlight>
                <a:latin typeface="Arial"/>
                <a:ea typeface="Arial"/>
                <a:cs typeface="Arial"/>
                <a:sym typeface="Arial"/>
              </a:rPr>
              <a:t>The interactive mode of Python is also called </a:t>
            </a:r>
            <a:r>
              <a:rPr b="1" lang="en" sz="1350">
                <a:highlight>
                  <a:srgbClr val="FFFFFF"/>
                </a:highlight>
                <a:latin typeface="Arial"/>
                <a:ea typeface="Arial"/>
                <a:cs typeface="Arial"/>
                <a:sym typeface="Arial"/>
              </a:rPr>
              <a:t>REPL</a:t>
            </a:r>
            <a:r>
              <a:rPr lang="en" sz="1350">
                <a:highlight>
                  <a:srgbClr val="FFFFFF"/>
                </a:highlight>
                <a:latin typeface="Arial"/>
                <a:ea typeface="Arial"/>
                <a:cs typeface="Arial"/>
                <a:sym typeface="Arial"/>
              </a:rPr>
              <a:t>.</a:t>
            </a:r>
            <a:endParaRPr sz="1350">
              <a:highlight>
                <a:srgbClr val="FFFFFF"/>
              </a:highlight>
              <a:latin typeface="Arial"/>
              <a:ea typeface="Arial"/>
              <a:cs typeface="Arial"/>
              <a:sym typeface="Arial"/>
            </a:endParaRPr>
          </a:p>
          <a:p>
            <a:pPr indent="0" lvl="0" marL="0" rtl="0" algn="l">
              <a:lnSpc>
                <a:spcPct val="155555"/>
              </a:lnSpc>
              <a:spcBef>
                <a:spcPts val="1600"/>
              </a:spcBef>
              <a:spcAft>
                <a:spcPts val="0"/>
              </a:spcAft>
              <a:buClr>
                <a:schemeClr val="dk1"/>
              </a:buClr>
              <a:buSzPct val="81481"/>
              <a:buFont typeface="Arial"/>
              <a:buNone/>
            </a:pPr>
            <a:r>
              <a:rPr lang="en" sz="1350">
                <a:highlight>
                  <a:srgbClr val="FFFFFF"/>
                </a:highlight>
                <a:latin typeface="Arial"/>
                <a:ea typeface="Arial"/>
                <a:cs typeface="Arial"/>
                <a:sym typeface="Arial"/>
              </a:rPr>
              <a:t>REPL stands for </a:t>
            </a:r>
            <a:r>
              <a:rPr b="1" lang="en" sz="1350">
                <a:highlight>
                  <a:srgbClr val="FFFFFF"/>
                </a:highlight>
                <a:latin typeface="Arial"/>
                <a:ea typeface="Arial"/>
                <a:cs typeface="Arial"/>
                <a:sym typeface="Arial"/>
              </a:rPr>
              <a:t>‘Read-Eval-Print-Loop’</a:t>
            </a:r>
            <a:r>
              <a:rPr lang="en" sz="1350">
                <a:highlight>
                  <a:srgbClr val="FFFFFF"/>
                </a:highlight>
                <a:latin typeface="Arial"/>
                <a:ea typeface="Arial"/>
                <a:cs typeface="Arial"/>
                <a:sym typeface="Arial"/>
              </a:rPr>
              <a:t>. It is a simple, interactive command-line shell that provides us with the result when provided with a single line Python commands.</a:t>
            </a:r>
            <a:endParaRPr sz="1350">
              <a:highlight>
                <a:srgbClr val="FFFFFF"/>
              </a:highlight>
              <a:latin typeface="Arial"/>
              <a:ea typeface="Arial"/>
              <a:cs typeface="Arial"/>
              <a:sym typeface="Arial"/>
            </a:endParaRPr>
          </a:p>
          <a:p>
            <a:pPr indent="-304989" lvl="0" marL="457200" rtl="0" algn="l">
              <a:lnSpc>
                <a:spcPct val="170000"/>
              </a:lnSpc>
              <a:spcBef>
                <a:spcPts val="1600"/>
              </a:spcBef>
              <a:spcAft>
                <a:spcPts val="0"/>
              </a:spcAft>
              <a:buClr>
                <a:schemeClr val="dk1"/>
              </a:buClr>
              <a:buSzPct val="100000"/>
              <a:buFont typeface="Arial"/>
              <a:buAutoNum type="arabicPeriod"/>
            </a:pPr>
            <a:r>
              <a:rPr b="1" lang="en" sz="1300">
                <a:highlight>
                  <a:srgbClr val="FFFFFF"/>
                </a:highlight>
                <a:latin typeface="Arial"/>
                <a:ea typeface="Arial"/>
                <a:cs typeface="Arial"/>
                <a:sym typeface="Arial"/>
              </a:rPr>
              <a:t>Read: </a:t>
            </a:r>
            <a:r>
              <a:rPr lang="en" sz="1300">
                <a:highlight>
                  <a:srgbClr val="FFFFFF"/>
                </a:highlight>
                <a:latin typeface="Arial"/>
                <a:ea typeface="Arial"/>
                <a:cs typeface="Arial"/>
                <a:sym typeface="Arial"/>
              </a:rPr>
              <a:t>The read function accepts an input from the user and stores it into the memory.</a:t>
            </a:r>
            <a:endParaRPr sz="1300">
              <a:highlight>
                <a:srgbClr val="FFFFFF"/>
              </a:highlight>
              <a:latin typeface="Arial"/>
              <a:ea typeface="Arial"/>
              <a:cs typeface="Arial"/>
              <a:sym typeface="Arial"/>
            </a:endParaRPr>
          </a:p>
          <a:p>
            <a:pPr indent="-304989" lvl="0" marL="457200" rtl="0" algn="l">
              <a:lnSpc>
                <a:spcPct val="170000"/>
              </a:lnSpc>
              <a:spcBef>
                <a:spcPts val="0"/>
              </a:spcBef>
              <a:spcAft>
                <a:spcPts val="0"/>
              </a:spcAft>
              <a:buClr>
                <a:schemeClr val="dk1"/>
              </a:buClr>
              <a:buSzPct val="100000"/>
              <a:buFont typeface="Arial"/>
              <a:buAutoNum type="arabicPeriod"/>
            </a:pPr>
            <a:r>
              <a:rPr b="1" lang="en" sz="1300">
                <a:highlight>
                  <a:srgbClr val="FFFFFF"/>
                </a:highlight>
                <a:latin typeface="Arial"/>
                <a:ea typeface="Arial"/>
                <a:cs typeface="Arial"/>
                <a:sym typeface="Arial"/>
              </a:rPr>
              <a:t>Eval: </a:t>
            </a:r>
            <a:r>
              <a:rPr lang="en" sz="1300">
                <a:highlight>
                  <a:srgbClr val="FFFFFF"/>
                </a:highlight>
                <a:latin typeface="Arial"/>
                <a:ea typeface="Arial"/>
                <a:cs typeface="Arial"/>
                <a:sym typeface="Arial"/>
              </a:rPr>
              <a:t>The eval function evaluates this ‘input’ read from the memory.</a:t>
            </a:r>
            <a:endParaRPr sz="1300">
              <a:highlight>
                <a:srgbClr val="FFFFFF"/>
              </a:highlight>
              <a:latin typeface="Arial"/>
              <a:ea typeface="Arial"/>
              <a:cs typeface="Arial"/>
              <a:sym typeface="Arial"/>
            </a:endParaRPr>
          </a:p>
          <a:p>
            <a:pPr indent="-304989" lvl="0" marL="457200" rtl="0" algn="l">
              <a:lnSpc>
                <a:spcPct val="170000"/>
              </a:lnSpc>
              <a:spcBef>
                <a:spcPts val="0"/>
              </a:spcBef>
              <a:spcAft>
                <a:spcPts val="0"/>
              </a:spcAft>
              <a:buClr>
                <a:schemeClr val="dk1"/>
              </a:buClr>
              <a:buSzPct val="100000"/>
              <a:buFont typeface="Arial"/>
              <a:buAutoNum type="arabicPeriod"/>
            </a:pPr>
            <a:r>
              <a:rPr b="1" lang="en" sz="1300">
                <a:highlight>
                  <a:srgbClr val="FFFFFF"/>
                </a:highlight>
                <a:latin typeface="Arial"/>
                <a:ea typeface="Arial"/>
                <a:cs typeface="Arial"/>
                <a:sym typeface="Arial"/>
              </a:rPr>
              <a:t>Print: </a:t>
            </a:r>
            <a:r>
              <a:rPr lang="en" sz="1300">
                <a:highlight>
                  <a:srgbClr val="FFFFFF"/>
                </a:highlight>
                <a:latin typeface="Arial"/>
                <a:ea typeface="Arial"/>
                <a:cs typeface="Arial"/>
                <a:sym typeface="Arial"/>
              </a:rPr>
              <a:t>The print function prints the outcome from the eval function.</a:t>
            </a:r>
            <a:endParaRPr sz="1300">
              <a:highlight>
                <a:srgbClr val="FFFFFF"/>
              </a:highlight>
              <a:latin typeface="Arial"/>
              <a:ea typeface="Arial"/>
              <a:cs typeface="Arial"/>
              <a:sym typeface="Arial"/>
            </a:endParaRPr>
          </a:p>
          <a:p>
            <a:pPr indent="-304989" lvl="0" marL="457200" rtl="0" algn="l">
              <a:lnSpc>
                <a:spcPct val="170000"/>
              </a:lnSpc>
              <a:spcBef>
                <a:spcPts val="0"/>
              </a:spcBef>
              <a:spcAft>
                <a:spcPts val="0"/>
              </a:spcAft>
              <a:buClr>
                <a:schemeClr val="dk1"/>
              </a:buClr>
              <a:buSzPct val="100000"/>
              <a:buFont typeface="Arial"/>
              <a:buAutoNum type="arabicPeriod"/>
            </a:pPr>
            <a:r>
              <a:rPr b="1" lang="en" sz="1300">
                <a:highlight>
                  <a:srgbClr val="FFFFFF"/>
                </a:highlight>
                <a:latin typeface="Arial"/>
                <a:ea typeface="Arial"/>
                <a:cs typeface="Arial"/>
                <a:sym typeface="Arial"/>
              </a:rPr>
              <a:t>Loop:</a:t>
            </a:r>
            <a:r>
              <a:rPr lang="en" sz="1300">
                <a:highlight>
                  <a:srgbClr val="FFFFFF"/>
                </a:highlight>
                <a:latin typeface="Arial"/>
                <a:ea typeface="Arial"/>
                <a:cs typeface="Arial"/>
                <a:sym typeface="Arial"/>
              </a:rPr>
              <a:t> The loop function creates a loop and terminates itself when the program ends.</a:t>
            </a:r>
            <a:endParaRPr sz="1300">
              <a:highlight>
                <a:srgbClr val="FFFFFF"/>
              </a:highlight>
              <a:latin typeface="Arial"/>
              <a:ea typeface="Arial"/>
              <a:cs typeface="Arial"/>
              <a:sym typeface="Arial"/>
            </a:endParaRPr>
          </a:p>
          <a:p>
            <a:pPr indent="0" lvl="0" marL="0" rtl="0" algn="l">
              <a:lnSpc>
                <a:spcPct val="155555"/>
              </a:lnSpc>
              <a:spcBef>
                <a:spcPts val="800"/>
              </a:spcBef>
              <a:spcAft>
                <a:spcPts val="0"/>
              </a:spcAft>
              <a:buClr>
                <a:schemeClr val="dk1"/>
              </a:buClr>
              <a:buSzPct val="81481"/>
              <a:buFont typeface="Arial"/>
              <a:buNone/>
            </a:pPr>
            <a:r>
              <a:rPr lang="en" sz="1350">
                <a:highlight>
                  <a:srgbClr val="FFFFFF"/>
                </a:highlight>
                <a:latin typeface="Arial"/>
                <a:ea typeface="Arial"/>
                <a:cs typeface="Arial"/>
                <a:sym typeface="Arial"/>
              </a:rPr>
              <a:t>This was a brief explanation of the interactive mode: </a:t>
            </a:r>
            <a:r>
              <a:rPr b="1" lang="en" sz="1350">
                <a:highlight>
                  <a:srgbClr val="FFFFFF"/>
                </a:highlight>
                <a:latin typeface="Arial"/>
                <a:ea typeface="Arial"/>
                <a:cs typeface="Arial"/>
                <a:sym typeface="Arial"/>
              </a:rPr>
              <a:t>REPL</a:t>
            </a:r>
            <a:r>
              <a:rPr lang="en" sz="1350">
                <a:highlight>
                  <a:srgbClr val="FFFFFF"/>
                </a:highlight>
                <a:latin typeface="Arial"/>
                <a:ea typeface="Arial"/>
                <a:cs typeface="Arial"/>
                <a:sym typeface="Arial"/>
              </a:rPr>
              <a:t>.</a:t>
            </a:r>
            <a:endParaRPr sz="1350">
              <a:highlight>
                <a:srgbClr val="FFFFFF"/>
              </a:highlight>
              <a:latin typeface="Arial"/>
              <a:ea typeface="Arial"/>
              <a:cs typeface="Arial"/>
              <a:sym typeface="Arial"/>
            </a:endParaRPr>
          </a:p>
          <a:p>
            <a:pPr indent="0" lvl="0" marL="0" rtl="0" algn="l">
              <a:lnSpc>
                <a:spcPct val="100000"/>
              </a:lnSpc>
              <a:spcBef>
                <a:spcPts val="1600"/>
              </a:spcBef>
              <a:spcAft>
                <a:spcPts val="0"/>
              </a:spcAft>
              <a:buSzPct val="79279"/>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idx="1" type="body"/>
          </p:nvPr>
        </p:nvSpPr>
        <p:spPr>
          <a:xfrm>
            <a:off x="827484" y="728763"/>
            <a:ext cx="6709800" cy="3146700"/>
          </a:xfrm>
          <a:prstGeom prst="rect">
            <a:avLst/>
          </a:prstGeom>
          <a:noFill/>
          <a:ln>
            <a:noFill/>
          </a:ln>
        </p:spPr>
        <p:txBody>
          <a:bodyPr anchorCtr="0" anchor="t" bIns="34275" lIns="68575" spcFirstLastPara="1" rIns="68575" wrap="square" tIns="34275">
            <a:normAutofit/>
          </a:bodyPr>
          <a:lstStyle/>
          <a:p>
            <a:pPr indent="-339725" lvl="0" marL="457200" rtl="0" algn="l">
              <a:lnSpc>
                <a:spcPct val="100000"/>
              </a:lnSpc>
              <a:spcBef>
                <a:spcPts val="800"/>
              </a:spcBef>
              <a:spcAft>
                <a:spcPts val="0"/>
              </a:spcAft>
              <a:buSzPts val="1750"/>
              <a:buFont typeface="Arial"/>
              <a:buChar char="●"/>
            </a:pPr>
            <a:r>
              <a:rPr lang="en" sz="1750">
                <a:highlight>
                  <a:srgbClr val="FFFFFF"/>
                </a:highlight>
                <a:latin typeface="Arial"/>
                <a:ea typeface="Arial"/>
                <a:cs typeface="Arial"/>
                <a:sym typeface="Arial"/>
              </a:rPr>
              <a:t>To keep it simple and concise for a better understanding, the </a:t>
            </a:r>
            <a:r>
              <a:rPr b="1" lang="en" sz="1750">
                <a:highlight>
                  <a:srgbClr val="FFFFFF"/>
                </a:highlight>
                <a:latin typeface="Arial"/>
                <a:ea typeface="Arial"/>
                <a:cs typeface="Arial"/>
                <a:sym typeface="Arial"/>
              </a:rPr>
              <a:t>interactive mode</a:t>
            </a:r>
            <a:r>
              <a:rPr lang="en" sz="1750">
                <a:highlight>
                  <a:srgbClr val="FFFFFF"/>
                </a:highlight>
                <a:latin typeface="Arial"/>
                <a:ea typeface="Arial"/>
                <a:cs typeface="Arial"/>
                <a:sym typeface="Arial"/>
              </a:rPr>
              <a:t> is a command-line shell that gives immediate feedback for each statement, while running previously fed statements inside the active memory.</a:t>
            </a:r>
            <a:endParaRPr sz="1750">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sz="1750">
              <a:highlight>
                <a:srgbClr val="FFFFFF"/>
              </a:highlight>
              <a:latin typeface="Arial"/>
              <a:ea typeface="Arial"/>
              <a:cs typeface="Arial"/>
              <a:sym typeface="Arial"/>
            </a:endParaRPr>
          </a:p>
          <a:p>
            <a:pPr indent="-339725" lvl="0" marL="457200" rtl="0" algn="l">
              <a:lnSpc>
                <a:spcPct val="100000"/>
              </a:lnSpc>
              <a:spcBef>
                <a:spcPts val="800"/>
              </a:spcBef>
              <a:spcAft>
                <a:spcPts val="0"/>
              </a:spcAft>
              <a:buSzPts val="1750"/>
              <a:buFont typeface="Arial"/>
              <a:buChar char="●"/>
            </a:pPr>
            <a:r>
              <a:rPr lang="en" sz="1750">
                <a:highlight>
                  <a:srgbClr val="FFFFFF"/>
                </a:highlight>
                <a:latin typeface="Arial"/>
                <a:ea typeface="Arial"/>
                <a:cs typeface="Arial"/>
                <a:sym typeface="Arial"/>
              </a:rPr>
              <a:t> So once new lines are fed into the interpreter, the fed program is evaluated each partly and as a full program.</a:t>
            </a:r>
            <a:r>
              <a:rPr b="1" lang="en" sz="1750">
                <a:highlight>
                  <a:srgbClr val="FFFFFF"/>
                </a:highlight>
                <a:latin typeface="Arial"/>
                <a:ea typeface="Arial"/>
                <a:cs typeface="Arial"/>
                <a:sym typeface="Arial"/>
              </a:rPr>
              <a:t> Interactive mode</a:t>
            </a:r>
            <a:r>
              <a:rPr lang="en" sz="1750">
                <a:highlight>
                  <a:srgbClr val="FFFFFF"/>
                </a:highlight>
                <a:latin typeface="Arial"/>
                <a:ea typeface="Arial"/>
                <a:cs typeface="Arial"/>
                <a:sym typeface="Arial"/>
              </a:rPr>
              <a:t> is beneficial after you simply wish to execute basic Python commands or just wish to undertake numerous syntaxes and easy functionalities of python.</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473008" y="-11"/>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2"/>
              </a:buClr>
              <a:buSzPts val="3200"/>
              <a:buFont typeface="Century Gothic"/>
              <a:buNone/>
            </a:pPr>
            <a:r>
              <a:rPr lang="en" sz="2200"/>
              <a:t>EXAMPLE: Printing interactive mode</a:t>
            </a:r>
            <a:endParaRPr/>
          </a:p>
        </p:txBody>
      </p:sp>
      <p:pic>
        <p:nvPicPr>
          <p:cNvPr id="345" name="Google Shape;345;p54"/>
          <p:cNvPicPr preferRelativeResize="0"/>
          <p:nvPr/>
        </p:nvPicPr>
        <p:blipFill rotWithShape="1">
          <a:blip r:embed="rId3">
            <a:alphaModFix/>
          </a:blip>
          <a:srcRect b="0" l="0" r="0" t="0"/>
          <a:stretch/>
        </p:blipFill>
        <p:spPr>
          <a:xfrm>
            <a:off x="817900" y="650264"/>
            <a:ext cx="6178442" cy="34488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483683" y="1853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 Script mode:</a:t>
            </a:r>
            <a:endParaRPr/>
          </a:p>
        </p:txBody>
      </p:sp>
      <p:sp>
        <p:nvSpPr>
          <p:cNvPr id="351" name="Google Shape;351;p55"/>
          <p:cNvSpPr txBox="1"/>
          <p:nvPr>
            <p:ph idx="1" type="body"/>
          </p:nvPr>
        </p:nvSpPr>
        <p:spPr>
          <a:xfrm>
            <a:off x="827475" y="868825"/>
            <a:ext cx="6709800" cy="3162600"/>
          </a:xfrm>
          <a:prstGeom prst="rect">
            <a:avLst/>
          </a:prstGeom>
          <a:noFill/>
          <a:ln>
            <a:noFill/>
          </a:ln>
        </p:spPr>
        <p:txBody>
          <a:bodyPr anchorCtr="0" anchor="t" bIns="34275" lIns="68575" spcFirstLastPara="1" rIns="68575" wrap="square" tIns="34275">
            <a:noAutofit/>
          </a:bodyPr>
          <a:lstStyle/>
          <a:p>
            <a:pPr indent="0" lvl="0" marL="0" rtl="0" algn="l">
              <a:lnSpc>
                <a:spcPct val="155555"/>
              </a:lnSpc>
              <a:spcBef>
                <a:spcPts val="0"/>
              </a:spcBef>
              <a:spcAft>
                <a:spcPts val="0"/>
              </a:spcAft>
              <a:buClr>
                <a:schemeClr val="dk1"/>
              </a:buClr>
              <a:buSzPts val="1100"/>
              <a:buFont typeface="Arial"/>
              <a:buNone/>
            </a:pPr>
            <a:r>
              <a:rPr lang="en" sz="1450">
                <a:highlight>
                  <a:srgbClr val="FFFFFF"/>
                </a:highlight>
                <a:latin typeface="Arial"/>
                <a:ea typeface="Arial"/>
                <a:cs typeface="Arial"/>
                <a:sym typeface="Arial"/>
              </a:rPr>
              <a:t>To write long Python codes or programs having multiple files, the interactive mode is not what I would recommend using on the first hand. </a:t>
            </a:r>
            <a:r>
              <a:rPr b="1" lang="en" sz="1450">
                <a:highlight>
                  <a:srgbClr val="FFFFFF"/>
                </a:highlight>
                <a:latin typeface="Arial"/>
                <a:ea typeface="Arial"/>
                <a:cs typeface="Arial"/>
                <a:sym typeface="Arial"/>
              </a:rPr>
              <a:t>Script mode</a:t>
            </a:r>
            <a:r>
              <a:rPr lang="en" sz="1450">
                <a:highlight>
                  <a:srgbClr val="FFFFFF"/>
                </a:highlight>
                <a:latin typeface="Arial"/>
                <a:ea typeface="Arial"/>
                <a:cs typeface="Arial"/>
                <a:sym typeface="Arial"/>
              </a:rPr>
              <a:t> would be a better choice in such scenarios.</a:t>
            </a:r>
            <a:endParaRPr sz="1450">
              <a:highlight>
                <a:srgbClr val="FFFFFF"/>
              </a:highlight>
              <a:latin typeface="Arial"/>
              <a:ea typeface="Arial"/>
              <a:cs typeface="Arial"/>
              <a:sym typeface="Arial"/>
            </a:endParaRPr>
          </a:p>
          <a:p>
            <a:pPr indent="0" lvl="0" marL="0" rtl="0" algn="l">
              <a:lnSpc>
                <a:spcPct val="155555"/>
              </a:lnSpc>
              <a:spcBef>
                <a:spcPts val="1600"/>
              </a:spcBef>
              <a:spcAft>
                <a:spcPts val="0"/>
              </a:spcAft>
              <a:buClr>
                <a:schemeClr val="dk1"/>
              </a:buClr>
              <a:buSzPts val="1100"/>
              <a:buFont typeface="Arial"/>
              <a:buNone/>
            </a:pPr>
            <a:r>
              <a:rPr lang="en" sz="1450">
                <a:highlight>
                  <a:srgbClr val="FFFFFF"/>
                </a:highlight>
                <a:latin typeface="Arial"/>
                <a:ea typeface="Arial"/>
                <a:cs typeface="Arial"/>
                <a:sym typeface="Arial"/>
              </a:rPr>
              <a:t>Using </a:t>
            </a:r>
            <a:r>
              <a:rPr b="1" lang="en" sz="1450">
                <a:highlight>
                  <a:srgbClr val="FFFFFF"/>
                </a:highlight>
                <a:latin typeface="Arial"/>
                <a:ea typeface="Arial"/>
                <a:cs typeface="Arial"/>
                <a:sym typeface="Arial"/>
              </a:rPr>
              <a:t>Script mode </a:t>
            </a:r>
            <a:r>
              <a:rPr lang="en" sz="1450">
                <a:highlight>
                  <a:srgbClr val="FFFFFF"/>
                </a:highlight>
                <a:latin typeface="Arial"/>
                <a:ea typeface="Arial"/>
                <a:cs typeface="Arial"/>
                <a:sym typeface="Arial"/>
              </a:rPr>
              <a:t>is quite easy, you have to write your code in a text file and save the particular file with a </a:t>
            </a:r>
            <a:r>
              <a:rPr b="1" lang="en" sz="1450">
                <a:highlight>
                  <a:srgbClr val="FFFFFF"/>
                </a:highlight>
                <a:latin typeface="Arial"/>
                <a:ea typeface="Arial"/>
                <a:cs typeface="Arial"/>
                <a:sym typeface="Arial"/>
              </a:rPr>
              <a:t>‘.py’</a:t>
            </a:r>
            <a:r>
              <a:rPr lang="en" sz="1450">
                <a:highlight>
                  <a:srgbClr val="FFFFFF"/>
                </a:highlight>
                <a:latin typeface="Arial"/>
                <a:ea typeface="Arial"/>
                <a:cs typeface="Arial"/>
                <a:sym typeface="Arial"/>
              </a:rPr>
              <a:t> extension. </a:t>
            </a:r>
            <a:r>
              <a:rPr b="1" lang="en" sz="1450">
                <a:highlight>
                  <a:srgbClr val="FFFFFF"/>
                </a:highlight>
                <a:latin typeface="Arial"/>
                <a:ea typeface="Arial"/>
                <a:cs typeface="Arial"/>
                <a:sym typeface="Arial"/>
              </a:rPr>
              <a:t>.py </a:t>
            </a:r>
            <a:r>
              <a:rPr lang="en" sz="1450">
                <a:highlight>
                  <a:srgbClr val="FFFFFF"/>
                </a:highlight>
                <a:latin typeface="Arial"/>
                <a:ea typeface="Arial"/>
                <a:cs typeface="Arial"/>
                <a:sym typeface="Arial"/>
              </a:rPr>
              <a:t>stands for </a:t>
            </a:r>
            <a:r>
              <a:rPr b="1" lang="en" sz="1450">
                <a:highlight>
                  <a:srgbClr val="FFFFFF"/>
                </a:highlight>
                <a:latin typeface="Arial"/>
                <a:ea typeface="Arial"/>
                <a:cs typeface="Arial"/>
                <a:sym typeface="Arial"/>
              </a:rPr>
              <a:t>PYTHON. </a:t>
            </a:r>
            <a:r>
              <a:rPr lang="en" sz="1450">
                <a:highlight>
                  <a:srgbClr val="FFFFFF"/>
                </a:highlight>
                <a:latin typeface="Arial"/>
                <a:ea typeface="Arial"/>
                <a:cs typeface="Arial"/>
                <a:sym typeface="Arial"/>
              </a:rPr>
              <a:t>You can use any available text editor.</a:t>
            </a:r>
            <a:endParaRPr sz="1450">
              <a:highlight>
                <a:srgbClr val="FFFFFF"/>
              </a:highlight>
              <a:latin typeface="Arial"/>
              <a:ea typeface="Arial"/>
              <a:cs typeface="Arial"/>
              <a:sym typeface="Arial"/>
            </a:endParaRPr>
          </a:p>
          <a:p>
            <a:pPr indent="0" lvl="0" marL="0" rtl="0" algn="l">
              <a:lnSpc>
                <a:spcPct val="100000"/>
              </a:lnSpc>
              <a:spcBef>
                <a:spcPts val="1600"/>
              </a:spcBef>
              <a:spcAft>
                <a:spcPts val="0"/>
              </a:spcAft>
              <a:buSzPts val="1100"/>
              <a:buNone/>
            </a:pPr>
            <a:r>
              <a:rPr lang="en" sz="1450">
                <a:highlight>
                  <a:srgbClr val="FFFFFF"/>
                </a:highlight>
                <a:latin typeface="Arial"/>
                <a:ea typeface="Arial"/>
                <a:cs typeface="Arial"/>
                <a:sym typeface="Arial"/>
              </a:rPr>
              <a:t>The syntax of the programs remains the same. </a:t>
            </a:r>
            <a:r>
              <a:rPr b="1" lang="en" sz="1450">
                <a:highlight>
                  <a:srgbClr val="FFFFFF"/>
                </a:highlight>
                <a:latin typeface="Arial"/>
                <a:ea typeface="Arial"/>
                <a:cs typeface="Arial"/>
                <a:sym typeface="Arial"/>
              </a:rPr>
              <a:t>“IDLE” </a:t>
            </a:r>
            <a:r>
              <a:rPr lang="en" sz="1450">
                <a:highlight>
                  <a:srgbClr val="FFFFFF"/>
                </a:highlight>
                <a:latin typeface="Arial"/>
                <a:ea typeface="Arial"/>
                <a:cs typeface="Arial"/>
                <a:sym typeface="Arial"/>
              </a:rPr>
              <a:t> is the popular GUI based Python shell to write programs and perform all the functions mentioned above.</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6"/>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sz="2200"/>
              <a:t>EXAMPLE: Printing Script mode</a:t>
            </a:r>
            <a:endParaRPr/>
          </a:p>
        </p:txBody>
      </p:sp>
      <p:pic>
        <p:nvPicPr>
          <p:cNvPr id="357" name="Google Shape;357;p56"/>
          <p:cNvPicPr preferRelativeResize="0"/>
          <p:nvPr/>
        </p:nvPicPr>
        <p:blipFill rotWithShape="1">
          <a:blip r:embed="rId3">
            <a:alphaModFix/>
          </a:blip>
          <a:srcRect b="0" l="0" r="0" t="0"/>
          <a:stretch/>
        </p:blipFill>
        <p:spPr>
          <a:xfrm>
            <a:off x="152400" y="1542239"/>
            <a:ext cx="8839201" cy="250328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483683" y="10786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Different types of python development environment</a:t>
            </a:r>
            <a:endParaRPr/>
          </a:p>
        </p:txBody>
      </p:sp>
      <p:pic>
        <p:nvPicPr>
          <p:cNvPr id="363" name="Google Shape;363;p57"/>
          <p:cNvPicPr preferRelativeResize="0"/>
          <p:nvPr/>
        </p:nvPicPr>
        <p:blipFill rotWithShape="1">
          <a:blip r:embed="rId3">
            <a:alphaModFix/>
          </a:blip>
          <a:srcRect b="0" l="0" r="0" t="0"/>
          <a:stretch/>
        </p:blipFill>
        <p:spPr>
          <a:xfrm>
            <a:off x="152400" y="1158164"/>
            <a:ext cx="8839202" cy="3119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483683" y="11941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What are tokens?</a:t>
            </a:r>
            <a:endParaRPr/>
          </a:p>
        </p:txBody>
      </p:sp>
      <p:sp>
        <p:nvSpPr>
          <p:cNvPr id="369" name="Google Shape;369;p58"/>
          <p:cNvSpPr txBox="1"/>
          <p:nvPr>
            <p:ph idx="1" type="body"/>
          </p:nvPr>
        </p:nvSpPr>
        <p:spPr>
          <a:xfrm>
            <a:off x="1019145" y="885740"/>
            <a:ext cx="6709800" cy="3372000"/>
          </a:xfrm>
          <a:prstGeom prst="rect">
            <a:avLst/>
          </a:prstGeom>
          <a:noFill/>
          <a:ln>
            <a:noFill/>
          </a:ln>
        </p:spPr>
        <p:txBody>
          <a:bodyPr anchorCtr="0" anchor="t" bIns="34275" lIns="68575" spcFirstLastPara="1" rIns="68575" wrap="square" tIns="34275">
            <a:noAutofit/>
          </a:bodyPr>
          <a:lstStyle/>
          <a:p>
            <a:pPr indent="-285750" lvl="0" marL="457200" rtl="0" algn="l">
              <a:lnSpc>
                <a:spcPct val="100000"/>
              </a:lnSpc>
              <a:spcBef>
                <a:spcPts val="800"/>
              </a:spcBef>
              <a:spcAft>
                <a:spcPts val="0"/>
              </a:spcAft>
              <a:buSzPts val="900"/>
              <a:buFont typeface="Arial"/>
              <a:buChar char="●"/>
            </a:pPr>
            <a:r>
              <a:rPr lang="en" sz="1300">
                <a:highlight>
                  <a:srgbClr val="FFFFFF"/>
                </a:highlight>
                <a:latin typeface="Arial"/>
                <a:ea typeface="Arial"/>
                <a:cs typeface="Arial"/>
                <a:sym typeface="Arial"/>
              </a:rPr>
              <a:t>Python breaks each logical line into a sequence of elementary lexical components known as </a:t>
            </a:r>
            <a:r>
              <a:rPr i="1" lang="en" sz="1300">
                <a:highlight>
                  <a:srgbClr val="FFFFFF"/>
                </a:highlight>
                <a:latin typeface="Arial"/>
                <a:ea typeface="Arial"/>
                <a:cs typeface="Arial"/>
                <a:sym typeface="Arial"/>
              </a:rPr>
              <a:t>tokens</a:t>
            </a:r>
            <a:r>
              <a:rPr lang="en" sz="1300">
                <a:highlight>
                  <a:srgbClr val="FFFFFF"/>
                </a:highlight>
                <a:latin typeface="Arial"/>
                <a:ea typeface="Arial"/>
                <a:cs typeface="Arial"/>
                <a:sym typeface="Arial"/>
              </a:rPr>
              <a:t>. Each token corresponds to a substring of the logical line. </a:t>
            </a:r>
            <a:endParaRPr sz="1300">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sz="1300">
              <a:highlight>
                <a:srgbClr val="FFFFFF"/>
              </a:highlight>
              <a:latin typeface="Arial"/>
              <a:ea typeface="Arial"/>
              <a:cs typeface="Arial"/>
              <a:sym typeface="Arial"/>
            </a:endParaRPr>
          </a:p>
          <a:p>
            <a:pPr indent="-285750" lvl="0" marL="457200" rtl="0" algn="l">
              <a:lnSpc>
                <a:spcPct val="100000"/>
              </a:lnSpc>
              <a:spcBef>
                <a:spcPts val="800"/>
              </a:spcBef>
              <a:spcAft>
                <a:spcPts val="0"/>
              </a:spcAft>
              <a:buSzPts val="900"/>
              <a:buFont typeface="Arial"/>
              <a:buChar char="●"/>
            </a:pPr>
            <a:r>
              <a:rPr lang="en" sz="1300">
                <a:highlight>
                  <a:srgbClr val="FFFFFF"/>
                </a:highlight>
                <a:latin typeface="Arial"/>
                <a:ea typeface="Arial"/>
                <a:cs typeface="Arial"/>
                <a:sym typeface="Arial"/>
              </a:rPr>
              <a:t>The normal token types are </a:t>
            </a:r>
            <a:r>
              <a:rPr i="1" lang="en" sz="1300">
                <a:highlight>
                  <a:srgbClr val="FFFFFF"/>
                </a:highlight>
                <a:latin typeface="Arial"/>
                <a:ea typeface="Arial"/>
                <a:cs typeface="Arial"/>
                <a:sym typeface="Arial"/>
              </a:rPr>
              <a:t>identifiers</a:t>
            </a:r>
            <a:r>
              <a:rPr lang="en" sz="1300">
                <a:highlight>
                  <a:srgbClr val="FFFFFF"/>
                </a:highlight>
                <a:latin typeface="Arial"/>
                <a:ea typeface="Arial"/>
                <a:cs typeface="Arial"/>
                <a:sym typeface="Arial"/>
              </a:rPr>
              <a:t>, </a:t>
            </a:r>
            <a:r>
              <a:rPr i="1" lang="en" sz="1300">
                <a:highlight>
                  <a:srgbClr val="FFFFFF"/>
                </a:highlight>
                <a:latin typeface="Arial"/>
                <a:ea typeface="Arial"/>
                <a:cs typeface="Arial"/>
                <a:sym typeface="Arial"/>
              </a:rPr>
              <a:t>keywords</a:t>
            </a:r>
            <a:r>
              <a:rPr lang="en" sz="1300">
                <a:highlight>
                  <a:srgbClr val="FFFFFF"/>
                </a:highlight>
                <a:latin typeface="Arial"/>
                <a:ea typeface="Arial"/>
                <a:cs typeface="Arial"/>
                <a:sym typeface="Arial"/>
              </a:rPr>
              <a:t>, </a:t>
            </a:r>
            <a:r>
              <a:rPr i="1" lang="en" sz="1300">
                <a:highlight>
                  <a:srgbClr val="FFFFFF"/>
                </a:highlight>
                <a:latin typeface="Arial"/>
                <a:ea typeface="Arial"/>
                <a:cs typeface="Arial"/>
                <a:sym typeface="Arial"/>
              </a:rPr>
              <a:t>operators</a:t>
            </a:r>
            <a:r>
              <a:rPr lang="en" sz="1300">
                <a:highlight>
                  <a:srgbClr val="FFFFFF"/>
                </a:highlight>
                <a:latin typeface="Arial"/>
                <a:ea typeface="Arial"/>
                <a:cs typeface="Arial"/>
                <a:sym typeface="Arial"/>
              </a:rPr>
              <a:t>, </a:t>
            </a:r>
            <a:r>
              <a:rPr i="1" lang="en" sz="1300">
                <a:highlight>
                  <a:srgbClr val="FFFFFF"/>
                </a:highlight>
                <a:latin typeface="Arial"/>
                <a:ea typeface="Arial"/>
                <a:cs typeface="Arial"/>
                <a:sym typeface="Arial"/>
              </a:rPr>
              <a:t>delimiters</a:t>
            </a:r>
            <a:r>
              <a:rPr lang="en" sz="1300">
                <a:highlight>
                  <a:srgbClr val="FFFFFF"/>
                </a:highlight>
                <a:latin typeface="Arial"/>
                <a:ea typeface="Arial"/>
                <a:cs typeface="Arial"/>
                <a:sym typeface="Arial"/>
              </a:rPr>
              <a:t>, and </a:t>
            </a:r>
            <a:r>
              <a:rPr i="1" lang="en" sz="1300">
                <a:highlight>
                  <a:srgbClr val="FFFFFF"/>
                </a:highlight>
                <a:latin typeface="Arial"/>
                <a:ea typeface="Arial"/>
                <a:cs typeface="Arial"/>
                <a:sym typeface="Arial"/>
              </a:rPr>
              <a:t>literals</a:t>
            </a:r>
            <a:r>
              <a:rPr lang="en" sz="1300">
                <a:highlight>
                  <a:srgbClr val="FFFFFF"/>
                </a:highlight>
                <a:latin typeface="Arial"/>
                <a:ea typeface="Arial"/>
                <a:cs typeface="Arial"/>
                <a:sym typeface="Arial"/>
              </a:rPr>
              <a:t>, as covered in the following sections. You may freely use whitespace between tokens to separate them. </a:t>
            </a:r>
            <a:endParaRPr sz="1300">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sz="1300">
              <a:highlight>
                <a:srgbClr val="FFFFFF"/>
              </a:highlight>
              <a:latin typeface="Arial"/>
              <a:ea typeface="Arial"/>
              <a:cs typeface="Arial"/>
              <a:sym typeface="Arial"/>
            </a:endParaRPr>
          </a:p>
          <a:p>
            <a:pPr indent="-285750" lvl="0" marL="457200" rtl="0" algn="l">
              <a:lnSpc>
                <a:spcPct val="100000"/>
              </a:lnSpc>
              <a:spcBef>
                <a:spcPts val="800"/>
              </a:spcBef>
              <a:spcAft>
                <a:spcPts val="0"/>
              </a:spcAft>
              <a:buSzPts val="900"/>
              <a:buFont typeface="Arial"/>
              <a:buChar char="●"/>
            </a:pPr>
            <a:r>
              <a:rPr lang="en" sz="1300">
                <a:highlight>
                  <a:srgbClr val="FFFFFF"/>
                </a:highlight>
                <a:latin typeface="Arial"/>
                <a:ea typeface="Arial"/>
                <a:cs typeface="Arial"/>
                <a:sym typeface="Arial"/>
              </a:rPr>
              <a:t>Some whitespace separation is necessary between logically adjacent identifiers or keywords; otherwise, Python would parse them as a single, longer identifier. </a:t>
            </a:r>
            <a:endParaRPr sz="1300">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sz="1300">
              <a:highlight>
                <a:srgbClr val="FFFFFF"/>
              </a:highlight>
              <a:latin typeface="Arial"/>
              <a:ea typeface="Arial"/>
              <a:cs typeface="Arial"/>
              <a:sym typeface="Arial"/>
            </a:endParaRPr>
          </a:p>
          <a:p>
            <a:pPr indent="-285750" lvl="0" marL="457200" rtl="0" algn="l">
              <a:lnSpc>
                <a:spcPct val="100000"/>
              </a:lnSpc>
              <a:spcBef>
                <a:spcPts val="800"/>
              </a:spcBef>
              <a:spcAft>
                <a:spcPts val="0"/>
              </a:spcAft>
              <a:buSzPts val="900"/>
              <a:buFont typeface="Arial"/>
              <a:buChar char="●"/>
            </a:pPr>
            <a:r>
              <a:rPr lang="en" sz="1300">
                <a:highlight>
                  <a:srgbClr val="FFFFFF"/>
                </a:highlight>
                <a:latin typeface="Arial"/>
                <a:ea typeface="Arial"/>
                <a:cs typeface="Arial"/>
                <a:sym typeface="Arial"/>
              </a:rPr>
              <a:t>For example, printx is a single identifier; to write the keyword print followed by the identifier x, you need to insert some whitespace (e.g., print x).</a:t>
            </a:r>
            <a:endParaRPr sz="13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2200"/>
              <a:t>Python has mainly 5 types of token which are given below -:</a:t>
            </a:r>
            <a:endParaRPr sz="1400">
              <a:solidFill>
                <a:srgbClr val="2E2E2E"/>
              </a:solidFill>
              <a:highlight>
                <a:srgbClr val="FFFFFF"/>
              </a:highlight>
              <a:latin typeface="Roboto"/>
              <a:ea typeface="Roboto"/>
              <a:cs typeface="Roboto"/>
              <a:sym typeface="Roboto"/>
            </a:endParaRPr>
          </a:p>
          <a:p>
            <a:pPr indent="0" lvl="0" marL="457200" rtl="0" algn="l">
              <a:lnSpc>
                <a:spcPct val="150000"/>
              </a:lnSpc>
              <a:spcBef>
                <a:spcPts val="400"/>
              </a:spcBef>
              <a:spcAft>
                <a:spcPts val="0"/>
              </a:spcAft>
              <a:buSzPts val="1400"/>
              <a:buNone/>
            </a:pPr>
            <a:r>
              <a:t/>
            </a:r>
            <a:endParaRPr sz="1400">
              <a:solidFill>
                <a:srgbClr val="2E2E2E"/>
              </a:solidFill>
              <a:highlight>
                <a:srgbClr val="FFFFFF"/>
              </a:highlight>
              <a:latin typeface="Roboto"/>
              <a:ea typeface="Roboto"/>
              <a:cs typeface="Roboto"/>
              <a:sym typeface="Roboto"/>
            </a:endParaRPr>
          </a:p>
          <a:p>
            <a:pPr indent="0" lvl="0" marL="0" rtl="0" algn="l">
              <a:lnSpc>
                <a:spcPct val="100000"/>
              </a:lnSpc>
              <a:spcBef>
                <a:spcPts val="400"/>
              </a:spcBef>
              <a:spcAft>
                <a:spcPts val="0"/>
              </a:spcAft>
              <a:buSzPts val="1400"/>
              <a:buNone/>
            </a:pPr>
            <a:r>
              <a:t/>
            </a:r>
            <a:endParaRPr/>
          </a:p>
        </p:txBody>
      </p:sp>
      <p:sp>
        <p:nvSpPr>
          <p:cNvPr id="375" name="Google Shape;375;p59"/>
          <p:cNvSpPr txBox="1"/>
          <p:nvPr>
            <p:ph idx="1" type="body"/>
          </p:nvPr>
        </p:nvSpPr>
        <p:spPr>
          <a:xfrm>
            <a:off x="484584" y="1478513"/>
            <a:ext cx="6709800" cy="2008800"/>
          </a:xfrm>
          <a:prstGeom prst="rect">
            <a:avLst/>
          </a:prstGeom>
          <a:noFill/>
          <a:ln>
            <a:noFill/>
          </a:ln>
        </p:spPr>
        <p:txBody>
          <a:bodyPr anchorCtr="0" anchor="t" bIns="34275" lIns="68575" spcFirstLastPara="1" rIns="68575" wrap="square" tIns="34275">
            <a:spAutoFit/>
          </a:bodyPr>
          <a:lstStyle/>
          <a:p>
            <a:pPr indent="-336550" lvl="0" marL="457200" rtl="0" algn="l">
              <a:lnSpc>
                <a:spcPct val="150000"/>
              </a:lnSpc>
              <a:spcBef>
                <a:spcPts val="400"/>
              </a:spcBef>
              <a:spcAft>
                <a:spcPts val="0"/>
              </a:spcAft>
              <a:buClr>
                <a:schemeClr val="dk1"/>
              </a:buClr>
              <a:buSzPts val="1700"/>
              <a:buFont typeface="Arial"/>
              <a:buAutoNum type="arabicPeriod"/>
            </a:pPr>
            <a:r>
              <a:rPr lang="en" sz="1800">
                <a:highlight>
                  <a:srgbClr val="FFFFFF"/>
                </a:highlight>
                <a:latin typeface="Arial"/>
                <a:ea typeface="Arial"/>
                <a:cs typeface="Arial"/>
                <a:sym typeface="Arial"/>
              </a:rPr>
              <a:t>Keywords</a:t>
            </a:r>
            <a:endParaRPr sz="1800">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chemeClr val="dk1"/>
              </a:buClr>
              <a:buSzPts val="1700"/>
              <a:buFont typeface="Arial"/>
              <a:buAutoNum type="arabicPeriod"/>
            </a:pPr>
            <a:r>
              <a:rPr lang="en" sz="1800">
                <a:highlight>
                  <a:srgbClr val="FFFFFF"/>
                </a:highlight>
                <a:latin typeface="Arial"/>
                <a:ea typeface="Arial"/>
                <a:cs typeface="Arial"/>
                <a:sym typeface="Arial"/>
              </a:rPr>
              <a:t>Identifiers</a:t>
            </a:r>
            <a:endParaRPr sz="1800">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chemeClr val="dk1"/>
              </a:buClr>
              <a:buSzPts val="1700"/>
              <a:buFont typeface="Arial"/>
              <a:buAutoNum type="arabicPeriod"/>
            </a:pPr>
            <a:r>
              <a:rPr lang="en" sz="1800">
                <a:highlight>
                  <a:srgbClr val="FFFFFF"/>
                </a:highlight>
                <a:latin typeface="Arial"/>
                <a:ea typeface="Arial"/>
                <a:cs typeface="Arial"/>
                <a:sym typeface="Arial"/>
              </a:rPr>
              <a:t>Operators</a:t>
            </a:r>
            <a:endParaRPr sz="1800">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chemeClr val="dk1"/>
              </a:buClr>
              <a:buSzPts val="1700"/>
              <a:buFont typeface="Arial"/>
              <a:buAutoNum type="arabicPeriod"/>
            </a:pPr>
            <a:r>
              <a:rPr lang="en" sz="1800">
                <a:highlight>
                  <a:srgbClr val="FFFFFF"/>
                </a:highlight>
                <a:latin typeface="Arial"/>
                <a:ea typeface="Arial"/>
                <a:cs typeface="Arial"/>
                <a:sym typeface="Arial"/>
              </a:rPr>
              <a:t>Literals </a:t>
            </a:r>
            <a:endParaRPr sz="1800">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chemeClr val="dk1"/>
              </a:buClr>
              <a:buSzPts val="1300"/>
              <a:buFont typeface="Arial"/>
              <a:buAutoNum type="arabicPeriod"/>
            </a:pPr>
            <a:r>
              <a:rPr lang="en" sz="1800">
                <a:highlight>
                  <a:srgbClr val="FFFFFF"/>
                </a:highlight>
                <a:latin typeface="Arial"/>
                <a:ea typeface="Arial"/>
                <a:cs typeface="Arial"/>
                <a:sym typeface="Arial"/>
              </a:rPr>
              <a:t>Punctuators</a:t>
            </a:r>
            <a:r>
              <a:rPr lang="en" sz="1400">
                <a:highlight>
                  <a:srgbClr val="FFFFFF"/>
                </a:highlight>
                <a:latin typeface="Arial"/>
                <a:ea typeface="Arial"/>
                <a:cs typeface="Arial"/>
                <a:sym typeface="Arial"/>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483675" y="-6"/>
            <a:ext cx="7053600" cy="543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What are keywords?</a:t>
            </a:r>
            <a:endParaRPr/>
          </a:p>
        </p:txBody>
      </p:sp>
      <p:sp>
        <p:nvSpPr>
          <p:cNvPr id="381" name="Google Shape;381;p60"/>
          <p:cNvSpPr txBox="1"/>
          <p:nvPr>
            <p:ph idx="1" type="body"/>
          </p:nvPr>
        </p:nvSpPr>
        <p:spPr>
          <a:xfrm>
            <a:off x="655584" y="543288"/>
            <a:ext cx="6709800" cy="992700"/>
          </a:xfrm>
          <a:prstGeom prst="rect">
            <a:avLst/>
          </a:prstGeom>
          <a:noFill/>
          <a:ln>
            <a:noFill/>
          </a:ln>
        </p:spPr>
        <p:txBody>
          <a:bodyPr anchorCtr="0" anchor="t" bIns="34275" lIns="68575" spcFirstLastPara="1" rIns="68575" wrap="square" tIns="34275">
            <a:spAutoFit/>
          </a:bodyPr>
          <a:lstStyle/>
          <a:p>
            <a:pPr indent="0" lvl="0" marL="0" rtl="0" algn="l">
              <a:lnSpc>
                <a:spcPct val="100000"/>
              </a:lnSpc>
              <a:spcBef>
                <a:spcPts val="800"/>
              </a:spcBef>
              <a:spcAft>
                <a:spcPts val="0"/>
              </a:spcAft>
              <a:buSzPts val="1100"/>
              <a:buNone/>
            </a:pPr>
            <a:r>
              <a:rPr lang="en">
                <a:highlight>
                  <a:srgbClr val="FFFFFF"/>
                </a:highlight>
                <a:latin typeface="Arial"/>
                <a:ea typeface="Arial"/>
                <a:cs typeface="Arial"/>
                <a:sym typeface="Arial"/>
              </a:rPr>
              <a:t>Python has 36 keywords, which are identifiers that Python reserves for special syntactic uses. Keywords contain lowercase letters only. You cannot use keywords as regular identifiers. Some keywords begin simple statements or clauses of compound statements, while other keywords are operators.</a:t>
            </a:r>
            <a:endParaRPr>
              <a:latin typeface="Arial"/>
              <a:ea typeface="Arial"/>
              <a:cs typeface="Arial"/>
              <a:sym typeface="Arial"/>
            </a:endParaRPr>
          </a:p>
        </p:txBody>
      </p:sp>
      <p:pic>
        <p:nvPicPr>
          <p:cNvPr id="382" name="Google Shape;382;p60"/>
          <p:cNvPicPr preferRelativeResize="0"/>
          <p:nvPr/>
        </p:nvPicPr>
        <p:blipFill rotWithShape="1">
          <a:blip r:embed="rId3">
            <a:alphaModFix/>
          </a:blip>
          <a:srcRect b="0" l="0" r="0" t="0"/>
          <a:stretch/>
        </p:blipFill>
        <p:spPr>
          <a:xfrm>
            <a:off x="961525" y="1536000"/>
            <a:ext cx="6334349" cy="28080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483683" y="9626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What are identifiers?</a:t>
            </a:r>
            <a:endParaRPr/>
          </a:p>
        </p:txBody>
      </p:sp>
      <p:sp>
        <p:nvSpPr>
          <p:cNvPr id="388" name="Google Shape;388;p61"/>
          <p:cNvSpPr txBox="1"/>
          <p:nvPr>
            <p:ph idx="1" type="body"/>
          </p:nvPr>
        </p:nvSpPr>
        <p:spPr>
          <a:xfrm>
            <a:off x="734800" y="728802"/>
            <a:ext cx="6709800" cy="3638700"/>
          </a:xfrm>
          <a:prstGeom prst="rect">
            <a:avLst/>
          </a:prstGeom>
          <a:noFill/>
          <a:ln>
            <a:noFill/>
          </a:ln>
        </p:spPr>
        <p:txBody>
          <a:bodyPr anchorCtr="0" anchor="t" bIns="34275" lIns="68575" spcFirstLastPara="1" rIns="68575" wrap="square" tIns="34275">
            <a:normAutofit lnSpcReduction="20000"/>
          </a:bodyPr>
          <a:lstStyle/>
          <a:p>
            <a:pPr indent="-298450" lvl="0" marL="457200" rtl="0" algn="l">
              <a:lnSpc>
                <a:spcPct val="100000"/>
              </a:lnSpc>
              <a:spcBef>
                <a:spcPts val="800"/>
              </a:spcBef>
              <a:spcAft>
                <a:spcPts val="0"/>
              </a:spcAft>
              <a:buSzPts val="1100"/>
              <a:buFont typeface="Arial"/>
              <a:buChar char="➔"/>
            </a:pPr>
            <a:r>
              <a:rPr lang="en">
                <a:highlight>
                  <a:srgbClr val="FFFFFF"/>
                </a:highlight>
                <a:latin typeface="Arial"/>
                <a:ea typeface="Arial"/>
                <a:cs typeface="Arial"/>
                <a:sym typeface="Arial"/>
              </a:rPr>
              <a:t>An </a:t>
            </a:r>
            <a:r>
              <a:rPr i="1" lang="en">
                <a:highlight>
                  <a:srgbClr val="FFFFFF"/>
                </a:highlight>
                <a:latin typeface="Arial"/>
                <a:ea typeface="Arial"/>
                <a:cs typeface="Arial"/>
                <a:sym typeface="Arial"/>
              </a:rPr>
              <a:t>identifier</a:t>
            </a:r>
            <a:r>
              <a:rPr lang="en">
                <a:highlight>
                  <a:srgbClr val="FFFFFF"/>
                </a:highlight>
                <a:latin typeface="Arial"/>
                <a:ea typeface="Arial"/>
                <a:cs typeface="Arial"/>
                <a:sym typeface="Arial"/>
              </a:rPr>
              <a:t> is a name used to identify a variable, function, class, module, or other object. An identifier starts with a letter (A to Z or a to z) or an underscore (_) followed by zero or more letters, underscores, and digits (0 to 9).</a:t>
            </a:r>
            <a:endParaRPr>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a:highlight>
                <a:srgbClr val="FFFFFF"/>
              </a:highlight>
              <a:latin typeface="Arial"/>
              <a:ea typeface="Arial"/>
              <a:cs typeface="Arial"/>
              <a:sym typeface="Arial"/>
            </a:endParaRPr>
          </a:p>
          <a:p>
            <a:pPr indent="-298450" lvl="0" marL="457200" rtl="0" algn="l">
              <a:lnSpc>
                <a:spcPct val="100000"/>
              </a:lnSpc>
              <a:spcBef>
                <a:spcPts val="800"/>
              </a:spcBef>
              <a:spcAft>
                <a:spcPts val="0"/>
              </a:spcAft>
              <a:buSzPts val="1100"/>
              <a:buFont typeface="Arial"/>
              <a:buChar char="➔"/>
            </a:pPr>
            <a:r>
              <a:rPr lang="en">
                <a:highlight>
                  <a:srgbClr val="FFFFFF"/>
                </a:highlight>
                <a:latin typeface="Arial"/>
                <a:ea typeface="Arial"/>
                <a:cs typeface="Arial"/>
                <a:sym typeface="Arial"/>
              </a:rPr>
              <a:t> Case is significant in Python: lowercase and uppercase letters are distinct. Python does not allow punctuation characters such as @, $, and % within identifiers.</a:t>
            </a:r>
            <a:endParaRPr>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a:highlight>
                <a:srgbClr val="FFFFFF"/>
              </a:highlight>
              <a:latin typeface="Arial"/>
              <a:ea typeface="Arial"/>
              <a:cs typeface="Arial"/>
              <a:sym typeface="Arial"/>
            </a:endParaRPr>
          </a:p>
          <a:p>
            <a:pPr indent="-298450" lvl="0" marL="457200" rtl="0" algn="l">
              <a:lnSpc>
                <a:spcPct val="100000"/>
              </a:lnSpc>
              <a:spcBef>
                <a:spcPts val="800"/>
              </a:spcBef>
              <a:spcAft>
                <a:spcPts val="0"/>
              </a:spcAft>
              <a:buSzPts val="1100"/>
              <a:buFont typeface="Arial"/>
              <a:buChar char="➔"/>
            </a:pPr>
            <a:r>
              <a:rPr lang="en">
                <a:highlight>
                  <a:srgbClr val="FFFFFF"/>
                </a:highlight>
                <a:latin typeface="Arial"/>
                <a:ea typeface="Arial"/>
                <a:cs typeface="Arial"/>
                <a:sym typeface="Arial"/>
              </a:rPr>
              <a:t>Normal Python style is to start class names with an uppercase letter and all other identifiers with a lowercase letter.</a:t>
            </a:r>
            <a:endParaRPr>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a:highlight>
                <a:srgbClr val="FFFFFF"/>
              </a:highlight>
              <a:latin typeface="Arial"/>
              <a:ea typeface="Arial"/>
              <a:cs typeface="Arial"/>
              <a:sym typeface="Arial"/>
            </a:endParaRPr>
          </a:p>
          <a:p>
            <a:pPr indent="-298450" lvl="0" marL="457200" rtl="0" algn="l">
              <a:lnSpc>
                <a:spcPct val="100000"/>
              </a:lnSpc>
              <a:spcBef>
                <a:spcPts val="800"/>
              </a:spcBef>
              <a:spcAft>
                <a:spcPts val="0"/>
              </a:spcAft>
              <a:buSzPts val="1100"/>
              <a:buFont typeface="Arial"/>
              <a:buChar char="➔"/>
            </a:pPr>
            <a:r>
              <a:rPr lang="en">
                <a:highlight>
                  <a:srgbClr val="FFFFFF"/>
                </a:highlight>
                <a:latin typeface="Arial"/>
                <a:ea typeface="Arial"/>
                <a:cs typeface="Arial"/>
                <a:sym typeface="Arial"/>
              </a:rPr>
              <a:t>The identifier </a:t>
            </a:r>
            <a:r>
              <a:rPr lang="en">
                <a:highlight>
                  <a:srgbClr val="FFFFFF"/>
                </a:highlight>
                <a:latin typeface="Courier New"/>
                <a:ea typeface="Courier New"/>
                <a:cs typeface="Courier New"/>
                <a:sym typeface="Courier New"/>
              </a:rPr>
              <a:t>_</a:t>
            </a:r>
            <a:r>
              <a:rPr lang="en">
                <a:highlight>
                  <a:srgbClr val="FFFFFF"/>
                </a:highlight>
                <a:latin typeface="Arial"/>
                <a:ea typeface="Arial"/>
                <a:cs typeface="Arial"/>
                <a:sym typeface="Arial"/>
              </a:rPr>
              <a:t> (a single underscore) is special in interactive interpreter sessions: the interpreter binds </a:t>
            </a:r>
            <a:r>
              <a:rPr lang="en">
                <a:highlight>
                  <a:srgbClr val="FFFFFF"/>
                </a:highlight>
                <a:latin typeface="Courier New"/>
                <a:ea typeface="Courier New"/>
                <a:cs typeface="Courier New"/>
                <a:sym typeface="Courier New"/>
              </a:rPr>
              <a:t>_</a:t>
            </a:r>
            <a:r>
              <a:rPr lang="en">
                <a:highlight>
                  <a:srgbClr val="FFFFFF"/>
                </a:highlight>
                <a:latin typeface="Arial"/>
                <a:ea typeface="Arial"/>
                <a:cs typeface="Arial"/>
                <a:sym typeface="Arial"/>
              </a:rPr>
              <a:t> to the result of the last expression statement it has evaluated interactively, if any.</a:t>
            </a:r>
            <a:endParaRPr>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ctrTitle"/>
          </p:nvPr>
        </p:nvSpPr>
        <p:spPr>
          <a:xfrm>
            <a:off x="931950" y="762050"/>
            <a:ext cx="6553500" cy="3871200"/>
          </a:xfrm>
          <a:prstGeom prst="rect">
            <a:avLst/>
          </a:prstGeom>
          <a:noFill/>
          <a:ln>
            <a:noFill/>
          </a:ln>
        </p:spPr>
        <p:txBody>
          <a:bodyPr anchorCtr="0" anchor="b" bIns="34275" lIns="68575" spcFirstLastPara="1" rIns="68575" wrap="square" tIns="34275">
            <a:spAutoFit/>
          </a:bodyPr>
          <a:lstStyle/>
          <a:p>
            <a:pPr indent="0" lvl="0" marL="0" rtl="0" algn="l">
              <a:lnSpc>
                <a:spcPct val="100000"/>
              </a:lnSpc>
              <a:spcBef>
                <a:spcPts val="0"/>
              </a:spcBef>
              <a:spcAft>
                <a:spcPts val="0"/>
              </a:spcAft>
              <a:buClr>
                <a:schemeClr val="dk2"/>
              </a:buClr>
              <a:buSzPts val="5400"/>
              <a:buFont typeface="Century Gothic"/>
              <a:buNone/>
            </a:pPr>
            <a:r>
              <a:rPr b="1" lang="en" sz="1300"/>
              <a:t>ALGORITHM</a:t>
            </a:r>
            <a:r>
              <a:rPr lang="en" sz="1300"/>
              <a:t>:</a:t>
            </a:r>
            <a:endParaRPr sz="1300"/>
          </a:p>
          <a:p>
            <a:pPr indent="457200" lvl="0" marL="457200" rtl="0" algn="l">
              <a:lnSpc>
                <a:spcPct val="100000"/>
              </a:lnSpc>
              <a:spcBef>
                <a:spcPts val="0"/>
              </a:spcBef>
              <a:spcAft>
                <a:spcPts val="0"/>
              </a:spcAft>
              <a:buClr>
                <a:schemeClr val="dk2"/>
              </a:buClr>
              <a:buSzPts val="5400"/>
              <a:buFont typeface="Century Gothic"/>
              <a:buNone/>
            </a:pPr>
            <a:r>
              <a:rPr b="1" lang="en" sz="1400">
                <a:solidFill>
                  <a:srgbClr val="202124"/>
                </a:solidFill>
                <a:highlight>
                  <a:srgbClr val="FFFFFF"/>
                </a:highlight>
                <a:latin typeface="Arial"/>
                <a:ea typeface="Arial"/>
                <a:cs typeface="Arial"/>
                <a:sym typeface="Arial"/>
              </a:rPr>
              <a:t>Algorithms</a:t>
            </a:r>
            <a:r>
              <a:rPr lang="en" sz="1400">
                <a:solidFill>
                  <a:srgbClr val="202124"/>
                </a:solidFill>
                <a:highlight>
                  <a:srgbClr val="FFFFFF"/>
                </a:highlight>
                <a:latin typeface="Arial"/>
                <a:ea typeface="Arial"/>
                <a:cs typeface="Arial"/>
                <a:sym typeface="Arial"/>
              </a:rPr>
              <a:t> are a set of instructions that are executed to get the solution to a given problem. Since </a:t>
            </a:r>
            <a:r>
              <a:rPr b="1" lang="en" sz="1400">
                <a:solidFill>
                  <a:srgbClr val="202124"/>
                </a:solidFill>
                <a:highlight>
                  <a:srgbClr val="FFFFFF"/>
                </a:highlight>
                <a:latin typeface="Arial"/>
                <a:ea typeface="Arial"/>
                <a:cs typeface="Arial"/>
                <a:sym typeface="Arial"/>
              </a:rPr>
              <a:t>algorithms</a:t>
            </a:r>
            <a:r>
              <a:rPr lang="en" sz="1400">
                <a:solidFill>
                  <a:srgbClr val="202124"/>
                </a:solidFill>
                <a:highlight>
                  <a:srgbClr val="FFFFFF"/>
                </a:highlight>
                <a:latin typeface="Arial"/>
                <a:ea typeface="Arial"/>
                <a:cs typeface="Arial"/>
                <a:sym typeface="Arial"/>
              </a:rPr>
              <a:t> are not language-specific, they can be implemented in several programming languages. No standard rules guide the writing of </a:t>
            </a:r>
            <a:r>
              <a:rPr b="1" lang="en" sz="1400">
                <a:solidFill>
                  <a:srgbClr val="202124"/>
                </a:solidFill>
                <a:highlight>
                  <a:srgbClr val="FFFFFF"/>
                </a:highlight>
                <a:latin typeface="Arial"/>
                <a:ea typeface="Arial"/>
                <a:cs typeface="Arial"/>
                <a:sym typeface="Arial"/>
              </a:rPr>
              <a:t>algorithms</a:t>
            </a:r>
            <a:r>
              <a:rPr lang="en" sz="1400">
                <a:solidFill>
                  <a:srgbClr val="202124"/>
                </a:solidFill>
                <a:highlight>
                  <a:srgbClr val="FFFFFF"/>
                </a:highlight>
                <a:latin typeface="Arial"/>
                <a:ea typeface="Arial"/>
                <a:cs typeface="Arial"/>
                <a:sym typeface="Arial"/>
              </a:rPr>
              <a:t>.</a:t>
            </a:r>
            <a:endParaRPr sz="1400">
              <a:solidFill>
                <a:srgbClr val="202124"/>
              </a:solidFill>
              <a:highlight>
                <a:srgbClr val="FFFFFF"/>
              </a:highlight>
              <a:latin typeface="Arial"/>
              <a:ea typeface="Arial"/>
              <a:cs typeface="Arial"/>
              <a:sym typeface="Arial"/>
            </a:endParaRPr>
          </a:p>
          <a:p>
            <a:pPr indent="457200" lvl="0" marL="457200" rtl="0" algn="l">
              <a:lnSpc>
                <a:spcPct val="100000"/>
              </a:lnSpc>
              <a:spcBef>
                <a:spcPts val="0"/>
              </a:spcBef>
              <a:spcAft>
                <a:spcPts val="0"/>
              </a:spcAft>
              <a:buClr>
                <a:schemeClr val="dk2"/>
              </a:buClr>
              <a:buSzPts val="5400"/>
              <a:buFont typeface="Century Gothic"/>
              <a:buNone/>
            </a:pPr>
            <a:r>
              <a:t/>
            </a:r>
            <a:endParaRPr sz="14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5400"/>
              <a:buNone/>
            </a:pPr>
            <a:r>
              <a:rPr b="1" lang="en" sz="1400">
                <a:solidFill>
                  <a:srgbClr val="202124"/>
                </a:solidFill>
                <a:highlight>
                  <a:srgbClr val="FFFFFF"/>
                </a:highlight>
                <a:latin typeface="Arial"/>
                <a:ea typeface="Arial"/>
                <a:cs typeface="Arial"/>
                <a:sym typeface="Arial"/>
              </a:rPr>
              <a:t>Characteristics of Algorithms:</a:t>
            </a:r>
            <a:r>
              <a:rPr lang="en" sz="1400">
                <a:solidFill>
                  <a:srgbClr val="202124"/>
                </a:solidFill>
                <a:highlight>
                  <a:srgbClr val="FFFFFF"/>
                </a:highlight>
                <a:latin typeface="Arial"/>
                <a:ea typeface="Arial"/>
                <a:cs typeface="Arial"/>
                <a:sym typeface="Arial"/>
              </a:rPr>
              <a:t> </a:t>
            </a:r>
            <a:endParaRPr sz="14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5400"/>
              <a:buNone/>
            </a:pPr>
            <a:r>
              <a:t/>
            </a:r>
            <a:endParaRPr sz="1400">
              <a:solidFill>
                <a:srgbClr val="202124"/>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02124"/>
              </a:buClr>
              <a:buSzPts val="1400"/>
              <a:buFont typeface="Arial"/>
              <a:buChar char="★"/>
            </a:pPr>
            <a:r>
              <a:rPr b="1" lang="en" sz="1400">
                <a:solidFill>
                  <a:srgbClr val="202124"/>
                </a:solidFill>
                <a:highlight>
                  <a:srgbClr val="FFFFFF"/>
                </a:highlight>
                <a:latin typeface="Arial"/>
                <a:ea typeface="Arial"/>
                <a:cs typeface="Arial"/>
                <a:sym typeface="Arial"/>
              </a:rPr>
              <a:t>Precision</a:t>
            </a:r>
            <a:r>
              <a:rPr lang="en" sz="1400">
                <a:solidFill>
                  <a:srgbClr val="202124"/>
                </a:solidFill>
                <a:highlight>
                  <a:srgbClr val="FFFFFF"/>
                </a:highlight>
                <a:latin typeface="Arial"/>
                <a:ea typeface="Arial"/>
                <a:cs typeface="Arial"/>
                <a:sym typeface="Arial"/>
              </a:rPr>
              <a:t> – The steps are precisely stated(defined). </a:t>
            </a:r>
            <a:endParaRPr sz="1400">
              <a:solidFill>
                <a:srgbClr val="202124"/>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02124"/>
              </a:buClr>
              <a:buSzPts val="1400"/>
              <a:buFont typeface="Arial"/>
              <a:buChar char="★"/>
            </a:pPr>
            <a:r>
              <a:rPr b="1" lang="en" sz="1400">
                <a:solidFill>
                  <a:srgbClr val="202124"/>
                </a:solidFill>
                <a:highlight>
                  <a:srgbClr val="FFFFFF"/>
                </a:highlight>
                <a:latin typeface="Arial"/>
                <a:ea typeface="Arial"/>
                <a:cs typeface="Arial"/>
                <a:sym typeface="Arial"/>
              </a:rPr>
              <a:t>Uniqueness</a:t>
            </a:r>
            <a:r>
              <a:rPr lang="en" sz="1400">
                <a:solidFill>
                  <a:srgbClr val="202124"/>
                </a:solidFill>
                <a:highlight>
                  <a:srgbClr val="FFFFFF"/>
                </a:highlight>
                <a:latin typeface="Arial"/>
                <a:ea typeface="Arial"/>
                <a:cs typeface="Arial"/>
                <a:sym typeface="Arial"/>
              </a:rPr>
              <a:t> – Results of each step are uniquely defined and only depend on the input and the result of the preceding steps. </a:t>
            </a:r>
            <a:endParaRPr sz="1400">
              <a:solidFill>
                <a:srgbClr val="202124"/>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02124"/>
              </a:buClr>
              <a:buSzPts val="1400"/>
              <a:buFont typeface="Arial"/>
              <a:buChar char="★"/>
            </a:pPr>
            <a:r>
              <a:rPr b="1" lang="en" sz="1400">
                <a:solidFill>
                  <a:srgbClr val="202124"/>
                </a:solidFill>
                <a:highlight>
                  <a:srgbClr val="FFFFFF"/>
                </a:highlight>
                <a:latin typeface="Arial"/>
                <a:ea typeface="Arial"/>
                <a:cs typeface="Arial"/>
                <a:sym typeface="Arial"/>
              </a:rPr>
              <a:t>Finiteness</a:t>
            </a:r>
            <a:r>
              <a:rPr lang="en" sz="1400">
                <a:solidFill>
                  <a:srgbClr val="202124"/>
                </a:solidFill>
                <a:highlight>
                  <a:srgbClr val="FFFFFF"/>
                </a:highlight>
                <a:latin typeface="Arial"/>
                <a:ea typeface="Arial"/>
                <a:cs typeface="Arial"/>
                <a:sym typeface="Arial"/>
              </a:rPr>
              <a:t> – The algorithm stops after a finite number of instructions are executed. </a:t>
            </a:r>
            <a:endParaRPr sz="1400">
              <a:solidFill>
                <a:srgbClr val="202124"/>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02124"/>
              </a:buClr>
              <a:buSzPts val="1400"/>
              <a:buFont typeface="Arial"/>
              <a:buChar char="★"/>
            </a:pPr>
            <a:r>
              <a:rPr b="1" lang="en" sz="1400">
                <a:solidFill>
                  <a:srgbClr val="202124"/>
                </a:solidFill>
                <a:highlight>
                  <a:srgbClr val="FFFFFF"/>
                </a:highlight>
                <a:latin typeface="Arial"/>
                <a:ea typeface="Arial"/>
                <a:cs typeface="Arial"/>
                <a:sym typeface="Arial"/>
              </a:rPr>
              <a:t>Input</a:t>
            </a:r>
            <a:r>
              <a:rPr lang="en" sz="1400">
                <a:solidFill>
                  <a:srgbClr val="202124"/>
                </a:solidFill>
                <a:highlight>
                  <a:srgbClr val="FFFFFF"/>
                </a:highlight>
                <a:latin typeface="Arial"/>
                <a:ea typeface="Arial"/>
                <a:cs typeface="Arial"/>
                <a:sym typeface="Arial"/>
              </a:rPr>
              <a:t> – The algorithm receives input. </a:t>
            </a:r>
            <a:endParaRPr sz="1400">
              <a:solidFill>
                <a:srgbClr val="202124"/>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02124"/>
              </a:buClr>
              <a:buSzPts val="1400"/>
              <a:buFont typeface="Arial"/>
              <a:buChar char="★"/>
            </a:pPr>
            <a:r>
              <a:rPr b="1" lang="en" sz="1400">
                <a:solidFill>
                  <a:srgbClr val="202124"/>
                </a:solidFill>
                <a:highlight>
                  <a:srgbClr val="FFFFFF"/>
                </a:highlight>
                <a:latin typeface="Arial"/>
                <a:ea typeface="Arial"/>
                <a:cs typeface="Arial"/>
                <a:sym typeface="Arial"/>
              </a:rPr>
              <a:t>Outpu</a:t>
            </a:r>
            <a:r>
              <a:rPr lang="en" sz="1400">
                <a:solidFill>
                  <a:srgbClr val="202124"/>
                </a:solidFill>
                <a:highlight>
                  <a:srgbClr val="FFFFFF"/>
                </a:highlight>
                <a:latin typeface="Arial"/>
                <a:ea typeface="Arial"/>
                <a:cs typeface="Arial"/>
                <a:sym typeface="Arial"/>
              </a:rPr>
              <a:t>t – The algorithm produces output. </a:t>
            </a:r>
            <a:endParaRPr sz="1400">
              <a:solidFill>
                <a:srgbClr val="202124"/>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02124"/>
              </a:buClr>
              <a:buSzPts val="1400"/>
              <a:buFont typeface="Arial"/>
              <a:buChar char="★"/>
            </a:pPr>
            <a:r>
              <a:rPr b="1" lang="en" sz="1400">
                <a:solidFill>
                  <a:srgbClr val="202124"/>
                </a:solidFill>
                <a:highlight>
                  <a:srgbClr val="FFFFFF"/>
                </a:highlight>
                <a:latin typeface="Arial"/>
                <a:ea typeface="Arial"/>
                <a:cs typeface="Arial"/>
                <a:sym typeface="Arial"/>
              </a:rPr>
              <a:t>Generality</a:t>
            </a:r>
            <a:r>
              <a:rPr lang="en" sz="1400">
                <a:solidFill>
                  <a:srgbClr val="202124"/>
                </a:solidFill>
                <a:highlight>
                  <a:srgbClr val="FFFFFF"/>
                </a:highlight>
                <a:latin typeface="Arial"/>
                <a:ea typeface="Arial"/>
                <a:cs typeface="Arial"/>
                <a:sym typeface="Arial"/>
              </a:rPr>
              <a:t> – The algorithm applies to a set of inputs</a:t>
            </a:r>
            <a:endParaRPr sz="1400">
              <a:solidFill>
                <a:srgbClr val="202124"/>
              </a:solidFill>
              <a:highlight>
                <a:srgbClr val="FFFFFF"/>
              </a:highlight>
              <a:latin typeface="Arial"/>
              <a:ea typeface="Arial"/>
              <a:cs typeface="Arial"/>
              <a:sym typeface="Arial"/>
            </a:endParaRPr>
          </a:p>
          <a:p>
            <a:pPr indent="457200" lvl="0" marL="457200" rtl="0" algn="l">
              <a:lnSpc>
                <a:spcPct val="100000"/>
              </a:lnSpc>
              <a:spcBef>
                <a:spcPts val="0"/>
              </a:spcBef>
              <a:spcAft>
                <a:spcPts val="0"/>
              </a:spcAft>
              <a:buClr>
                <a:schemeClr val="dk2"/>
              </a:buClr>
              <a:buSzPts val="5400"/>
              <a:buFont typeface="Century Gothic"/>
              <a:buNone/>
            </a:pPr>
            <a:r>
              <a:t/>
            </a:r>
            <a:endParaRPr sz="12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200">
                <a:solidFill>
                  <a:srgbClr val="202124"/>
                </a:solidFill>
                <a:highlight>
                  <a:srgbClr val="FFFFFF"/>
                </a:highlight>
                <a:latin typeface="Arial"/>
                <a:ea typeface="Arial"/>
                <a:cs typeface="Arial"/>
                <a:sym typeface="Arial"/>
              </a:rPr>
              <a:t>	</a:t>
            </a:r>
            <a:endParaRPr sz="1200">
              <a:solidFill>
                <a:srgbClr val="202124"/>
              </a:solidFill>
              <a:highlight>
                <a:srgbClr val="FFFFFF"/>
              </a:highlight>
              <a:latin typeface="Arial"/>
              <a:ea typeface="Arial"/>
              <a:cs typeface="Arial"/>
              <a:sym typeface="Arial"/>
            </a:endParaRPr>
          </a:p>
        </p:txBody>
      </p:sp>
      <p:sp>
        <p:nvSpPr>
          <p:cNvPr id="231" name="Google Shape;231;p35"/>
          <p:cNvSpPr txBox="1"/>
          <p:nvPr>
            <p:ph idx="1" type="subTitle"/>
          </p:nvPr>
        </p:nvSpPr>
        <p:spPr>
          <a:xfrm>
            <a:off x="899091" y="115860"/>
            <a:ext cx="6619200" cy="64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200"/>
              <a:buNone/>
            </a:pPr>
            <a:r>
              <a:rPr lang="en" sz="3100">
                <a:solidFill>
                  <a:schemeClr val="dk2"/>
                </a:solidFill>
              </a:rPr>
              <a:t> What is</a:t>
            </a:r>
            <a:r>
              <a:rPr lang="en" sz="1100"/>
              <a:t> </a:t>
            </a:r>
            <a:r>
              <a:rPr lang="en" sz="3100">
                <a:solidFill>
                  <a:schemeClr val="dk2"/>
                </a:solidFill>
              </a:rPr>
              <a:t>Algorithm?</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2"/>
          <p:cNvSpPr txBox="1"/>
          <p:nvPr>
            <p:ph type="title"/>
          </p:nvPr>
        </p:nvSpPr>
        <p:spPr>
          <a:xfrm>
            <a:off x="530033" y="61681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What are operators?</a:t>
            </a:r>
            <a:endParaRPr/>
          </a:p>
        </p:txBody>
      </p:sp>
      <p:sp>
        <p:nvSpPr>
          <p:cNvPr id="394" name="Google Shape;394;p62"/>
          <p:cNvSpPr txBox="1"/>
          <p:nvPr>
            <p:ph idx="1" type="body"/>
          </p:nvPr>
        </p:nvSpPr>
        <p:spPr>
          <a:xfrm>
            <a:off x="655584" y="1667113"/>
            <a:ext cx="6709800" cy="1062000"/>
          </a:xfrm>
          <a:prstGeom prst="rect">
            <a:avLst/>
          </a:prstGeom>
          <a:noFill/>
          <a:ln>
            <a:noFill/>
          </a:ln>
        </p:spPr>
        <p:txBody>
          <a:bodyPr anchorCtr="0" anchor="t" bIns="34275" lIns="68575" spcFirstLastPara="1" rIns="68575" wrap="square" tIns="34275">
            <a:spAutoFit/>
          </a:bodyPr>
          <a:lstStyle/>
          <a:p>
            <a:pPr indent="0" lvl="0" marL="0" rtl="0" algn="l">
              <a:lnSpc>
                <a:spcPct val="165000"/>
              </a:lnSpc>
              <a:spcBef>
                <a:spcPts val="1100"/>
              </a:spcBef>
              <a:spcAft>
                <a:spcPts val="1900"/>
              </a:spcAft>
              <a:buSzPts val="1100"/>
              <a:buNone/>
            </a:pPr>
            <a:r>
              <a:rPr lang="en">
                <a:highlight>
                  <a:srgbClr val="FFFFFF"/>
                </a:highlight>
                <a:latin typeface="Arial"/>
                <a:ea typeface="Arial"/>
                <a:cs typeface="Arial"/>
                <a:sym typeface="Arial"/>
              </a:rPr>
              <a:t>Python uses non alphanumeric characters and character combinations as operators. Python recognizes the following operators, which are covered in detail in </a:t>
            </a:r>
            <a:r>
              <a:rPr lang="en">
                <a:solidFill>
                  <a:schemeClr val="hlink"/>
                </a:solidFill>
                <a:highlight>
                  <a:srgbClr val="FFFFFF"/>
                </a:highlight>
                <a:uFill>
                  <a:noFill/>
                </a:uFill>
                <a:latin typeface="Arial"/>
                <a:ea typeface="Arial"/>
                <a:cs typeface="Arial"/>
                <a:sym typeface="Arial"/>
                <a:hlinkClick r:id="rId3"/>
              </a:rPr>
              <a:t>Expressions and Operators</a:t>
            </a:r>
            <a:r>
              <a:rPr lang="en">
                <a:highlight>
                  <a:srgbClr val="FFFFFF"/>
                </a:highlight>
                <a:latin typeface="Arial"/>
                <a:ea typeface="Arial"/>
                <a:cs typeface="Arial"/>
                <a:sym typeface="Arial"/>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idx="1" type="body"/>
          </p:nvPr>
        </p:nvSpPr>
        <p:spPr>
          <a:xfrm>
            <a:off x="653700" y="589775"/>
            <a:ext cx="6709800" cy="2619000"/>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0"/>
              </a:spcBef>
              <a:spcAft>
                <a:spcPts val="0"/>
              </a:spcAft>
              <a:buClr>
                <a:schemeClr val="dk1"/>
              </a:buClr>
              <a:buSzPts val="852"/>
              <a:buFont typeface="Arial"/>
              <a:buNone/>
            </a:pPr>
            <a:r>
              <a:rPr lang="en" sz="1486">
                <a:latin typeface="Arial"/>
                <a:ea typeface="Arial"/>
                <a:cs typeface="Arial"/>
                <a:sym typeface="Arial"/>
              </a:rPr>
              <a:t>There are following types of Operators:</a:t>
            </a:r>
            <a:endParaRPr sz="1486">
              <a:latin typeface="Arial"/>
              <a:ea typeface="Arial"/>
              <a:cs typeface="Arial"/>
              <a:sym typeface="Arial"/>
            </a:endParaRPr>
          </a:p>
          <a:p>
            <a:pPr indent="-318096" lvl="0" marL="457200" rtl="0" algn="l">
              <a:lnSpc>
                <a:spcPct val="130000"/>
              </a:lnSpc>
              <a:spcBef>
                <a:spcPts val="400"/>
              </a:spcBef>
              <a:spcAft>
                <a:spcPts val="0"/>
              </a:spcAft>
              <a:buClr>
                <a:schemeClr val="dk1"/>
              </a:buClr>
              <a:buSzPts val="1409"/>
              <a:buFont typeface="Arial"/>
              <a:buAutoNum type="arabicPeriod"/>
            </a:pPr>
            <a:r>
              <a:rPr lang="en" sz="1486">
                <a:highlight>
                  <a:srgbClr val="FFFFFF"/>
                </a:highlight>
                <a:latin typeface="Arial"/>
                <a:ea typeface="Arial"/>
                <a:cs typeface="Arial"/>
                <a:sym typeface="Arial"/>
              </a:rPr>
              <a:t>Arithmetic Operators : + , - , * , / </a:t>
            </a:r>
            <a:endParaRPr sz="1486">
              <a:highlight>
                <a:srgbClr val="FFFFFF"/>
              </a:highlight>
              <a:latin typeface="Arial"/>
              <a:ea typeface="Arial"/>
              <a:cs typeface="Arial"/>
              <a:sym typeface="Arial"/>
            </a:endParaRPr>
          </a:p>
          <a:p>
            <a:pPr indent="-318096" lvl="0" marL="457200" rtl="0" algn="l">
              <a:lnSpc>
                <a:spcPct val="130000"/>
              </a:lnSpc>
              <a:spcBef>
                <a:spcPts val="0"/>
              </a:spcBef>
              <a:spcAft>
                <a:spcPts val="0"/>
              </a:spcAft>
              <a:buClr>
                <a:schemeClr val="dk1"/>
              </a:buClr>
              <a:buSzPts val="1409"/>
              <a:buFont typeface="Arial"/>
              <a:buAutoNum type="arabicPeriod"/>
            </a:pPr>
            <a:r>
              <a:rPr lang="en" sz="1486">
                <a:highlight>
                  <a:srgbClr val="FFFFFF"/>
                </a:highlight>
                <a:latin typeface="Arial"/>
                <a:ea typeface="Arial"/>
                <a:cs typeface="Arial"/>
                <a:sym typeface="Arial"/>
              </a:rPr>
              <a:t>Relational Operators : &lt; , &gt; , &lt;= , &gt;= , == ,!=</a:t>
            </a:r>
            <a:endParaRPr sz="1486">
              <a:highlight>
                <a:srgbClr val="FFFFFF"/>
              </a:highlight>
              <a:latin typeface="Arial"/>
              <a:ea typeface="Arial"/>
              <a:cs typeface="Arial"/>
              <a:sym typeface="Arial"/>
            </a:endParaRPr>
          </a:p>
          <a:p>
            <a:pPr indent="-318096" lvl="0" marL="457200" rtl="0" algn="l">
              <a:lnSpc>
                <a:spcPct val="130000"/>
              </a:lnSpc>
              <a:spcBef>
                <a:spcPts val="0"/>
              </a:spcBef>
              <a:spcAft>
                <a:spcPts val="0"/>
              </a:spcAft>
              <a:buClr>
                <a:schemeClr val="dk1"/>
              </a:buClr>
              <a:buSzPts val="1409"/>
              <a:buFont typeface="Arial"/>
              <a:buAutoNum type="arabicPeriod"/>
            </a:pPr>
            <a:r>
              <a:rPr lang="en" sz="1486">
                <a:highlight>
                  <a:srgbClr val="FFFFFF"/>
                </a:highlight>
                <a:latin typeface="Arial"/>
                <a:ea typeface="Arial"/>
                <a:cs typeface="Arial"/>
                <a:sym typeface="Arial"/>
              </a:rPr>
              <a:t>Assignment Operators : += , -= , *= , /= , %=</a:t>
            </a:r>
            <a:endParaRPr sz="1486">
              <a:highlight>
                <a:srgbClr val="FFFFFF"/>
              </a:highlight>
              <a:latin typeface="Arial"/>
              <a:ea typeface="Arial"/>
              <a:cs typeface="Arial"/>
              <a:sym typeface="Arial"/>
            </a:endParaRPr>
          </a:p>
          <a:p>
            <a:pPr indent="-318096" lvl="0" marL="457200" rtl="0" algn="l">
              <a:lnSpc>
                <a:spcPct val="130000"/>
              </a:lnSpc>
              <a:spcBef>
                <a:spcPts val="0"/>
              </a:spcBef>
              <a:spcAft>
                <a:spcPts val="0"/>
              </a:spcAft>
              <a:buClr>
                <a:schemeClr val="dk1"/>
              </a:buClr>
              <a:buSzPts val="1409"/>
              <a:buFont typeface="Arial"/>
              <a:buAutoNum type="arabicPeriod"/>
            </a:pPr>
            <a:r>
              <a:rPr lang="en" sz="1486">
                <a:highlight>
                  <a:srgbClr val="FFFFFF"/>
                </a:highlight>
                <a:latin typeface="Arial"/>
                <a:ea typeface="Arial"/>
                <a:cs typeface="Arial"/>
                <a:sym typeface="Arial"/>
              </a:rPr>
              <a:t>Logical Operators : &amp;&amp; , || ,!</a:t>
            </a:r>
            <a:endParaRPr sz="1486">
              <a:highlight>
                <a:srgbClr val="FFFFFF"/>
              </a:highlight>
              <a:latin typeface="Arial"/>
              <a:ea typeface="Arial"/>
              <a:cs typeface="Arial"/>
              <a:sym typeface="Arial"/>
            </a:endParaRPr>
          </a:p>
          <a:p>
            <a:pPr indent="-318096" lvl="0" marL="457200" rtl="0" algn="l">
              <a:lnSpc>
                <a:spcPct val="130000"/>
              </a:lnSpc>
              <a:spcBef>
                <a:spcPts val="0"/>
              </a:spcBef>
              <a:spcAft>
                <a:spcPts val="0"/>
              </a:spcAft>
              <a:buClr>
                <a:schemeClr val="dk1"/>
              </a:buClr>
              <a:buSzPts val="1409"/>
              <a:buFont typeface="Arial"/>
              <a:buAutoNum type="arabicPeriod"/>
            </a:pPr>
            <a:r>
              <a:rPr lang="en" sz="1486">
                <a:highlight>
                  <a:srgbClr val="FFFFFF"/>
                </a:highlight>
                <a:latin typeface="Arial"/>
                <a:ea typeface="Arial"/>
                <a:cs typeface="Arial"/>
                <a:sym typeface="Arial"/>
              </a:rPr>
              <a:t>Bitwise operators : &amp; , | , ^ , &lt;&lt; , &gt;&gt;</a:t>
            </a:r>
            <a:endParaRPr sz="1486">
              <a:highlight>
                <a:srgbClr val="FFFFFF"/>
              </a:highlight>
              <a:latin typeface="Arial"/>
              <a:ea typeface="Arial"/>
              <a:cs typeface="Arial"/>
              <a:sym typeface="Arial"/>
            </a:endParaRPr>
          </a:p>
          <a:p>
            <a:pPr indent="-318096" lvl="0" marL="457200" rtl="0" algn="l">
              <a:lnSpc>
                <a:spcPct val="130000"/>
              </a:lnSpc>
              <a:spcBef>
                <a:spcPts val="0"/>
              </a:spcBef>
              <a:spcAft>
                <a:spcPts val="0"/>
              </a:spcAft>
              <a:buClr>
                <a:schemeClr val="dk1"/>
              </a:buClr>
              <a:buSzPts val="1409"/>
              <a:buFont typeface="Arial"/>
              <a:buAutoNum type="arabicPeriod"/>
            </a:pPr>
            <a:r>
              <a:rPr lang="en" sz="1486">
                <a:highlight>
                  <a:srgbClr val="FFFFFF"/>
                </a:highlight>
                <a:latin typeface="Arial"/>
                <a:ea typeface="Arial"/>
                <a:cs typeface="Arial"/>
                <a:sym typeface="Arial"/>
              </a:rPr>
              <a:t>Identity Operators : is , is not</a:t>
            </a:r>
            <a:endParaRPr sz="1409">
              <a:highlight>
                <a:srgbClr val="FFFFFF"/>
              </a:highlight>
              <a:latin typeface="Arial"/>
              <a:ea typeface="Arial"/>
              <a:cs typeface="Arial"/>
              <a:sym typeface="Arial"/>
            </a:endParaRPr>
          </a:p>
          <a:p>
            <a:pPr indent="0" lvl="0" marL="0" rtl="0" algn="l">
              <a:lnSpc>
                <a:spcPct val="80000"/>
              </a:lnSpc>
              <a:spcBef>
                <a:spcPts val="800"/>
              </a:spcBef>
              <a:spcAft>
                <a:spcPts val="0"/>
              </a:spcAft>
              <a:buSzPts val="852"/>
              <a:buNone/>
            </a:pPr>
            <a:r>
              <a:t/>
            </a:r>
            <a:endParaRPr sz="1262"/>
          </a:p>
        </p:txBody>
      </p:sp>
      <p:pic>
        <p:nvPicPr>
          <p:cNvPr id="400" name="Google Shape;400;p63"/>
          <p:cNvPicPr preferRelativeResize="0"/>
          <p:nvPr/>
        </p:nvPicPr>
        <p:blipFill rotWithShape="1">
          <a:blip r:embed="rId3">
            <a:alphaModFix/>
          </a:blip>
          <a:srcRect b="0" l="0" r="0" t="0"/>
          <a:stretch/>
        </p:blipFill>
        <p:spPr>
          <a:xfrm>
            <a:off x="152400" y="2745388"/>
            <a:ext cx="8839199" cy="144367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What is literal?</a:t>
            </a:r>
            <a:endParaRPr/>
          </a:p>
        </p:txBody>
      </p:sp>
      <p:sp>
        <p:nvSpPr>
          <p:cNvPr id="406" name="Google Shape;406;p64"/>
          <p:cNvSpPr txBox="1"/>
          <p:nvPr>
            <p:ph idx="1" type="body"/>
          </p:nvPr>
        </p:nvSpPr>
        <p:spPr>
          <a:xfrm>
            <a:off x="699384" y="998388"/>
            <a:ext cx="6709800" cy="3146700"/>
          </a:xfrm>
          <a:prstGeom prst="rect">
            <a:avLst/>
          </a:prstGeom>
          <a:noFill/>
          <a:ln>
            <a:noFill/>
          </a:ln>
        </p:spPr>
        <p:txBody>
          <a:bodyPr anchorCtr="0" anchor="t" bIns="34275" lIns="68575" spcFirstLastPara="1" rIns="68575" wrap="square" tIns="34275">
            <a:normAutofit/>
          </a:bodyPr>
          <a:lstStyle/>
          <a:p>
            <a:pPr indent="-311150" lvl="0" marL="457200" marR="355600" rtl="0" algn="l">
              <a:lnSpc>
                <a:spcPct val="150000"/>
              </a:lnSpc>
              <a:spcBef>
                <a:spcPts val="1600"/>
              </a:spcBef>
              <a:spcAft>
                <a:spcPts val="0"/>
              </a:spcAft>
              <a:buClr>
                <a:srgbClr val="2E2E2E"/>
              </a:buClr>
              <a:buSzPts val="1300"/>
              <a:buFont typeface="Roboto"/>
              <a:buChar char="●"/>
            </a:pPr>
            <a:r>
              <a:rPr lang="en" sz="1400">
                <a:solidFill>
                  <a:srgbClr val="2E2E2E"/>
                </a:solidFill>
                <a:highlight>
                  <a:srgbClr val="FFFFFF"/>
                </a:highlight>
                <a:latin typeface="Roboto"/>
                <a:ea typeface="Roboto"/>
                <a:cs typeface="Roboto"/>
                <a:sym typeface="Roboto"/>
              </a:rPr>
              <a:t>Literals like a constant (often referred to as constant - </a:t>
            </a:r>
            <a:r>
              <a:rPr b="1" lang="en" sz="1400">
                <a:solidFill>
                  <a:srgbClr val="2E2E2E"/>
                </a:solidFill>
                <a:highlight>
                  <a:srgbClr val="FFFFFF"/>
                </a:highlight>
                <a:latin typeface="Roboto"/>
                <a:ea typeface="Roboto"/>
                <a:cs typeface="Roboto"/>
                <a:sym typeface="Roboto"/>
              </a:rPr>
              <a:t>values</a:t>
            </a:r>
            <a:r>
              <a:rPr lang="en" sz="1400">
                <a:solidFill>
                  <a:srgbClr val="2E2E2E"/>
                </a:solidFill>
                <a:highlight>
                  <a:srgbClr val="FFFFFF"/>
                </a:highlight>
                <a:latin typeface="Roboto"/>
                <a:ea typeface="Roboto"/>
                <a:cs typeface="Roboto"/>
                <a:sym typeface="Roboto"/>
              </a:rPr>
              <a:t>) are data items that have a fixed value.</a:t>
            </a:r>
            <a:endParaRPr sz="1400">
              <a:solidFill>
                <a:srgbClr val="2E2E2E"/>
              </a:solidFill>
              <a:highlight>
                <a:srgbClr val="FFFFFF"/>
              </a:highlight>
              <a:latin typeface="Roboto"/>
              <a:ea typeface="Roboto"/>
              <a:cs typeface="Roboto"/>
              <a:sym typeface="Roboto"/>
            </a:endParaRPr>
          </a:p>
          <a:p>
            <a:pPr indent="-311150" lvl="0" marL="457200" marR="355600" rtl="0" algn="l">
              <a:lnSpc>
                <a:spcPct val="150000"/>
              </a:lnSpc>
              <a:spcBef>
                <a:spcPts val="0"/>
              </a:spcBef>
              <a:spcAft>
                <a:spcPts val="0"/>
              </a:spcAft>
              <a:buClr>
                <a:srgbClr val="2E2E2E"/>
              </a:buClr>
              <a:buSzPts val="1300"/>
              <a:buFont typeface="Roboto"/>
              <a:buChar char="●"/>
            </a:pPr>
            <a:r>
              <a:rPr lang="en" sz="1400">
                <a:solidFill>
                  <a:srgbClr val="2E2E2E"/>
                </a:solidFill>
                <a:highlight>
                  <a:srgbClr val="FFFFFF"/>
                </a:highlight>
                <a:latin typeface="Roboto"/>
                <a:ea typeface="Roboto"/>
                <a:cs typeface="Roboto"/>
                <a:sym typeface="Roboto"/>
              </a:rPr>
              <a:t>Literals yields an object of the given type (String, integer, Long integer, Long floating number, Complex number ) with the given value.</a:t>
            </a:r>
            <a:br>
              <a:rPr lang="en" sz="1400">
                <a:solidFill>
                  <a:srgbClr val="2E2E2E"/>
                </a:solidFill>
                <a:highlight>
                  <a:srgbClr val="FFFFFF"/>
                </a:highlight>
                <a:latin typeface="Roboto"/>
                <a:ea typeface="Roboto"/>
                <a:cs typeface="Roboto"/>
                <a:sym typeface="Roboto"/>
              </a:rPr>
            </a:br>
            <a:r>
              <a:rPr lang="en" sz="1400">
                <a:solidFill>
                  <a:srgbClr val="2E2E2E"/>
                </a:solidFill>
                <a:highlight>
                  <a:srgbClr val="FFFFFF"/>
                </a:highlight>
                <a:latin typeface="Roboto"/>
                <a:ea typeface="Roboto"/>
                <a:cs typeface="Roboto"/>
                <a:sym typeface="Roboto"/>
              </a:rPr>
              <a:t>Python allows several kinds of literals.</a:t>
            </a:r>
            <a:endParaRPr sz="1400">
              <a:solidFill>
                <a:srgbClr val="2E2E2E"/>
              </a:solidFill>
              <a:highlight>
                <a:srgbClr val="FFFFFF"/>
              </a:highlight>
              <a:latin typeface="Roboto"/>
              <a:ea typeface="Roboto"/>
              <a:cs typeface="Roboto"/>
              <a:sym typeface="Roboto"/>
            </a:endParaRPr>
          </a:p>
          <a:p>
            <a:pPr indent="-311150" lvl="1" marL="914400" marR="355600" rtl="0" algn="l">
              <a:lnSpc>
                <a:spcPct val="150000"/>
              </a:lnSpc>
              <a:spcBef>
                <a:spcPts val="0"/>
              </a:spcBef>
              <a:spcAft>
                <a:spcPts val="0"/>
              </a:spcAft>
              <a:buClr>
                <a:srgbClr val="2E2E2E"/>
              </a:buClr>
              <a:buSzPts val="1300"/>
              <a:buFont typeface="Roboto"/>
              <a:buAutoNum type="arabicPeriod"/>
            </a:pPr>
            <a:r>
              <a:rPr lang="en">
                <a:solidFill>
                  <a:srgbClr val="2E2E2E"/>
                </a:solidFill>
                <a:highlight>
                  <a:srgbClr val="FFFFFF"/>
                </a:highlight>
                <a:latin typeface="Roboto"/>
                <a:ea typeface="Roboto"/>
                <a:cs typeface="Roboto"/>
                <a:sym typeface="Roboto"/>
              </a:rPr>
              <a:t>String Literals</a:t>
            </a:r>
            <a:endParaRPr>
              <a:solidFill>
                <a:srgbClr val="2E2E2E"/>
              </a:solidFill>
              <a:highlight>
                <a:srgbClr val="FFFFFF"/>
              </a:highlight>
              <a:latin typeface="Roboto"/>
              <a:ea typeface="Roboto"/>
              <a:cs typeface="Roboto"/>
              <a:sym typeface="Roboto"/>
            </a:endParaRPr>
          </a:p>
          <a:p>
            <a:pPr indent="-311150" lvl="1" marL="914400" marR="355600" rtl="0" algn="l">
              <a:lnSpc>
                <a:spcPct val="150000"/>
              </a:lnSpc>
              <a:spcBef>
                <a:spcPts val="0"/>
              </a:spcBef>
              <a:spcAft>
                <a:spcPts val="0"/>
              </a:spcAft>
              <a:buClr>
                <a:srgbClr val="2E2E2E"/>
              </a:buClr>
              <a:buSzPts val="1300"/>
              <a:buFont typeface="Roboto"/>
              <a:buAutoNum type="arabicPeriod"/>
            </a:pPr>
            <a:r>
              <a:rPr lang="en">
                <a:solidFill>
                  <a:srgbClr val="2E2E2E"/>
                </a:solidFill>
                <a:highlight>
                  <a:srgbClr val="FFFFFF"/>
                </a:highlight>
                <a:latin typeface="Roboto"/>
                <a:ea typeface="Roboto"/>
                <a:cs typeface="Roboto"/>
                <a:sym typeface="Roboto"/>
              </a:rPr>
              <a:t>Numeric Literals</a:t>
            </a:r>
            <a:endParaRPr>
              <a:solidFill>
                <a:srgbClr val="2E2E2E"/>
              </a:solidFill>
              <a:highlight>
                <a:srgbClr val="FFFFFF"/>
              </a:highlight>
              <a:latin typeface="Roboto"/>
              <a:ea typeface="Roboto"/>
              <a:cs typeface="Roboto"/>
              <a:sym typeface="Roboto"/>
            </a:endParaRPr>
          </a:p>
          <a:p>
            <a:pPr indent="-311150" lvl="1" marL="914400" marR="355600" rtl="0" algn="l">
              <a:lnSpc>
                <a:spcPct val="150000"/>
              </a:lnSpc>
              <a:spcBef>
                <a:spcPts val="0"/>
              </a:spcBef>
              <a:spcAft>
                <a:spcPts val="0"/>
              </a:spcAft>
              <a:buClr>
                <a:srgbClr val="2E2E2E"/>
              </a:buClr>
              <a:buSzPts val="1300"/>
              <a:buFont typeface="Roboto"/>
              <a:buAutoNum type="arabicPeriod"/>
            </a:pPr>
            <a:r>
              <a:rPr lang="en">
                <a:solidFill>
                  <a:srgbClr val="2E2E2E"/>
                </a:solidFill>
                <a:highlight>
                  <a:srgbClr val="FFFFFF"/>
                </a:highlight>
                <a:latin typeface="Roboto"/>
                <a:ea typeface="Roboto"/>
                <a:cs typeface="Roboto"/>
                <a:sym typeface="Roboto"/>
              </a:rPr>
              <a:t>Boolean Literals.</a:t>
            </a:r>
            <a:endParaRPr>
              <a:solidFill>
                <a:srgbClr val="2E2E2E"/>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1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65"/>
          <p:cNvPicPr preferRelativeResize="0"/>
          <p:nvPr/>
        </p:nvPicPr>
        <p:blipFill rotWithShape="1">
          <a:blip r:embed="rId3">
            <a:alphaModFix/>
          </a:blip>
          <a:srcRect b="0" l="0" r="0" t="0"/>
          <a:stretch/>
        </p:blipFill>
        <p:spPr>
          <a:xfrm>
            <a:off x="152400" y="615525"/>
            <a:ext cx="8839199" cy="34359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6"/>
          <p:cNvSpPr txBox="1"/>
          <p:nvPr>
            <p:ph type="title"/>
          </p:nvPr>
        </p:nvSpPr>
        <p:spPr>
          <a:xfrm>
            <a:off x="484583" y="15418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What is punctuators?</a:t>
            </a:r>
            <a:endParaRPr sz="3100"/>
          </a:p>
        </p:txBody>
      </p:sp>
      <p:sp>
        <p:nvSpPr>
          <p:cNvPr id="417" name="Google Shape;417;p66"/>
          <p:cNvSpPr txBox="1"/>
          <p:nvPr>
            <p:ph idx="1" type="body"/>
          </p:nvPr>
        </p:nvSpPr>
        <p:spPr>
          <a:xfrm>
            <a:off x="828384" y="948888"/>
            <a:ext cx="6709800" cy="1254600"/>
          </a:xfrm>
          <a:prstGeom prst="rect">
            <a:avLst/>
          </a:prstGeom>
          <a:noFill/>
          <a:ln>
            <a:noFill/>
          </a:ln>
        </p:spPr>
        <p:txBody>
          <a:bodyPr anchorCtr="0" anchor="t" bIns="34275" lIns="68575" spcFirstLastPara="1" rIns="68575" wrap="square" tIns="34275">
            <a:spAutoFit/>
          </a:bodyPr>
          <a:lstStyle/>
          <a:p>
            <a:pPr indent="-298450" lvl="0" marL="457200" marR="355600" rtl="0" algn="l">
              <a:lnSpc>
                <a:spcPct val="150000"/>
              </a:lnSpc>
              <a:spcBef>
                <a:spcPts val="1600"/>
              </a:spcBef>
              <a:spcAft>
                <a:spcPts val="0"/>
              </a:spcAft>
              <a:buClr>
                <a:schemeClr val="dk1"/>
              </a:buClr>
              <a:buSzPts val="1100"/>
              <a:buFont typeface="Arial"/>
              <a:buChar char="●"/>
            </a:pPr>
            <a:r>
              <a:rPr lang="en" sz="1400">
                <a:latin typeface="Arial"/>
                <a:ea typeface="Arial"/>
                <a:cs typeface="Arial"/>
                <a:sym typeface="Arial"/>
              </a:rPr>
              <a:t>Punctuators is used to implement the grammar and structure of syntax. </a:t>
            </a:r>
            <a:endParaRPr sz="1400">
              <a:latin typeface="Arial"/>
              <a:ea typeface="Arial"/>
              <a:cs typeface="Arial"/>
              <a:sym typeface="Arial"/>
            </a:endParaRPr>
          </a:p>
          <a:p>
            <a:pPr indent="-298450" lvl="0" marL="457200" marR="355600" rtl="0" algn="l">
              <a:lnSpc>
                <a:spcPct val="150000"/>
              </a:lnSpc>
              <a:spcBef>
                <a:spcPts val="0"/>
              </a:spcBef>
              <a:spcAft>
                <a:spcPts val="0"/>
              </a:spcAft>
              <a:buClr>
                <a:schemeClr val="dk1"/>
              </a:buClr>
              <a:buSzPts val="1100"/>
              <a:buFont typeface="Arial"/>
              <a:buChar char="●"/>
            </a:pPr>
            <a:r>
              <a:rPr lang="en" sz="1400">
                <a:latin typeface="Arial"/>
                <a:ea typeface="Arial"/>
                <a:cs typeface="Arial"/>
                <a:sym typeface="Arial"/>
              </a:rPr>
              <a:t>Punctuators are symbols that are used in a programming language to organize programming sentence.</a:t>
            </a:r>
            <a:endParaRPr sz="1400">
              <a:latin typeface="Arial"/>
              <a:ea typeface="Arial"/>
              <a:cs typeface="Arial"/>
              <a:sym typeface="Arial"/>
            </a:endParaRPr>
          </a:p>
          <a:p>
            <a:pPr indent="-298450" lvl="0" marL="457200" marR="355600" rtl="0" algn="l">
              <a:lnSpc>
                <a:spcPct val="150000"/>
              </a:lnSpc>
              <a:spcBef>
                <a:spcPts val="0"/>
              </a:spcBef>
              <a:spcAft>
                <a:spcPts val="0"/>
              </a:spcAft>
              <a:buClr>
                <a:schemeClr val="dk1"/>
              </a:buClr>
              <a:buSzPts val="1100"/>
              <a:buFont typeface="Arial"/>
              <a:buChar char="●"/>
            </a:pPr>
            <a:r>
              <a:rPr lang="en" sz="1400">
                <a:latin typeface="Arial"/>
                <a:ea typeface="Arial"/>
                <a:cs typeface="Arial"/>
                <a:sym typeface="Arial"/>
              </a:rPr>
              <a:t>The most common punctuators of Python programming language are:-  </a:t>
            </a:r>
            <a:endParaRPr/>
          </a:p>
        </p:txBody>
      </p:sp>
      <p:pic>
        <p:nvPicPr>
          <p:cNvPr id="418" name="Google Shape;418;p66"/>
          <p:cNvPicPr preferRelativeResize="0"/>
          <p:nvPr/>
        </p:nvPicPr>
        <p:blipFill rotWithShape="1">
          <a:blip r:embed="rId3">
            <a:alphaModFix/>
          </a:blip>
          <a:srcRect b="0" l="0" r="0" t="0"/>
          <a:stretch/>
        </p:blipFill>
        <p:spPr>
          <a:xfrm>
            <a:off x="828375" y="2633913"/>
            <a:ext cx="6943725" cy="781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655646" y="48938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2"/>
              </a:buClr>
              <a:buSzPts val="3200"/>
              <a:buFont typeface="Century Gothic"/>
              <a:buNone/>
            </a:pPr>
            <a:r>
              <a:rPr lang="en" sz="3100"/>
              <a:t>What are variables?</a:t>
            </a:r>
            <a:endParaRPr sz="3100"/>
          </a:p>
        </p:txBody>
      </p:sp>
      <p:sp>
        <p:nvSpPr>
          <p:cNvPr id="424" name="Google Shape;424;p67"/>
          <p:cNvSpPr txBox="1"/>
          <p:nvPr>
            <p:ph idx="1" type="body"/>
          </p:nvPr>
        </p:nvSpPr>
        <p:spPr>
          <a:xfrm>
            <a:off x="581300" y="1239400"/>
            <a:ext cx="4376400" cy="3146700"/>
          </a:xfrm>
          <a:prstGeom prst="rect">
            <a:avLst/>
          </a:prstGeom>
          <a:noFill/>
          <a:ln>
            <a:noFill/>
          </a:ln>
        </p:spPr>
        <p:txBody>
          <a:bodyPr anchorCtr="0" anchor="t" bIns="34275" lIns="68575" spcFirstLastPara="1" rIns="68575" wrap="square" tIns="34275">
            <a:normAutofit/>
          </a:bodyPr>
          <a:lstStyle/>
          <a:p>
            <a:pPr indent="-349250" lvl="0" marL="457200" rtl="0" algn="l">
              <a:lnSpc>
                <a:spcPct val="100000"/>
              </a:lnSpc>
              <a:spcBef>
                <a:spcPts val="0"/>
              </a:spcBef>
              <a:spcAft>
                <a:spcPts val="0"/>
              </a:spcAft>
              <a:buSzPts val="1900"/>
              <a:buFont typeface="Arial"/>
              <a:buChar char="►"/>
            </a:pPr>
            <a:r>
              <a:rPr lang="en" sz="1900">
                <a:solidFill>
                  <a:srgbClr val="273239"/>
                </a:solidFill>
                <a:highlight>
                  <a:srgbClr val="FFFFFF"/>
                </a:highlight>
                <a:latin typeface="Arial"/>
                <a:ea typeface="Arial"/>
                <a:cs typeface="Arial"/>
                <a:sym typeface="Arial"/>
              </a:rPr>
              <a:t>A variable is a name given to a memory location. </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Variables are the basic units for storing data in a computer program.</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The values that are assigned in a variable, can be changed, thus we call it a “variable”.</a:t>
            </a:r>
            <a:endParaRPr sz="1900">
              <a:latin typeface="Arial"/>
              <a:ea typeface="Arial"/>
              <a:cs typeface="Arial"/>
              <a:sym typeface="Arial"/>
            </a:endParaRPr>
          </a:p>
          <a:p>
            <a:pPr indent="0" lvl="0" marL="457200" rtl="0" algn="l">
              <a:lnSpc>
                <a:spcPct val="100000"/>
              </a:lnSpc>
              <a:spcBef>
                <a:spcPts val="0"/>
              </a:spcBef>
              <a:spcAft>
                <a:spcPts val="0"/>
              </a:spcAft>
              <a:buSzPts val="1100"/>
              <a:buNone/>
            </a:pPr>
            <a:r>
              <a:t/>
            </a:r>
            <a:endParaRPr sz="1900">
              <a:latin typeface="Arial"/>
              <a:ea typeface="Arial"/>
              <a:cs typeface="Arial"/>
              <a:sym typeface="Arial"/>
            </a:endParaRPr>
          </a:p>
        </p:txBody>
      </p:sp>
      <p:pic>
        <p:nvPicPr>
          <p:cNvPr id="425" name="Google Shape;425;p67"/>
          <p:cNvPicPr preferRelativeResize="0"/>
          <p:nvPr/>
        </p:nvPicPr>
        <p:blipFill rotWithShape="1">
          <a:blip r:embed="rId3">
            <a:alphaModFix/>
          </a:blip>
          <a:srcRect b="0" l="0" r="0" t="0"/>
          <a:stretch/>
        </p:blipFill>
        <p:spPr>
          <a:xfrm>
            <a:off x="5050452" y="1388125"/>
            <a:ext cx="3476623" cy="1759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Creating a variable</a:t>
            </a:r>
            <a:endParaRPr/>
          </a:p>
        </p:txBody>
      </p:sp>
      <p:sp>
        <p:nvSpPr>
          <p:cNvPr id="431" name="Google Shape;431;p68"/>
          <p:cNvSpPr txBox="1"/>
          <p:nvPr>
            <p:ph idx="1" type="body"/>
          </p:nvPr>
        </p:nvSpPr>
        <p:spPr>
          <a:xfrm>
            <a:off x="828384" y="1141963"/>
            <a:ext cx="6709800" cy="3146700"/>
          </a:xfrm>
          <a:prstGeom prst="rect">
            <a:avLst/>
          </a:prstGeom>
          <a:noFill/>
          <a:ln>
            <a:noFill/>
          </a:ln>
        </p:spPr>
        <p:txBody>
          <a:bodyPr anchorCtr="0" anchor="t" bIns="34275" lIns="68575" spcFirstLastPara="1" rIns="68575" wrap="square" tIns="34275">
            <a:normAutofit/>
          </a:bodyPr>
          <a:lstStyle/>
          <a:p>
            <a:pPr indent="-342900" lvl="0" marL="457200" rtl="0" algn="l">
              <a:lnSpc>
                <a:spcPct val="100000"/>
              </a:lnSpc>
              <a:spcBef>
                <a:spcPts val="800"/>
              </a:spcBef>
              <a:spcAft>
                <a:spcPts val="0"/>
              </a:spcAft>
              <a:buSzPts val="1800"/>
              <a:buFont typeface="Arial"/>
              <a:buChar char="►"/>
            </a:pPr>
            <a:r>
              <a:rPr lang="en" sz="1800">
                <a:latin typeface="Arial"/>
                <a:ea typeface="Arial"/>
                <a:cs typeface="Arial"/>
                <a:sym typeface="Arial"/>
              </a:rPr>
              <a:t>Variables need not be declared first in python. They can be used directly.</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sz="1800">
                <a:latin typeface="Arial"/>
                <a:ea typeface="Arial"/>
                <a:cs typeface="Arial"/>
                <a:sym typeface="Arial"/>
              </a:rPr>
              <a:t>Variables in python are case-sensitive just like other programming languages.</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sz="1800">
                <a:latin typeface="Arial"/>
                <a:ea typeface="Arial"/>
                <a:cs typeface="Arial"/>
                <a:sym typeface="Arial"/>
              </a:rPr>
              <a:t>Variables can store values of any data-type.</a:t>
            </a:r>
            <a:endParaRPr sz="1800">
              <a:latin typeface="Arial"/>
              <a:ea typeface="Arial"/>
              <a:cs typeface="Arial"/>
              <a:sym typeface="Arial"/>
            </a:endParaRPr>
          </a:p>
          <a:p>
            <a:pPr indent="0" lvl="0" marL="457200" rtl="0" algn="l">
              <a:lnSpc>
                <a:spcPct val="100000"/>
              </a:lnSpc>
              <a:spcBef>
                <a:spcPts val="800"/>
              </a:spcBef>
              <a:spcAft>
                <a:spcPts val="0"/>
              </a:spcAft>
              <a:buSzPts val="1100"/>
              <a:buNone/>
            </a:pPr>
            <a:r>
              <a:rPr lang="en" sz="1800">
                <a:latin typeface="Arial"/>
                <a:ea typeface="Arial"/>
                <a:cs typeface="Arial"/>
                <a:sym typeface="Arial"/>
              </a:rPr>
              <a:t>For example, name = “Sam”</a:t>
            </a:r>
            <a:endParaRPr sz="1800">
              <a:latin typeface="Arial"/>
              <a:ea typeface="Arial"/>
              <a:cs typeface="Arial"/>
              <a:sym typeface="Arial"/>
            </a:endParaRPr>
          </a:p>
          <a:p>
            <a:pPr indent="0" lvl="0" marL="457200" rtl="0" algn="l">
              <a:lnSpc>
                <a:spcPct val="100000"/>
              </a:lnSpc>
              <a:spcBef>
                <a:spcPts val="800"/>
              </a:spcBef>
              <a:spcAft>
                <a:spcPts val="0"/>
              </a:spcAft>
              <a:buSzPts val="1100"/>
              <a:buNone/>
            </a:pPr>
            <a:r>
              <a:rPr lang="en" sz="1800">
                <a:latin typeface="Arial"/>
                <a:ea typeface="Arial"/>
                <a:cs typeface="Arial"/>
                <a:sym typeface="Arial"/>
              </a:rPr>
              <a:t>                      num = 100</a:t>
            </a:r>
            <a:endParaRPr sz="1800">
              <a:latin typeface="Arial"/>
              <a:ea typeface="Arial"/>
              <a:cs typeface="Arial"/>
              <a:sym typeface="Arial"/>
            </a:endParaRPr>
          </a:p>
          <a:p>
            <a:pPr indent="0" lvl="0" marL="457200" rtl="0" algn="l">
              <a:lnSpc>
                <a:spcPct val="100000"/>
              </a:lnSpc>
              <a:spcBef>
                <a:spcPts val="800"/>
              </a:spcBef>
              <a:spcAft>
                <a:spcPts val="0"/>
              </a:spcAft>
              <a:buSzPts val="1100"/>
              <a:buNone/>
            </a:pPr>
            <a:r>
              <a:rPr lang="en" sz="1800">
                <a:latin typeface="Arial"/>
                <a:ea typeface="Arial"/>
                <a:cs typeface="Arial"/>
                <a:sym typeface="Arial"/>
              </a:rPr>
              <a:t>Here, name is a variable of type “string” and “num” is of type “int”</a:t>
            </a:r>
            <a:endParaRPr sz="18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9"/>
          <p:cNvSpPr txBox="1"/>
          <p:nvPr>
            <p:ph type="title"/>
          </p:nvPr>
        </p:nvSpPr>
        <p:spPr>
          <a:xfrm>
            <a:off x="459808" y="30236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sz="3100"/>
              <a:t>So how do variables exactly work?</a:t>
            </a:r>
            <a:endParaRPr sz="3100"/>
          </a:p>
        </p:txBody>
      </p:sp>
      <p:sp>
        <p:nvSpPr>
          <p:cNvPr id="437" name="Google Shape;437;p69"/>
          <p:cNvSpPr txBox="1"/>
          <p:nvPr>
            <p:ph idx="1" type="body"/>
          </p:nvPr>
        </p:nvSpPr>
        <p:spPr>
          <a:xfrm>
            <a:off x="355000" y="1452950"/>
            <a:ext cx="3993900" cy="3146700"/>
          </a:xfrm>
          <a:prstGeom prst="rect">
            <a:avLst/>
          </a:prstGeom>
          <a:noFill/>
          <a:ln>
            <a:noFill/>
          </a:ln>
        </p:spPr>
        <p:txBody>
          <a:bodyPr anchorCtr="0" anchor="t" bIns="34275" lIns="68575" spcFirstLastPara="1" rIns="68575" wrap="square" tIns="34275">
            <a:normAutofit/>
          </a:bodyPr>
          <a:lstStyle/>
          <a:p>
            <a:pPr indent="-317500" lvl="0" marL="457200" rtl="0" algn="l">
              <a:lnSpc>
                <a:spcPct val="100000"/>
              </a:lnSpc>
              <a:spcBef>
                <a:spcPts val="800"/>
              </a:spcBef>
              <a:spcAft>
                <a:spcPts val="0"/>
              </a:spcAft>
              <a:buSzPts val="1400"/>
              <a:buFont typeface="Arial"/>
              <a:buChar char="►"/>
            </a:pPr>
            <a:r>
              <a:rPr lang="en" sz="1800">
                <a:latin typeface="Arial"/>
                <a:ea typeface="Arial"/>
                <a:cs typeface="Arial"/>
                <a:sym typeface="Arial"/>
              </a:rPr>
              <a:t>The variables stored in a variable can be changed during the program execution.</a:t>
            </a:r>
            <a:endParaRPr sz="18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800">
                <a:latin typeface="Arial"/>
                <a:ea typeface="Arial"/>
                <a:cs typeface="Arial"/>
                <a:sym typeface="Arial"/>
              </a:rPr>
              <a:t>A variable is only a name given to a memory location, all the operations done on that variable affects the memory location.</a:t>
            </a:r>
            <a:endParaRPr sz="1800">
              <a:latin typeface="Arial"/>
              <a:ea typeface="Arial"/>
              <a:cs typeface="Arial"/>
              <a:sym typeface="Arial"/>
            </a:endParaRPr>
          </a:p>
        </p:txBody>
      </p:sp>
      <p:pic>
        <p:nvPicPr>
          <p:cNvPr id="438" name="Google Shape;438;p69"/>
          <p:cNvPicPr preferRelativeResize="0"/>
          <p:nvPr/>
        </p:nvPicPr>
        <p:blipFill rotWithShape="1">
          <a:blip r:embed="rId3">
            <a:alphaModFix/>
          </a:blip>
          <a:srcRect b="0" l="0" r="0" t="0"/>
          <a:stretch/>
        </p:blipFill>
        <p:spPr>
          <a:xfrm>
            <a:off x="4787875" y="1452950"/>
            <a:ext cx="3714400" cy="1965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0"/>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Rules for creating variables</a:t>
            </a:r>
            <a:endParaRPr/>
          </a:p>
        </p:txBody>
      </p:sp>
      <p:sp>
        <p:nvSpPr>
          <p:cNvPr id="444" name="Google Shape;444;p70"/>
          <p:cNvSpPr txBox="1"/>
          <p:nvPr>
            <p:ph idx="1" type="body"/>
          </p:nvPr>
        </p:nvSpPr>
        <p:spPr>
          <a:xfrm>
            <a:off x="828384" y="1304188"/>
            <a:ext cx="6709800" cy="3146700"/>
          </a:xfrm>
          <a:prstGeom prst="rect">
            <a:avLst/>
          </a:prstGeom>
          <a:noFill/>
          <a:ln>
            <a:noFill/>
          </a:ln>
        </p:spPr>
        <p:txBody>
          <a:bodyPr anchorCtr="0" anchor="t" bIns="34275" lIns="68575" spcFirstLastPara="1" rIns="68575" wrap="square" tIns="34275">
            <a:normAutofit/>
          </a:bodyPr>
          <a:lstStyle/>
          <a:p>
            <a:pPr indent="-317500" lvl="0" marL="457200" rtl="0" algn="l">
              <a:lnSpc>
                <a:spcPct val="100000"/>
              </a:lnSpc>
              <a:spcBef>
                <a:spcPts val="800"/>
              </a:spcBef>
              <a:spcAft>
                <a:spcPts val="0"/>
              </a:spcAft>
              <a:buSzPts val="1400"/>
              <a:buFont typeface="Arial"/>
              <a:buChar char="►"/>
            </a:pPr>
            <a:r>
              <a:rPr lang="en" sz="1800">
                <a:latin typeface="Arial"/>
                <a:ea typeface="Arial"/>
                <a:cs typeface="Arial"/>
                <a:sym typeface="Arial"/>
              </a:rPr>
              <a:t>A variable name must start with a letter or the underscore character.</a:t>
            </a:r>
            <a:endParaRPr sz="18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800">
                <a:latin typeface="Arial"/>
                <a:ea typeface="Arial"/>
                <a:cs typeface="Arial"/>
                <a:sym typeface="Arial"/>
              </a:rPr>
              <a:t>A variable name cannot start with a number.</a:t>
            </a:r>
            <a:endParaRPr sz="18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800">
                <a:latin typeface="Arial"/>
                <a:ea typeface="Arial"/>
                <a:cs typeface="Arial"/>
                <a:sym typeface="Arial"/>
              </a:rPr>
              <a:t>A variable name can only contain alpha-numeric characters and underscores (A-z, 0-9, and _ ).</a:t>
            </a:r>
            <a:endParaRPr sz="18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800">
                <a:latin typeface="Arial"/>
                <a:ea typeface="Arial"/>
                <a:cs typeface="Arial"/>
                <a:sym typeface="Arial"/>
              </a:rPr>
              <a:t>Variable names are case-sensitive (name, Name and NAME are three different variables).</a:t>
            </a:r>
            <a:endParaRPr sz="18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800">
                <a:latin typeface="Arial"/>
                <a:ea typeface="Arial"/>
                <a:cs typeface="Arial"/>
                <a:sym typeface="Arial"/>
              </a:rPr>
              <a:t>The reserved words(keywords) cannot be used naming the variable.</a:t>
            </a:r>
            <a:endParaRPr sz="18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1"/>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So let’s check out your understanding of variables!!</a:t>
            </a:r>
            <a:endParaRPr/>
          </a:p>
        </p:txBody>
      </p:sp>
      <p:sp>
        <p:nvSpPr>
          <p:cNvPr id="450" name="Google Shape;450;p71"/>
          <p:cNvSpPr txBox="1"/>
          <p:nvPr/>
        </p:nvSpPr>
        <p:spPr>
          <a:xfrm>
            <a:off x="929375" y="1535475"/>
            <a:ext cx="3197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length</a:t>
            </a:r>
            <a:endParaRPr b="0" i="0" sz="1900" u="none" cap="none" strike="noStrike">
              <a:solidFill>
                <a:srgbClr val="000000"/>
              </a:solidFill>
              <a:latin typeface="Arial"/>
              <a:ea typeface="Arial"/>
              <a:cs typeface="Arial"/>
              <a:sym typeface="Arial"/>
            </a:endParaRPr>
          </a:p>
        </p:txBody>
      </p:sp>
      <p:sp>
        <p:nvSpPr>
          <p:cNvPr id="451" name="Google Shape;451;p71"/>
          <p:cNvSpPr txBox="1"/>
          <p:nvPr/>
        </p:nvSpPr>
        <p:spPr>
          <a:xfrm>
            <a:off x="929375" y="2107838"/>
            <a:ext cx="19212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Length.</a:t>
            </a:r>
            <a:endParaRPr b="0" i="0" sz="1900" u="none" cap="none" strike="noStrike">
              <a:solidFill>
                <a:srgbClr val="000000"/>
              </a:solidFill>
              <a:latin typeface="Arial"/>
              <a:ea typeface="Arial"/>
              <a:cs typeface="Arial"/>
              <a:sym typeface="Arial"/>
            </a:endParaRPr>
          </a:p>
        </p:txBody>
      </p:sp>
      <p:sp>
        <p:nvSpPr>
          <p:cNvPr id="452" name="Google Shape;452;p71"/>
          <p:cNvSpPr txBox="1"/>
          <p:nvPr/>
        </p:nvSpPr>
        <p:spPr>
          <a:xfrm>
            <a:off x="879875" y="2639238"/>
            <a:ext cx="1598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myLength</a:t>
            </a:r>
            <a:endParaRPr b="0" i="0" sz="1900" u="none" cap="none" strike="noStrike">
              <a:solidFill>
                <a:srgbClr val="000000"/>
              </a:solidFill>
              <a:latin typeface="Arial"/>
              <a:ea typeface="Arial"/>
              <a:cs typeface="Arial"/>
              <a:sym typeface="Arial"/>
            </a:endParaRPr>
          </a:p>
        </p:txBody>
      </p:sp>
      <p:sp>
        <p:nvSpPr>
          <p:cNvPr id="453" name="Google Shape;453;p71"/>
          <p:cNvSpPr txBox="1"/>
          <p:nvPr/>
        </p:nvSpPr>
        <p:spPr>
          <a:xfrm>
            <a:off x="879875" y="3743000"/>
            <a:ext cx="1474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_length</a:t>
            </a:r>
            <a:endParaRPr b="0" i="0" sz="1800" u="none" cap="none" strike="noStrike">
              <a:solidFill>
                <a:srgbClr val="000000"/>
              </a:solidFill>
              <a:latin typeface="Arial"/>
              <a:ea typeface="Arial"/>
              <a:cs typeface="Arial"/>
              <a:sym typeface="Arial"/>
            </a:endParaRPr>
          </a:p>
        </p:txBody>
      </p:sp>
      <p:sp>
        <p:nvSpPr>
          <p:cNvPr id="454" name="Google Shape;454;p71"/>
          <p:cNvSpPr txBox="1"/>
          <p:nvPr/>
        </p:nvSpPr>
        <p:spPr>
          <a:xfrm>
            <a:off x="991325" y="3198775"/>
            <a:ext cx="1375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1length</a:t>
            </a:r>
            <a:endParaRPr b="0" i="0" sz="1800" u="none" cap="none" strike="noStrike">
              <a:solidFill>
                <a:srgbClr val="000000"/>
              </a:solidFill>
              <a:latin typeface="Arial"/>
              <a:ea typeface="Arial"/>
              <a:cs typeface="Arial"/>
              <a:sym typeface="Arial"/>
            </a:endParaRPr>
          </a:p>
        </p:txBody>
      </p:sp>
      <p:sp>
        <p:nvSpPr>
          <p:cNvPr id="455" name="Google Shape;455;p71"/>
          <p:cNvSpPr txBox="1"/>
          <p:nvPr/>
        </p:nvSpPr>
        <p:spPr>
          <a:xfrm>
            <a:off x="3989550" y="1560750"/>
            <a:ext cx="2106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Yes</a:t>
            </a:r>
            <a:endParaRPr b="0" i="0" sz="1600" u="none" cap="none" strike="noStrike">
              <a:solidFill>
                <a:srgbClr val="000000"/>
              </a:solidFill>
              <a:latin typeface="Arial"/>
              <a:ea typeface="Arial"/>
              <a:cs typeface="Arial"/>
              <a:sym typeface="Arial"/>
            </a:endParaRPr>
          </a:p>
        </p:txBody>
      </p:sp>
      <p:sp>
        <p:nvSpPr>
          <p:cNvPr id="456" name="Google Shape;456;p71"/>
          <p:cNvSpPr txBox="1"/>
          <p:nvPr/>
        </p:nvSpPr>
        <p:spPr>
          <a:xfrm>
            <a:off x="3989550" y="2162750"/>
            <a:ext cx="1164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500" u="none" cap="none" strike="noStrike">
              <a:solidFill>
                <a:srgbClr val="000000"/>
              </a:solidFill>
              <a:latin typeface="Arial"/>
              <a:ea typeface="Arial"/>
              <a:cs typeface="Arial"/>
              <a:sym typeface="Arial"/>
            </a:endParaRPr>
          </a:p>
        </p:txBody>
      </p:sp>
      <p:sp>
        <p:nvSpPr>
          <p:cNvPr id="457" name="Google Shape;457;p71"/>
          <p:cNvSpPr txBox="1"/>
          <p:nvPr/>
        </p:nvSpPr>
        <p:spPr>
          <a:xfrm>
            <a:off x="3990850" y="2689500"/>
            <a:ext cx="1474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500" u="none" cap="none" strike="noStrike">
              <a:solidFill>
                <a:srgbClr val="000000"/>
              </a:solidFill>
              <a:latin typeface="Arial"/>
              <a:ea typeface="Arial"/>
              <a:cs typeface="Arial"/>
              <a:sym typeface="Arial"/>
            </a:endParaRPr>
          </a:p>
        </p:txBody>
      </p:sp>
      <p:sp>
        <p:nvSpPr>
          <p:cNvPr id="458" name="Google Shape;458;p71"/>
          <p:cNvSpPr txBox="1"/>
          <p:nvPr/>
        </p:nvSpPr>
        <p:spPr>
          <a:xfrm>
            <a:off x="3990850" y="3220000"/>
            <a:ext cx="1598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No</a:t>
            </a:r>
            <a:endParaRPr b="0" i="0" sz="1600" u="none" cap="none" strike="noStrike">
              <a:solidFill>
                <a:srgbClr val="000000"/>
              </a:solidFill>
              <a:latin typeface="Arial"/>
              <a:ea typeface="Arial"/>
              <a:cs typeface="Arial"/>
              <a:sym typeface="Arial"/>
            </a:endParaRPr>
          </a:p>
        </p:txBody>
      </p:sp>
      <p:sp>
        <p:nvSpPr>
          <p:cNvPr id="459" name="Google Shape;459;p71"/>
          <p:cNvSpPr txBox="1"/>
          <p:nvPr/>
        </p:nvSpPr>
        <p:spPr>
          <a:xfrm>
            <a:off x="3989550" y="3766100"/>
            <a:ext cx="19212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ctrTitle"/>
          </p:nvPr>
        </p:nvSpPr>
        <p:spPr>
          <a:xfrm>
            <a:off x="978325" y="1007850"/>
            <a:ext cx="6553500" cy="33216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2"/>
              </a:buClr>
              <a:buSzPts val="5400"/>
              <a:buFont typeface="Century Gothic"/>
              <a:buNone/>
            </a:pPr>
            <a:r>
              <a:rPr lang="en" sz="3100"/>
              <a:t>Building the Algorithm:</a:t>
            </a:r>
            <a:endParaRPr sz="3100"/>
          </a:p>
          <a:p>
            <a:pPr indent="0" lvl="0" marL="0" rtl="0" algn="l">
              <a:lnSpc>
                <a:spcPct val="100000"/>
              </a:lnSpc>
              <a:spcBef>
                <a:spcPts val="0"/>
              </a:spcBef>
              <a:spcAft>
                <a:spcPts val="0"/>
              </a:spcAft>
              <a:buClr>
                <a:schemeClr val="dk2"/>
              </a:buClr>
              <a:buSzPts val="5400"/>
              <a:buFont typeface="Century Gothic"/>
              <a:buNone/>
            </a:pPr>
            <a:r>
              <a:t/>
            </a:r>
            <a:endParaRPr sz="3200"/>
          </a:p>
          <a:p>
            <a:pPr indent="0" lvl="0" marL="0" rtl="0" algn="l">
              <a:lnSpc>
                <a:spcPct val="100000"/>
              </a:lnSpc>
              <a:spcBef>
                <a:spcPts val="0"/>
              </a:spcBef>
              <a:spcAft>
                <a:spcPts val="0"/>
              </a:spcAft>
              <a:buClr>
                <a:schemeClr val="dk2"/>
              </a:buClr>
              <a:buSzPts val="5400"/>
              <a:buFont typeface="Century Gothic"/>
              <a:buNone/>
            </a:pPr>
            <a:r>
              <a:rPr b="1" lang="en" sz="1500">
                <a:solidFill>
                  <a:srgbClr val="202124"/>
                </a:solidFill>
                <a:highlight>
                  <a:srgbClr val="FFFFFF"/>
                </a:highlight>
                <a:latin typeface="Arial"/>
                <a:ea typeface="Arial"/>
                <a:cs typeface="Arial"/>
                <a:sym typeface="Arial"/>
              </a:rPr>
              <a:t>SEQUENCE</a:t>
            </a:r>
            <a:r>
              <a:rPr lang="en" sz="1500">
                <a:solidFill>
                  <a:srgbClr val="202124"/>
                </a:solidFill>
                <a:highlight>
                  <a:srgbClr val="FFFFFF"/>
                </a:highlight>
                <a:latin typeface="Arial"/>
                <a:ea typeface="Arial"/>
                <a:cs typeface="Arial"/>
                <a:sym typeface="Arial"/>
              </a:rPr>
              <a:t>:</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500">
                <a:solidFill>
                  <a:srgbClr val="202124"/>
                </a:solidFill>
                <a:highlight>
                  <a:srgbClr val="FFFFFF"/>
                </a:highlight>
                <a:latin typeface="Arial"/>
                <a:ea typeface="Arial"/>
                <a:cs typeface="Arial"/>
                <a:sym typeface="Arial"/>
              </a:rPr>
              <a:t>		Sequence means that each step of the algorithm is executed in the specific order. </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b="1" lang="en" sz="1500">
                <a:solidFill>
                  <a:srgbClr val="202124"/>
                </a:solidFill>
                <a:highlight>
                  <a:srgbClr val="FFFFFF"/>
                </a:highlight>
                <a:latin typeface="Arial"/>
                <a:ea typeface="Arial"/>
                <a:cs typeface="Arial"/>
                <a:sym typeface="Arial"/>
              </a:rPr>
              <a:t>DECISION</a:t>
            </a:r>
            <a:r>
              <a:rPr lang="en" sz="1500">
                <a:solidFill>
                  <a:srgbClr val="202124"/>
                </a:solidFill>
                <a:highlight>
                  <a:srgbClr val="FFFFFF"/>
                </a:highlight>
                <a:latin typeface="Arial"/>
                <a:ea typeface="Arial"/>
                <a:cs typeface="Arial"/>
                <a:sym typeface="Arial"/>
              </a:rPr>
              <a:t>:</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500">
                <a:solidFill>
                  <a:srgbClr val="202124"/>
                </a:solidFill>
                <a:highlight>
                  <a:srgbClr val="FFFFFF"/>
                </a:highlight>
                <a:latin typeface="Arial"/>
                <a:ea typeface="Arial"/>
                <a:cs typeface="Arial"/>
                <a:sym typeface="Arial"/>
              </a:rPr>
              <a:t>	         Decision statement are used when the outcome of the process depends on some condition.</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b="1" lang="en" sz="1500">
                <a:solidFill>
                  <a:srgbClr val="202124"/>
                </a:solidFill>
                <a:highlight>
                  <a:srgbClr val="FFFFFF"/>
                </a:highlight>
                <a:latin typeface="Arial"/>
                <a:ea typeface="Arial"/>
                <a:cs typeface="Arial"/>
                <a:sym typeface="Arial"/>
              </a:rPr>
              <a:t>EXAMPLE</a:t>
            </a:r>
            <a:r>
              <a:rPr lang="en" sz="1500">
                <a:solidFill>
                  <a:srgbClr val="202124"/>
                </a:solidFill>
                <a:highlight>
                  <a:srgbClr val="FFFFFF"/>
                </a:highlight>
                <a:latin typeface="Arial"/>
                <a:ea typeface="Arial"/>
                <a:cs typeface="Arial"/>
                <a:sym typeface="Arial"/>
              </a:rPr>
              <a:t>:</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500">
                <a:solidFill>
                  <a:srgbClr val="202124"/>
                </a:solidFill>
                <a:highlight>
                  <a:srgbClr val="FFFFFF"/>
                </a:highlight>
                <a:latin typeface="Arial"/>
                <a:ea typeface="Arial"/>
                <a:cs typeface="Arial"/>
                <a:sym typeface="Arial"/>
              </a:rPr>
              <a:t>		IF X=Y</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500">
                <a:solidFill>
                  <a:srgbClr val="202124"/>
                </a:solidFill>
                <a:highlight>
                  <a:srgbClr val="FFFFFF"/>
                </a:highlight>
                <a:latin typeface="Arial"/>
                <a:ea typeface="Arial"/>
                <a:cs typeface="Arial"/>
                <a:sym typeface="Arial"/>
              </a:rPr>
              <a:t>		    Print “Equal”</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500">
                <a:solidFill>
                  <a:srgbClr val="202124"/>
                </a:solidFill>
                <a:highlight>
                  <a:srgbClr val="FFFFFF"/>
                </a:highlight>
                <a:latin typeface="Arial"/>
                <a:ea typeface="Arial"/>
                <a:cs typeface="Arial"/>
                <a:sym typeface="Arial"/>
              </a:rPr>
              <a:t>		ELSE</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500">
                <a:solidFill>
                  <a:srgbClr val="202124"/>
                </a:solidFill>
                <a:highlight>
                  <a:srgbClr val="FFFFFF"/>
                </a:highlight>
                <a:latin typeface="Arial"/>
                <a:ea typeface="Arial"/>
                <a:cs typeface="Arial"/>
                <a:sym typeface="Arial"/>
              </a:rPr>
              <a:t>		    Print “ Not Equal”</a:t>
            </a:r>
            <a:endParaRPr sz="15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5400"/>
              <a:buFont typeface="Century Gothic"/>
              <a:buNone/>
            </a:pPr>
            <a:r>
              <a:rPr lang="en" sz="1200">
                <a:solidFill>
                  <a:srgbClr val="202124"/>
                </a:solidFill>
                <a:highlight>
                  <a:srgbClr val="FFFFFF"/>
                </a:highlight>
                <a:latin typeface="Arial"/>
                <a:ea typeface="Arial"/>
                <a:cs typeface="Arial"/>
                <a:sym typeface="Arial"/>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Wait! There’s more!</a:t>
            </a:r>
            <a:endParaRPr sz="2100"/>
          </a:p>
        </p:txBody>
      </p:sp>
      <p:sp>
        <p:nvSpPr>
          <p:cNvPr id="465" name="Google Shape;465;p72"/>
          <p:cNvSpPr txBox="1"/>
          <p:nvPr>
            <p:ph idx="1" type="body"/>
          </p:nvPr>
        </p:nvSpPr>
        <p:spPr>
          <a:xfrm>
            <a:off x="641575" y="1115450"/>
            <a:ext cx="3485700" cy="3265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00"/>
              <a:buNone/>
            </a:pPr>
            <a:r>
              <a:rPr b="1" lang="en" sz="1700">
                <a:latin typeface="Arial"/>
                <a:ea typeface="Arial"/>
                <a:cs typeface="Arial"/>
                <a:sym typeface="Arial"/>
              </a:rPr>
              <a:t>Assigning a single value to multiple variables</a:t>
            </a:r>
            <a:r>
              <a:rPr b="1" lang="en" sz="1900">
                <a:latin typeface="Arial"/>
                <a:ea typeface="Arial"/>
                <a:cs typeface="Arial"/>
                <a:sym typeface="Arial"/>
              </a:rPr>
              <a:t>: </a:t>
            </a:r>
            <a:endParaRPr b="1" sz="1900">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
                <a:latin typeface="Arial"/>
                <a:ea typeface="Arial"/>
                <a:cs typeface="Arial"/>
                <a:sym typeface="Arial"/>
              </a:rPr>
              <a:t>Python allows assigning a single value to several variables simultaneously with “=” operators.</a:t>
            </a:r>
            <a:endParaRPr>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p>
        </p:txBody>
      </p:sp>
      <p:sp>
        <p:nvSpPr>
          <p:cNvPr id="466" name="Google Shape;466;p72"/>
          <p:cNvSpPr txBox="1"/>
          <p:nvPr/>
        </p:nvSpPr>
        <p:spPr>
          <a:xfrm>
            <a:off x="4759275" y="1028700"/>
            <a:ext cx="3804900" cy="377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Assigning different values to multiple variables:</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00"/>
                </a:solidFill>
                <a:latin typeface="Arial"/>
                <a:ea typeface="Arial"/>
                <a:cs typeface="Arial"/>
                <a:sym typeface="Arial"/>
              </a:rPr>
              <a:t>Python allows adding different values in a single line with “,”operators.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pic>
        <p:nvPicPr>
          <p:cNvPr id="467" name="Google Shape;467;p72"/>
          <p:cNvPicPr preferRelativeResize="0"/>
          <p:nvPr/>
        </p:nvPicPr>
        <p:blipFill rotWithShape="1">
          <a:blip r:embed="rId3">
            <a:alphaModFix/>
          </a:blip>
          <a:srcRect b="0" l="0" r="0" t="0"/>
          <a:stretch/>
        </p:blipFill>
        <p:spPr>
          <a:xfrm>
            <a:off x="1157125" y="2571750"/>
            <a:ext cx="2454600" cy="1642200"/>
          </a:xfrm>
          <a:prstGeom prst="rect">
            <a:avLst/>
          </a:prstGeom>
          <a:noFill/>
          <a:ln>
            <a:noFill/>
          </a:ln>
        </p:spPr>
      </p:pic>
      <p:pic>
        <p:nvPicPr>
          <p:cNvPr id="468" name="Google Shape;468;p72"/>
          <p:cNvPicPr preferRelativeResize="0"/>
          <p:nvPr/>
        </p:nvPicPr>
        <p:blipFill rotWithShape="1">
          <a:blip r:embed="rId4">
            <a:alphaModFix/>
          </a:blip>
          <a:srcRect b="0" l="0" r="0" t="0"/>
          <a:stretch/>
        </p:blipFill>
        <p:spPr>
          <a:xfrm>
            <a:off x="5040725" y="2571751"/>
            <a:ext cx="2655150" cy="1561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3"/>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Print Input/Output</a:t>
            </a:r>
            <a:endParaRPr/>
          </a:p>
        </p:txBody>
      </p:sp>
      <p:sp>
        <p:nvSpPr>
          <p:cNvPr id="474" name="Google Shape;474;p73"/>
          <p:cNvSpPr txBox="1"/>
          <p:nvPr>
            <p:ph idx="1" type="body"/>
          </p:nvPr>
        </p:nvSpPr>
        <p:spPr>
          <a:xfrm>
            <a:off x="754000" y="1081125"/>
            <a:ext cx="7203000" cy="691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Clr>
                <a:schemeClr val="dk1"/>
              </a:buClr>
              <a:buSzPts val="1100"/>
              <a:buFont typeface="Arial"/>
              <a:buNone/>
            </a:pPr>
            <a:r>
              <a:rPr lang="en" sz="1600">
                <a:latin typeface="Arial"/>
                <a:ea typeface="Arial"/>
                <a:cs typeface="Arial"/>
                <a:sym typeface="Arial"/>
              </a:rPr>
              <a:t>Python provides numerous built-in functions like input() and print() that are widely used for standard input and output operations respectively.</a:t>
            </a:r>
            <a:endParaRPr sz="1600">
              <a:latin typeface="Arial"/>
              <a:ea typeface="Arial"/>
              <a:cs typeface="Arial"/>
              <a:sym typeface="Arial"/>
            </a:endParaRPr>
          </a:p>
          <a:p>
            <a:pPr indent="0" lvl="0" marL="0" rtl="0" algn="l">
              <a:lnSpc>
                <a:spcPct val="100000"/>
              </a:lnSpc>
              <a:spcBef>
                <a:spcPts val="800"/>
              </a:spcBef>
              <a:spcAft>
                <a:spcPts val="0"/>
              </a:spcAft>
              <a:buSzPts val="1100"/>
              <a:buNone/>
            </a:pPr>
            <a:r>
              <a:t/>
            </a:r>
            <a:endParaRPr/>
          </a:p>
        </p:txBody>
      </p:sp>
      <p:sp>
        <p:nvSpPr>
          <p:cNvPr id="475" name="Google Shape;475;p73"/>
          <p:cNvSpPr txBox="1"/>
          <p:nvPr/>
        </p:nvSpPr>
        <p:spPr>
          <a:xfrm>
            <a:off x="815975" y="1772325"/>
            <a:ext cx="34332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n" sz="1350" u="none" cap="none" strike="noStrike">
                <a:solidFill>
                  <a:schemeClr val="dk1"/>
                </a:solidFill>
                <a:latin typeface="Arial"/>
                <a:ea typeface="Arial"/>
                <a:cs typeface="Arial"/>
                <a:sym typeface="Arial"/>
              </a:rPr>
              <a:t>We use the print() function to output data to the standard output device (screen).</a:t>
            </a:r>
            <a:endParaRPr b="0" i="0" sz="1400" u="none" cap="none" strike="noStrike">
              <a:solidFill>
                <a:srgbClr val="000000"/>
              </a:solidFill>
              <a:latin typeface="Century Gothic"/>
              <a:ea typeface="Century Gothic"/>
              <a:cs typeface="Century Gothic"/>
              <a:sym typeface="Century Gothic"/>
            </a:endParaRPr>
          </a:p>
        </p:txBody>
      </p:sp>
      <p:sp>
        <p:nvSpPr>
          <p:cNvPr id="476" name="Google Shape;476;p73"/>
          <p:cNvSpPr txBox="1"/>
          <p:nvPr/>
        </p:nvSpPr>
        <p:spPr>
          <a:xfrm>
            <a:off x="4572000" y="1756863"/>
            <a:ext cx="38298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50"/>
              <a:buFont typeface="Arial"/>
              <a:buNone/>
            </a:pPr>
            <a:r>
              <a:rPr b="0" i="0" lang="en" sz="1450" u="none" cap="none" strike="noStrike">
                <a:solidFill>
                  <a:schemeClr val="dk1"/>
                </a:solidFill>
                <a:highlight>
                  <a:schemeClr val="lt1"/>
                </a:highlight>
                <a:latin typeface="Arial"/>
                <a:ea typeface="Arial"/>
                <a:cs typeface="Arial"/>
                <a:sym typeface="Arial"/>
              </a:rPr>
              <a:t>We use the input() function to take the input from the user. </a:t>
            </a:r>
            <a:endParaRPr b="0" i="0" sz="1500" u="none" cap="none" strike="noStrike">
              <a:solidFill>
                <a:srgbClr val="000000"/>
              </a:solidFill>
              <a:highlight>
                <a:schemeClr val="lt1"/>
              </a:highlight>
              <a:latin typeface="Century Gothic"/>
              <a:ea typeface="Century Gothic"/>
              <a:cs typeface="Century Gothic"/>
              <a:sym typeface="Century Gothic"/>
            </a:endParaRPr>
          </a:p>
        </p:txBody>
      </p:sp>
      <p:pic>
        <p:nvPicPr>
          <p:cNvPr id="477" name="Google Shape;477;p73"/>
          <p:cNvPicPr preferRelativeResize="0"/>
          <p:nvPr/>
        </p:nvPicPr>
        <p:blipFill rotWithShape="1">
          <a:blip r:embed="rId3">
            <a:alphaModFix/>
          </a:blip>
          <a:srcRect b="0" l="0" r="0" t="0"/>
          <a:stretch/>
        </p:blipFill>
        <p:spPr>
          <a:xfrm>
            <a:off x="885050" y="2523400"/>
            <a:ext cx="2647225" cy="691200"/>
          </a:xfrm>
          <a:prstGeom prst="rect">
            <a:avLst/>
          </a:prstGeom>
          <a:noFill/>
          <a:ln>
            <a:noFill/>
          </a:ln>
        </p:spPr>
      </p:pic>
      <p:pic>
        <p:nvPicPr>
          <p:cNvPr id="478" name="Google Shape;478;p73"/>
          <p:cNvPicPr preferRelativeResize="0"/>
          <p:nvPr/>
        </p:nvPicPr>
        <p:blipFill rotWithShape="1">
          <a:blip r:embed="rId4">
            <a:alphaModFix/>
          </a:blip>
          <a:srcRect b="0" l="0" r="0" t="0"/>
          <a:stretch/>
        </p:blipFill>
        <p:spPr>
          <a:xfrm>
            <a:off x="885050" y="3253797"/>
            <a:ext cx="2838450" cy="933450"/>
          </a:xfrm>
          <a:prstGeom prst="rect">
            <a:avLst/>
          </a:prstGeom>
          <a:noFill/>
          <a:ln>
            <a:noFill/>
          </a:ln>
        </p:spPr>
      </p:pic>
      <p:pic>
        <p:nvPicPr>
          <p:cNvPr id="479" name="Google Shape;479;p73"/>
          <p:cNvPicPr preferRelativeResize="0"/>
          <p:nvPr/>
        </p:nvPicPr>
        <p:blipFill rotWithShape="1">
          <a:blip r:embed="rId5">
            <a:alphaModFix/>
          </a:blip>
          <a:srcRect b="0" l="0" r="0" t="0"/>
          <a:stretch/>
        </p:blipFill>
        <p:spPr>
          <a:xfrm>
            <a:off x="4699725" y="2704675"/>
            <a:ext cx="3433200" cy="114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4"/>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Data Types</a:t>
            </a:r>
            <a:endParaRPr/>
          </a:p>
        </p:txBody>
      </p:sp>
      <p:sp>
        <p:nvSpPr>
          <p:cNvPr id="485" name="Google Shape;485;p74"/>
          <p:cNvSpPr txBox="1"/>
          <p:nvPr>
            <p:ph idx="1" type="body"/>
          </p:nvPr>
        </p:nvSpPr>
        <p:spPr>
          <a:xfrm>
            <a:off x="828375" y="1127850"/>
            <a:ext cx="7053600" cy="3408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Clr>
                <a:schemeClr val="dk1"/>
              </a:buClr>
              <a:buSzPts val="1100"/>
              <a:buFont typeface="Arial"/>
              <a:buNone/>
            </a:pPr>
            <a:r>
              <a:rPr lang="en" sz="1600">
                <a:latin typeface="Arial"/>
                <a:ea typeface="Arial"/>
                <a:cs typeface="Arial"/>
                <a:sym typeface="Arial"/>
              </a:rPr>
              <a:t>Data types are the classification or categorization of data items. It represents the kind of value that tells what operations can be performed on a particular data. Since everything is an object in Python programming, data types are actually classes and variables are instance (object) of these classes.</a:t>
            </a:r>
            <a:endParaRPr sz="1600">
              <a:latin typeface="Arial"/>
              <a:ea typeface="Arial"/>
              <a:cs typeface="Arial"/>
              <a:sym typeface="Arial"/>
            </a:endParaRPr>
          </a:p>
          <a:p>
            <a:pPr indent="0" lvl="0" marL="0" rtl="0" algn="l">
              <a:lnSpc>
                <a:spcPct val="100000"/>
              </a:lnSpc>
              <a:spcBef>
                <a:spcPts val="800"/>
              </a:spcBef>
              <a:spcAft>
                <a:spcPts val="0"/>
              </a:spcAft>
              <a:buSzPts val="1100"/>
              <a:buNone/>
            </a:pPr>
            <a:r>
              <a:rPr lang="en" sz="1600">
                <a:latin typeface="Arial"/>
                <a:ea typeface="Arial"/>
                <a:cs typeface="Arial"/>
                <a:sym typeface="Arial"/>
              </a:rPr>
              <a:t>Following are the standard or built-in data type of Python:</a:t>
            </a:r>
            <a:endParaRPr sz="1600">
              <a:latin typeface="Arial"/>
              <a:ea typeface="Arial"/>
              <a:cs typeface="Arial"/>
              <a:sym typeface="Arial"/>
            </a:endParaRPr>
          </a:p>
          <a:p>
            <a:pPr indent="-304800" lvl="0" marL="457200" rtl="0" algn="l">
              <a:lnSpc>
                <a:spcPct val="100000"/>
              </a:lnSpc>
              <a:spcBef>
                <a:spcPts val="800"/>
              </a:spcBef>
              <a:spcAft>
                <a:spcPts val="0"/>
              </a:spcAft>
              <a:buSzPts val="1200"/>
              <a:buFont typeface="Arial"/>
              <a:buChar char="►"/>
            </a:pPr>
            <a:r>
              <a:rPr lang="en" sz="1600">
                <a:latin typeface="Arial"/>
                <a:ea typeface="Arial"/>
                <a:cs typeface="Arial"/>
                <a:sym typeface="Arial"/>
              </a:rPr>
              <a:t>Numeric </a:t>
            </a:r>
            <a:endParaRPr sz="16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 sz="1600">
                <a:latin typeface="Arial"/>
                <a:ea typeface="Arial"/>
                <a:cs typeface="Arial"/>
                <a:sym typeface="Arial"/>
              </a:rPr>
              <a:t>Sequence Type  </a:t>
            </a:r>
            <a:endParaRPr sz="16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 sz="1600">
                <a:latin typeface="Arial"/>
                <a:ea typeface="Arial"/>
                <a:cs typeface="Arial"/>
                <a:sym typeface="Arial"/>
              </a:rPr>
              <a:t>Boolean </a:t>
            </a:r>
            <a:endParaRPr sz="16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 sz="1600">
                <a:latin typeface="Arial"/>
                <a:ea typeface="Arial"/>
                <a:cs typeface="Arial"/>
                <a:sym typeface="Arial"/>
              </a:rPr>
              <a:t>Set </a:t>
            </a:r>
            <a:endParaRPr sz="16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 sz="1600">
                <a:latin typeface="Arial"/>
                <a:ea typeface="Arial"/>
                <a:cs typeface="Arial"/>
                <a:sym typeface="Arial"/>
              </a:rPr>
              <a:t>Dictionary</a:t>
            </a:r>
            <a:endParaRPr sz="16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75"/>
          <p:cNvPicPr preferRelativeResize="0"/>
          <p:nvPr/>
        </p:nvPicPr>
        <p:blipFill rotWithShape="1">
          <a:blip r:embed="rId3">
            <a:alphaModFix/>
          </a:blip>
          <a:srcRect b="13278" l="2654" r="2539" t="16835"/>
          <a:stretch/>
        </p:blipFill>
        <p:spPr>
          <a:xfrm>
            <a:off x="743625" y="867550"/>
            <a:ext cx="7981725" cy="3272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6"/>
          <p:cNvSpPr txBox="1"/>
          <p:nvPr>
            <p:ph type="title"/>
          </p:nvPr>
        </p:nvSpPr>
        <p:spPr>
          <a:xfrm>
            <a:off x="291700" y="-4"/>
            <a:ext cx="7053600" cy="707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Numeric data type</a:t>
            </a:r>
            <a:endParaRPr/>
          </a:p>
        </p:txBody>
      </p:sp>
      <p:sp>
        <p:nvSpPr>
          <p:cNvPr id="496" name="Google Shape;496;p76"/>
          <p:cNvSpPr txBox="1"/>
          <p:nvPr>
            <p:ph idx="1" type="body"/>
          </p:nvPr>
        </p:nvSpPr>
        <p:spPr>
          <a:xfrm>
            <a:off x="255900" y="810675"/>
            <a:ext cx="8632200" cy="37536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100000"/>
              </a:lnSpc>
              <a:spcBef>
                <a:spcPts val="800"/>
              </a:spcBef>
              <a:spcAft>
                <a:spcPts val="0"/>
              </a:spcAft>
              <a:buClr>
                <a:schemeClr val="dk1"/>
              </a:buClr>
              <a:buSzPts val="275"/>
              <a:buFont typeface="Arial"/>
              <a:buNone/>
            </a:pPr>
            <a:r>
              <a:rPr lang="en" sz="5744">
                <a:latin typeface="Arial"/>
                <a:ea typeface="Arial"/>
                <a:cs typeface="Arial"/>
                <a:sym typeface="Arial"/>
              </a:rPr>
              <a:t>In Python, numeric data type represents the data which has numeric value. Numeric value can be integer, floating number or even complex numbers. These values are defined as int, float and complex class in Python. </a:t>
            </a:r>
            <a:endParaRPr sz="5744">
              <a:latin typeface="Arial"/>
              <a:ea typeface="Arial"/>
              <a:cs typeface="Arial"/>
              <a:sym typeface="Arial"/>
            </a:endParaRPr>
          </a:p>
          <a:p>
            <a:pPr indent="-319788" lvl="0" marL="457200" rtl="0" algn="l">
              <a:lnSpc>
                <a:spcPct val="100000"/>
              </a:lnSpc>
              <a:spcBef>
                <a:spcPts val="800"/>
              </a:spcBef>
              <a:spcAft>
                <a:spcPts val="0"/>
              </a:spcAft>
              <a:buSzPct val="100000"/>
              <a:buFont typeface="Arial"/>
              <a:buChar char="►"/>
            </a:pPr>
            <a:r>
              <a:rPr b="1" lang="en" sz="5744">
                <a:latin typeface="Arial"/>
                <a:ea typeface="Arial"/>
                <a:cs typeface="Arial"/>
                <a:sym typeface="Arial"/>
              </a:rPr>
              <a:t>Integers</a:t>
            </a:r>
            <a:r>
              <a:rPr lang="en" sz="5744">
                <a:latin typeface="Arial"/>
                <a:ea typeface="Arial"/>
                <a:cs typeface="Arial"/>
                <a:sym typeface="Arial"/>
              </a:rPr>
              <a:t> – This value is represented by int class. It contains positive or negative whole numbers (without fraction or decimal). In Python there is no limit to how long an integer value can be.</a:t>
            </a:r>
            <a:endParaRPr sz="5744">
              <a:latin typeface="Arial"/>
              <a:ea typeface="Arial"/>
              <a:cs typeface="Arial"/>
              <a:sym typeface="Arial"/>
            </a:endParaRPr>
          </a:p>
          <a:p>
            <a:pPr indent="-319788" lvl="0" marL="457200" rtl="0" algn="l">
              <a:lnSpc>
                <a:spcPct val="100000"/>
              </a:lnSpc>
              <a:spcBef>
                <a:spcPts val="0"/>
              </a:spcBef>
              <a:spcAft>
                <a:spcPts val="0"/>
              </a:spcAft>
              <a:buSzPct val="100000"/>
              <a:buFont typeface="Arial"/>
              <a:buChar char="►"/>
            </a:pPr>
            <a:r>
              <a:rPr b="1" lang="en" sz="5744">
                <a:latin typeface="Arial"/>
                <a:ea typeface="Arial"/>
                <a:cs typeface="Arial"/>
                <a:sym typeface="Arial"/>
              </a:rPr>
              <a:t>Float –</a:t>
            </a:r>
            <a:r>
              <a:rPr lang="en" sz="5744">
                <a:latin typeface="Arial"/>
                <a:ea typeface="Arial"/>
                <a:cs typeface="Arial"/>
                <a:sym typeface="Arial"/>
              </a:rPr>
              <a:t> This value is represented by float class. It is a real number with floating point representation. It is specified by a decimal point. Optionally, the character e or E followed by a positive or negative integer may be appended to specify scientific notation.  </a:t>
            </a:r>
            <a:endParaRPr sz="5744">
              <a:latin typeface="Arial"/>
              <a:ea typeface="Arial"/>
              <a:cs typeface="Arial"/>
              <a:sym typeface="Arial"/>
            </a:endParaRPr>
          </a:p>
          <a:p>
            <a:pPr indent="-319788" lvl="0" marL="457200" rtl="0" algn="l">
              <a:lnSpc>
                <a:spcPct val="100000"/>
              </a:lnSpc>
              <a:spcBef>
                <a:spcPts val="0"/>
              </a:spcBef>
              <a:spcAft>
                <a:spcPts val="0"/>
              </a:spcAft>
              <a:buSzPct val="100000"/>
              <a:buFont typeface="Arial"/>
              <a:buChar char="►"/>
            </a:pPr>
            <a:r>
              <a:rPr b="1" lang="en" sz="5744">
                <a:latin typeface="Arial"/>
                <a:ea typeface="Arial"/>
                <a:cs typeface="Arial"/>
                <a:sym typeface="Arial"/>
              </a:rPr>
              <a:t>Complex Numbers</a:t>
            </a:r>
            <a:r>
              <a:rPr lang="en" sz="5744">
                <a:latin typeface="Arial"/>
                <a:ea typeface="Arial"/>
                <a:cs typeface="Arial"/>
                <a:sym typeface="Arial"/>
              </a:rPr>
              <a:t> – Complex number is represented by complex class. It is specified as (real part) + (imaginary part)j. For example – 2+3j </a:t>
            </a:r>
            <a:endParaRPr sz="5744">
              <a:latin typeface="Arial"/>
              <a:ea typeface="Arial"/>
              <a:cs typeface="Arial"/>
              <a:sym typeface="Arial"/>
            </a:endParaRPr>
          </a:p>
          <a:p>
            <a:pPr indent="0" lvl="0" marL="0" rtl="0" algn="l">
              <a:lnSpc>
                <a:spcPct val="100000"/>
              </a:lnSpc>
              <a:spcBef>
                <a:spcPts val="800"/>
              </a:spcBef>
              <a:spcAft>
                <a:spcPts val="0"/>
              </a:spcAft>
              <a:buClr>
                <a:schemeClr val="dk1"/>
              </a:buClr>
              <a:buSzPct val="73333"/>
              <a:buFont typeface="Arial"/>
              <a:buNone/>
            </a:pPr>
            <a:r>
              <a:t/>
            </a:r>
            <a:endParaRPr/>
          </a:p>
          <a:p>
            <a:pPr indent="0" lvl="0" marL="0" rtl="0" algn="l">
              <a:lnSpc>
                <a:spcPct val="100000"/>
              </a:lnSpc>
              <a:spcBef>
                <a:spcPts val="800"/>
              </a:spcBef>
              <a:spcAft>
                <a:spcPts val="0"/>
              </a:spcAft>
              <a:buClr>
                <a:schemeClr val="dk1"/>
              </a:buClr>
              <a:buSzPct val="73333"/>
              <a:buFont typeface="Arial"/>
              <a:buNone/>
            </a:pPr>
            <a:r>
              <a:t/>
            </a:r>
            <a:endParaRPr/>
          </a:p>
          <a:p>
            <a:pPr indent="0" lvl="0" marL="0" rtl="0" algn="l">
              <a:lnSpc>
                <a:spcPct val="100000"/>
              </a:lnSpc>
              <a:spcBef>
                <a:spcPts val="800"/>
              </a:spcBef>
              <a:spcAft>
                <a:spcPts val="0"/>
              </a:spcAft>
              <a:buSzPct val="293333"/>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Checking the data type</a:t>
            </a:r>
            <a:endParaRPr/>
          </a:p>
        </p:txBody>
      </p:sp>
      <p:pic>
        <p:nvPicPr>
          <p:cNvPr id="502" name="Google Shape;502;p77"/>
          <p:cNvPicPr preferRelativeResize="0"/>
          <p:nvPr/>
        </p:nvPicPr>
        <p:blipFill rotWithShape="1">
          <a:blip r:embed="rId3">
            <a:alphaModFix/>
          </a:blip>
          <a:srcRect b="0" l="0" r="0" t="0"/>
          <a:stretch/>
        </p:blipFill>
        <p:spPr>
          <a:xfrm>
            <a:off x="718825" y="1198050"/>
            <a:ext cx="4771249" cy="2594500"/>
          </a:xfrm>
          <a:prstGeom prst="rect">
            <a:avLst/>
          </a:prstGeom>
          <a:noFill/>
          <a:ln>
            <a:noFill/>
          </a:ln>
        </p:spPr>
      </p:pic>
      <p:sp>
        <p:nvSpPr>
          <p:cNvPr id="503" name="Google Shape;503;p77"/>
          <p:cNvSpPr txBox="1"/>
          <p:nvPr/>
        </p:nvSpPr>
        <p:spPr>
          <a:xfrm>
            <a:off x="5800375" y="1697975"/>
            <a:ext cx="29250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Arial"/>
                <a:ea typeface="Arial"/>
                <a:cs typeface="Arial"/>
                <a:sym typeface="Arial"/>
              </a:rPr>
              <a:t>The type of data type is determined using the function type().</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Sequence Type</a:t>
            </a:r>
            <a:endParaRPr/>
          </a:p>
        </p:txBody>
      </p:sp>
      <p:sp>
        <p:nvSpPr>
          <p:cNvPr id="509" name="Google Shape;509;p78"/>
          <p:cNvSpPr txBox="1"/>
          <p:nvPr>
            <p:ph idx="1" type="body"/>
          </p:nvPr>
        </p:nvSpPr>
        <p:spPr>
          <a:xfrm>
            <a:off x="827484" y="1539688"/>
            <a:ext cx="67098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Clr>
                <a:schemeClr val="dk1"/>
              </a:buClr>
              <a:buSzPts val="1100"/>
              <a:buFont typeface="Arial"/>
              <a:buNone/>
            </a:pPr>
            <a:r>
              <a:rPr lang="en" sz="1800">
                <a:latin typeface="Arial"/>
                <a:ea typeface="Arial"/>
                <a:cs typeface="Arial"/>
                <a:sym typeface="Arial"/>
              </a:rPr>
              <a:t>In Python, sequence is the ordered collection of similar or different data types. Sequences allows to store multiple values in an organized and efficient fashion. There are several sequence types in Python – </a:t>
            </a:r>
            <a:endParaRPr sz="1800">
              <a:latin typeface="Arial"/>
              <a:ea typeface="Arial"/>
              <a:cs typeface="Arial"/>
              <a:sym typeface="Arial"/>
            </a:endParaRPr>
          </a:p>
          <a:p>
            <a:pPr indent="-342900" lvl="0" marL="457200" rtl="0" algn="l">
              <a:lnSpc>
                <a:spcPct val="100000"/>
              </a:lnSpc>
              <a:spcBef>
                <a:spcPts val="800"/>
              </a:spcBef>
              <a:spcAft>
                <a:spcPts val="0"/>
              </a:spcAft>
              <a:buSzPts val="1800"/>
              <a:buFont typeface="Arial"/>
              <a:buChar char="►"/>
            </a:pPr>
            <a:r>
              <a:rPr lang="en" sz="1800">
                <a:latin typeface="Arial"/>
                <a:ea typeface="Arial"/>
                <a:cs typeface="Arial"/>
                <a:sym typeface="Arial"/>
              </a:rPr>
              <a:t>String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sz="1800">
                <a:latin typeface="Arial"/>
                <a:ea typeface="Arial"/>
                <a:cs typeface="Arial"/>
                <a:sym typeface="Arial"/>
              </a:rPr>
              <a:t>List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sz="1800">
                <a:latin typeface="Arial"/>
                <a:ea typeface="Arial"/>
                <a:cs typeface="Arial"/>
                <a:sym typeface="Arial"/>
              </a:rPr>
              <a:t>Tuple </a:t>
            </a:r>
            <a:endParaRPr sz="1800">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t/>
            </a:r>
            <a:endParaRPr/>
          </a:p>
          <a:p>
            <a:pPr indent="0" lvl="0" marL="0" rtl="0" algn="l">
              <a:lnSpc>
                <a:spcPct val="100000"/>
              </a:lnSpc>
              <a:spcBef>
                <a:spcPts val="800"/>
              </a:spcBef>
              <a:spcAft>
                <a:spcPts val="0"/>
              </a:spcAft>
              <a:buSzPts val="11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Strings</a:t>
            </a:r>
            <a:endParaRPr/>
          </a:p>
        </p:txBody>
      </p:sp>
      <p:sp>
        <p:nvSpPr>
          <p:cNvPr id="515" name="Google Shape;515;p79"/>
          <p:cNvSpPr txBox="1"/>
          <p:nvPr>
            <p:ph idx="1" type="body"/>
          </p:nvPr>
        </p:nvSpPr>
        <p:spPr>
          <a:xfrm>
            <a:off x="594925" y="1428450"/>
            <a:ext cx="4375200" cy="22866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100000"/>
              </a:lnSpc>
              <a:spcBef>
                <a:spcPts val="800"/>
              </a:spcBef>
              <a:spcAft>
                <a:spcPts val="0"/>
              </a:spcAft>
              <a:buClr>
                <a:schemeClr val="dk1"/>
              </a:buClr>
              <a:buSzPct val="50445"/>
              <a:buFont typeface="Arial"/>
              <a:buNone/>
            </a:pPr>
            <a:r>
              <a:rPr lang="en" sz="2180">
                <a:latin typeface="Arial"/>
                <a:ea typeface="Arial"/>
                <a:cs typeface="Arial"/>
                <a:sym typeface="Arial"/>
              </a:rPr>
              <a:t>In Python, Strings are arrays of bytes representing Unicode characters. A string is a collection of one or more characters put in a single quote, double-quote or triple quote. In python there is no character data type, a character is a string of length one. It is represented by str class.</a:t>
            </a:r>
            <a:r>
              <a:rPr lang="en" sz="2080"/>
              <a:t> </a:t>
            </a:r>
            <a:endParaRPr sz="2080"/>
          </a:p>
          <a:p>
            <a:pPr indent="0" lvl="0" marL="0" rtl="0" algn="l">
              <a:lnSpc>
                <a:spcPct val="100000"/>
              </a:lnSpc>
              <a:spcBef>
                <a:spcPts val="800"/>
              </a:spcBef>
              <a:spcAft>
                <a:spcPts val="0"/>
              </a:spcAft>
              <a:buClr>
                <a:schemeClr val="dk1"/>
              </a:buClr>
              <a:buSzPct val="73333"/>
              <a:buFont typeface="Arial"/>
              <a:buNone/>
            </a:pPr>
            <a:r>
              <a:t/>
            </a:r>
            <a:endParaRPr/>
          </a:p>
          <a:p>
            <a:pPr indent="0" lvl="0" marL="0" rtl="0" algn="l">
              <a:lnSpc>
                <a:spcPct val="100000"/>
              </a:lnSpc>
              <a:spcBef>
                <a:spcPts val="800"/>
              </a:spcBef>
              <a:spcAft>
                <a:spcPts val="0"/>
              </a:spcAft>
              <a:buClr>
                <a:schemeClr val="dk1"/>
              </a:buClr>
              <a:buSzPct val="73333"/>
              <a:buFont typeface="Arial"/>
              <a:buNone/>
            </a:pPr>
            <a:r>
              <a:t/>
            </a:r>
            <a:endParaRPr/>
          </a:p>
          <a:p>
            <a:pPr indent="0" lvl="0" marL="0" rtl="0" algn="l">
              <a:lnSpc>
                <a:spcPct val="100000"/>
              </a:lnSpc>
              <a:spcBef>
                <a:spcPts val="800"/>
              </a:spcBef>
              <a:spcAft>
                <a:spcPts val="0"/>
              </a:spcAft>
              <a:buSzPct val="94623"/>
              <a:buNone/>
            </a:pPr>
            <a:r>
              <a:t/>
            </a:r>
            <a:endParaRPr/>
          </a:p>
        </p:txBody>
      </p:sp>
      <p:pic>
        <p:nvPicPr>
          <p:cNvPr id="516" name="Google Shape;516;p79"/>
          <p:cNvPicPr preferRelativeResize="0"/>
          <p:nvPr/>
        </p:nvPicPr>
        <p:blipFill rotWithShape="1">
          <a:blip r:embed="rId3">
            <a:alphaModFix/>
          </a:blip>
          <a:srcRect b="0" l="0" r="0" t="0"/>
          <a:stretch/>
        </p:blipFill>
        <p:spPr>
          <a:xfrm>
            <a:off x="5242650" y="1389850"/>
            <a:ext cx="3346374" cy="1988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0"/>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Lists</a:t>
            </a:r>
            <a:endParaRPr/>
          </a:p>
        </p:txBody>
      </p:sp>
      <p:sp>
        <p:nvSpPr>
          <p:cNvPr id="522" name="Google Shape;522;p80"/>
          <p:cNvSpPr txBox="1"/>
          <p:nvPr>
            <p:ph idx="1" type="body"/>
          </p:nvPr>
        </p:nvSpPr>
        <p:spPr>
          <a:xfrm>
            <a:off x="4437025" y="1078275"/>
            <a:ext cx="4240500" cy="3087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Clr>
                <a:schemeClr val="dk1"/>
              </a:buClr>
              <a:buSzPts val="1100"/>
              <a:buFont typeface="Arial"/>
              <a:buNone/>
            </a:pPr>
            <a:r>
              <a:rPr lang="en" sz="1700">
                <a:latin typeface="Arial"/>
                <a:ea typeface="Arial"/>
                <a:cs typeface="Arial"/>
                <a:sym typeface="Arial"/>
              </a:rPr>
              <a:t>Lists are just like the arrays, declared in other languages which is an ordered collection of data. It is very flexible as the items in a list do not need to be of the same type. Lists in Python can be created by just placing the sequence inside the square brackets[].</a:t>
            </a:r>
            <a:endParaRPr sz="1700">
              <a:latin typeface="Arial"/>
              <a:ea typeface="Arial"/>
              <a:cs typeface="Arial"/>
              <a:sym typeface="Arial"/>
            </a:endParaRPr>
          </a:p>
          <a:p>
            <a:pPr indent="0" lvl="0" marL="0" rtl="0" algn="l">
              <a:lnSpc>
                <a:spcPct val="100000"/>
              </a:lnSpc>
              <a:spcBef>
                <a:spcPts val="800"/>
              </a:spcBef>
              <a:spcAft>
                <a:spcPts val="0"/>
              </a:spcAft>
              <a:buSzPts val="1100"/>
              <a:buNone/>
            </a:pPr>
            <a:r>
              <a:t/>
            </a:r>
            <a:endParaRPr/>
          </a:p>
        </p:txBody>
      </p:sp>
      <p:pic>
        <p:nvPicPr>
          <p:cNvPr id="523" name="Google Shape;523;p80"/>
          <p:cNvPicPr preferRelativeResize="0"/>
          <p:nvPr/>
        </p:nvPicPr>
        <p:blipFill rotWithShape="1">
          <a:blip r:embed="rId3">
            <a:alphaModFix/>
          </a:blip>
          <a:srcRect b="0" l="0" r="0" t="0"/>
          <a:stretch/>
        </p:blipFill>
        <p:spPr>
          <a:xfrm>
            <a:off x="484575" y="1264200"/>
            <a:ext cx="3702125" cy="20832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1"/>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Tuples</a:t>
            </a:r>
            <a:endParaRPr/>
          </a:p>
        </p:txBody>
      </p:sp>
      <p:sp>
        <p:nvSpPr>
          <p:cNvPr id="529" name="Google Shape;529;p81"/>
          <p:cNvSpPr txBox="1"/>
          <p:nvPr>
            <p:ph idx="1" type="body"/>
          </p:nvPr>
        </p:nvSpPr>
        <p:spPr>
          <a:xfrm>
            <a:off x="484575" y="1180275"/>
            <a:ext cx="50325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00"/>
              <a:buNone/>
            </a:pPr>
            <a:r>
              <a:rPr lang="en" sz="1600">
                <a:latin typeface="Arial"/>
                <a:ea typeface="Arial"/>
                <a:cs typeface="Arial"/>
                <a:sym typeface="Arial"/>
              </a:rPr>
              <a:t>Just like list, tuple is also an ordered collection of Python objects. The only difference between tuples and list is that tuples are immutable i.e. tuples cannot be modified after it is created. It is represented by tuple class. </a:t>
            </a:r>
            <a:endParaRPr sz="1600">
              <a:latin typeface="Arial"/>
              <a:ea typeface="Arial"/>
              <a:cs typeface="Arial"/>
              <a:sym typeface="Arial"/>
            </a:endParaRPr>
          </a:p>
          <a:p>
            <a:pPr indent="0" lvl="0" marL="0" rtl="0" algn="l">
              <a:lnSpc>
                <a:spcPct val="100000"/>
              </a:lnSpc>
              <a:spcBef>
                <a:spcPts val="800"/>
              </a:spcBef>
              <a:spcAft>
                <a:spcPts val="0"/>
              </a:spcAft>
              <a:buSzPts val="1100"/>
              <a:buNone/>
            </a:pPr>
            <a:r>
              <a:rPr lang="en" sz="1600">
                <a:latin typeface="Arial"/>
                <a:ea typeface="Arial"/>
                <a:cs typeface="Arial"/>
                <a:sym typeface="Arial"/>
              </a:rPr>
              <a:t>In Python, tuples are created by placing a sequence of values separated by ‘comma’ with or without the use of parentheses for grouping of the data sequence. Tuples can contain any number of elements and of any datatype (like strings, integers, list, etc.). </a:t>
            </a:r>
            <a:endParaRPr sz="1600">
              <a:latin typeface="Arial"/>
              <a:ea typeface="Arial"/>
              <a:cs typeface="Arial"/>
              <a:sym typeface="Arial"/>
            </a:endParaRPr>
          </a:p>
        </p:txBody>
      </p:sp>
      <p:pic>
        <p:nvPicPr>
          <p:cNvPr id="530" name="Google Shape;530;p81"/>
          <p:cNvPicPr preferRelativeResize="0"/>
          <p:nvPr/>
        </p:nvPicPr>
        <p:blipFill rotWithShape="1">
          <a:blip r:embed="rId3">
            <a:alphaModFix/>
          </a:blip>
          <a:srcRect b="0" l="0" r="0" t="0"/>
          <a:stretch/>
        </p:blipFill>
        <p:spPr>
          <a:xfrm>
            <a:off x="5614475" y="1276575"/>
            <a:ext cx="3247225" cy="209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idx="1" type="body"/>
          </p:nvPr>
        </p:nvSpPr>
        <p:spPr>
          <a:xfrm>
            <a:off x="827475" y="474975"/>
            <a:ext cx="6709800" cy="3614400"/>
          </a:xfrm>
          <a:prstGeom prst="rect">
            <a:avLst/>
          </a:prstGeom>
          <a:noFill/>
          <a:ln>
            <a:noFill/>
          </a:ln>
        </p:spPr>
        <p:txBody>
          <a:bodyPr anchorCtr="0" anchor="t" bIns="34275" lIns="68575" spcFirstLastPara="1" rIns="68575" wrap="square" tIns="34275">
            <a:normAutofit lnSpcReduction="20000"/>
          </a:bodyPr>
          <a:lstStyle/>
          <a:p>
            <a:pPr indent="-177800" lvl="0" marL="254000" rtl="0" algn="l">
              <a:lnSpc>
                <a:spcPct val="100000"/>
              </a:lnSpc>
              <a:spcBef>
                <a:spcPts val="0"/>
              </a:spcBef>
              <a:spcAft>
                <a:spcPts val="0"/>
              </a:spcAft>
              <a:buSzPts val="1200"/>
              <a:buNone/>
            </a:pPr>
            <a:r>
              <a:rPr b="1" lang="en" sz="1600"/>
              <a:t>RECURSION</a:t>
            </a:r>
            <a:r>
              <a:rPr lang="en" sz="1600"/>
              <a:t>:</a:t>
            </a:r>
            <a:endParaRPr sz="1600"/>
          </a:p>
          <a:p>
            <a:pPr indent="-177800" lvl="0" marL="254000" rtl="0" algn="l">
              <a:lnSpc>
                <a:spcPct val="100000"/>
              </a:lnSpc>
              <a:spcBef>
                <a:spcPts val="0"/>
              </a:spcBef>
              <a:spcAft>
                <a:spcPts val="0"/>
              </a:spcAft>
              <a:buSzPts val="1200"/>
              <a:buNone/>
            </a:pPr>
            <a:r>
              <a:rPr lang="en" sz="1300"/>
              <a:t>		                </a:t>
            </a:r>
            <a:r>
              <a:rPr lang="en" sz="1400">
                <a:solidFill>
                  <a:srgbClr val="202124"/>
                </a:solidFill>
                <a:highlight>
                  <a:srgbClr val="FFFFFF"/>
                </a:highlight>
                <a:latin typeface="Arial"/>
                <a:ea typeface="Arial"/>
                <a:cs typeface="Arial"/>
                <a:sym typeface="Arial"/>
              </a:rPr>
              <a:t>It is technique of solving a problem by breaking it down into smaller and smaller sub-problems until you get to a small enough problem that it can be easily solved.</a:t>
            </a:r>
            <a:endParaRPr sz="1400">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t/>
            </a:r>
            <a:endParaRPr sz="1400">
              <a:solidFill>
                <a:srgbClr val="202124"/>
              </a:solidFill>
              <a:highlight>
                <a:srgbClr val="FFFFFF"/>
              </a:highlight>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400">
                <a:solidFill>
                  <a:srgbClr val="202124"/>
                </a:solidFill>
                <a:highlight>
                  <a:srgbClr val="FFFFFF"/>
                </a:highlight>
                <a:latin typeface="Arial"/>
                <a:ea typeface="Arial"/>
                <a:cs typeface="Arial"/>
                <a:sym typeface="Arial"/>
              </a:rPr>
              <a:t>Recursion involves a function calling itself until a specific condition is met</a:t>
            </a:r>
            <a:endParaRPr sz="1400">
              <a:solidFill>
                <a:srgbClr val="202124"/>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SzPts val="1100"/>
              <a:buNone/>
            </a:pPr>
            <a:r>
              <a:t/>
            </a:r>
            <a:endParaRPr sz="1400">
              <a:solidFill>
                <a:srgbClr val="202124"/>
              </a:solidFill>
              <a:highlight>
                <a:srgbClr val="FFFFFF"/>
              </a:highlight>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400">
                <a:solidFill>
                  <a:srgbClr val="202124"/>
                </a:solidFill>
                <a:highlight>
                  <a:srgbClr val="FFFFFF"/>
                </a:highlight>
                <a:latin typeface="Arial"/>
                <a:ea typeface="Arial"/>
                <a:cs typeface="Arial"/>
                <a:sym typeface="Arial"/>
              </a:rPr>
              <a:t>Every recursive solution has two major cases.</a:t>
            </a:r>
            <a:endParaRPr sz="1300"/>
          </a:p>
          <a:p>
            <a:pPr indent="0" lvl="0" marL="0" rtl="0" algn="l">
              <a:lnSpc>
                <a:spcPct val="100000"/>
              </a:lnSpc>
              <a:spcBef>
                <a:spcPts val="0"/>
              </a:spcBef>
              <a:spcAft>
                <a:spcPts val="0"/>
              </a:spcAft>
              <a:buSzPts val="1100"/>
              <a:buNone/>
            </a:pPr>
            <a:r>
              <a:t/>
            </a:r>
            <a:endParaRPr sz="1300"/>
          </a:p>
          <a:p>
            <a:pPr indent="-330200" lvl="1" marL="1371600" rtl="0" algn="l">
              <a:lnSpc>
                <a:spcPct val="100000"/>
              </a:lnSpc>
              <a:spcBef>
                <a:spcPts val="0"/>
              </a:spcBef>
              <a:spcAft>
                <a:spcPts val="0"/>
              </a:spcAft>
              <a:buSzPts val="1600"/>
              <a:buChar char="➢"/>
            </a:pPr>
            <a:r>
              <a:rPr b="1" lang="en" sz="1600"/>
              <a:t>BASE CASE</a:t>
            </a:r>
            <a:r>
              <a:rPr lang="en" sz="1600"/>
              <a:t>:</a:t>
            </a:r>
            <a:endParaRPr sz="1600"/>
          </a:p>
          <a:p>
            <a:pPr indent="0" lvl="0" marL="1371600" rtl="0" algn="l">
              <a:lnSpc>
                <a:spcPct val="100000"/>
              </a:lnSpc>
              <a:spcBef>
                <a:spcPts val="0"/>
              </a:spcBef>
              <a:spcAft>
                <a:spcPts val="0"/>
              </a:spcAft>
              <a:buSzPts val="1100"/>
              <a:buNone/>
            </a:pPr>
            <a:r>
              <a:rPr lang="en" sz="1300"/>
              <a:t>	       </a:t>
            </a:r>
            <a:r>
              <a:rPr lang="en" sz="1400">
                <a:solidFill>
                  <a:srgbClr val="202124"/>
                </a:solidFill>
                <a:highlight>
                  <a:srgbClr val="FFFFFF"/>
                </a:highlight>
                <a:latin typeface="Arial"/>
                <a:ea typeface="Arial"/>
                <a:cs typeface="Arial"/>
                <a:sym typeface="Arial"/>
              </a:rPr>
              <a:t> In which the problem is simple enough to be solved directly without making any further calls to the same function .</a:t>
            </a:r>
            <a:endParaRPr sz="1400">
              <a:solidFill>
                <a:srgbClr val="202124"/>
              </a:solidFill>
              <a:highlight>
                <a:srgbClr val="FFFFFF"/>
              </a:highlight>
              <a:latin typeface="Arial"/>
              <a:ea typeface="Arial"/>
              <a:cs typeface="Arial"/>
              <a:sym typeface="Arial"/>
            </a:endParaRPr>
          </a:p>
          <a:p>
            <a:pPr indent="0" lvl="0" marL="1371600" rtl="0" algn="l">
              <a:lnSpc>
                <a:spcPct val="100000"/>
              </a:lnSpc>
              <a:spcBef>
                <a:spcPts val="0"/>
              </a:spcBef>
              <a:spcAft>
                <a:spcPts val="0"/>
              </a:spcAft>
              <a:buSzPts val="1100"/>
              <a:buNone/>
            </a:pPr>
            <a:r>
              <a:t/>
            </a:r>
            <a:endParaRPr sz="1300"/>
          </a:p>
          <a:p>
            <a:pPr indent="-330200" lvl="1" marL="1371600" rtl="0" algn="l">
              <a:lnSpc>
                <a:spcPct val="100000"/>
              </a:lnSpc>
              <a:spcBef>
                <a:spcPts val="0"/>
              </a:spcBef>
              <a:spcAft>
                <a:spcPts val="0"/>
              </a:spcAft>
              <a:buSzPts val="1600"/>
              <a:buChar char="➢"/>
            </a:pPr>
            <a:r>
              <a:rPr b="1" lang="en" sz="1600"/>
              <a:t>RECURSIVE CASE</a:t>
            </a:r>
            <a:r>
              <a:rPr lang="en" sz="1600"/>
              <a:t>:</a:t>
            </a:r>
            <a:endParaRPr sz="1600"/>
          </a:p>
          <a:p>
            <a:pPr indent="0" lvl="0" marL="1371600" rtl="0" algn="l">
              <a:lnSpc>
                <a:spcPct val="100000"/>
              </a:lnSpc>
              <a:spcBef>
                <a:spcPts val="0"/>
              </a:spcBef>
              <a:spcAft>
                <a:spcPts val="0"/>
              </a:spcAft>
              <a:buSzPts val="1100"/>
              <a:buNone/>
            </a:pPr>
            <a:r>
              <a:rPr lang="en" sz="1300"/>
              <a:t>	       	      </a:t>
            </a:r>
            <a:r>
              <a:rPr lang="en" sz="1400">
                <a:solidFill>
                  <a:srgbClr val="202124"/>
                </a:solidFill>
                <a:highlight>
                  <a:srgbClr val="FFFFFF"/>
                </a:highlight>
                <a:latin typeface="Arial"/>
                <a:ea typeface="Arial"/>
                <a:cs typeface="Arial"/>
                <a:sym typeface="Arial"/>
              </a:rPr>
              <a:t> In which  first the problem at hand is divided into simpler sub-parts. Second the function calls itself but with sub-parts of the problem obtained in the first step. Third the result is obtained by combining the solution of simpler sub-parts.</a:t>
            </a:r>
            <a:endParaRPr sz="14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100"/>
              <a:buNone/>
            </a:pPr>
            <a:r>
              <a:t/>
            </a:r>
            <a:endParaRPr sz="12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 sz="1100"/>
              <a:t> </a:t>
            </a:r>
            <a:endParaRPr sz="11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Boolean</a:t>
            </a:r>
            <a:endParaRPr/>
          </a:p>
        </p:txBody>
      </p:sp>
      <p:sp>
        <p:nvSpPr>
          <p:cNvPr id="536" name="Google Shape;536;p82"/>
          <p:cNvSpPr txBox="1"/>
          <p:nvPr>
            <p:ph idx="1" type="body"/>
          </p:nvPr>
        </p:nvSpPr>
        <p:spPr>
          <a:xfrm>
            <a:off x="4423300" y="1547938"/>
            <a:ext cx="4130100" cy="3146700"/>
          </a:xfrm>
          <a:prstGeom prst="rect">
            <a:avLst/>
          </a:prstGeom>
          <a:noFill/>
          <a:ln>
            <a:noFill/>
          </a:ln>
        </p:spPr>
        <p:txBody>
          <a:bodyPr anchorCtr="0" anchor="t" bIns="34275" lIns="68575" spcFirstLastPara="1" rIns="68575" wrap="square" tIns="34275">
            <a:normAutofit fontScale="62500" lnSpcReduction="10000"/>
          </a:bodyPr>
          <a:lstStyle/>
          <a:p>
            <a:pPr indent="0" lvl="0" marL="0" rtl="0" algn="l">
              <a:lnSpc>
                <a:spcPct val="115000"/>
              </a:lnSpc>
              <a:spcBef>
                <a:spcPts val="800"/>
              </a:spcBef>
              <a:spcAft>
                <a:spcPts val="0"/>
              </a:spcAft>
              <a:buSzPct val="73333"/>
              <a:buNone/>
            </a:pPr>
            <a:r>
              <a:rPr lang="en" sz="2400">
                <a:latin typeface="Arial"/>
                <a:ea typeface="Arial"/>
                <a:cs typeface="Arial"/>
                <a:sym typeface="Arial"/>
              </a:rPr>
              <a:t>Data type with one of the two built-in values, True or False. Boolean objects that are equal to True are truthy (true), and those equal to False are falsy (false). But non-Boolean objects can be evaluated in Boolean context as well and determined to be true or false. It is denoted by the class bool.</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ct val="45833"/>
              <a:buFont typeface="Arial"/>
              <a:buNone/>
            </a:pPr>
            <a:r>
              <a:rPr lang="en" sz="2400">
                <a:latin typeface="Arial"/>
                <a:ea typeface="Arial"/>
                <a:cs typeface="Arial"/>
                <a:sym typeface="Arial"/>
              </a:rPr>
              <a:t>True and False with capital ‘T’ and ‘F’ are valid booleans otherwise python will throw an error.</a:t>
            </a:r>
            <a:endParaRPr sz="2400">
              <a:latin typeface="Arial"/>
              <a:ea typeface="Arial"/>
              <a:cs typeface="Arial"/>
              <a:sym typeface="Arial"/>
            </a:endParaRPr>
          </a:p>
          <a:p>
            <a:pPr indent="0" lvl="0" marL="457200" marR="228600" rtl="0" algn="l">
              <a:lnSpc>
                <a:spcPct val="105555"/>
              </a:lnSpc>
              <a:spcBef>
                <a:spcPts val="3000"/>
              </a:spcBef>
              <a:spcAft>
                <a:spcPts val="0"/>
              </a:spcAft>
              <a:buSzPct val="130370"/>
              <a:buNone/>
            </a:pPr>
            <a:r>
              <a:t/>
            </a:r>
            <a:endParaRPr sz="1350">
              <a:solidFill>
                <a:srgbClr val="273239"/>
              </a:solidFill>
              <a:highlight>
                <a:srgbClr val="FFFFFF"/>
              </a:highlight>
              <a:latin typeface="Arial"/>
              <a:ea typeface="Arial"/>
              <a:cs typeface="Arial"/>
              <a:sym typeface="Arial"/>
            </a:endParaRPr>
          </a:p>
          <a:p>
            <a:pPr indent="0" lvl="0" marL="0" rtl="0" algn="l">
              <a:lnSpc>
                <a:spcPct val="100000"/>
              </a:lnSpc>
              <a:spcBef>
                <a:spcPts val="1500"/>
              </a:spcBef>
              <a:spcAft>
                <a:spcPts val="0"/>
              </a:spcAft>
              <a:buSzPct val="110000"/>
              <a:buNone/>
            </a:pPr>
            <a:r>
              <a:t/>
            </a:r>
            <a:endParaRPr sz="1600">
              <a:latin typeface="Arial"/>
              <a:ea typeface="Arial"/>
              <a:cs typeface="Arial"/>
              <a:sym typeface="Arial"/>
            </a:endParaRPr>
          </a:p>
        </p:txBody>
      </p:sp>
      <p:pic>
        <p:nvPicPr>
          <p:cNvPr id="537" name="Google Shape;537;p82"/>
          <p:cNvPicPr preferRelativeResize="0"/>
          <p:nvPr/>
        </p:nvPicPr>
        <p:blipFill rotWithShape="1">
          <a:blip r:embed="rId3">
            <a:alphaModFix/>
          </a:blip>
          <a:srcRect b="0" l="0" r="0" t="0"/>
          <a:stretch/>
        </p:blipFill>
        <p:spPr>
          <a:xfrm>
            <a:off x="484575" y="1681575"/>
            <a:ext cx="3413975" cy="2011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3"/>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Set</a:t>
            </a:r>
            <a:endParaRPr/>
          </a:p>
        </p:txBody>
      </p:sp>
      <p:sp>
        <p:nvSpPr>
          <p:cNvPr id="543" name="Google Shape;543;p83"/>
          <p:cNvSpPr txBox="1"/>
          <p:nvPr>
            <p:ph idx="1" type="body"/>
          </p:nvPr>
        </p:nvSpPr>
        <p:spPr>
          <a:xfrm>
            <a:off x="484575" y="1303100"/>
            <a:ext cx="4919100" cy="31467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00000"/>
              </a:lnSpc>
              <a:spcBef>
                <a:spcPts val="800"/>
              </a:spcBef>
              <a:spcAft>
                <a:spcPts val="0"/>
              </a:spcAft>
              <a:buClr>
                <a:schemeClr val="dk1"/>
              </a:buClr>
              <a:buSzPts val="1100"/>
              <a:buFont typeface="Arial"/>
              <a:buNone/>
            </a:pPr>
            <a:r>
              <a:rPr lang="en" sz="1600">
                <a:latin typeface="Arial"/>
                <a:ea typeface="Arial"/>
                <a:cs typeface="Arial"/>
                <a:sym typeface="Arial"/>
              </a:rPr>
              <a:t>In Python, Set is an unordered collection of data type that is iterable, mutable and has no duplicate elements. The order of elements in a set is undefined though it may consist of various elements. </a:t>
            </a:r>
            <a:endParaRPr sz="1600">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 sz="1600">
                <a:latin typeface="Arial"/>
                <a:ea typeface="Arial"/>
                <a:cs typeface="Arial"/>
                <a:sym typeface="Arial"/>
              </a:rPr>
              <a:t>Sets can be created by using the built-in set() function with an iterable object or a sequence by placing the sequence inside curly braces, separated by ‘comma’. Type of elements in a set need not be the same, various mixed-up data type values can also be passed to the set. </a:t>
            </a:r>
            <a:endParaRPr sz="1600">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t/>
            </a:r>
            <a:endParaRPr/>
          </a:p>
          <a:p>
            <a:pPr indent="0" lvl="0" marL="0" rtl="0" algn="l">
              <a:lnSpc>
                <a:spcPct val="100000"/>
              </a:lnSpc>
              <a:spcBef>
                <a:spcPts val="800"/>
              </a:spcBef>
              <a:spcAft>
                <a:spcPts val="0"/>
              </a:spcAft>
              <a:buSzPts val="1100"/>
              <a:buNone/>
            </a:pPr>
            <a:r>
              <a:t/>
            </a:r>
            <a:endParaRPr/>
          </a:p>
        </p:txBody>
      </p:sp>
      <p:pic>
        <p:nvPicPr>
          <p:cNvPr id="544" name="Google Shape;544;p83"/>
          <p:cNvPicPr preferRelativeResize="0"/>
          <p:nvPr/>
        </p:nvPicPr>
        <p:blipFill rotWithShape="1">
          <a:blip r:embed="rId3">
            <a:alphaModFix/>
          </a:blip>
          <a:srcRect b="0" l="0" r="0" t="0"/>
          <a:stretch/>
        </p:blipFill>
        <p:spPr>
          <a:xfrm>
            <a:off x="5502925" y="1303100"/>
            <a:ext cx="3172850" cy="24274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4"/>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Dictionary</a:t>
            </a:r>
            <a:endParaRPr/>
          </a:p>
        </p:txBody>
      </p:sp>
      <p:sp>
        <p:nvSpPr>
          <p:cNvPr id="550" name="Google Shape;550;p84"/>
          <p:cNvSpPr txBox="1"/>
          <p:nvPr>
            <p:ph idx="1" type="body"/>
          </p:nvPr>
        </p:nvSpPr>
        <p:spPr>
          <a:xfrm>
            <a:off x="678750" y="1229875"/>
            <a:ext cx="72657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Clr>
                <a:schemeClr val="dk1"/>
              </a:buClr>
              <a:buSzPts val="1100"/>
              <a:buFont typeface="Arial"/>
              <a:buNone/>
            </a:pPr>
            <a:r>
              <a:rPr lang="en">
                <a:latin typeface="Arial"/>
                <a:ea typeface="Arial"/>
                <a:cs typeface="Arial"/>
                <a:sym typeface="Arial"/>
              </a:rPr>
              <a:t>Dictionary in Python is an unordered collection of data values, used to store data values like a map, which unlike other Data Types that hold only single value as an element, Dictionary holds key:value pair. Key-value is provided in the dictionary to make it more optimized. Each key-value pair in a Dictionary is separated by a colon :, whereas each key is separated by a ‘comma’.</a:t>
            </a:r>
            <a:endParaRPr>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
                <a:latin typeface="Arial"/>
                <a:ea typeface="Arial"/>
                <a:cs typeface="Arial"/>
                <a:sym typeface="Arial"/>
              </a:rPr>
              <a:t>In Python, a Dictionary can be created by placing a sequence of elements within curly {} braces, separated by ‘comma’. Values in a dictionary can be of any datatype and can be duplicated, whereas keys can’t be repeated and must be immutable. Dictionary can also be created by the built-in function dict(). An empty dictionary can be created by just placing it to curly braces{}.</a:t>
            </a:r>
            <a:endParaRPr>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t/>
            </a:r>
            <a:endParaRPr/>
          </a:p>
          <a:p>
            <a:pPr indent="0" lvl="0" marL="0" rtl="0" algn="l">
              <a:lnSpc>
                <a:spcPct val="100000"/>
              </a:lnSpc>
              <a:spcBef>
                <a:spcPts val="800"/>
              </a:spcBef>
              <a:spcAft>
                <a:spcPts val="0"/>
              </a:spcAft>
              <a:buSzPts val="11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85"/>
          <p:cNvPicPr preferRelativeResize="0"/>
          <p:nvPr/>
        </p:nvPicPr>
        <p:blipFill rotWithShape="1">
          <a:blip r:embed="rId3">
            <a:alphaModFix/>
          </a:blip>
          <a:srcRect b="0" l="0" r="0" t="0"/>
          <a:stretch/>
        </p:blipFill>
        <p:spPr>
          <a:xfrm>
            <a:off x="1388150" y="1015100"/>
            <a:ext cx="5796600" cy="3113300"/>
          </a:xfrm>
          <a:prstGeom prst="rect">
            <a:avLst/>
          </a:prstGeom>
          <a:noFill/>
          <a:ln>
            <a:noFill/>
          </a:ln>
        </p:spPr>
      </p:pic>
      <p:sp>
        <p:nvSpPr>
          <p:cNvPr id="556" name="Google Shape;556;p85"/>
          <p:cNvSpPr txBox="1"/>
          <p:nvPr/>
        </p:nvSpPr>
        <p:spPr>
          <a:xfrm>
            <a:off x="966725" y="309850"/>
            <a:ext cx="4325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entury Gothic"/>
                <a:ea typeface="Century Gothic"/>
                <a:cs typeface="Century Gothic"/>
                <a:sym typeface="Century Gothic"/>
              </a:rPr>
              <a:t>Dictionary</a:t>
            </a:r>
            <a:endParaRPr b="0" i="0" sz="2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6"/>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Arithmetic Operators</a:t>
            </a:r>
            <a:endParaRPr/>
          </a:p>
        </p:txBody>
      </p:sp>
      <p:sp>
        <p:nvSpPr>
          <p:cNvPr id="562" name="Google Shape;562;p86"/>
          <p:cNvSpPr txBox="1"/>
          <p:nvPr>
            <p:ph idx="1" type="body"/>
          </p:nvPr>
        </p:nvSpPr>
        <p:spPr>
          <a:xfrm>
            <a:off x="852275" y="1389850"/>
            <a:ext cx="6955800" cy="31467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800"/>
              </a:spcBef>
              <a:spcAft>
                <a:spcPts val="0"/>
              </a:spcAft>
              <a:buClr>
                <a:schemeClr val="dk1"/>
              </a:buClr>
              <a:buSzPts val="852"/>
              <a:buFont typeface="Arial"/>
              <a:buNone/>
            </a:pPr>
            <a:r>
              <a:rPr lang="en" sz="1762">
                <a:latin typeface="Arial"/>
                <a:ea typeface="Arial"/>
                <a:cs typeface="Arial"/>
                <a:sym typeface="Arial"/>
              </a:rPr>
              <a:t>Arithmetic operators are used to perform mathematical operations like addition, subtraction, multiplication and division.</a:t>
            </a:r>
            <a:endParaRPr sz="1762">
              <a:latin typeface="Arial"/>
              <a:ea typeface="Arial"/>
              <a:cs typeface="Arial"/>
              <a:sym typeface="Arial"/>
            </a:endParaRPr>
          </a:p>
          <a:p>
            <a:pPr indent="0" lvl="0" marL="0" rtl="0" algn="l">
              <a:lnSpc>
                <a:spcPct val="80000"/>
              </a:lnSpc>
              <a:spcBef>
                <a:spcPts val="800"/>
              </a:spcBef>
              <a:spcAft>
                <a:spcPts val="0"/>
              </a:spcAft>
              <a:buClr>
                <a:schemeClr val="dk1"/>
              </a:buClr>
              <a:buSzPts val="852"/>
              <a:buFont typeface="Arial"/>
              <a:buNone/>
            </a:pPr>
            <a:r>
              <a:rPr lang="en" sz="1762">
                <a:latin typeface="Arial"/>
                <a:ea typeface="Arial"/>
                <a:cs typeface="Arial"/>
                <a:sym typeface="Arial"/>
              </a:rPr>
              <a:t>There are 7 arithmetic operators in Python :</a:t>
            </a:r>
            <a:endParaRPr sz="1762">
              <a:latin typeface="Arial"/>
              <a:ea typeface="Arial"/>
              <a:cs typeface="Arial"/>
              <a:sym typeface="Arial"/>
            </a:endParaRPr>
          </a:p>
          <a:p>
            <a:pPr indent="-340517" lvl="0" marL="457200" rtl="0" algn="l">
              <a:lnSpc>
                <a:spcPct val="80000"/>
              </a:lnSpc>
              <a:spcBef>
                <a:spcPts val="800"/>
              </a:spcBef>
              <a:spcAft>
                <a:spcPts val="0"/>
              </a:spcAft>
              <a:buSzPts val="1763"/>
              <a:buFont typeface="Arial"/>
              <a:buChar char="►"/>
            </a:pPr>
            <a:r>
              <a:rPr lang="en" sz="1762">
                <a:latin typeface="Arial"/>
                <a:ea typeface="Arial"/>
                <a:cs typeface="Arial"/>
                <a:sym typeface="Arial"/>
              </a:rPr>
              <a:t>Addition</a:t>
            </a:r>
            <a:endParaRPr sz="1762">
              <a:latin typeface="Arial"/>
              <a:ea typeface="Arial"/>
              <a:cs typeface="Arial"/>
              <a:sym typeface="Arial"/>
            </a:endParaRPr>
          </a:p>
          <a:p>
            <a:pPr indent="-340517" lvl="0" marL="457200" rtl="0" algn="l">
              <a:lnSpc>
                <a:spcPct val="80000"/>
              </a:lnSpc>
              <a:spcBef>
                <a:spcPts val="0"/>
              </a:spcBef>
              <a:spcAft>
                <a:spcPts val="0"/>
              </a:spcAft>
              <a:buSzPts val="1763"/>
              <a:buFont typeface="Arial"/>
              <a:buChar char="►"/>
            </a:pPr>
            <a:r>
              <a:rPr lang="en" sz="1762">
                <a:latin typeface="Arial"/>
                <a:ea typeface="Arial"/>
                <a:cs typeface="Arial"/>
                <a:sym typeface="Arial"/>
              </a:rPr>
              <a:t>Subtraction</a:t>
            </a:r>
            <a:endParaRPr sz="1762">
              <a:latin typeface="Arial"/>
              <a:ea typeface="Arial"/>
              <a:cs typeface="Arial"/>
              <a:sym typeface="Arial"/>
            </a:endParaRPr>
          </a:p>
          <a:p>
            <a:pPr indent="-340517" lvl="0" marL="457200" rtl="0" algn="l">
              <a:lnSpc>
                <a:spcPct val="80000"/>
              </a:lnSpc>
              <a:spcBef>
                <a:spcPts val="0"/>
              </a:spcBef>
              <a:spcAft>
                <a:spcPts val="0"/>
              </a:spcAft>
              <a:buSzPts val="1763"/>
              <a:buFont typeface="Arial"/>
              <a:buChar char="►"/>
            </a:pPr>
            <a:r>
              <a:rPr lang="en" sz="1762">
                <a:latin typeface="Arial"/>
                <a:ea typeface="Arial"/>
                <a:cs typeface="Arial"/>
                <a:sym typeface="Arial"/>
              </a:rPr>
              <a:t>Multiplication</a:t>
            </a:r>
            <a:endParaRPr sz="1762">
              <a:latin typeface="Arial"/>
              <a:ea typeface="Arial"/>
              <a:cs typeface="Arial"/>
              <a:sym typeface="Arial"/>
            </a:endParaRPr>
          </a:p>
          <a:p>
            <a:pPr indent="-340517" lvl="0" marL="457200" rtl="0" algn="l">
              <a:lnSpc>
                <a:spcPct val="80000"/>
              </a:lnSpc>
              <a:spcBef>
                <a:spcPts val="0"/>
              </a:spcBef>
              <a:spcAft>
                <a:spcPts val="0"/>
              </a:spcAft>
              <a:buSzPts val="1763"/>
              <a:buFont typeface="Arial"/>
              <a:buChar char="►"/>
            </a:pPr>
            <a:r>
              <a:rPr lang="en" sz="1762">
                <a:latin typeface="Arial"/>
                <a:ea typeface="Arial"/>
                <a:cs typeface="Arial"/>
                <a:sym typeface="Arial"/>
              </a:rPr>
              <a:t>Division</a:t>
            </a:r>
            <a:endParaRPr sz="1762">
              <a:latin typeface="Arial"/>
              <a:ea typeface="Arial"/>
              <a:cs typeface="Arial"/>
              <a:sym typeface="Arial"/>
            </a:endParaRPr>
          </a:p>
          <a:p>
            <a:pPr indent="-340517" lvl="0" marL="457200" rtl="0" algn="l">
              <a:lnSpc>
                <a:spcPct val="80000"/>
              </a:lnSpc>
              <a:spcBef>
                <a:spcPts val="0"/>
              </a:spcBef>
              <a:spcAft>
                <a:spcPts val="0"/>
              </a:spcAft>
              <a:buSzPts val="1763"/>
              <a:buFont typeface="Arial"/>
              <a:buChar char="►"/>
            </a:pPr>
            <a:r>
              <a:rPr lang="en" sz="1762">
                <a:latin typeface="Arial"/>
                <a:ea typeface="Arial"/>
                <a:cs typeface="Arial"/>
                <a:sym typeface="Arial"/>
              </a:rPr>
              <a:t>Modulus</a:t>
            </a:r>
            <a:endParaRPr sz="1762">
              <a:latin typeface="Arial"/>
              <a:ea typeface="Arial"/>
              <a:cs typeface="Arial"/>
              <a:sym typeface="Arial"/>
            </a:endParaRPr>
          </a:p>
          <a:p>
            <a:pPr indent="-340517" lvl="0" marL="457200" rtl="0" algn="l">
              <a:lnSpc>
                <a:spcPct val="80000"/>
              </a:lnSpc>
              <a:spcBef>
                <a:spcPts val="0"/>
              </a:spcBef>
              <a:spcAft>
                <a:spcPts val="0"/>
              </a:spcAft>
              <a:buSzPts val="1763"/>
              <a:buFont typeface="Arial"/>
              <a:buChar char="►"/>
            </a:pPr>
            <a:r>
              <a:rPr lang="en" sz="1762">
                <a:latin typeface="Arial"/>
                <a:ea typeface="Arial"/>
                <a:cs typeface="Arial"/>
                <a:sym typeface="Arial"/>
              </a:rPr>
              <a:t>Exponentiation</a:t>
            </a:r>
            <a:endParaRPr sz="1762">
              <a:latin typeface="Arial"/>
              <a:ea typeface="Arial"/>
              <a:cs typeface="Arial"/>
              <a:sym typeface="Arial"/>
            </a:endParaRPr>
          </a:p>
          <a:p>
            <a:pPr indent="-340517" lvl="0" marL="457200" rtl="0" algn="l">
              <a:lnSpc>
                <a:spcPct val="80000"/>
              </a:lnSpc>
              <a:spcBef>
                <a:spcPts val="0"/>
              </a:spcBef>
              <a:spcAft>
                <a:spcPts val="0"/>
              </a:spcAft>
              <a:buSzPts val="1763"/>
              <a:buFont typeface="Arial"/>
              <a:buChar char="►"/>
            </a:pPr>
            <a:r>
              <a:rPr lang="en" sz="1762">
                <a:latin typeface="Arial"/>
                <a:ea typeface="Arial"/>
                <a:cs typeface="Arial"/>
                <a:sym typeface="Arial"/>
              </a:rPr>
              <a:t>Floor division</a:t>
            </a:r>
            <a:endParaRPr sz="1762">
              <a:latin typeface="Arial"/>
              <a:ea typeface="Arial"/>
              <a:cs typeface="Arial"/>
              <a:sym typeface="Arial"/>
            </a:endParaRPr>
          </a:p>
          <a:p>
            <a:pPr indent="0" lvl="0" marL="0" rtl="0" algn="l">
              <a:lnSpc>
                <a:spcPct val="80000"/>
              </a:lnSpc>
              <a:spcBef>
                <a:spcPts val="800"/>
              </a:spcBef>
              <a:spcAft>
                <a:spcPts val="0"/>
              </a:spcAft>
              <a:buSzPts val="852"/>
              <a:buNone/>
            </a:pPr>
            <a:r>
              <a:t/>
            </a:r>
            <a:endParaRPr sz="1162"/>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7"/>
          <p:cNvSpPr txBox="1"/>
          <p:nvPr>
            <p:ph idx="1" type="body"/>
          </p:nvPr>
        </p:nvSpPr>
        <p:spPr>
          <a:xfrm>
            <a:off x="641584" y="597738"/>
            <a:ext cx="6709800" cy="3146700"/>
          </a:xfrm>
          <a:prstGeom prst="rect">
            <a:avLst/>
          </a:prstGeom>
          <a:noFill/>
          <a:ln>
            <a:noFill/>
          </a:ln>
        </p:spPr>
        <p:txBody>
          <a:bodyPr anchorCtr="0" anchor="t" bIns="34275" lIns="68575" spcFirstLastPara="1" rIns="68575" wrap="square" tIns="34275">
            <a:normAutofit/>
          </a:bodyPr>
          <a:lstStyle/>
          <a:p>
            <a:pPr indent="-311150" lvl="0" marL="457200" rtl="0" algn="l">
              <a:lnSpc>
                <a:spcPct val="100000"/>
              </a:lnSpc>
              <a:spcBef>
                <a:spcPts val="800"/>
              </a:spcBef>
              <a:spcAft>
                <a:spcPts val="0"/>
              </a:spcAft>
              <a:buClr>
                <a:srgbClr val="273239"/>
              </a:buClr>
              <a:buSzPts val="1300"/>
              <a:buFont typeface="Arial"/>
              <a:buAutoNum type="arabicPeriod"/>
            </a:pPr>
            <a:r>
              <a:rPr b="1" lang="en" sz="1300">
                <a:solidFill>
                  <a:srgbClr val="273239"/>
                </a:solidFill>
                <a:latin typeface="Arial"/>
                <a:ea typeface="Arial"/>
                <a:cs typeface="Arial"/>
                <a:sym typeface="Arial"/>
              </a:rPr>
              <a:t>Addition Operator : </a:t>
            </a:r>
            <a:r>
              <a:rPr lang="en" sz="1300">
                <a:solidFill>
                  <a:srgbClr val="273239"/>
                </a:solidFill>
                <a:latin typeface="Arial"/>
                <a:ea typeface="Arial"/>
                <a:cs typeface="Arial"/>
                <a:sym typeface="Arial"/>
              </a:rPr>
              <a:t>In Python, </a:t>
            </a:r>
            <a:r>
              <a:rPr b="1" lang="en" sz="1300">
                <a:solidFill>
                  <a:srgbClr val="273239"/>
                </a:solidFill>
                <a:latin typeface="Arial"/>
                <a:ea typeface="Arial"/>
                <a:cs typeface="Arial"/>
                <a:sym typeface="Arial"/>
              </a:rPr>
              <a:t>+</a:t>
            </a:r>
            <a:r>
              <a:rPr lang="en" sz="1300">
                <a:solidFill>
                  <a:srgbClr val="273239"/>
                </a:solidFill>
                <a:latin typeface="Arial"/>
                <a:ea typeface="Arial"/>
                <a:cs typeface="Arial"/>
                <a:sym typeface="Arial"/>
              </a:rPr>
              <a:t> is the addition operator. It is used to add 2 values.</a:t>
            </a:r>
            <a:endParaRPr sz="1300">
              <a:solidFill>
                <a:srgbClr val="273239"/>
              </a:solidFill>
              <a:latin typeface="Arial"/>
              <a:ea typeface="Arial"/>
              <a:cs typeface="Arial"/>
              <a:sym typeface="Arial"/>
            </a:endParaRPr>
          </a:p>
          <a:p>
            <a:pPr indent="0" lvl="0" marL="457200" rtl="0" algn="l">
              <a:lnSpc>
                <a:spcPct val="100000"/>
              </a:lnSpc>
              <a:spcBef>
                <a:spcPts val="800"/>
              </a:spcBef>
              <a:spcAft>
                <a:spcPts val="0"/>
              </a:spcAft>
              <a:buClr>
                <a:schemeClr val="dk1"/>
              </a:buClr>
              <a:buSzPts val="1100"/>
              <a:buFont typeface="Arial"/>
              <a:buNone/>
            </a:pPr>
            <a:r>
              <a:t/>
            </a:r>
            <a:endParaRPr sz="1300">
              <a:solidFill>
                <a:srgbClr val="273239"/>
              </a:solidFill>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45720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311150" lvl="0" marL="457200" rtl="0" algn="l">
              <a:lnSpc>
                <a:spcPct val="100000"/>
              </a:lnSpc>
              <a:spcBef>
                <a:spcPts val="800"/>
              </a:spcBef>
              <a:spcAft>
                <a:spcPts val="0"/>
              </a:spcAft>
              <a:buClr>
                <a:srgbClr val="273239"/>
              </a:buClr>
              <a:buSzPts val="1300"/>
              <a:buFont typeface="Arial"/>
              <a:buAutoNum type="arabicPeriod"/>
            </a:pPr>
            <a:r>
              <a:rPr b="1" lang="en" sz="1300">
                <a:solidFill>
                  <a:srgbClr val="273239"/>
                </a:solidFill>
                <a:latin typeface="Arial"/>
                <a:ea typeface="Arial"/>
                <a:cs typeface="Arial"/>
                <a:sym typeface="Arial"/>
              </a:rPr>
              <a:t>Subtraction Operator : </a:t>
            </a:r>
            <a:r>
              <a:rPr lang="en" sz="1300">
                <a:solidFill>
                  <a:srgbClr val="273239"/>
                </a:solidFill>
                <a:latin typeface="Arial"/>
                <a:ea typeface="Arial"/>
                <a:cs typeface="Arial"/>
                <a:sym typeface="Arial"/>
              </a:rPr>
              <a:t>In Python, </a:t>
            </a:r>
            <a:r>
              <a:rPr b="1" lang="en" sz="1300">
                <a:solidFill>
                  <a:srgbClr val="273239"/>
                </a:solidFill>
                <a:latin typeface="Arial"/>
                <a:ea typeface="Arial"/>
                <a:cs typeface="Arial"/>
                <a:sym typeface="Arial"/>
              </a:rPr>
              <a:t>–</a:t>
            </a:r>
            <a:r>
              <a:rPr lang="en" sz="1300">
                <a:solidFill>
                  <a:srgbClr val="273239"/>
                </a:solidFill>
                <a:latin typeface="Arial"/>
                <a:ea typeface="Arial"/>
                <a:cs typeface="Arial"/>
                <a:sym typeface="Arial"/>
              </a:rPr>
              <a:t> is the subtraction operator. It is used to subtract the second value from the first value.</a:t>
            </a:r>
            <a:endParaRPr sz="1300">
              <a:solidFill>
                <a:srgbClr val="273239"/>
              </a:solidFill>
              <a:latin typeface="Arial"/>
              <a:ea typeface="Arial"/>
              <a:cs typeface="Arial"/>
              <a:sym typeface="Arial"/>
            </a:endParaRPr>
          </a:p>
          <a:p>
            <a:pPr indent="0" lvl="0" marL="45720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p:txBody>
      </p:sp>
      <p:pic>
        <p:nvPicPr>
          <p:cNvPr id="568" name="Google Shape;568;p87"/>
          <p:cNvPicPr preferRelativeResize="0"/>
          <p:nvPr/>
        </p:nvPicPr>
        <p:blipFill rotWithShape="1">
          <a:blip r:embed="rId3">
            <a:alphaModFix/>
          </a:blip>
          <a:srcRect b="0" l="3344" r="0" t="0"/>
          <a:stretch/>
        </p:blipFill>
        <p:spPr>
          <a:xfrm>
            <a:off x="1090675" y="1219750"/>
            <a:ext cx="2507950" cy="1011175"/>
          </a:xfrm>
          <a:prstGeom prst="rect">
            <a:avLst/>
          </a:prstGeom>
          <a:noFill/>
          <a:ln>
            <a:noFill/>
          </a:ln>
        </p:spPr>
      </p:pic>
      <p:pic>
        <p:nvPicPr>
          <p:cNvPr id="569" name="Google Shape;569;p87"/>
          <p:cNvPicPr preferRelativeResize="0"/>
          <p:nvPr/>
        </p:nvPicPr>
        <p:blipFill rotWithShape="1">
          <a:blip r:embed="rId4">
            <a:alphaModFix/>
          </a:blip>
          <a:srcRect b="25754" l="0" r="0" t="0"/>
          <a:stretch/>
        </p:blipFill>
        <p:spPr>
          <a:xfrm>
            <a:off x="1047300" y="2958325"/>
            <a:ext cx="2594725" cy="9581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8"/>
          <p:cNvSpPr txBox="1"/>
          <p:nvPr>
            <p:ph idx="1" type="body"/>
          </p:nvPr>
        </p:nvSpPr>
        <p:spPr>
          <a:xfrm>
            <a:off x="790309" y="449013"/>
            <a:ext cx="67098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00"/>
              <a:buNone/>
            </a:pPr>
            <a:r>
              <a:rPr b="1" lang="en" sz="1300">
                <a:solidFill>
                  <a:srgbClr val="273239"/>
                </a:solidFill>
                <a:highlight>
                  <a:srgbClr val="FFFFFF"/>
                </a:highlight>
                <a:latin typeface="Arial"/>
                <a:ea typeface="Arial"/>
                <a:cs typeface="Arial"/>
                <a:sym typeface="Arial"/>
              </a:rPr>
              <a:t>3.   Multiplication Operator : </a:t>
            </a:r>
            <a:r>
              <a:rPr lang="en" sz="1300">
                <a:solidFill>
                  <a:srgbClr val="273239"/>
                </a:solidFill>
                <a:highlight>
                  <a:srgbClr val="FFFFFF"/>
                </a:highlight>
                <a:latin typeface="Arial"/>
                <a:ea typeface="Arial"/>
                <a:cs typeface="Arial"/>
                <a:sym typeface="Arial"/>
              </a:rPr>
              <a:t>In Python, </a:t>
            </a:r>
            <a:r>
              <a:rPr b="1" lang="en" sz="1300">
                <a:solidFill>
                  <a:srgbClr val="273239"/>
                </a:solidFill>
                <a:highlight>
                  <a:srgbClr val="FFFFFF"/>
                </a:highlight>
                <a:latin typeface="Arial"/>
                <a:ea typeface="Arial"/>
                <a:cs typeface="Arial"/>
                <a:sym typeface="Arial"/>
              </a:rPr>
              <a:t>*</a:t>
            </a:r>
            <a:r>
              <a:rPr lang="en" sz="1300">
                <a:solidFill>
                  <a:srgbClr val="273239"/>
                </a:solidFill>
                <a:highlight>
                  <a:srgbClr val="FFFFFF"/>
                </a:highlight>
                <a:latin typeface="Arial"/>
                <a:ea typeface="Arial"/>
                <a:cs typeface="Arial"/>
                <a:sym typeface="Arial"/>
              </a:rPr>
              <a:t> is the multiplication operator. It is used to find the product of 2 values.</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rPr b="1" lang="en" sz="1300">
                <a:solidFill>
                  <a:srgbClr val="273239"/>
                </a:solidFill>
                <a:latin typeface="Arial"/>
                <a:ea typeface="Arial"/>
                <a:cs typeface="Arial"/>
                <a:sym typeface="Arial"/>
              </a:rPr>
              <a:t>4. Division Operator : </a:t>
            </a:r>
            <a:r>
              <a:rPr lang="en" sz="1300">
                <a:solidFill>
                  <a:srgbClr val="273239"/>
                </a:solidFill>
                <a:latin typeface="Arial"/>
                <a:ea typeface="Arial"/>
                <a:cs typeface="Arial"/>
                <a:sym typeface="Arial"/>
              </a:rPr>
              <a:t>In Python, </a:t>
            </a:r>
            <a:r>
              <a:rPr b="1" lang="en" sz="1300">
                <a:solidFill>
                  <a:srgbClr val="273239"/>
                </a:solidFill>
                <a:latin typeface="Arial"/>
                <a:ea typeface="Arial"/>
                <a:cs typeface="Arial"/>
                <a:sym typeface="Arial"/>
              </a:rPr>
              <a:t>/</a:t>
            </a:r>
            <a:r>
              <a:rPr lang="en" sz="1300">
                <a:solidFill>
                  <a:srgbClr val="273239"/>
                </a:solidFill>
                <a:latin typeface="Arial"/>
                <a:ea typeface="Arial"/>
                <a:cs typeface="Arial"/>
                <a:sym typeface="Arial"/>
              </a:rPr>
              <a:t> is the division operator. It is used to find the quotient when first operand is divided by the second.</a:t>
            </a:r>
            <a:endParaRPr sz="1300">
              <a:solidFill>
                <a:srgbClr val="273239"/>
              </a:solidFill>
              <a:latin typeface="Arial"/>
              <a:ea typeface="Arial"/>
              <a:cs typeface="Arial"/>
              <a:sym typeface="Arial"/>
            </a:endParaRPr>
          </a:p>
        </p:txBody>
      </p:sp>
      <p:pic>
        <p:nvPicPr>
          <p:cNvPr id="575" name="Google Shape;575;p88"/>
          <p:cNvPicPr preferRelativeResize="0"/>
          <p:nvPr/>
        </p:nvPicPr>
        <p:blipFill rotWithShape="1">
          <a:blip r:embed="rId3">
            <a:alphaModFix/>
          </a:blip>
          <a:srcRect b="0" l="0" r="0" t="0"/>
          <a:stretch/>
        </p:blipFill>
        <p:spPr>
          <a:xfrm>
            <a:off x="1090675" y="1046250"/>
            <a:ext cx="2524700" cy="936800"/>
          </a:xfrm>
          <a:prstGeom prst="rect">
            <a:avLst/>
          </a:prstGeom>
          <a:noFill/>
          <a:ln>
            <a:noFill/>
          </a:ln>
        </p:spPr>
      </p:pic>
      <p:pic>
        <p:nvPicPr>
          <p:cNvPr id="576" name="Google Shape;576;p88"/>
          <p:cNvPicPr preferRelativeResize="0"/>
          <p:nvPr/>
        </p:nvPicPr>
        <p:blipFill rotWithShape="1">
          <a:blip r:embed="rId4">
            <a:alphaModFix/>
          </a:blip>
          <a:srcRect b="0" l="0" r="0" t="0"/>
          <a:stretch/>
        </p:blipFill>
        <p:spPr>
          <a:xfrm>
            <a:off x="1090675" y="2744200"/>
            <a:ext cx="2524700" cy="10483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9"/>
          <p:cNvSpPr txBox="1"/>
          <p:nvPr>
            <p:ph idx="1" type="body"/>
          </p:nvPr>
        </p:nvSpPr>
        <p:spPr>
          <a:xfrm>
            <a:off x="554809" y="498588"/>
            <a:ext cx="67098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00"/>
              <a:buNone/>
            </a:pPr>
            <a:r>
              <a:rPr b="1" lang="en" sz="1300">
                <a:solidFill>
                  <a:srgbClr val="273239"/>
                </a:solidFill>
                <a:highlight>
                  <a:srgbClr val="FFFFFF"/>
                </a:highlight>
                <a:latin typeface="Arial"/>
                <a:ea typeface="Arial"/>
                <a:cs typeface="Arial"/>
                <a:sym typeface="Arial"/>
              </a:rPr>
              <a:t>5. Modulus Operator : </a:t>
            </a:r>
            <a:r>
              <a:rPr lang="en" sz="1300">
                <a:solidFill>
                  <a:srgbClr val="273239"/>
                </a:solidFill>
                <a:highlight>
                  <a:srgbClr val="FFFFFF"/>
                </a:highlight>
                <a:latin typeface="Arial"/>
                <a:ea typeface="Arial"/>
                <a:cs typeface="Arial"/>
                <a:sym typeface="Arial"/>
              </a:rPr>
              <a:t>In Python, </a:t>
            </a:r>
            <a:r>
              <a:rPr b="1" lang="en" sz="1300">
                <a:solidFill>
                  <a:srgbClr val="273239"/>
                </a:solidFill>
                <a:highlight>
                  <a:srgbClr val="FFFFFF"/>
                </a:highlight>
                <a:latin typeface="Arial"/>
                <a:ea typeface="Arial"/>
                <a:cs typeface="Arial"/>
                <a:sym typeface="Arial"/>
              </a:rPr>
              <a:t>%</a:t>
            </a:r>
            <a:r>
              <a:rPr lang="en" sz="1300">
                <a:solidFill>
                  <a:srgbClr val="273239"/>
                </a:solidFill>
                <a:highlight>
                  <a:srgbClr val="FFFFFF"/>
                </a:highlight>
                <a:latin typeface="Arial"/>
                <a:ea typeface="Arial"/>
                <a:cs typeface="Arial"/>
                <a:sym typeface="Arial"/>
              </a:rPr>
              <a:t> is the modulus operator. It is used to find the remainder when first operand is divided by the second.</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rPr b="1" lang="en" sz="1300">
                <a:solidFill>
                  <a:srgbClr val="273239"/>
                </a:solidFill>
                <a:latin typeface="Arial"/>
                <a:ea typeface="Arial"/>
                <a:cs typeface="Arial"/>
                <a:sym typeface="Arial"/>
              </a:rPr>
              <a:t>6. Exponentiation Operator : </a:t>
            </a:r>
            <a:r>
              <a:rPr lang="en" sz="1300">
                <a:solidFill>
                  <a:srgbClr val="273239"/>
                </a:solidFill>
                <a:latin typeface="Arial"/>
                <a:ea typeface="Arial"/>
                <a:cs typeface="Arial"/>
                <a:sym typeface="Arial"/>
              </a:rPr>
              <a:t>In Python, </a:t>
            </a:r>
            <a:r>
              <a:rPr b="1" lang="en" sz="1300">
                <a:solidFill>
                  <a:srgbClr val="273239"/>
                </a:solidFill>
                <a:latin typeface="Arial"/>
                <a:ea typeface="Arial"/>
                <a:cs typeface="Arial"/>
                <a:sym typeface="Arial"/>
              </a:rPr>
              <a:t>**</a:t>
            </a:r>
            <a:r>
              <a:rPr lang="en" sz="1300">
                <a:solidFill>
                  <a:srgbClr val="273239"/>
                </a:solidFill>
                <a:latin typeface="Arial"/>
                <a:ea typeface="Arial"/>
                <a:cs typeface="Arial"/>
                <a:sym typeface="Arial"/>
              </a:rPr>
              <a:t> is the exponentiation operator. It is used to raise the first operand to power of second.</a:t>
            </a:r>
            <a:endParaRPr sz="1300">
              <a:solidFill>
                <a:srgbClr val="273239"/>
              </a:solidFill>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p:txBody>
      </p:sp>
      <p:pic>
        <p:nvPicPr>
          <p:cNvPr id="582" name="Google Shape;582;p89"/>
          <p:cNvPicPr preferRelativeResize="0"/>
          <p:nvPr/>
        </p:nvPicPr>
        <p:blipFill rotWithShape="1">
          <a:blip r:embed="rId3">
            <a:alphaModFix/>
          </a:blip>
          <a:srcRect b="13050" l="0" r="5863" t="0"/>
          <a:stretch/>
        </p:blipFill>
        <p:spPr>
          <a:xfrm>
            <a:off x="1181075" y="1120625"/>
            <a:ext cx="2388400" cy="1073100"/>
          </a:xfrm>
          <a:prstGeom prst="rect">
            <a:avLst/>
          </a:prstGeom>
          <a:noFill/>
          <a:ln>
            <a:noFill/>
          </a:ln>
        </p:spPr>
      </p:pic>
      <p:pic>
        <p:nvPicPr>
          <p:cNvPr id="583" name="Google Shape;583;p89"/>
          <p:cNvPicPr preferRelativeResize="0"/>
          <p:nvPr/>
        </p:nvPicPr>
        <p:blipFill rotWithShape="1">
          <a:blip r:embed="rId4">
            <a:alphaModFix/>
          </a:blip>
          <a:srcRect b="0" l="0" r="0" t="0"/>
          <a:stretch/>
        </p:blipFill>
        <p:spPr>
          <a:xfrm>
            <a:off x="1181075" y="3083225"/>
            <a:ext cx="2475200" cy="10731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0"/>
          <p:cNvSpPr txBox="1"/>
          <p:nvPr>
            <p:ph idx="1" type="body"/>
          </p:nvPr>
        </p:nvSpPr>
        <p:spPr>
          <a:xfrm>
            <a:off x="777934" y="882838"/>
            <a:ext cx="67098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00"/>
              <a:buNone/>
            </a:pPr>
            <a:r>
              <a:rPr b="1" lang="en" sz="1300">
                <a:solidFill>
                  <a:srgbClr val="273239"/>
                </a:solidFill>
                <a:highlight>
                  <a:srgbClr val="FFFFFF"/>
                </a:highlight>
                <a:latin typeface="Arial"/>
                <a:ea typeface="Arial"/>
                <a:cs typeface="Arial"/>
                <a:sym typeface="Arial"/>
              </a:rPr>
              <a:t>7. Floor division : </a:t>
            </a:r>
            <a:r>
              <a:rPr lang="en" sz="1300">
                <a:solidFill>
                  <a:srgbClr val="273239"/>
                </a:solidFill>
                <a:highlight>
                  <a:srgbClr val="FFFFFF"/>
                </a:highlight>
                <a:latin typeface="Arial"/>
                <a:ea typeface="Arial"/>
                <a:cs typeface="Arial"/>
                <a:sym typeface="Arial"/>
              </a:rPr>
              <a:t>In Python, </a:t>
            </a:r>
            <a:r>
              <a:rPr b="1" lang="en" sz="1300">
                <a:solidFill>
                  <a:srgbClr val="273239"/>
                </a:solidFill>
                <a:highlight>
                  <a:srgbClr val="FFFFFF"/>
                </a:highlight>
                <a:latin typeface="Arial"/>
                <a:ea typeface="Arial"/>
                <a:cs typeface="Arial"/>
                <a:sym typeface="Arial"/>
              </a:rPr>
              <a:t>//</a:t>
            </a:r>
            <a:r>
              <a:rPr lang="en" sz="1300">
                <a:solidFill>
                  <a:srgbClr val="273239"/>
                </a:solidFill>
                <a:highlight>
                  <a:srgbClr val="FFFFFF"/>
                </a:highlight>
                <a:latin typeface="Arial"/>
                <a:ea typeface="Arial"/>
                <a:cs typeface="Arial"/>
                <a:sym typeface="Arial"/>
              </a:rPr>
              <a:t> is used to conduct the floor division. It is used to find the floor of the quotient when first operand is divided by the second.</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1100"/>
              <a:buNone/>
            </a:pPr>
            <a:r>
              <a:t/>
            </a:r>
            <a:endParaRPr sz="1300">
              <a:solidFill>
                <a:srgbClr val="273239"/>
              </a:solidFill>
              <a:highlight>
                <a:srgbClr val="FFFFFF"/>
              </a:highlight>
              <a:latin typeface="Arial"/>
              <a:ea typeface="Arial"/>
              <a:cs typeface="Arial"/>
              <a:sym typeface="Arial"/>
            </a:endParaRPr>
          </a:p>
        </p:txBody>
      </p:sp>
      <p:pic>
        <p:nvPicPr>
          <p:cNvPr id="589" name="Google Shape;589;p90"/>
          <p:cNvPicPr preferRelativeResize="0"/>
          <p:nvPr/>
        </p:nvPicPr>
        <p:blipFill rotWithShape="1">
          <a:blip r:embed="rId3">
            <a:alphaModFix/>
          </a:blip>
          <a:srcRect b="0" l="0" r="0" t="0"/>
          <a:stretch/>
        </p:blipFill>
        <p:spPr>
          <a:xfrm>
            <a:off x="1230700" y="1653575"/>
            <a:ext cx="2599050" cy="137253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91"/>
          <p:cNvPicPr preferRelativeResize="0"/>
          <p:nvPr/>
        </p:nvPicPr>
        <p:blipFill rotWithShape="1">
          <a:blip r:embed="rId3">
            <a:alphaModFix/>
          </a:blip>
          <a:srcRect b="0" l="0" r="0" t="0"/>
          <a:stretch/>
        </p:blipFill>
        <p:spPr>
          <a:xfrm>
            <a:off x="958025" y="263925"/>
            <a:ext cx="6391275" cy="384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769550" y="139000"/>
            <a:ext cx="6709800" cy="4188300"/>
          </a:xfrm>
          <a:prstGeom prst="rect">
            <a:avLst/>
          </a:prstGeom>
          <a:noFill/>
          <a:ln>
            <a:noFill/>
          </a:ln>
        </p:spPr>
        <p:txBody>
          <a:bodyPr anchorCtr="0" anchor="t" bIns="34275" lIns="68575" spcFirstLastPara="1" rIns="68575" wrap="square" tIns="34275">
            <a:noAutofit/>
          </a:bodyPr>
          <a:lstStyle/>
          <a:p>
            <a:pPr indent="-177800" lvl="0" marL="254000" rtl="0" algn="l">
              <a:lnSpc>
                <a:spcPct val="100000"/>
              </a:lnSpc>
              <a:spcBef>
                <a:spcPts val="0"/>
              </a:spcBef>
              <a:spcAft>
                <a:spcPts val="0"/>
              </a:spcAft>
              <a:buSzPts val="1200"/>
              <a:buNone/>
            </a:pPr>
            <a:r>
              <a:rPr b="1" lang="en" sz="1700">
                <a:solidFill>
                  <a:srgbClr val="202124"/>
                </a:solidFill>
                <a:highlight>
                  <a:srgbClr val="FFFFFF"/>
                </a:highlight>
                <a:latin typeface="Arial"/>
                <a:ea typeface="Arial"/>
                <a:cs typeface="Arial"/>
                <a:sym typeface="Arial"/>
              </a:rPr>
              <a:t>Disadvantages of Algorithms</a:t>
            </a:r>
            <a:r>
              <a:rPr lang="en" sz="1700">
                <a:solidFill>
                  <a:srgbClr val="202124"/>
                </a:solidFill>
                <a:highlight>
                  <a:srgbClr val="FFFFFF"/>
                </a:highlight>
                <a:latin typeface="Arial"/>
                <a:ea typeface="Arial"/>
                <a:cs typeface="Arial"/>
                <a:sym typeface="Arial"/>
              </a:rPr>
              <a:t>: </a:t>
            </a:r>
            <a:endParaRPr sz="1700">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lang="en">
                <a:solidFill>
                  <a:srgbClr val="202124"/>
                </a:solidFill>
                <a:highlight>
                  <a:srgbClr val="FFFFFF"/>
                </a:highlight>
                <a:latin typeface="Arial"/>
                <a:ea typeface="Arial"/>
                <a:cs typeface="Arial"/>
                <a:sym typeface="Arial"/>
              </a:rPr>
              <a:t>1. Algorithms is Time consuming.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lang="en">
                <a:solidFill>
                  <a:srgbClr val="202124"/>
                </a:solidFill>
                <a:highlight>
                  <a:srgbClr val="FFFFFF"/>
                </a:highlight>
                <a:latin typeface="Arial"/>
                <a:ea typeface="Arial"/>
                <a:cs typeface="Arial"/>
                <a:sym typeface="Arial"/>
              </a:rPr>
              <a:t>2. Difficult to show Branching and Looping in Algorithms.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lang="en">
                <a:solidFill>
                  <a:srgbClr val="202124"/>
                </a:solidFill>
                <a:highlight>
                  <a:srgbClr val="FFFFFF"/>
                </a:highlight>
                <a:latin typeface="Arial"/>
                <a:ea typeface="Arial"/>
                <a:cs typeface="Arial"/>
                <a:sym typeface="Arial"/>
              </a:rPr>
              <a:t>3. Big tasks are difficult to put in Algorithms.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b="1" lang="en" sz="1700">
                <a:solidFill>
                  <a:srgbClr val="202124"/>
                </a:solidFill>
                <a:highlight>
                  <a:srgbClr val="FFFFFF"/>
                </a:highlight>
                <a:latin typeface="Arial"/>
                <a:ea typeface="Arial"/>
                <a:cs typeface="Arial"/>
                <a:sym typeface="Arial"/>
              </a:rPr>
              <a:t>Advantages of Algorithms</a:t>
            </a:r>
            <a:r>
              <a:rPr lang="en" sz="1700">
                <a:solidFill>
                  <a:srgbClr val="202124"/>
                </a:solidFill>
                <a:highlight>
                  <a:srgbClr val="FFFFFF"/>
                </a:highlight>
                <a:latin typeface="Arial"/>
                <a:ea typeface="Arial"/>
                <a:cs typeface="Arial"/>
                <a:sym typeface="Arial"/>
              </a:rPr>
              <a:t>: </a:t>
            </a:r>
            <a:endParaRPr sz="1700">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lang="en">
                <a:solidFill>
                  <a:srgbClr val="202124"/>
                </a:solidFill>
                <a:highlight>
                  <a:srgbClr val="FFFFFF"/>
                </a:highlight>
                <a:latin typeface="Arial"/>
                <a:ea typeface="Arial"/>
                <a:cs typeface="Arial"/>
                <a:sym typeface="Arial"/>
              </a:rPr>
              <a:t>1. It is a step-wise representation of a solution to a given problem, which makes it easy to understand.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lang="en">
                <a:solidFill>
                  <a:srgbClr val="202124"/>
                </a:solidFill>
                <a:highlight>
                  <a:srgbClr val="FFFFFF"/>
                </a:highlight>
                <a:latin typeface="Arial"/>
                <a:ea typeface="Arial"/>
                <a:cs typeface="Arial"/>
                <a:sym typeface="Arial"/>
              </a:rPr>
              <a:t>2. An algorithm uses a definite procedure.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lang="en">
                <a:solidFill>
                  <a:srgbClr val="202124"/>
                </a:solidFill>
                <a:highlight>
                  <a:srgbClr val="FFFFFF"/>
                </a:highlight>
                <a:latin typeface="Arial"/>
                <a:ea typeface="Arial"/>
                <a:cs typeface="Arial"/>
                <a:sym typeface="Arial"/>
              </a:rPr>
              <a:t>3. It is not dependent on any programming language, so it is easy to understand for anyone even without programming knowledge.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lang="en">
                <a:solidFill>
                  <a:srgbClr val="202124"/>
                </a:solidFill>
                <a:highlight>
                  <a:srgbClr val="FFFFFF"/>
                </a:highlight>
                <a:latin typeface="Arial"/>
                <a:ea typeface="Arial"/>
                <a:cs typeface="Arial"/>
                <a:sym typeface="Arial"/>
              </a:rPr>
              <a:t>4. Every step in an algorithm has its own logical sequence so it is easy to debug. </a:t>
            </a:r>
            <a:endParaRPr>
              <a:solidFill>
                <a:srgbClr val="202124"/>
              </a:solidFill>
              <a:highlight>
                <a:srgbClr val="FFFFFF"/>
              </a:highlight>
              <a:latin typeface="Arial"/>
              <a:ea typeface="Arial"/>
              <a:cs typeface="Arial"/>
              <a:sym typeface="Arial"/>
            </a:endParaRPr>
          </a:p>
          <a:p>
            <a:pPr indent="-177800" lvl="0" marL="254000" rtl="0" algn="l">
              <a:lnSpc>
                <a:spcPct val="100000"/>
              </a:lnSpc>
              <a:spcBef>
                <a:spcPts val="0"/>
              </a:spcBef>
              <a:spcAft>
                <a:spcPts val="0"/>
              </a:spcAft>
              <a:buSzPts val="1200"/>
              <a:buNone/>
            </a:pPr>
            <a:r>
              <a:rPr lang="en">
                <a:solidFill>
                  <a:srgbClr val="202124"/>
                </a:solidFill>
                <a:highlight>
                  <a:srgbClr val="FFFFFF"/>
                </a:highlight>
                <a:latin typeface="Arial"/>
                <a:ea typeface="Arial"/>
                <a:cs typeface="Arial"/>
                <a:sym typeface="Arial"/>
              </a:rPr>
              <a:t>5. By using algorithm, the problem is broken down into smaller pieces or steps hence, it is easier for programmer to convert it into an actual program. </a:t>
            </a:r>
            <a:endParaRPr>
              <a:solidFill>
                <a:srgbClr val="202124"/>
              </a:solidFill>
              <a:highlight>
                <a:srgbClr val="FFFFFF"/>
              </a:highlight>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Let’s try some debugging!</a:t>
            </a:r>
            <a:endParaRPr/>
          </a:p>
        </p:txBody>
      </p:sp>
      <p:sp>
        <p:nvSpPr>
          <p:cNvPr id="600" name="Google Shape;600;p92"/>
          <p:cNvSpPr txBox="1"/>
          <p:nvPr>
            <p:ph idx="1" type="body"/>
          </p:nvPr>
        </p:nvSpPr>
        <p:spPr>
          <a:xfrm>
            <a:off x="828384" y="1104763"/>
            <a:ext cx="6709800" cy="3146700"/>
          </a:xfrm>
          <a:prstGeom prst="rect">
            <a:avLst/>
          </a:prstGeom>
          <a:noFill/>
          <a:ln>
            <a:noFill/>
          </a:ln>
        </p:spPr>
        <p:txBody>
          <a:bodyPr anchorCtr="0" anchor="t" bIns="34275" lIns="68575" spcFirstLastPara="1" rIns="68575" wrap="square" tIns="34275">
            <a:normAutofit/>
          </a:bodyPr>
          <a:lstStyle/>
          <a:p>
            <a:pPr indent="0" lvl="0" marL="457200" rtl="0" algn="l">
              <a:lnSpc>
                <a:spcPct val="100000"/>
              </a:lnSpc>
              <a:spcBef>
                <a:spcPts val="800"/>
              </a:spcBef>
              <a:spcAft>
                <a:spcPts val="0"/>
              </a:spcAft>
              <a:buSzPts val="1100"/>
              <a:buNone/>
            </a:pPr>
            <a:r>
              <a:rPr b="1" lang="en" sz="1900">
                <a:latin typeface="Arial"/>
                <a:ea typeface="Arial"/>
                <a:cs typeface="Arial"/>
                <a:sym typeface="Arial"/>
              </a:rPr>
              <a:t>a = ‘50’</a:t>
            </a:r>
            <a:endParaRPr b="1" sz="1900">
              <a:latin typeface="Arial"/>
              <a:ea typeface="Arial"/>
              <a:cs typeface="Arial"/>
              <a:sym typeface="Arial"/>
            </a:endParaRPr>
          </a:p>
          <a:p>
            <a:pPr indent="0" lvl="0" marL="457200" rtl="0" algn="l">
              <a:lnSpc>
                <a:spcPct val="100000"/>
              </a:lnSpc>
              <a:spcBef>
                <a:spcPts val="800"/>
              </a:spcBef>
              <a:spcAft>
                <a:spcPts val="0"/>
              </a:spcAft>
              <a:buSzPts val="1100"/>
              <a:buNone/>
            </a:pPr>
            <a:r>
              <a:rPr lang="en" sz="1900">
                <a:latin typeface="Arial"/>
                <a:ea typeface="Arial"/>
                <a:cs typeface="Arial"/>
                <a:sym typeface="Arial"/>
              </a:rPr>
              <a:t>What will be the output when we print type(a)?</a:t>
            </a:r>
            <a:endParaRPr sz="1900">
              <a:latin typeface="Arial"/>
              <a:ea typeface="Arial"/>
              <a:cs typeface="Arial"/>
              <a:sym typeface="Arial"/>
            </a:endParaRPr>
          </a:p>
        </p:txBody>
      </p:sp>
      <p:pic>
        <p:nvPicPr>
          <p:cNvPr id="601" name="Google Shape;601;p92"/>
          <p:cNvPicPr preferRelativeResize="0"/>
          <p:nvPr/>
        </p:nvPicPr>
        <p:blipFill rotWithShape="1">
          <a:blip r:embed="rId3">
            <a:alphaModFix/>
          </a:blip>
          <a:srcRect b="0" l="0" r="0" t="0"/>
          <a:stretch/>
        </p:blipFill>
        <p:spPr>
          <a:xfrm>
            <a:off x="2911475" y="2046600"/>
            <a:ext cx="2199800" cy="1050300"/>
          </a:xfrm>
          <a:prstGeom prst="rect">
            <a:avLst/>
          </a:prstGeom>
          <a:noFill/>
          <a:ln>
            <a:noFill/>
          </a:ln>
        </p:spPr>
      </p:pic>
      <p:sp>
        <p:nvSpPr>
          <p:cNvPr id="602" name="Google Shape;602;p92"/>
          <p:cNvSpPr txBox="1"/>
          <p:nvPr/>
        </p:nvSpPr>
        <p:spPr>
          <a:xfrm>
            <a:off x="1412925" y="3383550"/>
            <a:ext cx="5217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It is because the value in the variable ‘a’ is given as a string. (Note the quotation marks)</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3"/>
          <p:cNvSpPr txBox="1"/>
          <p:nvPr>
            <p:ph idx="1" type="body"/>
          </p:nvPr>
        </p:nvSpPr>
        <p:spPr>
          <a:xfrm>
            <a:off x="653959" y="572963"/>
            <a:ext cx="67098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00"/>
              <a:buNone/>
            </a:pPr>
            <a:r>
              <a:rPr lang="en" sz="1700">
                <a:latin typeface="Arial"/>
                <a:ea typeface="Arial"/>
                <a:cs typeface="Arial"/>
                <a:sym typeface="Arial"/>
              </a:rPr>
              <a:t>How to change the following line of code to get the desired output?</a:t>
            </a:r>
            <a:endParaRPr sz="1700">
              <a:latin typeface="Arial"/>
              <a:ea typeface="Arial"/>
              <a:cs typeface="Arial"/>
              <a:sym typeface="Arial"/>
            </a:endParaRPr>
          </a:p>
          <a:p>
            <a:pPr indent="0" lvl="0" marL="0" rtl="0" algn="l">
              <a:lnSpc>
                <a:spcPct val="100000"/>
              </a:lnSpc>
              <a:spcBef>
                <a:spcPts val="800"/>
              </a:spcBef>
              <a:spcAft>
                <a:spcPts val="0"/>
              </a:spcAft>
              <a:buSzPts val="1100"/>
              <a:buNone/>
            </a:pPr>
            <a:r>
              <a:rPr lang="en" sz="1700">
                <a:latin typeface="Arial"/>
                <a:ea typeface="Arial"/>
                <a:cs typeface="Arial"/>
                <a:sym typeface="Arial"/>
              </a:rPr>
              <a:t>Code given:     </a:t>
            </a:r>
            <a:endParaRPr sz="1700">
              <a:latin typeface="Arial"/>
              <a:ea typeface="Arial"/>
              <a:cs typeface="Arial"/>
              <a:sym typeface="Arial"/>
            </a:endParaRPr>
          </a:p>
          <a:p>
            <a:pPr indent="0" lvl="0" marL="0" rtl="0" algn="l">
              <a:lnSpc>
                <a:spcPct val="100000"/>
              </a:lnSpc>
              <a:spcBef>
                <a:spcPts val="800"/>
              </a:spcBef>
              <a:spcAft>
                <a:spcPts val="0"/>
              </a:spcAft>
              <a:buSzPts val="1100"/>
              <a:buNone/>
            </a:pPr>
            <a:r>
              <a:rPr lang="en" sz="1700">
                <a:latin typeface="Arial"/>
                <a:ea typeface="Arial"/>
                <a:cs typeface="Arial"/>
                <a:sym typeface="Arial"/>
              </a:rPr>
              <a:t>    </a:t>
            </a:r>
            <a:r>
              <a:rPr b="1" lang="en" sz="1700">
                <a:latin typeface="Arial"/>
                <a:ea typeface="Arial"/>
                <a:cs typeface="Arial"/>
                <a:sym typeface="Arial"/>
              </a:rPr>
              <a:t>a = [2, 6, 7, 9]</a:t>
            </a:r>
            <a:endParaRPr b="1" sz="1700">
              <a:latin typeface="Arial"/>
              <a:ea typeface="Arial"/>
              <a:cs typeface="Arial"/>
              <a:sym typeface="Arial"/>
            </a:endParaRPr>
          </a:p>
          <a:p>
            <a:pPr indent="0" lvl="0" marL="0" rtl="0" algn="l">
              <a:lnSpc>
                <a:spcPct val="100000"/>
              </a:lnSpc>
              <a:spcBef>
                <a:spcPts val="800"/>
              </a:spcBef>
              <a:spcAft>
                <a:spcPts val="0"/>
              </a:spcAft>
              <a:buSzPts val="1100"/>
              <a:buNone/>
            </a:pPr>
            <a:r>
              <a:rPr b="1" lang="en" sz="1700">
                <a:latin typeface="Arial"/>
                <a:ea typeface="Arial"/>
                <a:cs typeface="Arial"/>
                <a:sym typeface="Arial"/>
              </a:rPr>
              <a:t>    Print(a)</a:t>
            </a:r>
            <a:endParaRPr b="1" sz="1700">
              <a:latin typeface="Arial"/>
              <a:ea typeface="Arial"/>
              <a:cs typeface="Arial"/>
              <a:sym typeface="Arial"/>
            </a:endParaRPr>
          </a:p>
          <a:p>
            <a:pPr indent="0" lvl="0" marL="0" rtl="0" algn="l">
              <a:lnSpc>
                <a:spcPct val="100000"/>
              </a:lnSpc>
              <a:spcBef>
                <a:spcPts val="800"/>
              </a:spcBef>
              <a:spcAft>
                <a:spcPts val="0"/>
              </a:spcAft>
              <a:buSzPts val="1100"/>
              <a:buNone/>
            </a:pPr>
            <a:r>
              <a:t/>
            </a:r>
            <a:endParaRPr>
              <a:latin typeface="Arial"/>
              <a:ea typeface="Arial"/>
              <a:cs typeface="Arial"/>
              <a:sym typeface="Arial"/>
            </a:endParaRPr>
          </a:p>
          <a:p>
            <a:pPr indent="0" lvl="0" marL="0" rtl="0" algn="l">
              <a:lnSpc>
                <a:spcPct val="100000"/>
              </a:lnSpc>
              <a:spcBef>
                <a:spcPts val="800"/>
              </a:spcBef>
              <a:spcAft>
                <a:spcPts val="0"/>
              </a:spcAft>
              <a:buSzPts val="1100"/>
              <a:buNone/>
            </a:pPr>
            <a:r>
              <a:t/>
            </a:r>
            <a:endParaRPr>
              <a:latin typeface="Arial"/>
              <a:ea typeface="Arial"/>
              <a:cs typeface="Arial"/>
              <a:sym typeface="Arial"/>
            </a:endParaRPr>
          </a:p>
        </p:txBody>
      </p:sp>
      <p:sp>
        <p:nvSpPr>
          <p:cNvPr id="608" name="Google Shape;608;p93"/>
          <p:cNvSpPr txBox="1"/>
          <p:nvPr/>
        </p:nvSpPr>
        <p:spPr>
          <a:xfrm>
            <a:off x="653950" y="2571750"/>
            <a:ext cx="47964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Remember we told you Python is case sensitive!!</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The correct answer is: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1" i="0" lang="en" sz="1500" u="none" cap="none" strike="noStrike">
                <a:solidFill>
                  <a:srgbClr val="000000"/>
                </a:solidFill>
                <a:latin typeface="Arial"/>
                <a:ea typeface="Arial"/>
                <a:cs typeface="Arial"/>
                <a:sym typeface="Arial"/>
              </a:rPr>
              <a:t> a = [2, 6, 7, 9]</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   print(a)</a:t>
            </a:r>
            <a:endParaRPr b="1" i="0" sz="1500" u="none" cap="none" strike="noStrike">
              <a:solidFill>
                <a:srgbClr val="000000"/>
              </a:solidFill>
              <a:latin typeface="Arial"/>
              <a:ea typeface="Arial"/>
              <a:cs typeface="Arial"/>
              <a:sym typeface="Arial"/>
            </a:endParaRPr>
          </a:p>
        </p:txBody>
      </p:sp>
      <p:pic>
        <p:nvPicPr>
          <p:cNvPr id="609" name="Google Shape;609;p93"/>
          <p:cNvPicPr preferRelativeResize="0"/>
          <p:nvPr/>
        </p:nvPicPr>
        <p:blipFill rotWithShape="1">
          <a:blip r:embed="rId3">
            <a:alphaModFix/>
          </a:blip>
          <a:srcRect b="12966" l="0" r="0" t="0"/>
          <a:stretch/>
        </p:blipFill>
        <p:spPr>
          <a:xfrm>
            <a:off x="4399850" y="1103075"/>
            <a:ext cx="3428175" cy="1165025"/>
          </a:xfrm>
          <a:prstGeom prst="rect">
            <a:avLst/>
          </a:prstGeom>
          <a:noFill/>
          <a:ln>
            <a:noFill/>
          </a:ln>
        </p:spPr>
      </p:pic>
      <p:pic>
        <p:nvPicPr>
          <p:cNvPr id="610" name="Google Shape;610;p93"/>
          <p:cNvPicPr preferRelativeResize="0"/>
          <p:nvPr/>
        </p:nvPicPr>
        <p:blipFill rotWithShape="1">
          <a:blip r:embed="rId4">
            <a:alphaModFix/>
          </a:blip>
          <a:srcRect b="0" l="0" r="0" t="0"/>
          <a:stretch/>
        </p:blipFill>
        <p:spPr>
          <a:xfrm>
            <a:off x="4399850" y="2982400"/>
            <a:ext cx="3428175" cy="102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4"/>
          <p:cNvSpPr txBox="1"/>
          <p:nvPr>
            <p:ph type="title"/>
          </p:nvPr>
        </p:nvSpPr>
        <p:spPr>
          <a:xfrm>
            <a:off x="310808" y="53571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ITS HOMEWORK TIME!!!</a:t>
            </a:r>
            <a:endParaRPr/>
          </a:p>
        </p:txBody>
      </p:sp>
      <p:sp>
        <p:nvSpPr>
          <p:cNvPr id="616" name="Google Shape;616;p94"/>
          <p:cNvSpPr txBox="1"/>
          <p:nvPr>
            <p:ph idx="1" type="body"/>
          </p:nvPr>
        </p:nvSpPr>
        <p:spPr>
          <a:xfrm>
            <a:off x="413209" y="1586013"/>
            <a:ext cx="6709800" cy="3146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00"/>
              <a:buNone/>
            </a:pPr>
            <a:r>
              <a:rPr lang="en" sz="2000">
                <a:latin typeface="Arial"/>
                <a:ea typeface="Arial"/>
                <a:cs typeface="Arial"/>
                <a:sym typeface="Arial"/>
              </a:rPr>
              <a:t>1.Algorithm to that prints the first 10 natural numbers</a:t>
            </a:r>
            <a:endParaRPr sz="2000">
              <a:latin typeface="Arial"/>
              <a:ea typeface="Arial"/>
              <a:cs typeface="Arial"/>
              <a:sym typeface="Arial"/>
            </a:endParaRPr>
          </a:p>
          <a:p>
            <a:pPr indent="0" lvl="0" marL="0" rtl="0" algn="l">
              <a:lnSpc>
                <a:spcPct val="100000"/>
              </a:lnSpc>
              <a:spcBef>
                <a:spcPts val="800"/>
              </a:spcBef>
              <a:spcAft>
                <a:spcPts val="0"/>
              </a:spcAft>
              <a:buSzPts val="1100"/>
              <a:buNone/>
            </a:pPr>
            <a:r>
              <a:rPr lang="en" sz="2000">
                <a:latin typeface="Arial"/>
                <a:ea typeface="Arial"/>
                <a:cs typeface="Arial"/>
                <a:sym typeface="Arial"/>
              </a:rPr>
              <a:t>2.Write a program to convert degrees into fahrenheit</a:t>
            </a:r>
            <a:endParaRPr sz="2000">
              <a:latin typeface="Arial"/>
              <a:ea typeface="Arial"/>
              <a:cs typeface="Arial"/>
              <a:sym typeface="Arial"/>
            </a:endParaRPr>
          </a:p>
        </p:txBody>
      </p:sp>
      <p:pic>
        <p:nvPicPr>
          <p:cNvPr id="617" name="Google Shape;617;p94"/>
          <p:cNvPicPr preferRelativeResize="0"/>
          <p:nvPr/>
        </p:nvPicPr>
        <p:blipFill rotWithShape="1">
          <a:blip r:embed="rId3">
            <a:alphaModFix/>
          </a:blip>
          <a:srcRect b="0" l="0" r="0" t="0"/>
          <a:stretch/>
        </p:blipFill>
        <p:spPr>
          <a:xfrm>
            <a:off x="5092025" y="2423725"/>
            <a:ext cx="3677400" cy="187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 type="body"/>
          </p:nvPr>
        </p:nvSpPr>
        <p:spPr>
          <a:xfrm>
            <a:off x="544475" y="321325"/>
            <a:ext cx="6981300" cy="1269900"/>
          </a:xfrm>
          <a:prstGeom prst="rect">
            <a:avLst/>
          </a:prstGeom>
          <a:noFill/>
          <a:ln>
            <a:noFill/>
          </a:ln>
        </p:spPr>
        <p:txBody>
          <a:bodyPr anchorCtr="0" anchor="t" bIns="34275" lIns="68575" spcFirstLastPara="1" rIns="68575" wrap="square" tIns="34275">
            <a:spAutoFit/>
          </a:bodyPr>
          <a:lstStyle/>
          <a:p>
            <a:pPr indent="-177800" lvl="0" marL="254000" rtl="0" algn="l">
              <a:lnSpc>
                <a:spcPct val="100000"/>
              </a:lnSpc>
              <a:spcBef>
                <a:spcPts val="0"/>
              </a:spcBef>
              <a:spcAft>
                <a:spcPts val="0"/>
              </a:spcAft>
              <a:buSzPts val="1200"/>
              <a:buNone/>
            </a:pPr>
            <a:r>
              <a:rPr lang="en" sz="2700"/>
              <a:t>EXAMPLE</a:t>
            </a:r>
            <a:r>
              <a:rPr lang="en" sz="2900">
                <a:solidFill>
                  <a:schemeClr val="dk2"/>
                </a:solidFill>
              </a:rPr>
              <a:t>:</a:t>
            </a:r>
            <a:r>
              <a:rPr lang="en" sz="1200">
                <a:latin typeface="Arial"/>
                <a:ea typeface="Arial"/>
                <a:cs typeface="Arial"/>
                <a:sym typeface="Arial"/>
              </a:rPr>
              <a:t>  </a:t>
            </a:r>
            <a:r>
              <a:rPr lang="en" sz="2700">
                <a:solidFill>
                  <a:schemeClr val="dk2"/>
                </a:solidFill>
              </a:rPr>
              <a:t>Algorithm to add two numbers</a:t>
            </a:r>
            <a:endParaRPr sz="1400">
              <a:latin typeface="Arial"/>
              <a:ea typeface="Arial"/>
              <a:cs typeface="Arial"/>
              <a:sym typeface="Arial"/>
            </a:endParaRPr>
          </a:p>
          <a:p>
            <a:pPr indent="-177800" lvl="0" marL="254000" rtl="0" algn="l">
              <a:lnSpc>
                <a:spcPct val="100000"/>
              </a:lnSpc>
              <a:spcBef>
                <a:spcPts val="0"/>
              </a:spcBef>
              <a:spcAft>
                <a:spcPts val="0"/>
              </a:spcAft>
              <a:buSzPts val="1200"/>
              <a:buNone/>
            </a:pPr>
            <a:r>
              <a:t/>
            </a:r>
            <a:endParaRPr sz="1100"/>
          </a:p>
          <a:p>
            <a:pPr indent="-177800" lvl="0" marL="254000" rtl="0" algn="l">
              <a:lnSpc>
                <a:spcPct val="100000"/>
              </a:lnSpc>
              <a:spcBef>
                <a:spcPts val="0"/>
              </a:spcBef>
              <a:spcAft>
                <a:spcPts val="0"/>
              </a:spcAft>
              <a:buSzPts val="1200"/>
              <a:buNone/>
            </a:pPr>
            <a:r>
              <a:t/>
            </a:r>
            <a:endParaRPr sz="1100"/>
          </a:p>
        </p:txBody>
      </p:sp>
      <p:sp>
        <p:nvSpPr>
          <p:cNvPr id="252" name="Google Shape;252;p39"/>
          <p:cNvSpPr txBox="1"/>
          <p:nvPr/>
        </p:nvSpPr>
        <p:spPr>
          <a:xfrm>
            <a:off x="984675" y="1471225"/>
            <a:ext cx="7043400" cy="2432100"/>
          </a:xfrm>
          <a:prstGeom prst="rect">
            <a:avLst/>
          </a:prstGeom>
          <a:noFill/>
          <a:ln>
            <a:noFill/>
          </a:ln>
        </p:spPr>
        <p:txBody>
          <a:bodyPr anchorCtr="0" anchor="t" bIns="91425" lIns="91425" spcFirstLastPara="1" rIns="91425" wrap="square" tIns="91425">
            <a:spAutoFit/>
          </a:bodyPr>
          <a:lstStyle/>
          <a:p>
            <a:pPr indent="-177800" lvl="0" marL="254000" marR="0" rtl="0" algn="l">
              <a:lnSpc>
                <a:spcPct val="100000"/>
              </a:lnSpc>
              <a:spcBef>
                <a:spcPts val="0"/>
              </a:spcBef>
              <a:spcAft>
                <a:spcPts val="0"/>
              </a:spcAft>
              <a:buClr>
                <a:schemeClr val="dk1"/>
              </a:buClr>
              <a:buSzPts val="1200"/>
              <a:buFont typeface="Arial"/>
              <a:buNone/>
            </a:pPr>
            <a:r>
              <a:rPr b="0" i="0" lang="en" sz="2200" u="none" cap="none" strike="noStrike">
                <a:solidFill>
                  <a:srgbClr val="202124"/>
                </a:solidFill>
                <a:highlight>
                  <a:srgbClr val="FFFFFF"/>
                </a:highlight>
                <a:latin typeface="Arial"/>
                <a:ea typeface="Arial"/>
                <a:cs typeface="Arial"/>
                <a:sym typeface="Arial"/>
              </a:rPr>
              <a:t>Step1: Start</a:t>
            </a:r>
            <a:endParaRPr b="0" i="0" sz="2200" u="none" cap="none" strike="noStrike">
              <a:solidFill>
                <a:srgbClr val="202124"/>
              </a:solidFill>
              <a:highlight>
                <a:srgbClr val="FFFFFF"/>
              </a:highlight>
              <a:latin typeface="Arial"/>
              <a:ea typeface="Arial"/>
              <a:cs typeface="Arial"/>
              <a:sym typeface="Arial"/>
            </a:endParaRPr>
          </a:p>
          <a:p>
            <a:pPr indent="-177800" lvl="0" marL="254000" marR="0" rtl="0" algn="l">
              <a:lnSpc>
                <a:spcPct val="100000"/>
              </a:lnSpc>
              <a:spcBef>
                <a:spcPts val="0"/>
              </a:spcBef>
              <a:spcAft>
                <a:spcPts val="0"/>
              </a:spcAft>
              <a:buClr>
                <a:schemeClr val="dk1"/>
              </a:buClr>
              <a:buSzPts val="1200"/>
              <a:buFont typeface="Arial"/>
              <a:buNone/>
            </a:pPr>
            <a:r>
              <a:rPr b="0" i="0" lang="en" sz="2200" u="none" cap="none" strike="noStrike">
                <a:solidFill>
                  <a:srgbClr val="202124"/>
                </a:solidFill>
                <a:highlight>
                  <a:srgbClr val="FFFFFF"/>
                </a:highlight>
                <a:latin typeface="Arial"/>
                <a:ea typeface="Arial"/>
                <a:cs typeface="Arial"/>
                <a:sym typeface="Arial"/>
              </a:rPr>
              <a:t>Step2: Input first number as A</a:t>
            </a:r>
            <a:endParaRPr b="0" i="0" sz="2200" u="none" cap="none" strike="noStrike">
              <a:solidFill>
                <a:srgbClr val="202124"/>
              </a:solidFill>
              <a:highlight>
                <a:srgbClr val="FFFFFF"/>
              </a:highlight>
              <a:latin typeface="Arial"/>
              <a:ea typeface="Arial"/>
              <a:cs typeface="Arial"/>
              <a:sym typeface="Arial"/>
            </a:endParaRPr>
          </a:p>
          <a:p>
            <a:pPr indent="-177800" lvl="0" marL="254000" marR="0" rtl="0" algn="l">
              <a:lnSpc>
                <a:spcPct val="100000"/>
              </a:lnSpc>
              <a:spcBef>
                <a:spcPts val="0"/>
              </a:spcBef>
              <a:spcAft>
                <a:spcPts val="0"/>
              </a:spcAft>
              <a:buClr>
                <a:schemeClr val="dk1"/>
              </a:buClr>
              <a:buSzPts val="1200"/>
              <a:buFont typeface="Arial"/>
              <a:buNone/>
            </a:pPr>
            <a:r>
              <a:rPr b="0" i="0" lang="en" sz="2200" u="none" cap="none" strike="noStrike">
                <a:solidFill>
                  <a:srgbClr val="202124"/>
                </a:solidFill>
                <a:highlight>
                  <a:srgbClr val="FFFFFF"/>
                </a:highlight>
                <a:latin typeface="Arial"/>
                <a:ea typeface="Arial"/>
                <a:cs typeface="Arial"/>
                <a:sym typeface="Arial"/>
              </a:rPr>
              <a:t>Step3: Input second number as B</a:t>
            </a:r>
            <a:endParaRPr b="0" i="0" sz="2200" u="none" cap="none" strike="noStrike">
              <a:solidFill>
                <a:srgbClr val="202124"/>
              </a:solidFill>
              <a:highlight>
                <a:srgbClr val="FFFFFF"/>
              </a:highlight>
              <a:latin typeface="Arial"/>
              <a:ea typeface="Arial"/>
              <a:cs typeface="Arial"/>
              <a:sym typeface="Arial"/>
            </a:endParaRPr>
          </a:p>
          <a:p>
            <a:pPr indent="-177800" lvl="0" marL="254000" marR="0" rtl="0" algn="l">
              <a:lnSpc>
                <a:spcPct val="100000"/>
              </a:lnSpc>
              <a:spcBef>
                <a:spcPts val="0"/>
              </a:spcBef>
              <a:spcAft>
                <a:spcPts val="0"/>
              </a:spcAft>
              <a:buClr>
                <a:schemeClr val="dk1"/>
              </a:buClr>
              <a:buSzPts val="1200"/>
              <a:buFont typeface="Arial"/>
              <a:buNone/>
            </a:pPr>
            <a:r>
              <a:rPr b="0" i="0" lang="en" sz="2200" u="none" cap="none" strike="noStrike">
                <a:solidFill>
                  <a:srgbClr val="202124"/>
                </a:solidFill>
                <a:highlight>
                  <a:srgbClr val="FFFFFF"/>
                </a:highlight>
                <a:latin typeface="Arial"/>
                <a:ea typeface="Arial"/>
                <a:cs typeface="Arial"/>
                <a:sym typeface="Arial"/>
              </a:rPr>
              <a:t>Step4: Set sum = A+B</a:t>
            </a:r>
            <a:endParaRPr b="0" i="0" sz="2200" u="none" cap="none" strike="noStrike">
              <a:solidFill>
                <a:srgbClr val="202124"/>
              </a:solidFill>
              <a:highlight>
                <a:srgbClr val="FFFFFF"/>
              </a:highlight>
              <a:latin typeface="Arial"/>
              <a:ea typeface="Arial"/>
              <a:cs typeface="Arial"/>
              <a:sym typeface="Arial"/>
            </a:endParaRPr>
          </a:p>
          <a:p>
            <a:pPr indent="-177800" lvl="0" marL="254000" marR="0" rtl="0" algn="l">
              <a:lnSpc>
                <a:spcPct val="100000"/>
              </a:lnSpc>
              <a:spcBef>
                <a:spcPts val="0"/>
              </a:spcBef>
              <a:spcAft>
                <a:spcPts val="0"/>
              </a:spcAft>
              <a:buClr>
                <a:schemeClr val="dk1"/>
              </a:buClr>
              <a:buSzPts val="1200"/>
              <a:buFont typeface="Arial"/>
              <a:buNone/>
            </a:pPr>
            <a:r>
              <a:rPr b="0" i="0" lang="en" sz="2200" u="none" cap="none" strike="noStrike">
                <a:solidFill>
                  <a:srgbClr val="202124"/>
                </a:solidFill>
                <a:highlight>
                  <a:srgbClr val="FFFFFF"/>
                </a:highlight>
                <a:latin typeface="Arial"/>
                <a:ea typeface="Arial"/>
                <a:cs typeface="Arial"/>
                <a:sym typeface="Arial"/>
              </a:rPr>
              <a:t>Step5: Print Sum</a:t>
            </a:r>
            <a:endParaRPr b="0" i="0" sz="2200" u="none" cap="none" strike="noStrike">
              <a:solidFill>
                <a:srgbClr val="202124"/>
              </a:solidFill>
              <a:highlight>
                <a:srgbClr val="FFFFFF"/>
              </a:highlight>
              <a:latin typeface="Arial"/>
              <a:ea typeface="Arial"/>
              <a:cs typeface="Arial"/>
              <a:sym typeface="Arial"/>
            </a:endParaRPr>
          </a:p>
          <a:p>
            <a:pPr indent="-177800" lvl="0" marL="254000" marR="0" rtl="0" algn="l">
              <a:lnSpc>
                <a:spcPct val="100000"/>
              </a:lnSpc>
              <a:spcBef>
                <a:spcPts val="0"/>
              </a:spcBef>
              <a:spcAft>
                <a:spcPts val="0"/>
              </a:spcAft>
              <a:buClr>
                <a:schemeClr val="dk1"/>
              </a:buClr>
              <a:buSzPts val="1200"/>
              <a:buFont typeface="Arial"/>
              <a:buNone/>
            </a:pPr>
            <a:r>
              <a:rPr b="0" i="0" lang="en" sz="2200" u="none" cap="none" strike="noStrike">
                <a:solidFill>
                  <a:srgbClr val="202124"/>
                </a:solidFill>
                <a:highlight>
                  <a:srgbClr val="FFFFFF"/>
                </a:highlight>
                <a:latin typeface="Arial"/>
                <a:ea typeface="Arial"/>
                <a:cs typeface="Arial"/>
                <a:sym typeface="Arial"/>
              </a:rPr>
              <a:t>Step6: End</a:t>
            </a:r>
            <a:endParaRPr b="0" i="0" sz="3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2"/>
              </a:buClr>
              <a:buSzPts val="3200"/>
              <a:buFont typeface="Century Gothic"/>
              <a:buNone/>
            </a:pPr>
            <a:r>
              <a:rPr lang="en" sz="3100"/>
              <a:t>What is Flowchart ?</a:t>
            </a:r>
            <a:endParaRPr sz="1100"/>
          </a:p>
        </p:txBody>
      </p:sp>
      <p:sp>
        <p:nvSpPr>
          <p:cNvPr id="258" name="Google Shape;258;p40"/>
          <p:cNvSpPr txBox="1"/>
          <p:nvPr>
            <p:ph idx="1" type="body"/>
          </p:nvPr>
        </p:nvSpPr>
        <p:spPr>
          <a:xfrm>
            <a:off x="769550" y="1180575"/>
            <a:ext cx="3261900" cy="2514900"/>
          </a:xfrm>
          <a:prstGeom prst="rect">
            <a:avLst/>
          </a:prstGeom>
          <a:no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177800" lvl="0" marL="254000" rtl="0" algn="l">
              <a:lnSpc>
                <a:spcPct val="100000"/>
              </a:lnSpc>
              <a:spcBef>
                <a:spcPts val="0"/>
              </a:spcBef>
              <a:spcAft>
                <a:spcPts val="0"/>
              </a:spcAft>
              <a:buSzPts val="1200"/>
              <a:buNone/>
            </a:pPr>
            <a:r>
              <a:rPr lang="en" sz="1800"/>
              <a:t> </a:t>
            </a:r>
            <a:r>
              <a:rPr lang="en" sz="1900"/>
              <a:t> </a:t>
            </a:r>
            <a:r>
              <a:rPr lang="en" sz="1900">
                <a:latin typeface="Arial"/>
                <a:ea typeface="Arial"/>
                <a:cs typeface="Arial"/>
                <a:sym typeface="Arial"/>
              </a:rPr>
              <a:t> A flowchart is a graphical or symbolic representation of a process. It is basically used to design and document virtually complex process to help the viewers to visualize the logic of the process.</a:t>
            </a:r>
            <a:endParaRPr sz="1900">
              <a:latin typeface="Arial"/>
              <a:ea typeface="Arial"/>
              <a:cs typeface="Arial"/>
              <a:sym typeface="Arial"/>
            </a:endParaRPr>
          </a:p>
        </p:txBody>
      </p:sp>
      <p:pic>
        <p:nvPicPr>
          <p:cNvPr id="259" name="Google Shape;259;p40"/>
          <p:cNvPicPr preferRelativeResize="0"/>
          <p:nvPr/>
        </p:nvPicPr>
        <p:blipFill rotWithShape="1">
          <a:blip r:embed="rId3">
            <a:alphaModFix/>
          </a:blip>
          <a:srcRect b="0" l="0" r="0" t="0"/>
          <a:stretch/>
        </p:blipFill>
        <p:spPr>
          <a:xfrm>
            <a:off x="4089375" y="907036"/>
            <a:ext cx="4937827" cy="34487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1"/>
          <p:cNvPicPr preferRelativeResize="0"/>
          <p:nvPr/>
        </p:nvPicPr>
        <p:blipFill rotWithShape="1">
          <a:blip r:embed="rId3">
            <a:alphaModFix/>
          </a:blip>
          <a:srcRect b="0" l="0" r="0" t="0"/>
          <a:stretch/>
        </p:blipFill>
        <p:spPr>
          <a:xfrm>
            <a:off x="2108425" y="592511"/>
            <a:ext cx="4001810" cy="34487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on">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