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df12aa23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4df12aa23_7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4df12aa23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e4df12aa23_2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df12aa23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e4df12aa23_2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df12aa23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e4df12aa23_2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df12aa23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e4df12aa23_2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4df12aa23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e4df12aa23_2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4df12aa23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e4df12aa23_2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4df12aa23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e4df12aa23_2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df12aa23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e4df12aa23_2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df12aa23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e4df12aa23_2_2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4df12aa23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e4df12aa23_2_2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df12aa2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e4df12aa23_2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df12aa23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e4df12aa23_2_2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4df12aa23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e4df12aa23_2_2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df12aa23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e4df12aa23_2_2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4df12aa23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e4df12aa23_2_2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4df12aa23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e4df12aa23_2_2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4df12aa23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e4df12aa23_2_2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4df12aa23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ge4df12aa23_2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4df12aa23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ge4df12aa23_2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4df12aa23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e4df12aa23_2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4df12aa23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e4df12aa23_2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df12aa23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e4df12aa23_2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4df12aa23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ge4df12aa23_2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4df12aa23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ge4df12aa23_2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4df12aa23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ge4df12aa23_2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4df12aa23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e4df12aa23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df12aa23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e4df12aa23_2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df12aa23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e4df12aa23_2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4df12aa23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e4df12aa23_2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4df12aa23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e4df12aa23_2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4df12aa23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e4df12aa23_2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49520" y="716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044461" y="1195219"/>
            <a:ext cx="439175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931984" y="1085850"/>
            <a:ext cx="6553475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7789628" y="325095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6713679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20" name="Google Shape;120;p21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1" name="Google Shape;121;p21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22" name="Google Shape;122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866216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866216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2" name="Google Shape;152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80" name="Google Shape;180;p30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82" name="Google Shape;182;p30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83" name="Google Shape;183;p30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84" name="Google Shape;184;p30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92" name="Google Shape;192;p31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94" name="Google Shape;194;p31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95" name="Google Shape;195;p31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97" name="Google Shape;197;p31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98" name="Google Shape;198;p31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200" name="Google Shape;200;p31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1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549520" y="716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4044461" y="1195219"/>
            <a:ext cx="439175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7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30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9520" y="716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44461" y="1195219"/>
            <a:ext cx="439175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26427" l="0" r="0" t="25573"/>
          <a:stretch/>
        </p:blipFill>
        <p:spPr>
          <a:xfrm>
            <a:off x="628650" y="2273131"/>
            <a:ext cx="2729265" cy="8733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30" y="3146497"/>
            <a:ext cx="1380952" cy="6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250" y="3173897"/>
            <a:ext cx="1243600" cy="6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30" y="3970082"/>
            <a:ext cx="987468" cy="66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3110" y="3906297"/>
            <a:ext cx="987468" cy="79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030" y="1213360"/>
            <a:ext cx="3008540" cy="10028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F4F1F0">
                  <a:alpha val="6274"/>
                </a:srgbClr>
              </a:gs>
              <a:gs pos="36000">
                <a:srgbClr val="F4F1F0">
                  <a:alpha val="5490"/>
                </a:srgbClr>
              </a:gs>
              <a:gs pos="69000">
                <a:srgbClr val="F4F1F0">
                  <a:alpha val="0"/>
                </a:srgbClr>
              </a:gs>
              <a:gs pos="100000">
                <a:srgbClr val="F4F1F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26427" l="0" r="0" t="25573"/>
          <a:stretch/>
        </p:blipFill>
        <p:spPr>
          <a:xfrm>
            <a:off x="0" y="4260193"/>
            <a:ext cx="2729265" cy="8733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84985" y="4445759"/>
            <a:ext cx="1380952" cy="6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6066" y="4445759"/>
            <a:ext cx="987468" cy="79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62533" y="4445759"/>
            <a:ext cx="987468" cy="66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51412" y="4458723"/>
            <a:ext cx="1243600" cy="6904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549520" y="716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044461" y="1195219"/>
            <a:ext cx="439175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1">
            <a:alphaModFix/>
          </a:blip>
          <a:srcRect b="26427" l="0" r="0" t="25573"/>
          <a:stretch/>
        </p:blipFill>
        <p:spPr>
          <a:xfrm>
            <a:off x="628650" y="2273131"/>
            <a:ext cx="2729265" cy="8733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30" y="3146497"/>
            <a:ext cx="1380952" cy="6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250" y="3173897"/>
            <a:ext cx="1243600" cy="6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30" y="3970082"/>
            <a:ext cx="987468" cy="66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3110" y="3906297"/>
            <a:ext cx="987468" cy="79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030" y="1213360"/>
            <a:ext cx="3008540" cy="10028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549520" y="716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4300"/>
              <a:t>FIVETHON - WEBINAR ON PYTHON</a:t>
            </a:r>
            <a:endParaRPr sz="11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00075" y="2963925"/>
            <a:ext cx="4391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5040">
                <a:latin typeface="Amatic SC"/>
                <a:ea typeface="Amatic SC"/>
                <a:cs typeface="Amatic SC"/>
                <a:sym typeface="Amatic SC"/>
              </a:rPr>
              <a:t>Tuples, Dictionaries, Sorting</a:t>
            </a:r>
            <a:endParaRPr sz="8880"/>
          </a:p>
        </p:txBody>
      </p:sp>
      <p:sp>
        <p:nvSpPr>
          <p:cNvPr id="235" name="Google Shape;235;p35"/>
          <p:cNvSpPr txBox="1"/>
          <p:nvPr/>
        </p:nvSpPr>
        <p:spPr>
          <a:xfrm>
            <a:off x="4179100" y="1707800"/>
            <a:ext cx="150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DAY 3</a:t>
            </a:r>
            <a:endParaRPr b="1" sz="6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OPERATIONS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50" y="916688"/>
            <a:ext cx="6839493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300" y="1359600"/>
            <a:ext cx="6739594" cy="305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224138" y="594244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FUNCTIONS IN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050" y="1038769"/>
            <a:ext cx="6586706" cy="32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224138" y="594244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FUNCTIONS IN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b="-1380" l="0" r="0" t="1380"/>
          <a:stretch/>
        </p:blipFill>
        <p:spPr>
          <a:xfrm>
            <a:off x="1583194" y="1621031"/>
            <a:ext cx="6311495" cy="26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181" y="1178119"/>
            <a:ext cx="5785069" cy="44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224138" y="594244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FUNCTIONS IN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181" y="1621031"/>
            <a:ext cx="5861549" cy="256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181" y="1178119"/>
            <a:ext cx="5785069" cy="44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224138" y="594244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FUNCTIONS IN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456" y="1698656"/>
            <a:ext cx="6713662" cy="25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181" y="1178119"/>
            <a:ext cx="5785069" cy="44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234994" y="301275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ASSIGNMENT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It allows a tuple of variables on the left side of the assignment operator to be assigned respective values from a tuple on the right side. The number of variables on the left should be same as the number of elements in the tuple. for example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&gt;&gt;&gt;(n1,n2) = (5,9)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&gt;&gt;&gt;print(n1)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5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print(n2)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9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&gt;&gt;&gt;(a,b,c,d) = (5,6,8) #values on left side and right side are not equal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ValueError: not enough values to unpack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234994" y="301275"/>
            <a:ext cx="7479000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TUPLE 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 tuple inside another tuple is called a nested tuple. In nested tuples we can access the elements in the same way of nested list. for example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&gt;&gt;&gt;t1 = ((“Amit”, 90), (“Sumit”, 75), (“Ravi”, 80))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&gt;&gt;&gt;t1[0]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(‘Amit’, 90)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&gt;&gt;&gt;t1[1]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(‘Sumit’, 75)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&gt;&gt;&gt;t1[1][1]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75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b="1" lang="en" sz="1100">
                <a:solidFill>
                  <a:srgbClr val="FF9900"/>
                </a:solidFill>
              </a:rPr>
              <a:t>DICTIONARIES</a:t>
            </a:r>
            <a:endParaRPr b="1" sz="11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b="1" lang="en" sz="1100">
                <a:solidFill>
                  <a:srgbClr val="000000"/>
                </a:solidFill>
              </a:rPr>
              <a:t>WHAT IS A DICTIONARY?</a:t>
            </a:r>
            <a:br>
              <a:rPr b="1" lang="en" sz="1100">
                <a:solidFill>
                  <a:srgbClr val="FF9900"/>
                </a:solidFill>
              </a:rPr>
            </a:br>
            <a:endParaRPr b="1" sz="1100">
              <a:solidFill>
                <a:srgbClr val="FF9900"/>
              </a:solidFill>
            </a:endParaRPr>
          </a:p>
        </p:txBody>
      </p:sp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778181" y="1268813"/>
            <a:ext cx="6759900" cy="298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★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dictionary is a collection which is unordered, changeable and indexed.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★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item of a dictionary has a key:value pair and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written within curly brackets separated by commas.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★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values can repeat, but the keys must be unique and must be of immutable type(string, number or tuple).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" sz="1100">
                <a:solidFill>
                  <a:srgbClr val="F1C232"/>
                </a:solidFill>
              </a:rPr>
              <a:t>EXAMPLES:</a:t>
            </a:r>
            <a:endParaRPr sz="1100">
              <a:solidFill>
                <a:srgbClr val="F1C232"/>
              </a:solidFill>
            </a:endParaRPr>
          </a:p>
        </p:txBody>
      </p:sp>
      <p:pic>
        <p:nvPicPr>
          <p:cNvPr id="352" name="Google Shape;3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25" y="1796644"/>
            <a:ext cx="36576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1444" y="1191525"/>
            <a:ext cx="3789187" cy="2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ACCESSING ELEMENTS FROM A DICTIONARY:</a:t>
            </a:r>
            <a:endParaRPr b="1" sz="2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t/>
            </a:r>
            <a:endParaRPr sz="1100"/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 access the elements of a dictionary by referring to its key name, inside square brackets.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 = {‘name’: ‘Alexa’, ‘age’: 20, ‘place’: ‘Canada’}</a:t>
            </a:r>
            <a:endParaRPr b="1"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print(my_dict[‘age’])</a:t>
            </a:r>
            <a:endParaRPr b="1"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is also a method called get() to access the elements.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49520" y="71621"/>
            <a:ext cx="7886700" cy="99427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rgbClr val="000000">
                <a:alpha val="509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9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Tuples, Dictionaries, Sorting </a:t>
            </a:r>
            <a:endParaRPr b="1" sz="19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044469" y="925331"/>
            <a:ext cx="4391775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Topics to be covered: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TUPLES: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Creating tuples</a:t>
            </a:r>
            <a:endParaRPr sz="1500"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Accessing tuples</a:t>
            </a:r>
            <a:endParaRPr sz="1500"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Tuple operations</a:t>
            </a:r>
            <a:endParaRPr sz="1500"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Functions and mEthods in tuples</a:t>
            </a:r>
            <a:endParaRPr sz="1500"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Nested tuples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500"/>
              <a:t>DICTIONARIES:</a:t>
            </a:r>
            <a:endParaRPr b="1" i="1" sz="1500"/>
          </a:p>
          <a:p>
            <a:pPr indent="-2603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What is a dictionary?</a:t>
            </a:r>
            <a:endParaRPr sz="1500"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Accessing elements from a dictionary</a:t>
            </a:r>
            <a:endParaRPr sz="1500"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Adding elements in a dictionary</a:t>
            </a:r>
            <a:endParaRPr sz="1500"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Removing elements from a dictionary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500"/>
              <a:t>SORTING:</a:t>
            </a:r>
            <a:endParaRPr b="1" i="1" sz="1500"/>
          </a:p>
          <a:p>
            <a:pPr indent="-2603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Introduction</a:t>
            </a:r>
            <a:endParaRPr sz="1500"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What is sorting?</a:t>
            </a:r>
            <a:endParaRPr sz="1500"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Methods of sorting- insertion sort, bubble sort...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" sz="1100"/>
              <a:t>PROGRAM:</a:t>
            </a:r>
            <a:endParaRPr sz="1100"/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325" y="1713167"/>
            <a:ext cx="5057062" cy="266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DICTIONARY LENGTH</a:t>
            </a:r>
            <a:r>
              <a:rPr b="1" lang="en" sz="3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3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t/>
            </a:r>
            <a:endParaRPr b="1" sz="1100"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827475" y="1081500"/>
            <a:ext cx="6709950" cy="298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determine how many elements (key-value pairs) a dictionary has, use the len() function.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 = {‘name’: ‘Mariam’, ‘age’: 20,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print(len(my_dict))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gives the output: 3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title"/>
          </p:nvPr>
        </p:nvSpPr>
        <p:spPr>
          <a:xfrm>
            <a:off x="484575" y="339542"/>
            <a:ext cx="7053525" cy="742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ADDING ELEMENTS TO A DICTIONARY:</a:t>
            </a:r>
            <a:endParaRPr b="1" sz="2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391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2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t/>
            </a:r>
            <a:endParaRPr sz="1100"/>
          </a:p>
        </p:txBody>
      </p:sp>
      <p:sp>
        <p:nvSpPr>
          <p:cNvPr id="377" name="Google Shape;377;p56"/>
          <p:cNvSpPr txBox="1"/>
          <p:nvPr>
            <p:ph idx="1" type="body"/>
          </p:nvPr>
        </p:nvSpPr>
        <p:spPr>
          <a:xfrm>
            <a:off x="899513" y="1081500"/>
            <a:ext cx="670995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Adding an element to the dictionary is done by using a new index key and assigning a value to it.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my_dict = {‘name’: ‘Mariam’, ‘age’: 20,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my_dict[‘phone’] = 688143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print(my_dict)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output becomes:</a:t>
            </a: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{‘age’: 20, ‘name’: ‘Mariam’, ‘phone’: 688143,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b="1" lang="en" sz="1100"/>
              <a:t>REMOVING ELEMENTS FROM A DICTIONARY</a:t>
            </a:r>
            <a:r>
              <a:rPr lang="en" sz="1100"/>
              <a:t>:</a:t>
            </a:r>
            <a:endParaRPr sz="1100"/>
          </a:p>
        </p:txBody>
      </p:sp>
      <p:sp>
        <p:nvSpPr>
          <p:cNvPr id="383" name="Google Shape;383;p57"/>
          <p:cNvSpPr txBox="1"/>
          <p:nvPr>
            <p:ph idx="1" type="body"/>
          </p:nvPr>
        </p:nvSpPr>
        <p:spPr>
          <a:xfrm>
            <a:off x="828175" y="932919"/>
            <a:ext cx="67098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57142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various ways to remove elements from a dictionary: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66666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(i)</a:t>
            </a: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400">
                <a:solidFill>
                  <a:srgbClr val="CC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pop()</a:t>
            </a: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—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removes the element with the specified key name.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57142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 = {‘name’: ‘Mariam’, ‘age’: 20,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57142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my_dict.pop(‘age’)      //Removes the element with the key ‘age’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57142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print(my_dict)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1100"/>
              </a:spcBef>
              <a:spcAft>
                <a:spcPts val="0"/>
              </a:spcAft>
              <a:buSzPct val="57142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{‘name’: ‘Mariam’,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(ii) </a:t>
            </a:r>
            <a:r>
              <a:rPr b="1" lang="en" sz="1400">
                <a:solidFill>
                  <a:srgbClr val="CC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removes the element with the specified key name.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 = {‘name’: ‘Mariam’, ‘age’: 20,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del my_dict[‘age’]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print(my_dict)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Output: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{‘name’: ‘Mariam’, ‘place’: ‘London’}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(iii) </a:t>
            </a:r>
            <a:r>
              <a:rPr b="1" lang="en" sz="1400">
                <a:solidFill>
                  <a:srgbClr val="CC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clear()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— empties the dictionary.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 = {‘name’: ‘Mariam’, ‘age’: 20, ‘place’: ‘London’}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my_dict.clear()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8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print(my_dict)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will produce an empty dictionary:</a:t>
            </a:r>
            <a:r>
              <a:rPr lang="en" sz="14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600">
                <a:solidFill>
                  <a:srgbClr val="FFD966"/>
                </a:solidFill>
              </a:rPr>
              <a:t>SORTING</a:t>
            </a:r>
            <a:endParaRPr sz="36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700">
                <a:solidFill>
                  <a:srgbClr val="292929"/>
                </a:solidFill>
              </a:rPr>
              <a:t>WHAT IS SORTING?</a:t>
            </a:r>
            <a:endParaRPr b="1" sz="2700">
              <a:solidFill>
                <a:srgbClr val="292929"/>
              </a:solidFill>
            </a:endParaRPr>
          </a:p>
          <a:p>
            <a:pPr indent="-254000" lvl="0" marL="34290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sort()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elements of a given list in a specific ascending or descending order. 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syntax of the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sort()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 is: list.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(key=..., reverse=...)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484575" y="231468"/>
            <a:ext cx="7053525" cy="720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700">
                <a:solidFill>
                  <a:srgbClr val="FFD966"/>
                </a:solidFill>
              </a:rPr>
              <a:t>EXAMPLE</a:t>
            </a:r>
            <a:endParaRPr sz="2700">
              <a:solidFill>
                <a:srgbClr val="FFD966"/>
              </a:solidFill>
            </a:endParaRPr>
          </a:p>
        </p:txBody>
      </p:sp>
      <p:pic>
        <p:nvPicPr>
          <p:cNvPr id="404" name="Google Shape;40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406" y="1225575"/>
            <a:ext cx="5590125" cy="318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type="title"/>
          </p:nvPr>
        </p:nvSpPr>
        <p:spPr>
          <a:xfrm>
            <a:off x="484575" y="339544"/>
            <a:ext cx="7053525" cy="7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/>
              <a:t>DIFFERENCES BETWEEN sort() AND sorted()</a:t>
            </a:r>
            <a:endParaRPr b="1" sz="1800"/>
          </a:p>
        </p:txBody>
      </p:sp>
      <p:pic>
        <p:nvPicPr>
          <p:cNvPr id="410" name="Google Shape;41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052700"/>
            <a:ext cx="8050239" cy="31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75" y="1100494"/>
            <a:ext cx="7447692" cy="31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3045619" y="690716"/>
            <a:ext cx="6553575" cy="562725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6780000" dist="133350">
              <a:srgbClr val="000000">
                <a:alpha val="6196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27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endParaRPr b="1" sz="27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955481" y="1647602"/>
            <a:ext cx="6619275" cy="23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444"/>
              <a:buNone/>
            </a:pPr>
            <a:r>
              <a:rPr lang="en" sz="2700">
                <a:solidFill>
                  <a:srgbClr val="000000"/>
                </a:solidFill>
              </a:rPr>
              <a:t>Sequences that are used to store values of different data types.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444"/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444"/>
              <a:buNone/>
            </a:pPr>
            <a:r>
              <a:rPr lang="en" sz="2700">
                <a:solidFill>
                  <a:srgbClr val="000000"/>
                </a:solidFill>
              </a:rPr>
              <a:t>Eg. 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84615"/>
              <a:buNone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 = (1, ‘a’, 7, 6.5) # a is the tuple of mixed data type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84615"/>
              <a:buNone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b = (2, 4, 6, 8, 10) # b is a tuple of only integers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84615"/>
              <a:buNone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c = (“English”, “Hindi”, “Math”, “Science”) # c is a tuple of only string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ct val="84615"/>
              <a:buNone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(2, 4, 7, [4, 5, 6]) # d is a tuple with list as an element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78" y="936450"/>
            <a:ext cx="6530362" cy="329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4"/>
          <p:cNvPicPr preferRelativeResize="0"/>
          <p:nvPr/>
        </p:nvPicPr>
        <p:blipFill rotWithShape="1">
          <a:blip r:embed="rId4">
            <a:alphaModFix/>
          </a:blip>
          <a:srcRect b="15719" l="26949" r="25044" t="17327"/>
          <a:stretch/>
        </p:blipFill>
        <p:spPr>
          <a:xfrm>
            <a:off x="6205650" y="2669128"/>
            <a:ext cx="1844719" cy="171523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4"/>
          <p:cNvSpPr txBox="1"/>
          <p:nvPr/>
        </p:nvSpPr>
        <p:spPr>
          <a:xfrm>
            <a:off x="6455231" y="3303300"/>
            <a:ext cx="1454175" cy="5771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Largest no bubbles up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 SORT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65"/>
          <p:cNvSpPr txBox="1"/>
          <p:nvPr>
            <p:ph idx="1" type="body"/>
          </p:nvPr>
        </p:nvSpPr>
        <p:spPr>
          <a:xfrm rot="281">
            <a:off x="345975" y="807844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Insertion sort is a simple sorting algorithm that works similar to the way you sort playing cards in your hands. The array is virtually split into a sorted and an unsorted part. Values from the unsorted part are picked and placed at the correct position in the sorted part.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188" y="1663144"/>
            <a:ext cx="2799637" cy="2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2557163" y="2153097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3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Tuples are written with round brackets.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Eg: </a:t>
            </a:r>
            <a:endParaRPr sz="11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thistuple = (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(thistuple)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emptytuple=tuple()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Single element: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t=(1,)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t=1,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nestedtuple=(1,2,(3,4),3)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t=</a:t>
            </a: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tuple:"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Output: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Enter the tuple:1, 2, 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(1, 2, 3)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Elements of a tuple can be accessed in the same way as a list or string using indexing and slicing. for example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&gt;&gt;&gt; a = (‘C’ , ‘ O’ , ‘M’ , ‘P’ , ‘U’ , ‘T’ , ‘E’ , ‘R’)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&gt;&gt;&gt; a[9] # Output is IndexError: tuple index out of range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&gt;&gt;&gt; a[4] # Output is U (fifth element of tuple)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419" y="2251641"/>
            <a:ext cx="6057900" cy="103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TUPLES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 rot="281">
            <a:off x="345975" y="837637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Tuple is an immutable data type. It means that the elements of a tuple cannot be changed after it has been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created. for example 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&gt;&gt;&gt; a = (‘C’ , ‘ O’ , ‘M’ , ‘P’ , ‘U’ , ‘T’ , ‘E’ , ‘R’)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&gt;&gt;&gt; a[2] = ‘S’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TypeError: ‘tuple’ object does not support item assignment.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022" y="2841581"/>
            <a:ext cx="6079331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OPERATIONS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 rot="281">
            <a:off x="345975" y="774937"/>
            <a:ext cx="8257950" cy="345982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D5A6BD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Concatenation (+)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Joining of two or more tuples is called Concatenation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allows us to join tuples using concatenation operator (+).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&gt;&gt;&gt;t1 = (1, 2, 3)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&gt;&gt;&gt;t2 = (8, 9, 11)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&gt;&gt;&gt;t1+t2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(1, 2, 3, 8, 9, 11)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(#concatenates two tuples)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2993681" y="2044575"/>
            <a:ext cx="2691000" cy="174307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D5A6BD">
                <a:alpha val="49803"/>
              </a:srgbClr>
            </a:outerShdw>
          </a:effectLst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&gt;&gt;&gt;t1 = (1, 2, 3)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&gt;&gt;&gt;t2 = (8, 9, 11)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&gt;&gt;&gt;t3 = t1+t2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(#Created new tuple)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(1, 2, 3, 8, 9, 11)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5419313" y="2093775"/>
            <a:ext cx="2691000" cy="152392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D5A6BD">
                <a:alpha val="49803"/>
              </a:srgbClr>
            </a:outerShdw>
          </a:effectLst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Concatenation operator can also be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extending an existing tuple.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&gt;&gt;&gt;t1 = (1, 2, 3)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&gt;&gt;&gt;t1 = t1 + (7,8,9)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&gt;&gt;&gt;t1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(1, 2, 3, 7, 8, 9)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224138" y="210709"/>
            <a:ext cx="7053525" cy="506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b="1" lang="en" sz="11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OPERATIONS</a:t>
            </a:r>
            <a:endParaRPr b="1" sz="11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 rot="281">
            <a:off x="345975" y="1100831"/>
            <a:ext cx="8257950" cy="31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42" y="1359600"/>
            <a:ext cx="6889219" cy="287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200" y="986588"/>
            <a:ext cx="6839494" cy="44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