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57" r:id="rId5"/>
    <p:sldId id="258" r:id="rId6"/>
    <p:sldId id="259" r:id="rId7"/>
    <p:sldId id="279" r:id="rId8"/>
    <p:sldId id="289" r:id="rId9"/>
    <p:sldId id="261" r:id="rId10"/>
    <p:sldId id="282" r:id="rId11"/>
    <p:sldId id="314" r:id="rId12"/>
    <p:sldId id="315" r:id="rId13"/>
    <p:sldId id="316" r:id="rId14"/>
    <p:sldId id="313" r:id="rId15"/>
    <p:sldId id="293" r:id="rId16"/>
    <p:sldId id="295" r:id="rId17"/>
    <p:sldId id="296" r:id="rId18"/>
    <p:sldId id="297" r:id="rId19"/>
    <p:sldId id="294" r:id="rId20"/>
    <p:sldId id="305" r:id="rId21"/>
    <p:sldId id="317" r:id="rId22"/>
    <p:sldId id="283" r:id="rId23"/>
    <p:sldId id="284" r:id="rId24"/>
    <p:sldId id="265" r:id="rId25"/>
    <p:sldId id="286" r:id="rId26"/>
    <p:sldId id="291" r:id="rId27"/>
    <p:sldId id="298" r:id="rId28"/>
    <p:sldId id="299" r:id="rId29"/>
    <p:sldId id="300" r:id="rId30"/>
    <p:sldId id="301" r:id="rId31"/>
    <p:sldId id="302" r:id="rId32"/>
    <p:sldId id="303" r:id="rId33"/>
    <p:sldId id="304" r:id="rId34"/>
    <p:sldId id="287" r:id="rId35"/>
    <p:sldId id="288" r:id="rId36"/>
    <p:sldId id="281" r:id="rId37"/>
    <p:sldId id="285" r:id="rId38"/>
    <p:sldId id="280" r:id="rId39"/>
    <p:sldId id="290" r:id="rId40"/>
    <p:sldId id="312" r:id="rId41"/>
    <p:sldId id="311" r:id="rId42"/>
    <p:sldId id="309" r:id="rId43"/>
    <p:sldId id="307" r:id="rId44"/>
    <p:sldId id="308" r:id="rId45"/>
    <p:sldId id="30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5" d="100"/>
          <a:sy n="65" d="100"/>
        </p:scale>
        <p:origin x="1440" y="6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6/21/2022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2</a:t>
            </a:fld>
            <a:endParaRPr lang="en-IN"/>
          </a:p>
        </p:txBody>
      </p:sp>
    </p:spTree>
    <p:extLst>
      <p:ext uri="{BB962C8B-B14F-4D97-AF65-F5344CB8AC3E}">
        <p14:creationId xmlns:p14="http://schemas.microsoft.com/office/powerpoint/2010/main" val="164785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6/21/2022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6/21/2022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6/21/2022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6/21/2022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6/21/2022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6/21/2022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6/21/2022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6/21/2022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6/21/2022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6/21/2022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6/21/2022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6/21/2022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752600"/>
            <a:ext cx="8229600" cy="4648200"/>
          </a:xfrm>
        </p:spPr>
        <p:txBody>
          <a:bodyPr>
            <a:normAutofit fontScale="92500" lnSpcReduction="10000"/>
          </a:bodyPr>
          <a:lstStyle/>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Title: </a:t>
            </a:r>
            <a:r>
              <a:rPr lang="en-US" b="1" dirty="0">
                <a:solidFill>
                  <a:schemeClr val="tx1">
                    <a:lumMod val="95000"/>
                    <a:lumOff val="5000"/>
                  </a:schemeClr>
                </a:solidFill>
                <a:latin typeface="Times New Roman" pitchFamily="18" charset="0"/>
                <a:cs typeface="Times New Roman" pitchFamily="18" charset="0"/>
              </a:rPr>
              <a:t>Website for House Price Prediction in Bangalore </a:t>
            </a:r>
            <a:endParaRPr lang="en-IN" b="1"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endParaRPr lang="en-IN"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Team</a:t>
            </a:r>
            <a:r>
              <a:rPr lang="en-IN" dirty="0">
                <a:solidFill>
                  <a:schemeClr val="tx1">
                    <a:lumMod val="95000"/>
                    <a:lumOff val="5000"/>
                  </a:schemeClr>
                </a:solidFill>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Number: 22BCSB003</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Team Member(s): 19BCS006-  REENA SAJAD HYDER</a:t>
            </a: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19BCS078- SHYAM D</a:t>
            </a:r>
          </a:p>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                                19BCS080- DHARINEESH B</a:t>
            </a: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endParaRPr lang="en-IN" sz="2600" dirty="0">
              <a:latin typeface="Times New Roman" pitchFamily="18" charset="0"/>
              <a:cs typeface="Times New Roman" pitchFamily="18" charset="0"/>
            </a:endParaRPr>
          </a:p>
          <a:p>
            <a:pPr lvl="1" indent="322168" defTabSz="537886">
              <a:lnSpc>
                <a:spcPct val="81000"/>
              </a:lnSpc>
              <a:spcBef>
                <a:spcPts val="100"/>
              </a:spcBef>
              <a:defRPr sz="1900">
                <a:solidFill>
                  <a:srgbClr val="0D0D0D"/>
                </a:solidFill>
                <a:latin typeface="Arial"/>
                <a:ea typeface="Arial"/>
                <a:cs typeface="Arial"/>
                <a:sym typeface="Arial"/>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Faculty Supervisor: </a:t>
            </a:r>
            <a:r>
              <a:rPr lang="en-IN" b="1" dirty="0" err="1">
                <a:solidFill>
                  <a:schemeClr val="tx1">
                    <a:lumMod val="95000"/>
                    <a:lumOff val="5000"/>
                  </a:schemeClr>
                </a:solidFill>
                <a:latin typeface="Times New Roman" pitchFamily="18" charset="0"/>
                <a:cs typeface="Times New Roman" pitchFamily="18" charset="0"/>
              </a:rPr>
              <a:t>Dr.</a:t>
            </a:r>
            <a:r>
              <a:rPr lang="en-IN" b="1" dirty="0">
                <a:solidFill>
                  <a:schemeClr val="tx1">
                    <a:lumMod val="95000"/>
                    <a:lumOff val="5000"/>
                  </a:schemeClr>
                </a:solidFill>
                <a:latin typeface="Times New Roman" pitchFamily="18" charset="0"/>
                <a:cs typeface="Times New Roman" pitchFamily="18" charset="0"/>
              </a:rPr>
              <a:t> M. L. </a:t>
            </a:r>
            <a:r>
              <a:rPr lang="en-IN" b="1" dirty="0" err="1">
                <a:solidFill>
                  <a:schemeClr val="tx1">
                    <a:lumMod val="95000"/>
                    <a:lumOff val="5000"/>
                  </a:schemeClr>
                </a:solidFill>
                <a:latin typeface="Times New Roman" pitchFamily="18" charset="0"/>
                <a:cs typeface="Times New Roman" pitchFamily="18" charset="0"/>
              </a:rPr>
              <a:t>Valarmathi</a:t>
            </a:r>
            <a:r>
              <a:rPr lang="en-IN" b="1" dirty="0">
                <a:solidFill>
                  <a:schemeClr val="tx1">
                    <a:lumMod val="95000"/>
                    <a:lumOff val="5000"/>
                  </a:schemeClr>
                </a:solidFill>
                <a:latin typeface="Times New Roman" pitchFamily="18" charset="0"/>
                <a:cs typeface="Times New Roman" pitchFamily="18" charset="0"/>
              </a:rPr>
              <a:t>, Professor/CSE</a:t>
            </a:r>
            <a:endParaRPr lang="en-IN" dirty="0">
              <a:solidFill>
                <a:schemeClr val="tx1">
                  <a:lumMod val="95000"/>
                  <a:lumOff val="5000"/>
                </a:schemeClr>
              </a:solidFill>
              <a:latin typeface="Times New Roman" pitchFamily="18" charset="0"/>
              <a:cs typeface="Times New Roman" pitchFamily="18" charset="0"/>
            </a:endParaRPr>
          </a:p>
          <a:p>
            <a:pPr lvl="8">
              <a:buFontTx/>
              <a:buNone/>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r>
              <a:rPr lang="en-IN" dirty="0">
                <a:solidFill>
                  <a:schemeClr val="tx1">
                    <a:lumMod val="95000"/>
                    <a:lumOff val="5000"/>
                  </a:schemeClr>
                </a:solidFill>
                <a:latin typeface="Times New Roman" pitchFamily="18" charset="0"/>
                <a:cs typeface="Times New Roman" pitchFamily="18" charset="0"/>
              </a:rPr>
              <a:t>					</a:t>
            </a:r>
            <a:r>
              <a:rPr lang="en-IN">
                <a:solidFill>
                  <a:schemeClr val="tx1">
                    <a:lumMod val="95000"/>
                    <a:lumOff val="5000"/>
                  </a:schemeClr>
                </a:solidFill>
                <a:latin typeface="Times New Roman" pitchFamily="18" charset="0"/>
                <a:cs typeface="Times New Roman" pitchFamily="18" charset="0"/>
              </a:rPr>
              <a:t>Date:22.06.2022</a:t>
            </a:r>
            <a:endParaRPr lang="en-IN"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19CSPN6601- Innovative and Creative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Final Review </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This research aims to predict house prices based on NJOP houses in Malang city with regression analysis and particle swarm optimization (PSO). </a:t>
            </a:r>
          </a:p>
          <a:p>
            <a:pPr algn="just"/>
            <a:r>
              <a:rPr lang="en-GB" sz="2400" dirty="0">
                <a:solidFill>
                  <a:srgbClr val="000000"/>
                </a:solidFill>
                <a:latin typeface="Times New Roman" panose="02020603050405020304" pitchFamily="18" charset="0"/>
              </a:rPr>
              <a:t>PSO is used for selection of affect variables and regression analysis is used to determine the optimal coefficient in prediction. </a:t>
            </a:r>
          </a:p>
          <a:p>
            <a:pPr algn="just"/>
            <a:r>
              <a:rPr lang="en-GB" sz="2400" dirty="0">
                <a:solidFill>
                  <a:srgbClr val="000000"/>
                </a:solidFill>
                <a:latin typeface="Times New Roman" panose="02020603050405020304" pitchFamily="18" charset="0"/>
              </a:rPr>
              <a:t>The result from this research proved combination regression and PSO is suitable and get the minimum prediction error obtained which is IDR 14.186</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10</a:t>
            </a:fld>
            <a:endParaRPr lang="en-IN"/>
          </a:p>
        </p:txBody>
      </p:sp>
      <p:sp>
        <p:nvSpPr>
          <p:cNvPr id="8" name="Rectangle 7">
            <a:extLst>
              <a:ext uri="{FF2B5EF4-FFF2-40B4-BE49-F238E27FC236}">
                <a16:creationId xmlns:a16="http://schemas.microsoft.com/office/drawing/2014/main" id="{D0D71751-2983-F8E8-4597-83CCAA80B250}"/>
              </a:ext>
            </a:extLst>
          </p:cNvPr>
          <p:cNvSpPr/>
          <p:nvPr/>
        </p:nvSpPr>
        <p:spPr>
          <a:xfrm>
            <a:off x="603250" y="4876800"/>
            <a:ext cx="7473950" cy="1462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07000"/>
              </a:lnSpc>
              <a:spcBef>
                <a:spcPts val="0"/>
              </a:spcBef>
              <a:spcAft>
                <a:spcPts val="800"/>
              </a:spcAft>
            </a:pPr>
            <a:r>
              <a:rPr lang="en-GB" sz="1900" dirty="0">
                <a:latin typeface="Times New Roman" panose="02020603050405020304" pitchFamily="18" charset="0"/>
                <a:cs typeface="Times New Roman" panose="02020603050405020304" pitchFamily="18" charset="0"/>
              </a:rPr>
              <a:t>[4] Adyan Nur Alfiyatin, Ruth Ema Febrita, Hilman Taufiq and Wayan Firdaus Mahmudy, “Modeling House Price Prediction using Regression Analysis and Particle Swarm Optimization Case Study : Malang, East Java, Indonesia” International Journal of Advanced Computer Science and Applications(IJACSA), 8(10), 2017. </a:t>
            </a:r>
          </a:p>
        </p:txBody>
      </p:sp>
      <p:sp>
        <p:nvSpPr>
          <p:cNvPr id="11" name="Footer Placeholder 3">
            <a:extLst>
              <a:ext uri="{FF2B5EF4-FFF2-40B4-BE49-F238E27FC236}">
                <a16:creationId xmlns:a16="http://schemas.microsoft.com/office/drawing/2014/main" id="{FB5A9E29-311C-272B-4925-E948ECACD6ED}"/>
              </a:ext>
            </a:extLst>
          </p:cNvPr>
          <p:cNvSpPr>
            <a:spLocks noGrp="1"/>
          </p:cNvSpPr>
          <p:nvPr>
            <p:ph type="ftr" sz="quarter" idx="11"/>
          </p:nvPr>
        </p:nvSpPr>
        <p:spPr>
          <a:xfrm>
            <a:off x="838200" y="6309411"/>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41029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b="0" i="0" dirty="0">
                <a:solidFill>
                  <a:srgbClr val="000000"/>
                </a:solidFill>
                <a:effectLst/>
                <a:latin typeface="Times New Roman" panose="02020603050405020304" pitchFamily="18" charset="0"/>
              </a:rPr>
              <a:t>The literature attempts to derive useful knowledge from historical data of property markets. </a:t>
            </a:r>
          </a:p>
          <a:p>
            <a:pPr algn="just"/>
            <a:r>
              <a:rPr lang="en-GB" sz="2400" b="0" i="0" dirty="0">
                <a:solidFill>
                  <a:srgbClr val="000000"/>
                </a:solidFill>
                <a:effectLst/>
                <a:latin typeface="Times New Roman" panose="02020603050405020304" pitchFamily="18" charset="0"/>
              </a:rPr>
              <a:t>Machine learning techniques are applied to analyse historical property transactions in Australia to discover useful models for house buyer and sellers.</a:t>
            </a:r>
          </a:p>
          <a:p>
            <a:pPr algn="just"/>
            <a:r>
              <a:rPr lang="en-GB" sz="2400" dirty="0">
                <a:solidFill>
                  <a:srgbClr val="000000"/>
                </a:solidFill>
                <a:latin typeface="Times New Roman" panose="02020603050405020304" pitchFamily="18" charset="0"/>
              </a:rPr>
              <a:t>Revealed is the high discrepancy between house prices in the most expensive and most affordable suburbs in the city of Melbourne.</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11</a:t>
            </a:fld>
            <a:endParaRPr lang="en-IN"/>
          </a:p>
        </p:txBody>
      </p:sp>
      <p:sp>
        <p:nvSpPr>
          <p:cNvPr id="8" name="Rectangle 7">
            <a:extLst>
              <a:ext uri="{FF2B5EF4-FFF2-40B4-BE49-F238E27FC236}">
                <a16:creationId xmlns:a16="http://schemas.microsoft.com/office/drawing/2014/main" id="{D0D71751-2983-F8E8-4597-83CCAA80B250}"/>
              </a:ext>
            </a:extLst>
          </p:cNvPr>
          <p:cNvSpPr/>
          <p:nvPr/>
        </p:nvSpPr>
        <p:spPr>
          <a:xfrm>
            <a:off x="603250" y="4572000"/>
            <a:ext cx="7778750" cy="157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[5]T. D. Phan, "Housing Price Prediction Using Machine Learning Algorithms: The Case of Melbourne City, Australia," 2018 International Conference on Machine Learning and Data Engineering (</a:t>
            </a:r>
            <a:r>
              <a:rPr lang="en-GB" sz="2000" dirty="0" err="1">
                <a:latin typeface="Times New Roman" panose="02020603050405020304" pitchFamily="18" charset="0"/>
                <a:cs typeface="Times New Roman" panose="02020603050405020304" pitchFamily="18" charset="0"/>
              </a:rPr>
              <a:t>iCMLDE</a:t>
            </a:r>
            <a:r>
              <a:rPr lang="en-GB" sz="2000" dirty="0">
                <a:latin typeface="Times New Roman" panose="02020603050405020304" pitchFamily="18" charset="0"/>
                <a:cs typeface="Times New Roman" panose="02020603050405020304" pitchFamily="18" charset="0"/>
              </a:rPr>
              <a:t>), 2018, pp. 35-42,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10.1109/iCMLDE.2018.00017.</a:t>
            </a:r>
          </a:p>
        </p:txBody>
      </p:sp>
      <p:sp>
        <p:nvSpPr>
          <p:cNvPr id="11" name="Footer Placeholder 3">
            <a:extLst>
              <a:ext uri="{FF2B5EF4-FFF2-40B4-BE49-F238E27FC236}">
                <a16:creationId xmlns:a16="http://schemas.microsoft.com/office/drawing/2014/main" id="{FB5A9E29-311C-272B-4925-E948ECACD6ED}"/>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09710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r>
              <a:rPr lang="en-GB" sz="2400" b="0" i="0" dirty="0">
                <a:solidFill>
                  <a:srgbClr val="000000"/>
                </a:solidFill>
                <a:effectLst/>
                <a:latin typeface="Times New Roman" panose="02020603050405020304" pitchFamily="18" charset="0"/>
              </a:rPr>
              <a:t>This work considers the issue of changing house price as a classification problem and applies machine learning techniques to predict whether house prices will rise or fall. </a:t>
            </a:r>
          </a:p>
          <a:p>
            <a:r>
              <a:rPr lang="en-GB" sz="2400" b="0" i="0" dirty="0">
                <a:solidFill>
                  <a:srgbClr val="000000"/>
                </a:solidFill>
                <a:effectLst/>
                <a:latin typeface="Times New Roman" panose="02020603050405020304" pitchFamily="18" charset="0"/>
              </a:rPr>
              <a:t>This work applies various feature selection techniques such as variance influence factor, Information value, principle component analysis and data transformation techniques such as outlier and missing value treatment as well as box-cox transformation techniques.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12</a:t>
            </a:fld>
            <a:endParaRPr lang="en-IN"/>
          </a:p>
        </p:txBody>
      </p:sp>
      <p:sp>
        <p:nvSpPr>
          <p:cNvPr id="5" name="Rectangle 4">
            <a:extLst>
              <a:ext uri="{FF2B5EF4-FFF2-40B4-BE49-F238E27FC236}">
                <a16:creationId xmlns:a16="http://schemas.microsoft.com/office/drawing/2014/main" id="{97BA9937-C4D7-72F9-528B-FC45A9BA76D0}"/>
              </a:ext>
            </a:extLst>
          </p:cNvPr>
          <p:cNvSpPr/>
          <p:nvPr/>
        </p:nvSpPr>
        <p:spPr>
          <a:xfrm>
            <a:off x="568325" y="4572000"/>
            <a:ext cx="7778750" cy="157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latin typeface="Times New Roman" panose="02020603050405020304" pitchFamily="18" charset="0"/>
                <a:cs typeface="Times New Roman" panose="02020603050405020304" pitchFamily="18" charset="0"/>
              </a:rPr>
              <a:t>[6]D. Banerjee and S. Dutta, "Predicting the housing price direction using machine learning techniques," 2017 IEEE International Conference on Power, Control, Signals and Instrumentation Engineering (ICPCSI), 2017, pp. 2998-3000,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10.1109/ICPCSI.2017.8392275.</a:t>
            </a:r>
          </a:p>
        </p:txBody>
      </p:sp>
      <p:sp>
        <p:nvSpPr>
          <p:cNvPr id="6" name="Footer Placeholder 3">
            <a:extLst>
              <a:ext uri="{FF2B5EF4-FFF2-40B4-BE49-F238E27FC236}">
                <a16:creationId xmlns:a16="http://schemas.microsoft.com/office/drawing/2014/main" id="{DE803212-BF43-2C4B-7E4A-E0CBD013E9D6}"/>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08423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This study proposes a performance comparison between machine learning regression algorithms and Artificial Neural Network (ANN). </a:t>
            </a:r>
          </a:p>
          <a:p>
            <a:pPr algn="just"/>
            <a:r>
              <a:rPr lang="en-GB" sz="2400" dirty="0">
                <a:solidFill>
                  <a:srgbClr val="000000"/>
                </a:solidFill>
                <a:latin typeface="Times New Roman" panose="02020603050405020304" pitchFamily="18" charset="0"/>
              </a:rPr>
              <a:t>The regression algorithms used in this study are Multiple linear, Least Absolute Selection Operator (Lasso), Ridge, Random Forest. </a:t>
            </a:r>
          </a:p>
          <a:p>
            <a:pPr algn="just"/>
            <a:r>
              <a:rPr lang="en-GB" sz="2400" dirty="0">
                <a:solidFill>
                  <a:srgbClr val="000000"/>
                </a:solidFill>
                <a:latin typeface="Times New Roman" panose="02020603050405020304" pitchFamily="18" charset="0"/>
              </a:rPr>
              <a:t>There are two datasets used in this study, called public and local which contain house prices from Ames, Iowa, United States and Malmö, Sweden.</a:t>
            </a:r>
          </a:p>
          <a:p>
            <a:pPr marL="0" indent="0" algn="l">
              <a:buNone/>
            </a:pPr>
            <a:endParaRPr lang="en-IN"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13</a:t>
            </a:fld>
            <a:endParaRPr lang="en-IN"/>
          </a:p>
        </p:txBody>
      </p:sp>
      <p:sp>
        <p:nvSpPr>
          <p:cNvPr id="5" name="Rectangle 4">
            <a:extLst>
              <a:ext uri="{FF2B5EF4-FFF2-40B4-BE49-F238E27FC236}">
                <a16:creationId xmlns:a16="http://schemas.microsoft.com/office/drawing/2014/main" id="{55D30FE7-B6A7-D92D-84C5-DC131A503C3A}"/>
              </a:ext>
            </a:extLst>
          </p:cNvPr>
          <p:cNvSpPr/>
          <p:nvPr/>
        </p:nvSpPr>
        <p:spPr>
          <a:xfrm>
            <a:off x="568325" y="5188299"/>
            <a:ext cx="7778750" cy="8069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GB" sz="2000" dirty="0">
                <a:latin typeface="Times New Roman" panose="02020603050405020304" pitchFamily="18" charset="0"/>
                <a:cs typeface="Times New Roman" panose="02020603050405020304" pitchFamily="18" charset="0"/>
              </a:rPr>
              <a:t>[7]N. </a:t>
            </a:r>
            <a:r>
              <a:rPr lang="en-GB" sz="2000" dirty="0" err="1">
                <a:latin typeface="Times New Roman" panose="02020603050405020304" pitchFamily="18" charset="0"/>
                <a:cs typeface="Times New Roman" panose="02020603050405020304" pitchFamily="18" charset="0"/>
              </a:rPr>
              <a:t>Aghi</a:t>
            </a:r>
            <a:r>
              <a:rPr lang="en-GB" sz="2000" dirty="0">
                <a:latin typeface="Times New Roman" panose="02020603050405020304" pitchFamily="18" charset="0"/>
                <a:cs typeface="Times New Roman" panose="02020603050405020304" pitchFamily="18" charset="0"/>
              </a:rPr>
              <a:t> and A. </a:t>
            </a:r>
            <a:r>
              <a:rPr lang="en-GB" sz="2000" dirty="0" err="1">
                <a:latin typeface="Times New Roman" panose="02020603050405020304" pitchFamily="18" charset="0"/>
                <a:cs typeface="Times New Roman" panose="02020603050405020304" pitchFamily="18" charset="0"/>
              </a:rPr>
              <a:t>Abdulal</a:t>
            </a:r>
            <a:r>
              <a:rPr lang="en-GB" sz="2000" dirty="0">
                <a:latin typeface="Times New Roman" panose="02020603050405020304" pitchFamily="18" charset="0"/>
                <a:cs typeface="Times New Roman" panose="02020603050405020304" pitchFamily="18" charset="0"/>
              </a:rPr>
              <a:t>, ‘House Price Prediction’, Dissertation, 2020.</a:t>
            </a:r>
          </a:p>
        </p:txBody>
      </p:sp>
      <p:sp>
        <p:nvSpPr>
          <p:cNvPr id="6" name="Footer Placeholder 3">
            <a:extLst>
              <a:ext uri="{FF2B5EF4-FFF2-40B4-BE49-F238E27FC236}">
                <a16:creationId xmlns:a16="http://schemas.microsoft.com/office/drawing/2014/main" id="{58FAA1D8-6832-CD93-D5FA-DCA6A21F8541}"/>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308287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cs typeface="Times New Roman" panose="02020603050405020304" pitchFamily="18" charset="0"/>
              </a:rPr>
              <a:t>The objective of the paper is the prediction of the market value of a real estate property. </a:t>
            </a:r>
          </a:p>
          <a:p>
            <a:pPr algn="just"/>
            <a:r>
              <a:rPr lang="en-GB" sz="2400" dirty="0">
                <a:solidFill>
                  <a:srgbClr val="000000"/>
                </a:solidFill>
                <a:latin typeface="Times New Roman" panose="02020603050405020304" pitchFamily="18" charset="0"/>
                <a:cs typeface="Times New Roman" panose="02020603050405020304" pitchFamily="18" charset="0"/>
              </a:rPr>
              <a:t>This system helps find a starting price for a property based on the geographical variables. </a:t>
            </a:r>
          </a:p>
          <a:p>
            <a:pPr algn="just"/>
            <a:r>
              <a:rPr lang="en-GB" sz="2400" dirty="0">
                <a:solidFill>
                  <a:srgbClr val="000000"/>
                </a:solidFill>
                <a:latin typeface="Times New Roman" panose="02020603050405020304" pitchFamily="18" charset="0"/>
                <a:cs typeface="Times New Roman" panose="02020603050405020304" pitchFamily="18" charset="0"/>
              </a:rPr>
              <a:t>By breaking down past market patterns and value ranges and coming advancements, future costs will be anticipated. </a:t>
            </a:r>
          </a:p>
          <a:p>
            <a:pPr algn="just"/>
            <a:r>
              <a:rPr lang="en-GB" sz="2400" dirty="0">
                <a:solidFill>
                  <a:srgbClr val="000000"/>
                </a:solidFill>
                <a:latin typeface="Times New Roman" panose="02020603050405020304" pitchFamily="18" charset="0"/>
                <a:cs typeface="Times New Roman" panose="02020603050405020304" pitchFamily="18" charset="0"/>
              </a:rPr>
              <a:t>This examination means to predict house prices in Mumbai city with Decision tree regressor. </a:t>
            </a:r>
          </a:p>
          <a:p>
            <a:pPr marL="0" indent="0" algn="just">
              <a:buNone/>
            </a:pPr>
            <a:endParaRPr lang="en-IN"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14</a:t>
            </a:fld>
            <a:endParaRPr lang="en-IN"/>
          </a:p>
        </p:txBody>
      </p:sp>
      <p:sp>
        <p:nvSpPr>
          <p:cNvPr id="5" name="Rectangle 4">
            <a:extLst>
              <a:ext uri="{FF2B5EF4-FFF2-40B4-BE49-F238E27FC236}">
                <a16:creationId xmlns:a16="http://schemas.microsoft.com/office/drawing/2014/main" id="{12DE7B2E-C83B-0BC5-AE77-E3C6E4BDEED5}"/>
              </a:ext>
            </a:extLst>
          </p:cNvPr>
          <p:cNvSpPr/>
          <p:nvPr/>
        </p:nvSpPr>
        <p:spPr>
          <a:xfrm>
            <a:off x="568325" y="4572000"/>
            <a:ext cx="7778750" cy="157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b="0" i="0" dirty="0">
                <a:solidFill>
                  <a:schemeClr val="tx1"/>
                </a:solidFill>
                <a:effectLst/>
                <a:latin typeface="Times New Roman" panose="02020603050405020304" pitchFamily="18" charset="0"/>
                <a:cs typeface="Times New Roman" panose="02020603050405020304" pitchFamily="18" charset="0"/>
              </a:rPr>
              <a:t>[8]</a:t>
            </a:r>
            <a:r>
              <a:rPr lang="en-GB" sz="2000" b="0" i="0" dirty="0" err="1">
                <a:solidFill>
                  <a:schemeClr val="tx1"/>
                </a:solidFill>
                <a:effectLst/>
                <a:latin typeface="Times New Roman" panose="02020603050405020304" pitchFamily="18" charset="0"/>
                <a:cs typeface="Times New Roman" panose="02020603050405020304" pitchFamily="18" charset="0"/>
              </a:rPr>
              <a:t>Kuvalekar</a:t>
            </a:r>
            <a:r>
              <a:rPr lang="en-GB" sz="2000" b="0" i="0" dirty="0">
                <a:solidFill>
                  <a:schemeClr val="tx1"/>
                </a:solidFill>
                <a:effectLst/>
                <a:latin typeface="Times New Roman" panose="02020603050405020304" pitchFamily="18" charset="0"/>
                <a:cs typeface="Times New Roman" panose="02020603050405020304" pitchFamily="18" charset="0"/>
              </a:rPr>
              <a:t>, Alisha and </a:t>
            </a:r>
            <a:r>
              <a:rPr lang="en-GB" sz="2000" b="0" i="0" dirty="0" err="1">
                <a:solidFill>
                  <a:schemeClr val="tx1"/>
                </a:solidFill>
                <a:effectLst/>
                <a:latin typeface="Times New Roman" panose="02020603050405020304" pitchFamily="18" charset="0"/>
                <a:cs typeface="Times New Roman" panose="02020603050405020304" pitchFamily="18" charset="0"/>
              </a:rPr>
              <a:t>Manchewar</a:t>
            </a:r>
            <a:r>
              <a:rPr lang="en-GB" sz="2000" b="0" i="0" dirty="0">
                <a:solidFill>
                  <a:schemeClr val="tx1"/>
                </a:solidFill>
                <a:effectLst/>
                <a:latin typeface="Times New Roman" panose="02020603050405020304" pitchFamily="18" charset="0"/>
                <a:cs typeface="Times New Roman" panose="02020603050405020304" pitchFamily="18" charset="0"/>
              </a:rPr>
              <a:t>, Shivani and </a:t>
            </a:r>
            <a:r>
              <a:rPr lang="en-GB" sz="2000" b="0" i="0" dirty="0" err="1">
                <a:solidFill>
                  <a:schemeClr val="tx1"/>
                </a:solidFill>
                <a:effectLst/>
                <a:latin typeface="Times New Roman" panose="02020603050405020304" pitchFamily="18" charset="0"/>
                <a:cs typeface="Times New Roman" panose="02020603050405020304" pitchFamily="18" charset="0"/>
              </a:rPr>
              <a:t>Mahadik</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GB" sz="2000" b="0" i="0" dirty="0" err="1">
                <a:solidFill>
                  <a:schemeClr val="tx1"/>
                </a:solidFill>
                <a:effectLst/>
                <a:latin typeface="Times New Roman" panose="02020603050405020304" pitchFamily="18" charset="0"/>
                <a:cs typeface="Times New Roman" panose="02020603050405020304" pitchFamily="18" charset="0"/>
              </a:rPr>
              <a:t>Sidhika</a:t>
            </a:r>
            <a:r>
              <a:rPr lang="en-GB" sz="2000" b="0" i="0" dirty="0">
                <a:solidFill>
                  <a:schemeClr val="tx1"/>
                </a:solidFill>
                <a:effectLst/>
                <a:latin typeface="Times New Roman" panose="02020603050405020304" pitchFamily="18" charset="0"/>
                <a:cs typeface="Times New Roman" panose="02020603050405020304" pitchFamily="18" charset="0"/>
              </a:rPr>
              <a:t> and </a:t>
            </a:r>
            <a:r>
              <a:rPr lang="en-GB" sz="2000" b="0" i="0" dirty="0" err="1">
                <a:solidFill>
                  <a:schemeClr val="tx1"/>
                </a:solidFill>
                <a:effectLst/>
                <a:latin typeface="Times New Roman" panose="02020603050405020304" pitchFamily="18" charset="0"/>
                <a:cs typeface="Times New Roman" panose="02020603050405020304" pitchFamily="18" charset="0"/>
              </a:rPr>
              <a:t>Jawale</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GB" sz="2000" b="0" i="0" dirty="0" err="1">
                <a:solidFill>
                  <a:schemeClr val="tx1"/>
                </a:solidFill>
                <a:effectLst/>
                <a:latin typeface="Times New Roman" panose="02020603050405020304" pitchFamily="18" charset="0"/>
                <a:cs typeface="Times New Roman" panose="02020603050405020304" pitchFamily="18" charset="0"/>
              </a:rPr>
              <a:t>Shila</a:t>
            </a:r>
            <a:r>
              <a:rPr lang="en-GB" sz="2000" b="0" i="0" dirty="0">
                <a:solidFill>
                  <a:schemeClr val="tx1"/>
                </a:solidFill>
                <a:effectLst/>
                <a:latin typeface="Times New Roman" panose="02020603050405020304" pitchFamily="18" charset="0"/>
                <a:cs typeface="Times New Roman" panose="02020603050405020304" pitchFamily="18" charset="0"/>
              </a:rPr>
              <a:t>, House Price Forecasting Using Machine Learning (April 8, 2020). Proceedings of the 3rd International Conference on Advances in Science &amp; Technology (ICAST) 2020</a:t>
            </a: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7874CE46-3E82-EF68-BF40-58AC7DC2A3E9}"/>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405935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This paper presents a system that works on a set of data containing house prices of places in Mumbai along with the major parameters affecting the price such as area, location, swimming pool, etc. obtained from open web source Kaggle Inc. </a:t>
            </a:r>
          </a:p>
          <a:p>
            <a:pPr algn="just"/>
            <a:r>
              <a:rPr lang="en-GB" sz="2400" dirty="0">
                <a:solidFill>
                  <a:srgbClr val="000000"/>
                </a:solidFill>
                <a:latin typeface="Times New Roman" panose="02020603050405020304" pitchFamily="18" charset="0"/>
              </a:rPr>
              <a:t>It predicts the resale price under the parameters.</a:t>
            </a:r>
          </a:p>
          <a:p>
            <a:pPr algn="just"/>
            <a:r>
              <a:rPr lang="en-GB" sz="2400" dirty="0">
                <a:solidFill>
                  <a:srgbClr val="000000"/>
                </a:solidFill>
                <a:latin typeface="Times New Roman" panose="02020603050405020304" pitchFamily="18" charset="0"/>
              </a:rPr>
              <a:t>The model implemented incorporates ensemble learning (weighted average of Decision Tree, Linear Regression, and K-Nearest Neighbour)</a:t>
            </a:r>
          </a:p>
          <a:p>
            <a:pPr marL="0" indent="0" algn="l">
              <a:buNone/>
            </a:pPr>
            <a:endParaRPr lang="en-IN"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15</a:t>
            </a:fld>
            <a:endParaRPr lang="en-IN"/>
          </a:p>
        </p:txBody>
      </p:sp>
      <p:sp>
        <p:nvSpPr>
          <p:cNvPr id="5" name="Rectangle 4">
            <a:extLst>
              <a:ext uri="{FF2B5EF4-FFF2-40B4-BE49-F238E27FC236}">
                <a16:creationId xmlns:a16="http://schemas.microsoft.com/office/drawing/2014/main" id="{446844BF-AB2E-3158-6F4F-A6DB7A1026B6}"/>
              </a:ext>
            </a:extLst>
          </p:cNvPr>
          <p:cNvSpPr/>
          <p:nvPr/>
        </p:nvSpPr>
        <p:spPr>
          <a:xfrm>
            <a:off x="609600" y="4876799"/>
            <a:ext cx="7778750" cy="1462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solidFill>
                  <a:srgbClr val="000000"/>
                </a:solidFill>
                <a:latin typeface="Times New Roman" panose="02020603050405020304" pitchFamily="18" charset="0"/>
              </a:rPr>
              <a:t>[9]Sushant </a:t>
            </a:r>
            <a:r>
              <a:rPr lang="en-GB" sz="2000" dirty="0" err="1">
                <a:solidFill>
                  <a:srgbClr val="000000"/>
                </a:solidFill>
                <a:latin typeface="Times New Roman" panose="02020603050405020304" pitchFamily="18" charset="0"/>
              </a:rPr>
              <a:t>Kulkarni,Shefin</a:t>
            </a:r>
            <a:r>
              <a:rPr lang="en-GB" sz="2000" dirty="0">
                <a:solidFill>
                  <a:srgbClr val="000000"/>
                </a:solidFill>
                <a:latin typeface="Times New Roman" panose="02020603050405020304" pitchFamily="18" charset="0"/>
              </a:rPr>
              <a:t> Shajit,Akshay Mohite,Dr. Swati Sinha,   "HOUSEPRICEPREDICTIONUSINGENSEMBLELEARNING", International Journal of Creative Research Thoughts (IJCRT), ISSN:2320-2882, Volume.9, Issue 5, pp.d391-d398, May 2021</a:t>
            </a:r>
          </a:p>
        </p:txBody>
      </p:sp>
      <p:sp>
        <p:nvSpPr>
          <p:cNvPr id="6" name="Footer Placeholder 3">
            <a:extLst>
              <a:ext uri="{FF2B5EF4-FFF2-40B4-BE49-F238E27FC236}">
                <a16:creationId xmlns:a16="http://schemas.microsoft.com/office/drawing/2014/main" id="{68C0FF53-F7F0-6D1D-C172-1AD849952CAB}"/>
              </a:ext>
            </a:extLst>
          </p:cNvPr>
          <p:cNvSpPr>
            <a:spLocks noGrp="1"/>
          </p:cNvSpPr>
          <p:nvPr>
            <p:ph type="ftr" sz="quarter" idx="11"/>
          </p:nvPr>
        </p:nvSpPr>
        <p:spPr>
          <a:xfrm>
            <a:off x="914400" y="6289689"/>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10560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There are many factors that have to be taken into consideration for predicting house prices such as location, number of rooms, carpet area, how old the property is and other basic local amenities. </a:t>
            </a:r>
          </a:p>
          <a:p>
            <a:pPr algn="just"/>
            <a:r>
              <a:rPr lang="en-GB" sz="2400" dirty="0">
                <a:solidFill>
                  <a:srgbClr val="000000"/>
                </a:solidFill>
                <a:latin typeface="Times New Roman" panose="02020603050405020304" pitchFamily="18" charset="0"/>
              </a:rPr>
              <a:t>We will be using CatBoost algorithm along with Robotic Process Automation for real-time data extraction. Robotic Process Automation involves the use of software robots to automate the tasks of data extraction while machine learning algorithm is used to predict house prices with respect to the dataset.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16</a:t>
            </a:fld>
            <a:endParaRPr lang="en-IN"/>
          </a:p>
        </p:txBody>
      </p:sp>
      <p:sp>
        <p:nvSpPr>
          <p:cNvPr id="5" name="Rectangle 4">
            <a:extLst>
              <a:ext uri="{FF2B5EF4-FFF2-40B4-BE49-F238E27FC236}">
                <a16:creationId xmlns:a16="http://schemas.microsoft.com/office/drawing/2014/main" id="{B740EE55-3069-98A3-F012-799EAE8AC757}"/>
              </a:ext>
            </a:extLst>
          </p:cNvPr>
          <p:cNvSpPr/>
          <p:nvPr/>
        </p:nvSpPr>
        <p:spPr>
          <a:xfrm>
            <a:off x="609600" y="5181599"/>
            <a:ext cx="7778750" cy="9906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2000" dirty="0">
                <a:effectLst/>
                <a:latin typeface="Times New Roman" panose="02020603050405020304" pitchFamily="18" charset="0"/>
                <a:cs typeface="Times New Roman" panose="02020603050405020304" pitchFamily="18" charset="0"/>
              </a:rPr>
              <a:t>[10]Patil, P., Shah, D., Rajput, H. and </a:t>
            </a:r>
            <a:r>
              <a:rPr lang="en-GB" sz="2000" dirty="0" err="1">
                <a:effectLst/>
                <a:latin typeface="Times New Roman" panose="02020603050405020304" pitchFamily="18" charset="0"/>
                <a:cs typeface="Times New Roman" panose="02020603050405020304" pitchFamily="18" charset="0"/>
              </a:rPr>
              <a:t>Chheda</a:t>
            </a:r>
            <a:r>
              <a:rPr lang="en-GB" sz="2000" dirty="0">
                <a:effectLst/>
                <a:latin typeface="Times New Roman" panose="02020603050405020304" pitchFamily="18" charset="0"/>
                <a:cs typeface="Times New Roman" panose="02020603050405020304" pitchFamily="18" charset="0"/>
              </a:rPr>
              <a:t>, J., (2020, March). House Price Prediction Using Machine Learning and RPA. [online] Irjet.net.</a:t>
            </a:r>
            <a:endParaRPr lang="en-IN" sz="20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73A88D84-64C5-8A66-0109-96A73936A5C0}"/>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41976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eaLnBrk="0" hangingPunct="0">
              <a:spcBef>
                <a:spcPct val="0"/>
              </a:spcBef>
              <a:buClrTx/>
              <a:buSzTx/>
            </a:pPr>
            <a:r>
              <a:rPr lang="en-GB" altLang="en-US" sz="2400" dirty="0">
                <a:solidFill>
                  <a:srgbClr val="000000"/>
                </a:solidFill>
                <a:latin typeface="Times New Roman" panose="02020603050405020304" pitchFamily="18" charset="0"/>
              </a:rPr>
              <a:t>Housing price valuation is one of most important trading decisions. This study uses machine learning to develop housing price prediction models.</a:t>
            </a:r>
          </a:p>
          <a:p>
            <a:pPr algn="just" eaLnBrk="0" hangingPunct="0">
              <a:spcBef>
                <a:spcPct val="0"/>
              </a:spcBef>
              <a:buClrTx/>
              <a:buSzTx/>
            </a:pPr>
            <a:r>
              <a:rPr lang="en-GB" altLang="en-US" sz="2400" dirty="0">
                <a:solidFill>
                  <a:srgbClr val="000000"/>
                </a:solidFill>
                <a:latin typeface="Times New Roman" panose="02020603050405020304" pitchFamily="18" charset="0"/>
              </a:rPr>
              <a:t>This study analyses the housing data of 5359 townhouses in Fairfax County, VA. The 10-fold cross-validation was applied to C4.5, RIPPER, Bayesian, and AdaBoost.</a:t>
            </a:r>
          </a:p>
          <a:p>
            <a:pPr algn="just" eaLnBrk="0" hangingPunct="0">
              <a:spcBef>
                <a:spcPct val="0"/>
              </a:spcBef>
              <a:buClrTx/>
              <a:buSzTx/>
            </a:pPr>
            <a:r>
              <a:rPr lang="en-GB" altLang="en-US" sz="2400" dirty="0">
                <a:solidFill>
                  <a:srgbClr val="000000"/>
                </a:solidFill>
                <a:latin typeface="Times New Roman" panose="02020603050405020304" pitchFamily="18" charset="0"/>
              </a:rPr>
              <a:t>RIPPER outperformed these other housing price prediction models in all tests.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17</a:t>
            </a:fld>
            <a:endParaRPr lang="en-IN"/>
          </a:p>
        </p:txBody>
      </p:sp>
      <p:sp>
        <p:nvSpPr>
          <p:cNvPr id="5" name="Rectangle 4">
            <a:extLst>
              <a:ext uri="{FF2B5EF4-FFF2-40B4-BE49-F238E27FC236}">
                <a16:creationId xmlns:a16="http://schemas.microsoft.com/office/drawing/2014/main" id="{B740EE55-3069-98A3-F012-799EAE8AC757}"/>
              </a:ext>
            </a:extLst>
          </p:cNvPr>
          <p:cNvSpPr/>
          <p:nvPr/>
        </p:nvSpPr>
        <p:spPr>
          <a:xfrm>
            <a:off x="609600" y="4495800"/>
            <a:ext cx="7778750" cy="1843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2000" dirty="0">
                <a:effectLst/>
                <a:latin typeface="Times New Roman" panose="02020603050405020304" pitchFamily="18" charset="0"/>
                <a:cs typeface="Times New Roman" panose="02020603050405020304" pitchFamily="18" charset="0"/>
              </a:rPr>
              <a:t>[11]</a:t>
            </a:r>
            <a:r>
              <a:rPr lang="en-GB" sz="2000" dirty="0" err="1">
                <a:effectLst/>
                <a:latin typeface="Times New Roman" panose="02020603050405020304" pitchFamily="18" charset="0"/>
                <a:cs typeface="Times New Roman" panose="02020603050405020304" pitchFamily="18" charset="0"/>
              </a:rPr>
              <a:t>Byeonghwa</a:t>
            </a:r>
            <a:r>
              <a:rPr lang="en-GB" sz="2000" dirty="0">
                <a:effectLst/>
                <a:latin typeface="Times New Roman" panose="02020603050405020304" pitchFamily="18" charset="0"/>
                <a:cs typeface="Times New Roman" panose="02020603050405020304" pitchFamily="18" charset="0"/>
              </a:rPr>
              <a:t> Park, Jae Kwon Bae, Using machine learning algorithms for housing price prediction: The case of Fairfax County, Virginia housing data, Expert Systems with Applications, Volume 42, Issue 6,</a:t>
            </a:r>
          </a:p>
          <a:p>
            <a:pPr marL="0" indent="0">
              <a:buNone/>
            </a:pPr>
            <a:r>
              <a:rPr lang="en-GB" sz="2000" dirty="0">
                <a:effectLst/>
                <a:latin typeface="Times New Roman" panose="02020603050405020304" pitchFamily="18" charset="0"/>
                <a:cs typeface="Times New Roman" panose="02020603050405020304" pitchFamily="18" charset="0"/>
              </a:rPr>
              <a:t>2015,Pages 2928-2934,ISSN 0957-4174</a:t>
            </a:r>
            <a:r>
              <a:rPr lang="en-GB" sz="2000" dirty="0">
                <a:latin typeface="Times New Roman" panose="02020603050405020304" pitchFamily="18" charset="0"/>
                <a:cs typeface="Times New Roman" panose="02020603050405020304" pitchFamily="18" charset="0"/>
              </a:rPr>
              <a:t>.</a:t>
            </a:r>
            <a:endParaRPr lang="en-GB" sz="2000" dirty="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61B7BB8F-7FEF-D9C0-2D13-F358DBB42156}"/>
              </a:ext>
            </a:extLst>
          </p:cNvPr>
          <p:cNvSpPr>
            <a:spLocks noGrp="1"/>
          </p:cNvSpPr>
          <p:nvPr>
            <p:ph type="ftr" sz="quarter" idx="11"/>
          </p:nvPr>
        </p:nvSpPr>
        <p:spPr>
          <a:xfrm>
            <a:off x="838200" y="629955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3727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eaLnBrk="0" hangingPunct="0">
              <a:spcBef>
                <a:spcPct val="0"/>
              </a:spcBef>
              <a:buClrTx/>
              <a:buSzTx/>
            </a:pPr>
            <a:r>
              <a:rPr lang="en-GB" sz="2400" dirty="0">
                <a:solidFill>
                  <a:srgbClr val="000000"/>
                </a:solidFill>
                <a:latin typeface="Times New Roman" panose="02020603050405020304" pitchFamily="18" charset="0"/>
              </a:rPr>
              <a:t>This paper will help to predict the house prices based on various parameters. </a:t>
            </a:r>
          </a:p>
          <a:p>
            <a:pPr algn="just" eaLnBrk="0" hangingPunct="0">
              <a:spcBef>
                <a:spcPct val="0"/>
              </a:spcBef>
              <a:buClrTx/>
              <a:buSzTx/>
            </a:pPr>
            <a:r>
              <a:rPr lang="en-GB" sz="2400" dirty="0">
                <a:solidFill>
                  <a:srgbClr val="000000"/>
                </a:solidFill>
                <a:latin typeface="Times New Roman" panose="02020603050405020304" pitchFamily="18" charset="0"/>
              </a:rPr>
              <a:t>The users will be able to input the type of house they desire to buy and with the help of machine learning the house price predictor will display the estimated price of the desired house.</a:t>
            </a:r>
          </a:p>
          <a:p>
            <a:pPr algn="just" eaLnBrk="0" hangingPunct="0">
              <a:spcBef>
                <a:spcPct val="0"/>
              </a:spcBef>
              <a:buClrTx/>
              <a:buSzTx/>
            </a:pPr>
            <a:r>
              <a:rPr lang="en-GB" sz="2400" dirty="0">
                <a:solidFill>
                  <a:srgbClr val="000000"/>
                </a:solidFill>
                <a:latin typeface="Times New Roman" panose="02020603050405020304" pitchFamily="18" charset="0"/>
              </a:rPr>
              <a:t>This paper compares the accuracy of multivariate linear regression with other machine learning models like Lasso, </a:t>
            </a:r>
            <a:r>
              <a:rPr lang="en-GB" sz="2400" dirty="0" err="1">
                <a:solidFill>
                  <a:srgbClr val="000000"/>
                </a:solidFill>
                <a:latin typeface="Times New Roman" panose="02020603050405020304" pitchFamily="18" charset="0"/>
              </a:rPr>
              <a:t>LassoCV</a:t>
            </a:r>
            <a:r>
              <a:rPr lang="en-GB" sz="2400" dirty="0">
                <a:solidFill>
                  <a:srgbClr val="000000"/>
                </a:solidFill>
                <a:latin typeface="Times New Roman" panose="02020603050405020304" pitchFamily="18" charset="0"/>
              </a:rPr>
              <a:t>, Ridge, </a:t>
            </a:r>
            <a:r>
              <a:rPr lang="en-GB" sz="2400" dirty="0" err="1">
                <a:solidFill>
                  <a:srgbClr val="000000"/>
                </a:solidFill>
                <a:latin typeface="Times New Roman" panose="02020603050405020304" pitchFamily="18" charset="0"/>
              </a:rPr>
              <a:t>RidgeCV</a:t>
            </a:r>
            <a:r>
              <a:rPr lang="en-GB" sz="2400" dirty="0">
                <a:solidFill>
                  <a:srgbClr val="000000"/>
                </a:solidFill>
                <a:latin typeface="Times New Roman" panose="02020603050405020304" pitchFamily="18" charset="0"/>
              </a:rPr>
              <a:t> and decision tree regressor. </a:t>
            </a:r>
          </a:p>
          <a:p>
            <a:pPr algn="just" eaLnBrk="0" hangingPunct="0">
              <a:spcBef>
                <a:spcPct val="0"/>
              </a:spcBef>
              <a:buClrTx/>
              <a:buSzTx/>
            </a:pPr>
            <a:r>
              <a:rPr lang="en-GB" sz="2400" dirty="0">
                <a:solidFill>
                  <a:srgbClr val="000000"/>
                </a:solidFill>
                <a:latin typeface="Times New Roman" panose="02020603050405020304" pitchFamily="18" charset="0"/>
              </a:rPr>
              <a:t>The model chosen for this paper (multivariate linear regression) has highest accuracy when compared with others.</a:t>
            </a:r>
          </a:p>
          <a:p>
            <a:pPr algn="just" eaLnBrk="0" hangingPunct="0">
              <a:spcBef>
                <a:spcPct val="0"/>
              </a:spcBef>
              <a:buClrTx/>
              <a:buSzTx/>
            </a:pPr>
            <a:endParaRPr lang="en-US" altLang="en-US" sz="240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18</a:t>
            </a:fld>
            <a:endParaRPr lang="en-IN"/>
          </a:p>
        </p:txBody>
      </p:sp>
      <p:sp>
        <p:nvSpPr>
          <p:cNvPr id="5" name="Rectangle 4">
            <a:extLst>
              <a:ext uri="{FF2B5EF4-FFF2-40B4-BE49-F238E27FC236}">
                <a16:creationId xmlns:a16="http://schemas.microsoft.com/office/drawing/2014/main" id="{B740EE55-3069-98A3-F012-799EAE8AC757}"/>
              </a:ext>
            </a:extLst>
          </p:cNvPr>
          <p:cNvSpPr/>
          <p:nvPr/>
        </p:nvSpPr>
        <p:spPr>
          <a:xfrm>
            <a:off x="631723" y="5002261"/>
            <a:ext cx="7696200" cy="13867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nSpc>
                <a:spcPct val="107000"/>
              </a:lnSpc>
              <a:spcBef>
                <a:spcPts val="0"/>
              </a:spcBef>
              <a:spcAft>
                <a:spcPts val="800"/>
              </a:spcAft>
            </a:pPr>
            <a:r>
              <a:rPr lang="en-GB" sz="2000" dirty="0">
                <a:effectLst/>
                <a:latin typeface="Times New Roman" panose="02020603050405020304" pitchFamily="18" charset="0"/>
                <a:cs typeface="Times New Roman" panose="02020603050405020304" pitchFamily="18" charset="0"/>
              </a:rPr>
              <a:t>[12]</a:t>
            </a:r>
            <a:r>
              <a:rPr lang="en-GB" sz="1800" dirty="0">
                <a:solidFill>
                  <a:srgbClr val="505050"/>
                </a:solidFill>
                <a:effectLst/>
                <a:latin typeface="NexusSansWebPro"/>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Kaushal, Anirudh and Shankar, Achyut, House Price Prediction Using Multiple Linear Regression (April 25, 2021). Proceedings of the International Conference on Innovative Computing &amp; Communication (ICICC) 2021.</a:t>
            </a:r>
          </a:p>
        </p:txBody>
      </p:sp>
      <p:sp>
        <p:nvSpPr>
          <p:cNvPr id="7" name="Footer Placeholder 3">
            <a:extLst>
              <a:ext uri="{FF2B5EF4-FFF2-40B4-BE49-F238E27FC236}">
                <a16:creationId xmlns:a16="http://schemas.microsoft.com/office/drawing/2014/main" id="{61B7BB8F-7FEF-D9C0-2D13-F358DBB42156}"/>
              </a:ext>
            </a:extLst>
          </p:cNvPr>
          <p:cNvSpPr>
            <a:spLocks noGrp="1"/>
          </p:cNvSpPr>
          <p:nvPr>
            <p:ph type="ftr" sz="quarter" idx="11"/>
          </p:nvPr>
        </p:nvSpPr>
        <p:spPr>
          <a:xfrm>
            <a:off x="838200" y="629955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47282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normAutofit/>
          </a:bodyPr>
          <a:lstStyle/>
          <a:p>
            <a:r>
              <a:rPr lang="en-US" sz="3800" b="1" dirty="0">
                <a:solidFill>
                  <a:schemeClr val="tx1"/>
                </a:solidFill>
                <a:latin typeface="Times New Roman" pitchFamily="18" charset="0"/>
                <a:cs typeface="Times New Roman" pitchFamily="18" charset="0"/>
              </a:rPr>
              <a:t>Block diagram(steps):</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19</a:t>
            </a:fld>
            <a:endParaRPr lang="en-US"/>
          </a:p>
        </p:txBody>
      </p:sp>
      <p:sp>
        <p:nvSpPr>
          <p:cNvPr id="5" name="Footer Placeholder 3"/>
          <p:cNvSpPr>
            <a:spLocks noGrp="1"/>
          </p:cNvSpPr>
          <p:nvPr>
            <p:ph type="ftr" sz="quarter" idx="11"/>
          </p:nvPr>
        </p:nvSpPr>
        <p:spPr>
          <a:xfrm>
            <a:off x="914400" y="6172200"/>
            <a:ext cx="76962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6" name="Picture 5">
            <a:extLst>
              <a:ext uri="{FF2B5EF4-FFF2-40B4-BE49-F238E27FC236}">
                <a16:creationId xmlns:a16="http://schemas.microsoft.com/office/drawing/2014/main" id="{7F781997-B698-E0C4-FE6A-FF7230B4D08D}"/>
              </a:ext>
            </a:extLst>
          </p:cNvPr>
          <p:cNvPicPr>
            <a:picLocks noChangeAspect="1"/>
          </p:cNvPicPr>
          <p:nvPr/>
        </p:nvPicPr>
        <p:blipFill>
          <a:blip r:embed="rId2"/>
          <a:stretch>
            <a:fillRect/>
          </a:stretch>
        </p:blipFill>
        <p:spPr>
          <a:xfrm>
            <a:off x="2233981" y="898940"/>
            <a:ext cx="4676037" cy="5060119"/>
          </a:xfrm>
          <a:prstGeom prst="rect">
            <a:avLst/>
          </a:prstGeom>
        </p:spPr>
      </p:pic>
    </p:spTree>
    <p:extLst>
      <p:ext uri="{BB962C8B-B14F-4D97-AF65-F5344CB8AC3E}">
        <p14:creationId xmlns:p14="http://schemas.microsoft.com/office/powerpoint/2010/main" val="160601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152400"/>
            <a:ext cx="7772400" cy="563562"/>
          </a:xfrm>
        </p:spPr>
        <p:txBody>
          <a:bodyPr/>
          <a:lstStyle/>
          <a:p>
            <a:r>
              <a:rPr lang="en-IN" b="1" dirty="0">
                <a:solidFill>
                  <a:schemeClr val="tx1"/>
                </a:solidFill>
                <a:latin typeface="Times New Roman" pitchFamily="18" charset="0"/>
                <a:cs typeface="Times New Roman" pitchFamily="18" charset="0"/>
              </a:rPr>
              <a:t>Contents</a:t>
            </a:r>
          </a:p>
        </p:txBody>
      </p:sp>
      <p:sp>
        <p:nvSpPr>
          <p:cNvPr id="7171" name="Content Placeholder 2"/>
          <p:cNvSpPr>
            <a:spLocks noGrp="1"/>
          </p:cNvSpPr>
          <p:nvPr>
            <p:ph sz="quarter" idx="1"/>
          </p:nvPr>
        </p:nvSpPr>
        <p:spPr>
          <a:xfrm>
            <a:off x="685800" y="762000"/>
            <a:ext cx="7772400" cy="5562600"/>
          </a:xfrm>
        </p:spPr>
        <p:txBody>
          <a:bodyPr/>
          <a:lstStyle/>
          <a:p>
            <a:pPr algn="just"/>
            <a:r>
              <a:rPr lang="en-IN" sz="2800" dirty="0">
                <a:latin typeface="Times New Roman" pitchFamily="18" charset="0"/>
                <a:cs typeface="Times New Roman" pitchFamily="18" charset="0"/>
              </a:rPr>
              <a:t>Domain Introduction</a:t>
            </a:r>
          </a:p>
          <a:p>
            <a:pPr algn="just"/>
            <a:r>
              <a:rPr lang="en-IN" sz="2800" dirty="0">
                <a:latin typeface="Times New Roman" pitchFamily="18" charset="0"/>
                <a:cs typeface="Times New Roman" pitchFamily="18" charset="0"/>
              </a:rPr>
              <a:t>Problem Description</a:t>
            </a:r>
          </a:p>
          <a:p>
            <a:pPr algn="just"/>
            <a:r>
              <a:rPr lang="en-IN" sz="2800" dirty="0">
                <a:latin typeface="Times New Roman" pitchFamily="18" charset="0"/>
                <a:cs typeface="Times New Roman" pitchFamily="18" charset="0"/>
              </a:rPr>
              <a:t>Objective</a:t>
            </a:r>
          </a:p>
          <a:p>
            <a:pPr algn="just"/>
            <a:r>
              <a:rPr lang="en-IN" sz="2800" dirty="0">
                <a:latin typeface="Times New Roman" pitchFamily="18" charset="0"/>
                <a:cs typeface="Times New Roman" pitchFamily="18" charset="0"/>
              </a:rPr>
              <a:t>Literature Survey (12)</a:t>
            </a:r>
          </a:p>
          <a:p>
            <a:pPr algn="just"/>
            <a:r>
              <a:rPr lang="en-IN" sz="2800" dirty="0">
                <a:latin typeface="Times New Roman" pitchFamily="18" charset="0"/>
                <a:cs typeface="Times New Roman" pitchFamily="18" charset="0"/>
              </a:rPr>
              <a:t>Design (Block Diagram)</a:t>
            </a:r>
          </a:p>
          <a:p>
            <a:pPr algn="just"/>
            <a:r>
              <a:rPr lang="en-IN" sz="2800" dirty="0">
                <a:latin typeface="Times New Roman" pitchFamily="18" charset="0"/>
                <a:cs typeface="Times New Roman" pitchFamily="18" charset="0"/>
              </a:rPr>
              <a:t>Module Description</a:t>
            </a:r>
          </a:p>
          <a:p>
            <a:pPr algn="just"/>
            <a:r>
              <a:rPr lang="en-IN" sz="2800" dirty="0">
                <a:latin typeface="Times New Roman" pitchFamily="18" charset="0"/>
                <a:cs typeface="Times New Roman" pitchFamily="18" charset="0"/>
              </a:rPr>
              <a:t>UI Design</a:t>
            </a:r>
          </a:p>
          <a:p>
            <a:pPr algn="just"/>
            <a:r>
              <a:rPr lang="en-IN" sz="2800" dirty="0">
                <a:latin typeface="Times New Roman" pitchFamily="18" charset="0"/>
                <a:cs typeface="Times New Roman" pitchFamily="18" charset="0"/>
              </a:rPr>
              <a:t>Hardware /Software Requirements</a:t>
            </a:r>
          </a:p>
          <a:p>
            <a:pPr algn="just"/>
            <a:r>
              <a:rPr lang="en-IN" sz="2800" dirty="0">
                <a:latin typeface="Times New Roman" pitchFamily="18" charset="0"/>
                <a:cs typeface="Times New Roman" pitchFamily="18" charset="0"/>
              </a:rPr>
              <a:t>Online course details/Progress</a:t>
            </a:r>
          </a:p>
          <a:p>
            <a:pPr algn="just"/>
            <a:r>
              <a:rPr lang="en-IN" sz="2800" dirty="0">
                <a:latin typeface="Times New Roman" pitchFamily="18" charset="0"/>
                <a:cs typeface="Times New Roman" pitchFamily="18" charset="0"/>
              </a:rPr>
              <a:t>Certificates for contest participation (Project Display)</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1143000" y="6248400"/>
            <a:ext cx="7010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normAutofit/>
          </a:bodyPr>
          <a:lstStyle/>
          <a:p>
            <a:r>
              <a:rPr lang="en-US" sz="3800" b="1" dirty="0">
                <a:solidFill>
                  <a:schemeClr val="tx1"/>
                </a:solidFill>
                <a:latin typeface="Times New Roman" pitchFamily="18" charset="0"/>
                <a:cs typeface="Times New Roman" pitchFamily="18" charset="0"/>
              </a:rPr>
              <a:t>Block diagram(user):</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20</a:t>
            </a:fld>
            <a:endParaRPr lang="en-US"/>
          </a:p>
        </p:txBody>
      </p:sp>
      <p:sp>
        <p:nvSpPr>
          <p:cNvPr id="5" name="Footer Placeholder 3"/>
          <p:cNvSpPr>
            <a:spLocks noGrp="1"/>
          </p:cNvSpPr>
          <p:nvPr>
            <p:ph type="ftr" sz="quarter" idx="11"/>
          </p:nvPr>
        </p:nvSpPr>
        <p:spPr>
          <a:xfrm>
            <a:off x="914400" y="6172200"/>
            <a:ext cx="76962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7" name="Picture 6">
            <a:extLst>
              <a:ext uri="{FF2B5EF4-FFF2-40B4-BE49-F238E27FC236}">
                <a16:creationId xmlns:a16="http://schemas.microsoft.com/office/drawing/2014/main" id="{336F2001-BDD4-419D-2E75-786936675A79}"/>
              </a:ext>
            </a:extLst>
          </p:cNvPr>
          <p:cNvPicPr>
            <a:picLocks noChangeAspect="1"/>
          </p:cNvPicPr>
          <p:nvPr/>
        </p:nvPicPr>
        <p:blipFill>
          <a:blip r:embed="rId2"/>
          <a:stretch>
            <a:fillRect/>
          </a:stretch>
        </p:blipFill>
        <p:spPr>
          <a:xfrm>
            <a:off x="2814434" y="1066800"/>
            <a:ext cx="3738765" cy="5185238"/>
          </a:xfrm>
          <a:prstGeom prst="rect">
            <a:avLst/>
          </a:prstGeom>
        </p:spPr>
      </p:pic>
    </p:spTree>
    <p:extLst>
      <p:ext uri="{BB962C8B-B14F-4D97-AF65-F5344CB8AC3E}">
        <p14:creationId xmlns:p14="http://schemas.microsoft.com/office/powerpoint/2010/main" val="206792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Modules:</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US" sz="2000" dirty="0">
                <a:latin typeface="Times New Roman" pitchFamily="18" charset="0"/>
                <a:cs typeface="Times New Roman" pitchFamily="18" charset="0"/>
                <a:sym typeface="Times New Roman"/>
              </a:rPr>
              <a:t>There are three modules in this project. They are:</a:t>
            </a:r>
          </a:p>
          <a:p>
            <a:pPr lvl="1"/>
            <a:r>
              <a:rPr lang="en-US" sz="1600" dirty="0">
                <a:latin typeface="Times New Roman" pitchFamily="18" charset="0"/>
                <a:cs typeface="Times New Roman" pitchFamily="18" charset="0"/>
                <a:sym typeface="Times New Roman"/>
              </a:rPr>
              <a:t>Model building</a:t>
            </a:r>
          </a:p>
          <a:p>
            <a:pPr lvl="1"/>
            <a:r>
              <a:rPr lang="en-US" sz="1600" dirty="0">
                <a:latin typeface="Times New Roman" pitchFamily="18" charset="0"/>
                <a:cs typeface="Times New Roman" pitchFamily="18" charset="0"/>
                <a:sym typeface="Times New Roman"/>
              </a:rPr>
              <a:t>Writing python flask server</a:t>
            </a:r>
          </a:p>
          <a:p>
            <a:pPr lvl="1"/>
            <a:r>
              <a:rPr lang="en-US" sz="1600" dirty="0">
                <a:latin typeface="Times New Roman" pitchFamily="18" charset="0"/>
                <a:cs typeface="Times New Roman" pitchFamily="18" charset="0"/>
                <a:sym typeface="Times New Roman"/>
              </a:rPr>
              <a:t>Building website using html, </a:t>
            </a:r>
            <a:r>
              <a:rPr lang="en-US" sz="1600" dirty="0" err="1">
                <a:latin typeface="Times New Roman" pitchFamily="18" charset="0"/>
                <a:cs typeface="Times New Roman" pitchFamily="18" charset="0"/>
                <a:sym typeface="Times New Roman"/>
              </a:rPr>
              <a:t>css</a:t>
            </a:r>
            <a:r>
              <a:rPr lang="en-US" sz="1600" dirty="0">
                <a:latin typeface="Times New Roman" pitchFamily="18" charset="0"/>
                <a:cs typeface="Times New Roman" pitchFamily="18" charset="0"/>
                <a:sym typeface="Times New Roman"/>
              </a:rPr>
              <a:t>, </a:t>
            </a:r>
            <a:r>
              <a:rPr lang="en-US" sz="1600" dirty="0" err="1">
                <a:latin typeface="Times New Roman" pitchFamily="18" charset="0"/>
                <a:cs typeface="Times New Roman" pitchFamily="18" charset="0"/>
                <a:sym typeface="Times New Roman"/>
              </a:rPr>
              <a:t>javascript</a:t>
            </a:r>
            <a:endParaRPr lang="en-US" sz="1600" dirty="0">
              <a:latin typeface="Times New Roman" pitchFamily="18" charset="0"/>
              <a:cs typeface="Times New Roman" pitchFamily="18" charset="0"/>
              <a:sym typeface="Times New Roman"/>
            </a:endParaRPr>
          </a:p>
          <a:p>
            <a:pPr marL="319088" lvl="1" indent="0">
              <a:buNone/>
            </a:pPr>
            <a:endParaRPr lang="en-US" sz="1600" dirty="0">
              <a:latin typeface="Times New Roman" pitchFamily="18" charset="0"/>
              <a:cs typeface="Times New Roman" pitchFamily="18" charset="0"/>
              <a:sym typeface="Times New Roman"/>
            </a:endParaRPr>
          </a:p>
          <a:p>
            <a:pPr marL="319088" lvl="1" indent="0">
              <a:buNone/>
            </a:pPr>
            <a:endParaRPr lang="en-GB" sz="1600" dirty="0">
              <a:latin typeface="Times New Roman" pitchFamily="18" charset="0"/>
              <a:cs typeface="Times New Roman" pitchFamily="18" charset="0"/>
              <a:sym typeface="Times New Roman"/>
            </a:endParaRP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21</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6" name="Picture 5" descr="Diagram&#10;&#10;Description automatically generated">
            <a:extLst>
              <a:ext uri="{FF2B5EF4-FFF2-40B4-BE49-F238E27FC236}">
                <a16:creationId xmlns:a16="http://schemas.microsoft.com/office/drawing/2014/main" id="{6C0CEB4D-0FBA-11BE-7093-99762B3149B2}"/>
              </a:ext>
            </a:extLst>
          </p:cNvPr>
          <p:cNvPicPr>
            <a:picLocks noChangeAspect="1"/>
          </p:cNvPicPr>
          <p:nvPr/>
        </p:nvPicPr>
        <p:blipFill>
          <a:blip r:embed="rId2"/>
          <a:stretch>
            <a:fillRect/>
          </a:stretch>
        </p:blipFill>
        <p:spPr>
          <a:xfrm>
            <a:off x="1706245" y="2590800"/>
            <a:ext cx="5731510" cy="3471545"/>
          </a:xfrm>
          <a:prstGeom prst="rect">
            <a:avLst/>
          </a:prstGeom>
        </p:spPr>
      </p:pic>
    </p:spTree>
    <p:extLst>
      <p:ext uri="{BB962C8B-B14F-4D97-AF65-F5344CB8AC3E}">
        <p14:creationId xmlns:p14="http://schemas.microsoft.com/office/powerpoint/2010/main" val="3264283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MODEL BUILDING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marR="0" algn="just">
              <a:lnSpc>
                <a:spcPct val="107000"/>
              </a:lnSpc>
              <a:spcBef>
                <a:spcPts val="0"/>
              </a:spcBef>
              <a:spcAft>
                <a:spcPts val="800"/>
              </a:spcAft>
            </a:pPr>
            <a:r>
              <a:rPr lang="en-US" sz="1600" dirty="0">
                <a:latin typeface="Times New Roman" pitchFamily="18" charset="0"/>
                <a:cs typeface="Times New Roman" pitchFamily="18" charset="0"/>
              </a:rPr>
              <a:t>Area type, availability, location, size, society, total sq feet, bath, balcony – independent variables</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Price(in lakhs)– dependent variable</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For supervised learning, you need tagged or labelled dataset where you have input value and output value and based on that, you’re trying to build your model.</a:t>
            </a:r>
            <a:endParaRPr lang="en-GB" sz="1600"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tabLst>
                <a:tab pos="914400" algn="l"/>
              </a:tabLst>
            </a:pPr>
            <a:r>
              <a:rPr lang="en-US" sz="1600" dirty="0">
                <a:latin typeface="Times New Roman" pitchFamily="18" charset="0"/>
                <a:cs typeface="Times New Roman" pitchFamily="18" charset="0"/>
              </a:rPr>
              <a:t>The required libraries such as pandas, NumPy, matplotlib </a:t>
            </a:r>
            <a:r>
              <a:rPr lang="en-US" sz="1600" dirty="0" err="1">
                <a:latin typeface="Times New Roman" pitchFamily="18" charset="0"/>
                <a:cs typeface="Times New Roman" pitchFamily="18" charset="0"/>
              </a:rPr>
              <a:t>etc</a:t>
            </a:r>
            <a:r>
              <a:rPr lang="en-US" sz="1600" dirty="0">
                <a:latin typeface="Times New Roman" pitchFamily="18" charset="0"/>
                <a:cs typeface="Times New Roman" pitchFamily="18" charset="0"/>
              </a:rPr>
              <a:t> are imported. The data from the csv file is loaded into a data frame using pandas. There are a lot of different area types. </a:t>
            </a:r>
          </a:p>
          <a:p>
            <a:pPr marL="0" lvl="1" indent="-273050" algn="just">
              <a:lnSpc>
                <a:spcPct val="107000"/>
              </a:lnSpc>
              <a:spcBef>
                <a:spcPts val="0"/>
              </a:spcBef>
              <a:spcAft>
                <a:spcPts val="800"/>
              </a:spcAft>
              <a:buClr>
                <a:schemeClr val="accent1"/>
              </a:buClr>
              <a:tabLst>
                <a:tab pos="914400" algn="l"/>
              </a:tabLst>
            </a:pPr>
            <a:r>
              <a:rPr lang="en-US" sz="1600" dirty="0">
                <a:latin typeface="Times New Roman" pitchFamily="18" charset="0"/>
                <a:cs typeface="Times New Roman" pitchFamily="18" charset="0"/>
              </a:rPr>
              <a:t>Features that are not required to build the model such as area type, society, balcony and availability are dropped. </a:t>
            </a:r>
          </a:p>
          <a:p>
            <a:pPr marL="0" lvl="1" indent="0">
              <a:lnSpc>
                <a:spcPct val="107000"/>
              </a:lnSpc>
              <a:spcBef>
                <a:spcPts val="0"/>
              </a:spcBef>
              <a:spcAft>
                <a:spcPts val="800"/>
              </a:spcAft>
              <a:buClr>
                <a:schemeClr val="accent1"/>
              </a:buClr>
              <a:buNone/>
              <a:tabLst>
                <a:tab pos="914400" algn="l"/>
              </a:tabLst>
            </a:pPr>
            <a:r>
              <a:rPr lang="en-US" sz="1600" b="1" dirty="0">
                <a:latin typeface="Times New Roman" pitchFamily="18" charset="0"/>
                <a:cs typeface="Times New Roman" pitchFamily="18" charset="0"/>
              </a:rPr>
              <a:t>DATA CLEANING:</a:t>
            </a:r>
            <a:r>
              <a:rPr lang="en-GB" sz="1600" b="1" dirty="0">
                <a:latin typeface="Times New Roman" pitchFamily="18" charset="0"/>
                <a:cs typeface="Times New Roman" pitchFamily="18" charset="0"/>
              </a:rPr>
              <a:t> 	</a:t>
            </a:r>
          </a:p>
          <a:p>
            <a:pPr marL="285750" lvl="1" indent="-285750" algn="just">
              <a:lnSpc>
                <a:spcPct val="107000"/>
              </a:lnSpc>
              <a:spcBef>
                <a:spcPts val="0"/>
              </a:spcBef>
              <a:spcAft>
                <a:spcPts val="800"/>
              </a:spcAft>
              <a:buClr>
                <a:schemeClr val="accent1"/>
              </a:buClr>
              <a:tabLst>
                <a:tab pos="914400" algn="l"/>
              </a:tabLst>
            </a:pPr>
            <a:r>
              <a:rPr lang="en-US" sz="1600" dirty="0">
                <a:latin typeface="Times New Roman" pitchFamily="18" charset="0"/>
                <a:cs typeface="Times New Roman" pitchFamily="18" charset="0"/>
              </a:rPr>
              <a:t>The number of null values in each attribute is checked. </a:t>
            </a:r>
            <a:endParaRPr lang="en-GB" sz="1600" dirty="0">
              <a:latin typeface="Times New Roman" pitchFamily="18" charset="0"/>
              <a:cs typeface="Times New Roman" pitchFamily="18" charset="0"/>
            </a:endParaRPr>
          </a:p>
          <a:p>
            <a:pPr marL="285750" lvl="1" indent="-285750" algn="just">
              <a:lnSpc>
                <a:spcPct val="107000"/>
              </a:lnSpc>
              <a:spcBef>
                <a:spcPts val="0"/>
              </a:spcBef>
              <a:spcAft>
                <a:spcPts val="800"/>
              </a:spcAft>
              <a:buClr>
                <a:schemeClr val="accent1"/>
              </a:buClr>
              <a:tabLst>
                <a:tab pos="914400" algn="l"/>
              </a:tabLst>
            </a:pPr>
            <a:r>
              <a:rPr lang="en-US" sz="1600" dirty="0">
                <a:latin typeface="Times New Roman" pitchFamily="18" charset="0"/>
                <a:cs typeface="Times New Roman" pitchFamily="18" charset="0"/>
              </a:rPr>
              <a:t>These null values are because the number of null values is negligible compared to the toral number of values in our dataset</a:t>
            </a:r>
            <a:endParaRPr lang="en-GB" sz="1600" dirty="0">
              <a:latin typeface="Times New Roman" pitchFamily="18" charset="0"/>
              <a:cs typeface="Times New Roman" pitchFamily="18" charset="0"/>
            </a:endParaRPr>
          </a:p>
          <a:p>
            <a:pPr lvl="1"/>
            <a:endParaRPr lang="en-US" sz="1600" dirty="0">
              <a:latin typeface="Times New Roman" pitchFamily="18" charset="0"/>
              <a:cs typeface="Times New Roman" pitchFamily="18" charset="0"/>
              <a:sym typeface="Times New Roman"/>
            </a:endParaRPr>
          </a:p>
          <a:p>
            <a:pPr marL="319088" lvl="1" indent="0">
              <a:buNone/>
            </a:pPr>
            <a:endParaRPr lang="en-GB" sz="1600" dirty="0">
              <a:latin typeface="Times New Roman" pitchFamily="18" charset="0"/>
              <a:cs typeface="Times New Roman" pitchFamily="18" charset="0"/>
            </a:endParaRPr>
          </a:p>
          <a:p>
            <a:pPr marL="319088" lvl="1" indent="0">
              <a:buNone/>
            </a:pPr>
            <a:endParaRPr lang="en-US" sz="1600" dirty="0">
              <a:latin typeface="Times New Roman" pitchFamily="18" charset="0"/>
              <a:cs typeface="Times New Roman" pitchFamily="18" charset="0"/>
            </a:endParaRPr>
          </a:p>
          <a:p>
            <a:pPr marL="661988" lvl="1" indent="-342900">
              <a:buAutoNum type="arabicPeriod"/>
            </a:pPr>
            <a:endParaRPr lang="en-US" sz="1600" dirty="0">
              <a:latin typeface="Times New Roman" pitchFamily="18" charset="0"/>
              <a:cs typeface="Times New Roman" pitchFamily="18" charset="0"/>
              <a:sym typeface="Times New Roman"/>
            </a:endParaRPr>
          </a:p>
          <a:p>
            <a:pPr marL="661988" lvl="1" indent="-342900">
              <a:buAutoNum type="arabicPeriod"/>
            </a:pPr>
            <a:endParaRPr lang="en-US" sz="1600" dirty="0">
              <a:latin typeface="Times New Roman" pitchFamily="18" charset="0"/>
              <a:cs typeface="Times New Roman" pitchFamily="18" charset="0"/>
              <a:sym typeface="Times New Roman"/>
            </a:endParaRPr>
          </a:p>
          <a:p>
            <a:pPr marL="319088" lvl="1" indent="0">
              <a:buNone/>
            </a:pPr>
            <a:endParaRPr lang="en-GB" sz="1600" dirty="0">
              <a:latin typeface="Times New Roman" pitchFamily="18" charset="0"/>
              <a:cs typeface="Times New Roman" pitchFamily="18" charset="0"/>
              <a:sym typeface="Times New Roman"/>
            </a:endParaRP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22</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31790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marR="0" indent="0">
              <a:lnSpc>
                <a:spcPct val="107000"/>
              </a:lnSpc>
              <a:spcBef>
                <a:spcPts val="0"/>
              </a:spcBef>
              <a:spcAft>
                <a:spcPts val="800"/>
              </a:spcAft>
              <a:buNone/>
            </a:pPr>
            <a:r>
              <a:rPr lang="en-US" sz="1600" b="1" dirty="0">
                <a:latin typeface="Times New Roman" pitchFamily="18" charset="0"/>
                <a:cs typeface="Times New Roman" pitchFamily="18" charset="0"/>
              </a:rPr>
              <a:t>FEATURE ENGINEERING:</a:t>
            </a:r>
            <a:endParaRPr lang="en-GB" sz="1600" b="1"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New feature (Integer) for bhk (Bedroom Hall Kitchen) is added in dataframe. This is done using the lambda function.</a:t>
            </a:r>
            <a:endParaRPr lang="en-GB" sz="1600"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Some total sqfeet is given in range of 100-200 etc. it needs to be changed to one value. To do so, a function called </a:t>
            </a:r>
            <a:r>
              <a:rPr lang="en-US" sz="1600" dirty="0" err="1">
                <a:latin typeface="Times New Roman" pitchFamily="18" charset="0"/>
                <a:cs typeface="Times New Roman" pitchFamily="18" charset="0"/>
              </a:rPr>
              <a:t>is_float</a:t>
            </a:r>
            <a:r>
              <a:rPr lang="en-US" sz="1600" dirty="0">
                <a:latin typeface="Times New Roman" pitchFamily="18" charset="0"/>
                <a:cs typeface="Times New Roman" pitchFamily="18" charset="0"/>
              </a:rPr>
              <a:t> is created. The </a:t>
            </a:r>
            <a:r>
              <a:rPr lang="en-US" sz="1600" dirty="0" err="1">
                <a:latin typeface="Times New Roman" pitchFamily="18" charset="0"/>
                <a:cs typeface="Times New Roman" pitchFamily="18" charset="0"/>
              </a:rPr>
              <a:t>is_float</a:t>
            </a:r>
            <a:r>
              <a:rPr lang="en-US" sz="1600" dirty="0">
                <a:latin typeface="Times New Roman" pitchFamily="18" charset="0"/>
                <a:cs typeface="Times New Roman" pitchFamily="18" charset="0"/>
              </a:rPr>
              <a:t> function is applied to total square feet and the rows which have ranges are identified. This problem is solved by removing the rows that have other units such as 4125Perch, 34.46Sq. Meter etc. For those that have ranges,  average of the two values is taken.</a:t>
            </a:r>
            <a:endParaRPr lang="en-GB" sz="1600"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New feature called price per square feet is added. In real estate market, price per square feet is very important and this feature will help in performing outlier cleaning(detection and removal) in the later stages. </a:t>
            </a:r>
            <a:endParaRPr lang="en-US" sz="1600" dirty="0">
              <a:latin typeface="Times New Roman" pitchFamily="18" charset="0"/>
              <a:cs typeface="Times New Roman" pitchFamily="18" charset="0"/>
              <a:sym typeface="Times New Roman"/>
            </a:endParaRPr>
          </a:p>
          <a:p>
            <a:pPr marL="0" indent="0">
              <a:buNone/>
            </a:pPr>
            <a:r>
              <a:rPr lang="en-US" sz="1600" b="1" dirty="0">
                <a:latin typeface="Times New Roman" pitchFamily="18" charset="0"/>
                <a:cs typeface="Times New Roman" pitchFamily="18" charset="0"/>
              </a:rPr>
              <a:t>DIMENSIONALITY REDUCTION:</a:t>
            </a:r>
            <a:endParaRPr lang="en-GB" sz="1600" b="1"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The number of rows available for each location is checked. Having too many locations can create a problem. So, the total number of locations is identified.</a:t>
            </a:r>
            <a:endParaRPr lang="en-US" sz="1600" dirty="0">
              <a:latin typeface="Times New Roman" pitchFamily="18" charset="0"/>
              <a:cs typeface="Times New Roman" pitchFamily="18" charset="0"/>
              <a:sym typeface="Times New Roman"/>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Dimensionality reduction technique is applied here to reduce the number of locations. Having too many locations will result in dimensionality curse.</a:t>
            </a:r>
            <a:endParaRPr lang="en-US" sz="1600" dirty="0">
              <a:latin typeface="Times New Roman" pitchFamily="18" charset="0"/>
              <a:cs typeface="Times New Roman" pitchFamily="18" charset="0"/>
              <a:sym typeface="Times New Roman"/>
            </a:endParaRPr>
          </a:p>
          <a:p>
            <a:pPr marL="0" lvl="1" indent="-273050" algn="just">
              <a:lnSpc>
                <a:spcPct val="107000"/>
              </a:lnSpc>
              <a:spcBef>
                <a:spcPts val="0"/>
              </a:spcBef>
              <a:spcAft>
                <a:spcPts val="800"/>
              </a:spcAft>
              <a:buClr>
                <a:schemeClr val="accent1"/>
              </a:buClr>
            </a:pPr>
            <a:endParaRPr lang="en-GB" sz="1600" dirty="0">
              <a:latin typeface="Times New Roman" pitchFamily="18" charset="0"/>
              <a:cs typeface="Times New Roman" pitchFamily="18" charset="0"/>
              <a:sym typeface="Times New Roman"/>
            </a:endParaRP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23</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372892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228600" marR="0" algn="just">
              <a:lnSpc>
                <a:spcPct val="107000"/>
              </a:lnSpc>
              <a:spcBef>
                <a:spcPts val="1200"/>
              </a:spcBef>
              <a:spcAft>
                <a:spcPts val="800"/>
              </a:spcAft>
            </a:pPr>
            <a:r>
              <a:rPr lang="en-GB" sz="1600" dirty="0">
                <a:latin typeface="Times New Roman" pitchFamily="18" charset="0"/>
                <a:cs typeface="Times New Roman" pitchFamily="18" charset="0"/>
              </a:rPr>
              <a:t>Any location having less than 10 data points is tagged as the "other" location. In this way,  number of categories is reduced by a huge amount. Later, when we one hot encoding is performed, it will help with having fewer dummy columns.</a:t>
            </a:r>
          </a:p>
          <a:p>
            <a:pPr marL="228600" marR="0" algn="just">
              <a:lnSpc>
                <a:spcPct val="107000"/>
              </a:lnSpc>
              <a:spcBef>
                <a:spcPts val="1200"/>
              </a:spcBef>
              <a:spcAft>
                <a:spcPts val="800"/>
              </a:spcAft>
            </a:pPr>
            <a:r>
              <a:rPr lang="en-GB" sz="1600" dirty="0">
                <a:latin typeface="Times New Roman" pitchFamily="18" charset="0"/>
                <a:cs typeface="Times New Roman" pitchFamily="18" charset="0"/>
              </a:rPr>
              <a:t>At the end of this step, the number of locations has been reduced from 1287 to 241 which is a lot more manageable.</a:t>
            </a:r>
          </a:p>
          <a:p>
            <a:pPr marL="0" indent="0">
              <a:lnSpc>
                <a:spcPct val="107000"/>
              </a:lnSpc>
              <a:spcBef>
                <a:spcPts val="1200"/>
              </a:spcBef>
              <a:spcAft>
                <a:spcPts val="800"/>
              </a:spcAft>
              <a:buNone/>
            </a:pPr>
            <a:r>
              <a:rPr lang="en-US" sz="1600" b="1" dirty="0">
                <a:latin typeface="Times New Roman" pitchFamily="18" charset="0"/>
                <a:cs typeface="Times New Roman" pitchFamily="18" charset="0"/>
              </a:rPr>
              <a:t>OUTLIER DETECTION AND REMOVAL:</a:t>
            </a:r>
          </a:p>
          <a:p>
            <a:pPr marL="228600" marR="0" algn="just">
              <a:lnSpc>
                <a:spcPct val="107000"/>
              </a:lnSpc>
              <a:spcBef>
                <a:spcPts val="1200"/>
              </a:spcBef>
              <a:spcAft>
                <a:spcPts val="800"/>
              </a:spcAft>
            </a:pPr>
            <a:r>
              <a:rPr lang="en-US" sz="1600" dirty="0">
                <a:latin typeface="Times New Roman" pitchFamily="18" charset="0"/>
                <a:cs typeface="Times New Roman" pitchFamily="18" charset="0"/>
              </a:rPr>
              <a:t>Outliers are data points which are data errors. They sometimes represent extreme variation in dataset. So, although they are valid, it makes more sense to remove them otherwise they will create more issues later. The techniques applied for outlier detection and removal are: Standard deviation or simple domain knowledge. </a:t>
            </a:r>
            <a:endParaRPr lang="en-GB" sz="1600" dirty="0">
              <a:latin typeface="Times New Roman" pitchFamily="18" charset="0"/>
              <a:cs typeface="Times New Roman" pitchFamily="18" charset="0"/>
            </a:endParaRPr>
          </a:p>
          <a:p>
            <a:pPr marL="228600" algn="just">
              <a:lnSpc>
                <a:spcPct val="107000"/>
              </a:lnSpc>
              <a:spcBef>
                <a:spcPts val="1200"/>
              </a:spcBef>
              <a:spcAft>
                <a:spcPts val="800"/>
              </a:spcAft>
            </a:pPr>
            <a:r>
              <a:rPr lang="en-US" sz="1600" u="sng" dirty="0">
                <a:latin typeface="Times New Roman" pitchFamily="18" charset="0"/>
                <a:cs typeface="Times New Roman" pitchFamily="18" charset="0"/>
              </a:rPr>
              <a:t>Simple domain knowledge:</a:t>
            </a:r>
            <a:r>
              <a:rPr lang="en-US" sz="1600" dirty="0">
                <a:latin typeface="Times New Roman" pitchFamily="18" charset="0"/>
                <a:cs typeface="Times New Roman" pitchFamily="18" charset="0"/>
              </a:rPr>
              <a:t> In real estate, when there is a two-bedroom apartment, it cannot be 200 sqft. The average sq feet size of a bedroom is requested from the Domain manager and used as a threshold to determine if the data field is valid. If there is a 600 sq feet home with 6 bedrooms, this is unusual. The domain manager’s feedback is that 300 sq feet per bedroom is the typical threshold. Using this criteria, the dataset is examined and fields where this threshold is not met are removed. </a:t>
            </a:r>
            <a:endParaRPr lang="en-GB" sz="1600" dirty="0">
              <a:latin typeface="Times New Roman" pitchFamily="18" charset="0"/>
              <a:cs typeface="Times New Roman" pitchFamily="18" charset="0"/>
            </a:endParaRPr>
          </a:p>
          <a:p>
            <a:pPr marL="228600" marR="0">
              <a:lnSpc>
                <a:spcPct val="107000"/>
              </a:lnSpc>
              <a:spcBef>
                <a:spcPts val="1200"/>
              </a:spcBef>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200"/>
              </a:spcBef>
              <a:spcAft>
                <a:spcPts val="800"/>
              </a:spcAft>
              <a:buNone/>
            </a:pPr>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24</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04001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228600" marR="0" algn="just">
              <a:lnSpc>
                <a:spcPct val="107000"/>
              </a:lnSpc>
              <a:spcBef>
                <a:spcPts val="0"/>
              </a:spcBef>
              <a:spcAft>
                <a:spcPts val="800"/>
              </a:spcAft>
            </a:pPr>
            <a:r>
              <a:rPr lang="en-US" sz="1600" dirty="0">
                <a:latin typeface="Times New Roman" pitchFamily="18" charset="0"/>
                <a:cs typeface="Times New Roman" pitchFamily="18" charset="0"/>
              </a:rPr>
              <a:t>Using standard deviation: If the dataset has a normal distribution which the dataset is assumed to have, then most of the data points(around 68 percent) will lie between mean and one standard deviation. So, anything beyond one standard deviation is filtered out. A function that will remove price per sq feet outliers per location is written.  </a:t>
            </a:r>
          </a:p>
          <a:p>
            <a:pPr marL="228600" marR="0" algn="just">
              <a:lnSpc>
                <a:spcPct val="107000"/>
              </a:lnSpc>
              <a:spcBef>
                <a:spcPts val="0"/>
              </a:spcBef>
              <a:spcAft>
                <a:spcPts val="800"/>
              </a:spcAft>
            </a:pPr>
            <a:r>
              <a:rPr lang="en-US" sz="1600" dirty="0">
                <a:latin typeface="Times New Roman" pitchFamily="18" charset="0"/>
                <a:cs typeface="Times New Roman" pitchFamily="18" charset="0"/>
              </a:rPr>
              <a:t>The function for this calculates the mean, standard deviation and count for each property in each location and then filter out all data points that are beyond this standard deviation (i.e., anything above mean – 1 </a:t>
            </a:r>
            <a:r>
              <a:rPr lang="en-US" sz="1600" dirty="0" err="1">
                <a:latin typeface="Times New Roman" pitchFamily="18" charset="0"/>
                <a:cs typeface="Times New Roman" pitchFamily="18" charset="0"/>
              </a:rPr>
              <a:t>st</a:t>
            </a:r>
            <a:r>
              <a:rPr lang="en-US" sz="1600" dirty="0">
                <a:latin typeface="Times New Roman" pitchFamily="18" charset="0"/>
                <a:cs typeface="Times New Roman" pitchFamily="18" charset="0"/>
              </a:rPr>
              <a:t> and anything below mean + 1 </a:t>
            </a:r>
            <a:r>
              <a:rPr lang="en-US" sz="1600" dirty="0" err="1">
                <a:latin typeface="Times New Roman" pitchFamily="18" charset="0"/>
                <a:cs typeface="Times New Roman" pitchFamily="18" charset="0"/>
              </a:rPr>
              <a:t>st</a:t>
            </a:r>
            <a:r>
              <a:rPr lang="en-US" sz="1600" dirty="0">
                <a:latin typeface="Times New Roman" pitchFamily="18" charset="0"/>
                <a:cs typeface="Times New Roman" pitchFamily="18" charset="0"/>
              </a:rPr>
              <a:t>). In this way, 2000 outliers are removed. </a:t>
            </a:r>
            <a:endParaRPr lang="en-GB" sz="1600" dirty="0">
              <a:latin typeface="Times New Roman" pitchFamily="18" charset="0"/>
              <a:cs typeface="Times New Roman" pitchFamily="18" charset="0"/>
            </a:endParaRPr>
          </a:p>
          <a:p>
            <a:pPr marL="228600" marR="0">
              <a:lnSpc>
                <a:spcPct val="107000"/>
              </a:lnSpc>
              <a:spcBef>
                <a:spcPts val="1200"/>
              </a:spcBef>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200"/>
              </a:spcBef>
              <a:spcAft>
                <a:spcPts val="800"/>
              </a:spcAft>
              <a:buNone/>
            </a:pPr>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25</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8" name="Picture 7" descr="Graphical user interface&#10;&#10;Description automatically generated">
            <a:extLst>
              <a:ext uri="{FF2B5EF4-FFF2-40B4-BE49-F238E27FC236}">
                <a16:creationId xmlns:a16="http://schemas.microsoft.com/office/drawing/2014/main" id="{3544A94E-E1EE-98FA-1CA1-4137D4A2B500}"/>
              </a:ext>
            </a:extLst>
          </p:cNvPr>
          <p:cNvPicPr>
            <a:picLocks noChangeAspect="1"/>
          </p:cNvPicPr>
          <p:nvPr/>
        </p:nvPicPr>
        <p:blipFill>
          <a:blip r:embed="rId2"/>
          <a:stretch>
            <a:fillRect/>
          </a:stretch>
        </p:blipFill>
        <p:spPr>
          <a:xfrm>
            <a:off x="762000" y="3482332"/>
            <a:ext cx="3667125" cy="2475237"/>
          </a:xfrm>
          <a:prstGeom prst="rect">
            <a:avLst/>
          </a:prstGeom>
        </p:spPr>
      </p:pic>
      <p:pic>
        <p:nvPicPr>
          <p:cNvPr id="9" name="Picture 8">
            <a:extLst>
              <a:ext uri="{FF2B5EF4-FFF2-40B4-BE49-F238E27FC236}">
                <a16:creationId xmlns:a16="http://schemas.microsoft.com/office/drawing/2014/main" id="{4CE8D95F-D8FD-053C-79D9-CCDD67A4E60B}"/>
              </a:ext>
            </a:extLst>
          </p:cNvPr>
          <p:cNvPicPr>
            <a:picLocks noChangeAspect="1"/>
          </p:cNvPicPr>
          <p:nvPr/>
        </p:nvPicPr>
        <p:blipFill>
          <a:blip r:embed="rId3"/>
          <a:stretch>
            <a:fillRect/>
          </a:stretch>
        </p:blipFill>
        <p:spPr>
          <a:xfrm>
            <a:off x="4657724" y="3467775"/>
            <a:ext cx="3640061" cy="2381559"/>
          </a:xfrm>
          <a:prstGeom prst="rect">
            <a:avLst/>
          </a:prstGeom>
        </p:spPr>
      </p:pic>
    </p:spTree>
    <p:extLst>
      <p:ext uri="{BB962C8B-B14F-4D97-AF65-F5344CB8AC3E}">
        <p14:creationId xmlns:p14="http://schemas.microsoft.com/office/powerpoint/2010/main" val="215111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marR="0" algn="just">
              <a:lnSpc>
                <a:spcPct val="107000"/>
              </a:lnSpc>
              <a:spcBef>
                <a:spcPts val="0"/>
              </a:spcBef>
              <a:spcAft>
                <a:spcPts val="800"/>
              </a:spcAft>
            </a:pPr>
            <a:r>
              <a:rPr lang="en-US" sz="1600" dirty="0">
                <a:latin typeface="Times New Roman" pitchFamily="18" charset="0"/>
                <a:cs typeface="Times New Roman" pitchFamily="18" charset="0"/>
              </a:rPr>
              <a:t>Using number of bathrooms: First, the different number of bathrooms that different properties have is identified.</a:t>
            </a:r>
            <a:r>
              <a:rPr lang="en-GB" sz="1600" dirty="0">
                <a:latin typeface="Times New Roman" pitchFamily="18" charset="0"/>
                <a:cs typeface="Times New Roman" pitchFamily="18" charset="0"/>
              </a:rPr>
              <a:t> It is unusual to have 2 more bathrooms than number of bedrooms in a home. </a:t>
            </a:r>
            <a:r>
              <a:rPr lang="en-US" sz="1600" dirty="0">
                <a:latin typeface="Times New Roman" pitchFamily="18" charset="0"/>
                <a:cs typeface="Times New Roman" pitchFamily="18" charset="0"/>
              </a:rPr>
              <a:t>A histogram is plotted with the number of bathrooms on X axis and the number of properties on Y axis. Most properties have 2 bathrooms. </a:t>
            </a:r>
          </a:p>
          <a:p>
            <a:pPr marL="0" marR="0">
              <a:lnSpc>
                <a:spcPct val="107000"/>
              </a:lnSpc>
              <a:spcBef>
                <a:spcPts val="0"/>
              </a:spcBef>
              <a:spcAft>
                <a:spcPts val="800"/>
              </a:spcAft>
            </a:pPr>
            <a:endParaRPr lang="en-US" sz="1600" dirty="0">
              <a:latin typeface="Times New Roman" pitchFamily="18" charset="0"/>
              <a:cs typeface="Times New Roman" pitchFamily="18" charset="0"/>
            </a:endParaRPr>
          </a:p>
          <a:p>
            <a:pPr marL="0" marR="0">
              <a:lnSpc>
                <a:spcPct val="107000"/>
              </a:lnSpc>
              <a:spcBef>
                <a:spcPts val="0"/>
              </a:spcBef>
              <a:spcAft>
                <a:spcPts val="800"/>
              </a:spcAft>
            </a:pPr>
            <a:endParaRPr lang="en-US" sz="1600" dirty="0">
              <a:latin typeface="Times New Roman" pitchFamily="18" charset="0"/>
              <a:cs typeface="Times New Roman" pitchFamily="18" charset="0"/>
            </a:endParaRPr>
          </a:p>
          <a:p>
            <a:pPr marL="0" marR="0">
              <a:lnSpc>
                <a:spcPct val="107000"/>
              </a:lnSpc>
              <a:spcBef>
                <a:spcPts val="0"/>
              </a:spcBef>
              <a:spcAft>
                <a:spcPts val="800"/>
              </a:spcAft>
            </a:pPr>
            <a:endParaRPr lang="en-US" sz="1600" dirty="0">
              <a:latin typeface="Times New Roman" pitchFamily="18" charset="0"/>
              <a:cs typeface="Times New Roman" pitchFamily="18" charset="0"/>
            </a:endParaRPr>
          </a:p>
          <a:p>
            <a:pPr marL="0" marR="0">
              <a:lnSpc>
                <a:spcPct val="107000"/>
              </a:lnSpc>
              <a:spcBef>
                <a:spcPts val="0"/>
              </a:spcBef>
              <a:spcAft>
                <a:spcPts val="800"/>
              </a:spcAft>
            </a:pPr>
            <a:endParaRPr lang="en-US" sz="1600" dirty="0">
              <a:latin typeface="Times New Roman" pitchFamily="18" charset="0"/>
              <a:cs typeface="Times New Roman" pitchFamily="18" charset="0"/>
            </a:endParaRPr>
          </a:p>
          <a:p>
            <a:pPr marL="0" marR="0" indent="0">
              <a:lnSpc>
                <a:spcPct val="107000"/>
              </a:lnSpc>
              <a:spcBef>
                <a:spcPts val="0"/>
              </a:spcBef>
              <a:spcAft>
                <a:spcPts val="800"/>
              </a:spcAft>
              <a:buNone/>
            </a:pP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Next, those properties in which the number of bathrooms is greater than 2 + the number of bedrooms is considered as an outlier and is dropped. </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Now the data frame is neat and can be prepared for machine learning training. To do so, some unnecessary features must be dropped. For example, the price per square feet and size can be dropped. This is because price per square feet was created solely for outlier detection. Since that is done, it can be dropped. Next, size is also dropped since bhk exists. </a:t>
            </a:r>
            <a:endParaRPr lang="en-GB" sz="1600" dirty="0">
              <a:latin typeface="Times New Roman" pitchFamily="18" charset="0"/>
              <a:cs typeface="Times New Roman" pitchFamily="18" charset="0"/>
            </a:endParaRPr>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26</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10" name="Picture 9" descr="Chart, histogram&#10;&#10;Description automatically generated">
            <a:extLst>
              <a:ext uri="{FF2B5EF4-FFF2-40B4-BE49-F238E27FC236}">
                <a16:creationId xmlns:a16="http://schemas.microsoft.com/office/drawing/2014/main" id="{AC694069-B8C0-DD8B-C8F6-DAB5EA0E181A}"/>
              </a:ext>
            </a:extLst>
          </p:cNvPr>
          <p:cNvPicPr>
            <a:picLocks noChangeAspect="1"/>
          </p:cNvPicPr>
          <p:nvPr/>
        </p:nvPicPr>
        <p:blipFill>
          <a:blip r:embed="rId2"/>
          <a:stretch>
            <a:fillRect/>
          </a:stretch>
        </p:blipFill>
        <p:spPr>
          <a:xfrm>
            <a:off x="3238500" y="2461501"/>
            <a:ext cx="2667000" cy="1403936"/>
          </a:xfrm>
          <a:prstGeom prst="rect">
            <a:avLst/>
          </a:prstGeom>
        </p:spPr>
      </p:pic>
    </p:spTree>
    <p:extLst>
      <p:ext uri="{BB962C8B-B14F-4D97-AF65-F5344CB8AC3E}">
        <p14:creationId xmlns:p14="http://schemas.microsoft.com/office/powerpoint/2010/main" val="64034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indent="0">
              <a:lnSpc>
                <a:spcPct val="107000"/>
              </a:lnSpc>
              <a:spcBef>
                <a:spcPts val="0"/>
              </a:spcBef>
              <a:spcAft>
                <a:spcPts val="800"/>
              </a:spcAft>
              <a:buNone/>
            </a:pPr>
            <a:r>
              <a:rPr lang="en-US" sz="1600" b="1" dirty="0">
                <a:latin typeface="Times New Roman" pitchFamily="18" charset="0"/>
                <a:cs typeface="Times New Roman" pitchFamily="18" charset="0"/>
              </a:rPr>
              <a:t>USING ONE HOT ENCODING FOR LOCATION:</a:t>
            </a:r>
            <a:endParaRPr lang="en-GB" sz="1600" b="1"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Here in this data frame, location column is text data. But machine learning model cannot interpret text data. So, this must be converted into a numeric column. One of the ways of converting text column into numerical information is one hot encoding. It is also called dummies. Pandas dummies method is used here. It works by creating a new column for each location and whichever property is in that location will have value 1 in that column. </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To avoid the dummy variable trap, there must be one less column. So, the other column is dropped. To represent that column, 0s in all the other columns. The location column is dropped. </a:t>
            </a:r>
            <a:endParaRPr lang="en-GB" sz="1600" dirty="0">
              <a:latin typeface="Times New Roman" pitchFamily="18" charset="0"/>
              <a:cs typeface="Times New Roman" pitchFamily="18" charset="0"/>
            </a:endParaRPr>
          </a:p>
          <a:p>
            <a:pPr marL="0" marR="0" indent="0">
              <a:lnSpc>
                <a:spcPct val="107000"/>
              </a:lnSpc>
              <a:spcBef>
                <a:spcPts val="0"/>
              </a:spcBef>
              <a:spcAft>
                <a:spcPts val="800"/>
              </a:spcAft>
              <a:buNone/>
            </a:pPr>
            <a:r>
              <a:rPr lang="en-US" sz="1600" b="1" dirty="0">
                <a:latin typeface="Times New Roman" pitchFamily="18" charset="0"/>
                <a:cs typeface="Times New Roman" pitchFamily="18" charset="0"/>
              </a:rPr>
              <a:t>MODEL BUILDING:</a:t>
            </a:r>
            <a:endParaRPr lang="en-GB" sz="1600" b="1"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A variable X is created containing only independent variables (price is dropped) and variable Y is created containing only dependent variables (price). </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The data is now divided into training and testing datasets.</a:t>
            </a:r>
          </a:p>
          <a:p>
            <a:pPr marL="0" algn="just">
              <a:lnSpc>
                <a:spcPct val="107000"/>
              </a:lnSpc>
              <a:spcBef>
                <a:spcPts val="0"/>
              </a:spcBef>
              <a:spcAft>
                <a:spcPts val="800"/>
              </a:spcAft>
            </a:pPr>
            <a:r>
              <a:rPr lang="en-US" sz="1600" dirty="0">
                <a:latin typeface="Times New Roman" pitchFamily="18" charset="0"/>
                <a:cs typeface="Times New Roman" pitchFamily="18" charset="0"/>
              </a:rPr>
              <a:t>Training dataset is used for the model training and testing dataset is used to evaluate the model performance. Train test split method is imported from </a:t>
            </a:r>
            <a:r>
              <a:rPr lang="en-US" sz="1600" dirty="0" err="1">
                <a:latin typeface="Times New Roman" pitchFamily="18" charset="0"/>
                <a:cs typeface="Times New Roman" pitchFamily="18" charset="0"/>
              </a:rPr>
              <a:t>sklearn</a:t>
            </a:r>
            <a:r>
              <a:rPr lang="en-US" sz="1600" dirty="0">
                <a:latin typeface="Times New Roman" pitchFamily="18" charset="0"/>
                <a:cs typeface="Times New Roman" pitchFamily="18" charset="0"/>
              </a:rPr>
              <a:t> model selection</a:t>
            </a:r>
            <a:r>
              <a:rPr lang="en-GB" sz="1600" dirty="0">
                <a:latin typeface="Times New Roman" pitchFamily="18" charset="0"/>
                <a:cs typeface="Times New Roman" pitchFamily="18" charset="0"/>
              </a:rPr>
              <a:t>.</a:t>
            </a:r>
            <a:r>
              <a:rPr lang="en-US" sz="1600" dirty="0">
                <a:latin typeface="Times New Roman" pitchFamily="18" charset="0"/>
                <a:cs typeface="Times New Roman" pitchFamily="18" charset="0"/>
              </a:rPr>
              <a:t> Test size of 0.2 is taken which means that 20% of samples are taken as test sample and the remaining 80% are taken as model training samples. </a:t>
            </a:r>
            <a:endParaRPr lang="en-GB" sz="1600" dirty="0">
              <a:latin typeface="Times New Roman" pitchFamily="18" charset="0"/>
              <a:cs typeface="Times New Roman" pitchFamily="18" charset="0"/>
            </a:endParaRPr>
          </a:p>
          <a:p>
            <a:pPr marL="0" marR="0">
              <a:lnSpc>
                <a:spcPct val="107000"/>
              </a:lnSpc>
              <a:spcBef>
                <a:spcPts val="0"/>
              </a:spcBef>
              <a:spcAft>
                <a:spcPts val="800"/>
              </a:spcAft>
            </a:pPr>
            <a:endParaRPr lang="en-GB" sz="1600" dirty="0">
              <a:latin typeface="Times New Roman" pitchFamily="18" charset="0"/>
              <a:cs typeface="Times New Roman" pitchFamily="18" charset="0"/>
            </a:endParaRPr>
          </a:p>
          <a:p>
            <a:pPr>
              <a:lnSpc>
                <a:spcPct val="107000"/>
              </a:lnSpc>
              <a:spcBef>
                <a:spcPts val="0"/>
              </a:spcBef>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27</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97140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indent="0">
              <a:lnSpc>
                <a:spcPct val="107000"/>
              </a:lnSpc>
              <a:spcBef>
                <a:spcPts val="0"/>
              </a:spcBef>
              <a:spcAft>
                <a:spcPts val="800"/>
              </a:spcAft>
              <a:buNone/>
            </a:pPr>
            <a:r>
              <a:rPr lang="en-US" sz="1600" b="1" dirty="0">
                <a:latin typeface="Times New Roman" pitchFamily="18" charset="0"/>
                <a:cs typeface="Times New Roman" pitchFamily="18" charset="0"/>
              </a:rPr>
              <a:t>USING K FOLD CROSS VALIDATION TO MEASURE ACCURACY OF THE LINEAR REGRESSION MODEL:</a:t>
            </a:r>
            <a:endParaRPr lang="en-GB" sz="1600" b="1"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A Linear regression model is created. Fit method is called on X train and Y train (which trains X train and Y train) and once the model is trained, the score of the model is evaluated which tells how good it is. Here, 86% is the result. </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Typically, a data scientist tries some different models with couple different parameters to come up with the best optimal model. That is what is also done here. </a:t>
            </a:r>
            <a:endParaRPr lang="en-GB" sz="1600"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In order to do so, K Fold cross validation technique. Some necessary methods are imported, and a shuffle split is created for cross validation. It will randomize the sample so that each fold will have equal distribution of the data samples. </a:t>
            </a:r>
          </a:p>
          <a:p>
            <a:pPr marL="0" algn="just">
              <a:lnSpc>
                <a:spcPct val="107000"/>
              </a:lnSpc>
              <a:spcBef>
                <a:spcPts val="0"/>
              </a:spcBef>
              <a:spcAft>
                <a:spcPts val="800"/>
              </a:spcAft>
            </a:pPr>
            <a:r>
              <a:rPr lang="en-GB" sz="1600" dirty="0">
                <a:latin typeface="Times New Roman" pitchFamily="18" charset="0"/>
                <a:cs typeface="Times New Roman" pitchFamily="18" charset="0"/>
              </a:rPr>
              <a:t>In the 5 iterations (k value is 5), we get a score above 80% all the time. This is good, but a few other algorithms are tested for regression to determine if an even better score is possible. </a:t>
            </a:r>
            <a:r>
              <a:rPr lang="en-GB" sz="1600" dirty="0" err="1">
                <a:latin typeface="Times New Roman" pitchFamily="18" charset="0"/>
                <a:cs typeface="Times New Roman" pitchFamily="18" charset="0"/>
              </a:rPr>
              <a:t>GridSearchCV</a:t>
            </a:r>
            <a:r>
              <a:rPr lang="en-GB" sz="1600" dirty="0">
                <a:latin typeface="Times New Roman" pitchFamily="18" charset="0"/>
                <a:cs typeface="Times New Roman" pitchFamily="18" charset="0"/>
              </a:rPr>
              <a:t> is used for this purpose.</a:t>
            </a:r>
          </a:p>
          <a:p>
            <a:pPr marL="0" marR="0">
              <a:lnSpc>
                <a:spcPct val="107000"/>
              </a:lnSpc>
              <a:spcBef>
                <a:spcPts val="0"/>
              </a:spcBef>
              <a:spcAft>
                <a:spcPts val="800"/>
              </a:spcAft>
            </a:pPr>
            <a:endParaRPr lang="en-GB" sz="1600" dirty="0">
              <a:latin typeface="Times New Roman" pitchFamily="18" charset="0"/>
              <a:cs typeface="Times New Roman" pitchFamily="18" charset="0"/>
            </a:endParaRP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28</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908562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indent="0">
              <a:lnSpc>
                <a:spcPct val="107000"/>
              </a:lnSpc>
              <a:spcBef>
                <a:spcPts val="0"/>
              </a:spcBef>
              <a:spcAft>
                <a:spcPts val="800"/>
              </a:spcAft>
              <a:buNone/>
            </a:pPr>
            <a:r>
              <a:rPr lang="en-US" sz="1600" b="1" dirty="0">
                <a:latin typeface="Times New Roman" pitchFamily="18" charset="0"/>
                <a:cs typeface="Times New Roman" pitchFamily="18" charset="0"/>
              </a:rPr>
              <a:t>FIND BEST MODEL USING GRIDSEARCHCV:</a:t>
            </a:r>
            <a:endParaRPr lang="en-GB" sz="1600" b="1" dirty="0">
              <a:latin typeface="Times New Roman" pitchFamily="18" charset="0"/>
              <a:cs typeface="Times New Roman" pitchFamily="18" charset="0"/>
            </a:endParaRPr>
          </a:p>
          <a:p>
            <a:pPr marL="0" marR="0">
              <a:lnSpc>
                <a:spcPct val="107000"/>
              </a:lnSpc>
              <a:spcBef>
                <a:spcPts val="0"/>
              </a:spcBef>
              <a:spcAft>
                <a:spcPts val="800"/>
              </a:spcAft>
            </a:pPr>
            <a:r>
              <a:rPr lang="en-US" sz="1600" dirty="0" err="1">
                <a:latin typeface="Times New Roman" pitchFamily="18" charset="0"/>
                <a:cs typeface="Times New Roman" pitchFamily="18" charset="0"/>
              </a:rPr>
              <a:t>GridSearchCV</a:t>
            </a:r>
            <a:r>
              <a:rPr lang="en-US" sz="1600" dirty="0">
                <a:latin typeface="Times New Roman" pitchFamily="18" charset="0"/>
                <a:cs typeface="Times New Roman" pitchFamily="18" charset="0"/>
              </a:rPr>
              <a:t> is an API that sklearn provides which can run the model on different regressors and different parameters and will tell the base score. </a:t>
            </a:r>
            <a:endParaRPr lang="en-GB" sz="1600" dirty="0">
              <a:latin typeface="Times New Roman" pitchFamily="18" charset="0"/>
              <a:cs typeface="Times New Roman" pitchFamily="18" charset="0"/>
            </a:endParaRPr>
          </a:p>
          <a:p>
            <a:pPr marL="0" marR="0">
              <a:lnSpc>
                <a:spcPct val="107000"/>
              </a:lnSpc>
              <a:spcBef>
                <a:spcPts val="0"/>
              </a:spcBef>
              <a:spcAft>
                <a:spcPts val="800"/>
              </a:spcAft>
            </a:pPr>
            <a:r>
              <a:rPr lang="en-US" sz="1600" dirty="0">
                <a:latin typeface="Times New Roman" pitchFamily="18" charset="0"/>
                <a:cs typeface="Times New Roman" pitchFamily="18" charset="0"/>
              </a:rPr>
              <a:t>Lasso and decision tree regression are also used in addition to linear regression. </a:t>
            </a:r>
            <a:endParaRPr lang="en-GB" sz="1600" dirty="0">
              <a:latin typeface="Times New Roman" pitchFamily="18" charset="0"/>
              <a:cs typeface="Times New Roman" pitchFamily="18" charset="0"/>
            </a:endParaRPr>
          </a:p>
          <a:p>
            <a:pPr marL="0" marR="0">
              <a:lnSpc>
                <a:spcPct val="107000"/>
              </a:lnSpc>
              <a:spcBef>
                <a:spcPts val="0"/>
              </a:spcBef>
              <a:spcAft>
                <a:spcPts val="800"/>
              </a:spcAft>
            </a:pPr>
            <a:r>
              <a:rPr lang="en-US" sz="1600" dirty="0">
                <a:latin typeface="Times New Roman" pitchFamily="18" charset="0"/>
                <a:cs typeface="Times New Roman" pitchFamily="18" charset="0"/>
              </a:rPr>
              <a:t>Grid search CV doesn’t just determine the best algorithm selection but also determines the best parameter for that algorithm. This is called hyper parameter tuning. </a:t>
            </a:r>
            <a:endParaRPr lang="en-GB" sz="1600" dirty="0">
              <a:latin typeface="Times New Roman" pitchFamily="18" charset="0"/>
              <a:cs typeface="Times New Roman" pitchFamily="18" charset="0"/>
            </a:endParaRPr>
          </a:p>
          <a:p>
            <a:pPr marL="0" marR="0">
              <a:lnSpc>
                <a:spcPct val="107000"/>
              </a:lnSpc>
              <a:spcBef>
                <a:spcPts val="0"/>
              </a:spcBef>
              <a:spcAft>
                <a:spcPts val="800"/>
              </a:spcAft>
            </a:pPr>
            <a:r>
              <a:rPr lang="en-US" sz="1600" dirty="0">
                <a:latin typeface="Times New Roman" pitchFamily="18" charset="0"/>
                <a:cs typeface="Times New Roman" pitchFamily="18" charset="0"/>
              </a:rPr>
              <a:t>Cross validation shuffle split will randomly shuffle sample for better result</a:t>
            </a:r>
            <a:endParaRPr lang="en-GB" sz="1600" dirty="0">
              <a:latin typeface="Times New Roman" pitchFamily="18" charset="0"/>
              <a:cs typeface="Times New Roman" pitchFamily="18" charset="0"/>
            </a:endParaRP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GB" sz="1600" dirty="0">
                <a:latin typeface="Times New Roman" pitchFamily="18" charset="0"/>
                <a:cs typeface="Times New Roman" pitchFamily="18" charset="0"/>
              </a:rPr>
              <a:t>Based on above results, it can be determined that Linear Regression gives the best score. Hence, Linear Regression is used. </a:t>
            </a: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29</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pic>
        <p:nvPicPr>
          <p:cNvPr id="14" name="Picture 13">
            <a:extLst>
              <a:ext uri="{FF2B5EF4-FFF2-40B4-BE49-F238E27FC236}">
                <a16:creationId xmlns:a16="http://schemas.microsoft.com/office/drawing/2014/main" id="{97DA7BBB-648A-9288-655E-8F4B488984D6}"/>
              </a:ext>
            </a:extLst>
          </p:cNvPr>
          <p:cNvPicPr>
            <a:picLocks noChangeAspect="1"/>
          </p:cNvPicPr>
          <p:nvPr/>
        </p:nvPicPr>
        <p:blipFill>
          <a:blip r:embed="rId2"/>
          <a:stretch>
            <a:fillRect/>
          </a:stretch>
        </p:blipFill>
        <p:spPr>
          <a:xfrm>
            <a:off x="762000" y="3657600"/>
            <a:ext cx="5034784" cy="1524000"/>
          </a:xfrm>
          <a:prstGeom prst="rect">
            <a:avLst/>
          </a:prstGeom>
        </p:spPr>
      </p:pic>
    </p:spTree>
    <p:extLst>
      <p:ext uri="{BB962C8B-B14F-4D97-AF65-F5344CB8AC3E}">
        <p14:creationId xmlns:p14="http://schemas.microsoft.com/office/powerpoint/2010/main" val="413957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9" y="533400"/>
            <a:ext cx="7772400" cy="838200"/>
          </a:xfrm>
        </p:spPr>
        <p:txBody>
          <a:bodyPr/>
          <a:lstStyle/>
          <a:p>
            <a:r>
              <a:rPr lang="en-IN" sz="3800" b="1" dirty="0">
                <a:solidFill>
                  <a:schemeClr val="tx1"/>
                </a:solidFill>
                <a:latin typeface="Times New Roman" pitchFamily="18" charset="0"/>
                <a:cs typeface="Times New Roman" pitchFamily="18" charset="0"/>
              </a:rPr>
              <a:t>Domain(Data Science) Introduction: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85800" y="1600200"/>
            <a:ext cx="8077200" cy="4572000"/>
          </a:xfrm>
        </p:spPr>
        <p:txBody>
          <a:bodyPr>
            <a:noAutofit/>
          </a:bodyPr>
          <a:lstStyle/>
          <a:p>
            <a:pPr marL="457200" indent="-457200" algn="just">
              <a:lnSpc>
                <a:spcPct val="150000"/>
              </a:lnSpc>
              <a:buFont typeface="Arial" pitchFamily="34" charset="0"/>
              <a:buChar char="•"/>
            </a:pPr>
            <a:r>
              <a:rPr lang="en-US" dirty="0">
                <a:latin typeface="Times New Roman" pitchFamily="18" charset="0"/>
                <a:cs typeface="Times New Roman" pitchFamily="18" charset="0"/>
              </a:rPr>
              <a:t>Data science can be defined as the study of data, where it comes from, what it represents, and the ways by which it can be transformed into valuable inputs and resources to create business and IT strategies. </a:t>
            </a:r>
          </a:p>
          <a:p>
            <a:pPr marL="457200" indent="-457200" algn="just">
              <a:lnSpc>
                <a:spcPct val="150000"/>
              </a:lnSpc>
              <a:buFont typeface="Arial" pitchFamily="34" charset="0"/>
              <a:buChar char="•"/>
            </a:pPr>
            <a:r>
              <a:rPr lang="en-US" dirty="0">
                <a:latin typeface="Times New Roman" pitchFamily="18" charset="0"/>
                <a:cs typeface="Times New Roman" pitchFamily="18" charset="0"/>
              </a:rPr>
              <a:t>There are five main stages in the data science life cycle. They are data collection, data cleaning, exploratory data analysis (EDA), model building and production. </a:t>
            </a:r>
            <a:endParaRPr lang="en-US" dirty="0">
              <a:solidFill>
                <a:srgbClr val="FF00FF"/>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a:t>
            </a:fld>
            <a:endParaRPr lang="en-IN"/>
          </a:p>
        </p:txBody>
      </p:sp>
      <p:sp>
        <p:nvSpPr>
          <p:cNvPr id="5" name="Footer Placeholder 3"/>
          <p:cNvSpPr>
            <a:spLocks noGrp="1"/>
          </p:cNvSpPr>
          <p:nvPr>
            <p:ph type="ftr" sz="quarter" idx="11"/>
          </p:nvPr>
        </p:nvSpPr>
        <p:spPr>
          <a:xfrm>
            <a:off x="914400" y="6172200"/>
            <a:ext cx="75438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20866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marR="0" indent="0">
              <a:buNone/>
            </a:pPr>
            <a:r>
              <a:rPr lang="en-US" sz="1600" b="1" dirty="0">
                <a:latin typeface="Times New Roman" pitchFamily="18" charset="0"/>
                <a:cs typeface="Times New Roman" pitchFamily="18" charset="0"/>
              </a:rPr>
              <a:t>TEST THE MODEL FOR FEW PROPERTIES:</a:t>
            </a:r>
            <a:endParaRPr lang="en-GB" sz="1600" b="1" dirty="0">
              <a:latin typeface="Times New Roman" pitchFamily="18" charset="0"/>
              <a:cs typeface="Times New Roman" pitchFamily="18" charset="0"/>
            </a:endParaRPr>
          </a:p>
          <a:p>
            <a:pPr marL="0" marR="0" algn="just">
              <a:lnSpc>
                <a:spcPct val="107000"/>
              </a:lnSpc>
              <a:spcBef>
                <a:spcPts val="0"/>
              </a:spcBef>
              <a:spcAft>
                <a:spcPts val="800"/>
              </a:spcAft>
            </a:pPr>
            <a:r>
              <a:rPr lang="en-US" sz="1600" dirty="0">
                <a:latin typeface="Times New Roman" pitchFamily="18" charset="0"/>
                <a:cs typeface="Times New Roman" pitchFamily="18" charset="0"/>
              </a:rPr>
              <a:t>Since linear regression is what has been chosen, the </a:t>
            </a:r>
            <a:r>
              <a:rPr lang="en-US" sz="1600" dirty="0" err="1">
                <a:latin typeface="Times New Roman" pitchFamily="18" charset="0"/>
                <a:cs typeface="Times New Roman" pitchFamily="18" charset="0"/>
              </a:rPr>
              <a:t>lr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clf</a:t>
            </a:r>
            <a:r>
              <a:rPr lang="en-US" sz="1600" dirty="0">
                <a:latin typeface="Times New Roman" pitchFamily="18" charset="0"/>
                <a:cs typeface="Times New Roman" pitchFamily="18" charset="0"/>
              </a:rPr>
              <a:t> classifier used above is used to do property price prediction for some samples (to test it) out since it is already trained with 84% score. </a:t>
            </a:r>
          </a:p>
          <a:p>
            <a:pPr marL="0" marR="0" algn="just">
              <a:lnSpc>
                <a:spcPct val="107000"/>
              </a:lnSpc>
              <a:spcBef>
                <a:spcPts val="0"/>
              </a:spcBef>
              <a:spcAft>
                <a:spcPts val="800"/>
              </a:spcAft>
            </a:pPr>
            <a:r>
              <a:rPr lang="en-US" sz="1600" dirty="0">
                <a:latin typeface="Times New Roman" pitchFamily="18" charset="0"/>
                <a:cs typeface="Times New Roman" pitchFamily="18" charset="0"/>
              </a:rPr>
              <a:t>A function that takes location, sqft, bath, bhk as input parameters and returns the estimated price is written. </a:t>
            </a:r>
          </a:p>
          <a:p>
            <a:pPr marL="0" marR="0" indent="0">
              <a:lnSpc>
                <a:spcPct val="107000"/>
              </a:lnSpc>
              <a:spcBef>
                <a:spcPts val="0"/>
              </a:spcBef>
              <a:spcAft>
                <a:spcPts val="800"/>
              </a:spcAft>
              <a:buNone/>
            </a:pPr>
            <a:endParaRPr lang="en-GB" sz="1600" dirty="0">
              <a:latin typeface="Times New Roman" pitchFamily="18" charset="0"/>
              <a:cs typeface="Times New Roman" pitchFamily="18" charset="0"/>
            </a:endParaRPr>
          </a:p>
          <a:p>
            <a:pPr marL="0" marR="0" indent="0">
              <a:buNone/>
            </a:pPr>
            <a:r>
              <a:rPr lang="en-US" sz="1600" b="1" dirty="0">
                <a:latin typeface="Times New Roman" pitchFamily="18" charset="0"/>
                <a:cs typeface="Times New Roman" pitchFamily="18" charset="0"/>
              </a:rPr>
              <a:t>EXPORT THE TESTED MODEL TO A PICKLE FILE:</a:t>
            </a:r>
            <a:endParaRPr lang="en-GB" sz="1600" b="1" dirty="0">
              <a:latin typeface="Times New Roman" pitchFamily="18" charset="0"/>
              <a:cs typeface="Times New Roman" pitchFamily="18" charset="0"/>
            </a:endParaRPr>
          </a:p>
          <a:p>
            <a:pPr marL="0" marR="0" algn="just"/>
            <a:r>
              <a:rPr lang="en-US" sz="1600" dirty="0">
                <a:latin typeface="Times New Roman" pitchFamily="18" charset="0"/>
                <a:cs typeface="Times New Roman" pitchFamily="18" charset="0"/>
              </a:rPr>
              <a:t>Pickle file is imported and then </a:t>
            </a:r>
            <a:r>
              <a:rPr lang="en-US" sz="1600" dirty="0" err="1">
                <a:latin typeface="Times New Roman" pitchFamily="18" charset="0"/>
                <a:cs typeface="Times New Roman" pitchFamily="18" charset="0"/>
              </a:rPr>
              <a:t>pickle.dump</a:t>
            </a:r>
            <a:r>
              <a:rPr lang="en-US" sz="1600" dirty="0">
                <a:latin typeface="Times New Roman" pitchFamily="18" charset="0"/>
                <a:cs typeface="Times New Roman" pitchFamily="18" charset="0"/>
              </a:rPr>
              <a:t> is used to which the model is passed with the classifier as an argument. </a:t>
            </a:r>
            <a:endParaRPr lang="en-GB" sz="1600" dirty="0">
              <a:latin typeface="Times New Roman" pitchFamily="18" charset="0"/>
              <a:cs typeface="Times New Roman" pitchFamily="18" charset="0"/>
            </a:endParaRPr>
          </a:p>
          <a:p>
            <a:pPr marL="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30</a:t>
            </a:fld>
            <a:endParaRPr lang="en-US"/>
          </a:p>
        </p:txBody>
      </p:sp>
      <p:sp>
        <p:nvSpPr>
          <p:cNvPr id="5" name="Footer Placeholder 3"/>
          <p:cNvSpPr>
            <a:spLocks noGrp="1"/>
          </p:cNvSpPr>
          <p:nvPr>
            <p:ph type="ftr" sz="quarter" idx="11"/>
          </p:nvPr>
        </p:nvSpPr>
        <p:spPr>
          <a:xfrm>
            <a:off x="762000" y="6309411"/>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36837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2. Python Flask Server:</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marL="0" lvl="1" indent="-273050" algn="just">
              <a:lnSpc>
                <a:spcPct val="107000"/>
              </a:lnSpc>
              <a:spcBef>
                <a:spcPts val="0"/>
              </a:spcBef>
              <a:spcAft>
                <a:spcPts val="800"/>
              </a:spcAft>
              <a:buClr>
                <a:schemeClr val="accent1"/>
              </a:buClr>
            </a:pPr>
            <a:endParaRPr lang="en-US" sz="1600" dirty="0">
              <a:latin typeface="Times New Roman" pitchFamily="18" charset="0"/>
              <a:cs typeface="Times New Roman" pitchFamily="18" charset="0"/>
            </a:endParaRP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This module involves writing a python flask server which will serve the requests made by the user interface(UI) and predict the price of the homes. It serves as the back end for the UI. It is done using PyCharm. </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Saved model(pickle file) and json columns form the artefacts.</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Anaconda python 3.9 is used as the interpreter because anaconda comes with flask.</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There are two files -  server and util.</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Util will contain all the core routines whereas server.py is the main server file where flask is imported and will do the routing of requests and response.</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Two routines are used. One of them is to return the locations in Bangalore(in the column.json file). Second routine is a function that will return the estimated price given the location, sq foot area, bhk and bath.</a:t>
            </a:r>
          </a:p>
          <a:p>
            <a:pPr marL="0" lvl="1" indent="-273050" algn="just">
              <a:lnSpc>
                <a:spcPct val="107000"/>
              </a:lnSpc>
              <a:spcBef>
                <a:spcPts val="0"/>
              </a:spcBef>
              <a:spcAft>
                <a:spcPts val="800"/>
              </a:spcAft>
              <a:buClr>
                <a:schemeClr val="accent1"/>
              </a:buClr>
            </a:pPr>
            <a:r>
              <a:rPr lang="en-US" sz="1600" dirty="0">
                <a:latin typeface="Times New Roman" pitchFamily="18" charset="0"/>
                <a:cs typeface="Times New Roman" pitchFamily="18" charset="0"/>
              </a:rPr>
              <a:t>Some testing of the http calls of the application is done using postman. First, the get location call is tested and then the predict home price call is tested. </a:t>
            </a:r>
          </a:p>
          <a:p>
            <a:pPr marL="319088" lvl="1" indent="0">
              <a:buNone/>
            </a:pPr>
            <a:endParaRPr lang="en-US" sz="2600" dirty="0">
              <a:latin typeface="Times New Roman" pitchFamily="18" charset="0"/>
              <a:cs typeface="Times New Roman" pitchFamily="18" charset="0"/>
            </a:endParaRPr>
          </a:p>
          <a:p>
            <a:pPr marL="661988" lvl="1" indent="-342900">
              <a:buAutoNum type="arabicPeriod"/>
            </a:pPr>
            <a:endParaRPr lang="en-US" sz="1600" dirty="0">
              <a:latin typeface="Times New Roman" pitchFamily="18" charset="0"/>
              <a:cs typeface="Times New Roman" pitchFamily="18" charset="0"/>
              <a:sym typeface="Times New Roman"/>
            </a:endParaRPr>
          </a:p>
          <a:p>
            <a:pPr marL="661988" lvl="1" indent="-342900">
              <a:buAutoNum type="arabicPeriod"/>
            </a:pPr>
            <a:endParaRPr lang="en-US" sz="1600" dirty="0">
              <a:latin typeface="Times New Roman" pitchFamily="18" charset="0"/>
              <a:cs typeface="Times New Roman" pitchFamily="18" charset="0"/>
              <a:sym typeface="Times New Roman"/>
            </a:endParaRPr>
          </a:p>
          <a:p>
            <a:pPr marL="319088" lvl="1" indent="0">
              <a:buNone/>
            </a:pPr>
            <a:endParaRPr lang="en-GB" sz="1600" dirty="0">
              <a:latin typeface="Times New Roman" pitchFamily="18" charset="0"/>
              <a:cs typeface="Times New Roman" pitchFamily="18" charset="0"/>
              <a:sym typeface="Times New Roman"/>
            </a:endParaRP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31</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656954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3. Designing User Interface</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pPr lvl="1" algn="just"/>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A </a:t>
            </a:r>
            <a:r>
              <a:rPr lang="en-GB" dirty="0">
                <a:latin typeface="Times New Roman" pitchFamily="18" charset="0"/>
                <a:cs typeface="Times New Roman" pitchFamily="18" charset="0"/>
              </a:rPr>
              <a:t>website will be built using HTML, CSS and JavaScript.</a:t>
            </a:r>
          </a:p>
          <a:p>
            <a:pPr lvl="1" algn="just"/>
            <a:r>
              <a:rPr lang="en-GB" dirty="0">
                <a:latin typeface="Times New Roman" pitchFamily="18" charset="0"/>
                <a:cs typeface="Times New Roman" pitchFamily="18" charset="0"/>
              </a:rPr>
              <a:t> It allows user to enter home area (in square feet), number of bedrooms, number of bathrooms, location of home and will call python flask server to retrieve the predicted price.</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There are three files: app.html (contains the structure of UI of elements), app.css(cascading style sheet which contains the color, look and feel of the webpage and app.js (which will make HTTP calls to the back end and retrieve the data, more of a server communicator.)</a:t>
            </a:r>
            <a:endParaRPr lang="en-US" dirty="0">
              <a:latin typeface="Times New Roman" pitchFamily="18" charset="0"/>
              <a:cs typeface="Times New Roman" pitchFamily="18" charset="0"/>
              <a:sym typeface="Times New Roman"/>
            </a:endParaRPr>
          </a:p>
          <a:p>
            <a:pPr marL="661988" lvl="1" indent="-342900">
              <a:buAutoNum type="arabicPeriod"/>
            </a:pPr>
            <a:endParaRPr lang="en-US" sz="1600" dirty="0">
              <a:latin typeface="Times New Roman" pitchFamily="18" charset="0"/>
              <a:cs typeface="Times New Roman" pitchFamily="18" charset="0"/>
              <a:sym typeface="Times New Roman"/>
            </a:endParaRPr>
          </a:p>
          <a:p>
            <a:pPr marL="319088" lvl="1" indent="0">
              <a:buNone/>
            </a:pPr>
            <a:endParaRPr lang="en-GB" sz="1600" dirty="0">
              <a:latin typeface="Times New Roman" pitchFamily="18" charset="0"/>
              <a:cs typeface="Times New Roman" pitchFamily="18" charset="0"/>
              <a:sym typeface="Times New Roman"/>
            </a:endParaRP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32</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624885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33</a:t>
            </a:fld>
            <a:endParaRPr lang="en-US"/>
          </a:p>
        </p:txBody>
      </p:sp>
      <p:pic>
        <p:nvPicPr>
          <p:cNvPr id="2" name="Picture 1">
            <a:extLst>
              <a:ext uri="{FF2B5EF4-FFF2-40B4-BE49-F238E27FC236}">
                <a16:creationId xmlns:a16="http://schemas.microsoft.com/office/drawing/2014/main" id="{9EAA82FB-A75F-3ADF-D285-AAA1E5AD9C00}"/>
              </a:ext>
            </a:extLst>
          </p:cNvPr>
          <p:cNvPicPr>
            <a:picLocks noChangeAspect="1"/>
          </p:cNvPicPr>
          <p:nvPr/>
        </p:nvPicPr>
        <p:blipFill>
          <a:blip r:embed="rId2"/>
          <a:stretch>
            <a:fillRect/>
          </a:stretch>
        </p:blipFill>
        <p:spPr>
          <a:xfrm>
            <a:off x="192149" y="1447800"/>
            <a:ext cx="8759702" cy="4305300"/>
          </a:xfrm>
          <a:prstGeom prst="rect">
            <a:avLst/>
          </a:prstGeom>
        </p:spPr>
      </p:pic>
      <p:sp>
        <p:nvSpPr>
          <p:cNvPr id="8" name="TextBox 7">
            <a:extLst>
              <a:ext uri="{FF2B5EF4-FFF2-40B4-BE49-F238E27FC236}">
                <a16:creationId xmlns:a16="http://schemas.microsoft.com/office/drawing/2014/main" id="{CC734813-B2EC-3EE6-A6DE-801E784B0852}"/>
              </a:ext>
            </a:extLst>
          </p:cNvPr>
          <p:cNvSpPr txBox="1"/>
          <p:nvPr/>
        </p:nvSpPr>
        <p:spPr>
          <a:xfrm>
            <a:off x="374650" y="457200"/>
            <a:ext cx="7321550" cy="677108"/>
          </a:xfrm>
          <a:prstGeom prst="rect">
            <a:avLst/>
          </a:prstGeom>
          <a:noFill/>
        </p:spPr>
        <p:txBody>
          <a:bodyPr wrap="square" rtlCol="0">
            <a:spAutoFit/>
          </a:bodyPr>
          <a:lstStyle/>
          <a:p>
            <a:r>
              <a:rPr lang="en-US" sz="3800" b="1" dirty="0">
                <a:latin typeface="Times New Roman" pitchFamily="18" charset="0"/>
                <a:ea typeface="+mj-ea"/>
                <a:cs typeface="Times New Roman" pitchFamily="18" charset="0"/>
              </a:rPr>
              <a:t>User interface design:</a:t>
            </a:r>
            <a:endParaRPr lang="en-GB" sz="3800" b="1"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51597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685800"/>
          </a:xfrm>
        </p:spPr>
        <p:txBody>
          <a:bodyPr>
            <a:noAutofit/>
          </a:bodyPr>
          <a:lstStyle/>
          <a:p>
            <a:r>
              <a:rPr lang="en-US" sz="3800" b="1" dirty="0">
                <a:solidFill>
                  <a:schemeClr val="tx1"/>
                </a:solidFill>
                <a:latin typeface="Times New Roman" pitchFamily="18" charset="0"/>
                <a:cs typeface="Times New Roman" pitchFamily="18" charset="0"/>
              </a:rPr>
              <a:t>Software and Hardware Requirements:</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GB" sz="2200" dirty="0">
                <a:latin typeface="Times New Roman" pitchFamily="18" charset="0"/>
                <a:cs typeface="Times New Roman" pitchFamily="18" charset="0"/>
              </a:rPr>
              <a:t>Technology and tools wise, this project uses:</a:t>
            </a:r>
            <a:endParaRPr lang="en-IN" sz="2200" dirty="0">
              <a:latin typeface="Times New Roman" pitchFamily="18" charset="0"/>
              <a:cs typeface="Times New Roman" pitchFamily="18" charset="0"/>
            </a:endParaRPr>
          </a:p>
          <a:p>
            <a:pPr lvl="1"/>
            <a:r>
              <a:rPr lang="en-IN" sz="2200" dirty="0">
                <a:latin typeface="Times New Roman" pitchFamily="18" charset="0"/>
                <a:cs typeface="Times New Roman" pitchFamily="18" charset="0"/>
              </a:rPr>
              <a:t>1.Python </a:t>
            </a:r>
          </a:p>
          <a:p>
            <a:pPr lvl="1"/>
            <a:r>
              <a:rPr lang="en-IN" sz="2200" dirty="0">
                <a:latin typeface="Times New Roman" pitchFamily="18" charset="0"/>
                <a:cs typeface="Times New Roman" pitchFamily="18" charset="0"/>
              </a:rPr>
              <a:t>2. </a:t>
            </a:r>
            <a:r>
              <a:rPr lang="en-IN" sz="2200" dirty="0" err="1">
                <a:latin typeface="Times New Roman" pitchFamily="18" charset="0"/>
                <a:cs typeface="Times New Roman" pitchFamily="18" charset="0"/>
              </a:rPr>
              <a:t>Numpy</a:t>
            </a:r>
            <a:r>
              <a:rPr lang="en-IN" sz="2200" dirty="0">
                <a:latin typeface="Times New Roman" pitchFamily="18" charset="0"/>
                <a:cs typeface="Times New Roman" pitchFamily="18" charset="0"/>
              </a:rPr>
              <a:t> and Pandas for data cleaning </a:t>
            </a:r>
          </a:p>
          <a:p>
            <a:pPr lvl="1"/>
            <a:r>
              <a:rPr lang="en-IN" sz="2200" dirty="0">
                <a:latin typeface="Times New Roman" pitchFamily="18" charset="0"/>
                <a:cs typeface="Times New Roman" pitchFamily="18" charset="0"/>
              </a:rPr>
              <a:t>3. Matplotlib for data visualization </a:t>
            </a:r>
          </a:p>
          <a:p>
            <a:pPr lvl="1"/>
            <a:r>
              <a:rPr lang="en-IN" sz="2200" dirty="0">
                <a:latin typeface="Times New Roman" pitchFamily="18" charset="0"/>
                <a:cs typeface="Times New Roman" pitchFamily="18" charset="0"/>
              </a:rPr>
              <a:t>4. </a:t>
            </a:r>
            <a:r>
              <a:rPr lang="en-IN" sz="2200" dirty="0" err="1">
                <a:latin typeface="Times New Roman" pitchFamily="18" charset="0"/>
                <a:cs typeface="Times New Roman" pitchFamily="18" charset="0"/>
              </a:rPr>
              <a:t>Sklearn</a:t>
            </a:r>
            <a:r>
              <a:rPr lang="en-IN" sz="2200" dirty="0">
                <a:latin typeface="Times New Roman" pitchFamily="18" charset="0"/>
                <a:cs typeface="Times New Roman" pitchFamily="18" charset="0"/>
              </a:rPr>
              <a:t> for model building </a:t>
            </a:r>
          </a:p>
          <a:p>
            <a:pPr lvl="1"/>
            <a:r>
              <a:rPr lang="en-IN" sz="2200" dirty="0">
                <a:latin typeface="Times New Roman" pitchFamily="18" charset="0"/>
                <a:cs typeface="Times New Roman" pitchFamily="18" charset="0"/>
              </a:rPr>
              <a:t>5. </a:t>
            </a:r>
            <a:r>
              <a:rPr lang="en-IN" sz="2200" dirty="0" err="1">
                <a:latin typeface="Times New Roman" pitchFamily="18" charset="0"/>
                <a:cs typeface="Times New Roman" pitchFamily="18" charset="0"/>
              </a:rPr>
              <a:t>Jupyter</a:t>
            </a:r>
            <a:r>
              <a:rPr lang="en-IN" sz="2200" dirty="0">
                <a:latin typeface="Times New Roman" pitchFamily="18" charset="0"/>
                <a:cs typeface="Times New Roman" pitchFamily="18" charset="0"/>
              </a:rPr>
              <a:t> notebook, visual studio code and </a:t>
            </a:r>
            <a:r>
              <a:rPr lang="en-IN" sz="2200" dirty="0" err="1">
                <a:latin typeface="Times New Roman" pitchFamily="18" charset="0"/>
                <a:cs typeface="Times New Roman" pitchFamily="18" charset="0"/>
              </a:rPr>
              <a:t>pycharm</a:t>
            </a:r>
            <a:r>
              <a:rPr lang="en-IN" sz="2200" dirty="0">
                <a:latin typeface="Times New Roman" pitchFamily="18" charset="0"/>
                <a:cs typeface="Times New Roman" pitchFamily="18" charset="0"/>
              </a:rPr>
              <a:t> as IDE </a:t>
            </a:r>
          </a:p>
          <a:p>
            <a:pPr lvl="1"/>
            <a:r>
              <a:rPr lang="en-IN" sz="2200" dirty="0">
                <a:latin typeface="Times New Roman" pitchFamily="18" charset="0"/>
                <a:cs typeface="Times New Roman" pitchFamily="18" charset="0"/>
              </a:rPr>
              <a:t>6. Python flask for http server </a:t>
            </a:r>
          </a:p>
          <a:p>
            <a:pPr lvl="1"/>
            <a:r>
              <a:rPr lang="en-IN" sz="2200" dirty="0">
                <a:latin typeface="Times New Roman" pitchFamily="18" charset="0"/>
                <a:cs typeface="Times New Roman" pitchFamily="18" charset="0"/>
              </a:rPr>
              <a:t>7. HTML/CSS/</a:t>
            </a:r>
            <a:r>
              <a:rPr lang="en-IN" sz="2200" dirty="0" err="1">
                <a:latin typeface="Times New Roman" pitchFamily="18" charset="0"/>
                <a:cs typeface="Times New Roman" pitchFamily="18" charset="0"/>
              </a:rPr>
              <a:t>Javascript</a:t>
            </a:r>
            <a:r>
              <a:rPr lang="en-IN" sz="2200" dirty="0">
                <a:latin typeface="Times New Roman" pitchFamily="18" charset="0"/>
                <a:cs typeface="Times New Roman" pitchFamily="18" charset="0"/>
              </a:rPr>
              <a:t> for UI</a:t>
            </a:r>
          </a:p>
          <a:p>
            <a:r>
              <a:rPr lang="en-IN" sz="2200" dirty="0">
                <a:latin typeface="Times New Roman" pitchFamily="18" charset="0"/>
                <a:cs typeface="Times New Roman" pitchFamily="18" charset="0"/>
              </a:rPr>
              <a:t>Hardware used:</a:t>
            </a:r>
          </a:p>
          <a:p>
            <a:pPr lvl="1"/>
            <a:r>
              <a:rPr lang="en-GB" sz="2200" dirty="0">
                <a:latin typeface="Times New Roman" pitchFamily="18" charset="0"/>
                <a:cs typeface="Times New Roman" pitchFamily="18" charset="0"/>
                <a:sym typeface="Times New Roman"/>
              </a:rPr>
              <a:t>Processor – minimum 1ghz</a:t>
            </a:r>
          </a:p>
          <a:p>
            <a:pPr lvl="1"/>
            <a:endParaRPr lang="en-IN" sz="1800" dirty="0"/>
          </a:p>
          <a:p>
            <a:pPr lvl="1"/>
            <a:endParaRPr lang="en-IN" sz="18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34</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5382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details:</a:t>
            </a:r>
          </a:p>
        </p:txBody>
      </p:sp>
      <p:sp>
        <p:nvSpPr>
          <p:cNvPr id="3" name="Text Placeholder 2"/>
          <p:cNvSpPr>
            <a:spLocks noGrp="1"/>
          </p:cNvSpPr>
          <p:nvPr>
            <p:ph type="body" idx="1"/>
          </p:nvPr>
        </p:nvSpPr>
        <p:spPr>
          <a:xfrm>
            <a:off x="381000" y="1143000"/>
            <a:ext cx="8153400" cy="5257800"/>
          </a:xfrm>
        </p:spPr>
        <p:txBody>
          <a:bodyPr/>
          <a:lstStyle/>
          <a:p>
            <a:r>
              <a:rPr lang="en-IN" sz="1400" dirty="0">
                <a:solidFill>
                  <a:schemeClr val="tx1"/>
                </a:solidFill>
                <a:latin typeface="Times New Roman" pitchFamily="18" charset="0"/>
                <a:cs typeface="Times New Roman" pitchFamily="18" charset="0"/>
              </a:rPr>
              <a:t>Machine Learning A-Z: Hands-On Python &amp; R In Data Science - </a:t>
            </a:r>
            <a:r>
              <a:rPr lang="en-GB" sz="1400" b="0" i="0" dirty="0">
                <a:solidFill>
                  <a:schemeClr val="tx1"/>
                </a:solidFill>
                <a:effectLst/>
                <a:latin typeface="Times New Roman" panose="02020603050405020304" pitchFamily="18" charset="0"/>
                <a:cs typeface="Times New Roman" panose="02020603050405020304" pitchFamily="18" charset="0"/>
              </a:rPr>
              <a:t>UDEMY</a:t>
            </a:r>
            <a:r>
              <a:rPr lang="en-IN" sz="1400" dirty="0">
                <a:solidFill>
                  <a:schemeClr val="tx1"/>
                </a:solidFill>
                <a:latin typeface="Times New Roman" pitchFamily="18" charset="0"/>
                <a:cs typeface="Times New Roman" pitchFamily="18" charset="0"/>
              </a:rPr>
              <a:t> </a:t>
            </a:r>
          </a:p>
          <a:p>
            <a:pPr algn="l"/>
            <a:endParaRPr lang="en-GB" sz="1400" b="0" i="0" dirty="0">
              <a:solidFill>
                <a:srgbClr val="28293D"/>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35</a:t>
            </a:fld>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3629137791"/>
              </p:ext>
            </p:extLst>
          </p:nvPr>
        </p:nvGraphicFramePr>
        <p:xfrm>
          <a:off x="603250" y="1694786"/>
          <a:ext cx="7696200" cy="4206240"/>
        </p:xfrm>
        <a:graphic>
          <a:graphicData uri="http://schemas.openxmlformats.org/drawingml/2006/table">
            <a:tbl>
              <a:tblPr firstRow="1" bandRow="1">
                <a:tableStyleId>{5C22544A-7EE6-4342-B048-85BDC9FD1C3A}</a:tableStyleId>
              </a:tblPr>
              <a:tblGrid>
                <a:gridCol w="920750">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381000">
                <a:tc>
                  <a:txBody>
                    <a:bodyPr/>
                    <a:lstStyle/>
                    <a:p>
                      <a:pPr algn="ctr"/>
                      <a:r>
                        <a:rPr lang="en-US" sz="2600">
                          <a:latin typeface="Times New Roman" pitchFamily="18" charset="0"/>
                          <a:cs typeface="Times New Roman" pitchFamily="18" charset="0"/>
                        </a:rPr>
                        <a:t>S.No</a:t>
                      </a:r>
                      <a:endParaRPr lang="en-IN" sz="2600" dirty="0">
                        <a:latin typeface="Times New Roman" pitchFamily="18" charset="0"/>
                        <a:cs typeface="Times New Roman" pitchFamily="18" charset="0"/>
                      </a:endParaRPr>
                    </a:p>
                  </a:txBody>
                  <a:tcPr anchor="ctr"/>
                </a:tc>
                <a:tc>
                  <a:txBody>
                    <a:bodyPr/>
                    <a:lstStyle/>
                    <a:p>
                      <a:pPr algn="ctr"/>
                      <a:r>
                        <a:rPr lang="en-US" sz="2600" dirty="0">
                          <a:latin typeface="Times New Roman" pitchFamily="18" charset="0"/>
                          <a:cs typeface="Times New Roman" pitchFamily="18" charset="0"/>
                        </a:rPr>
                        <a:t>Course Title</a:t>
                      </a:r>
                      <a:r>
                        <a:rPr lang="en-US" sz="2600" baseline="0" dirty="0">
                          <a:latin typeface="Times New Roman" pitchFamily="18" charset="0"/>
                          <a:cs typeface="Times New Roman" pitchFamily="18" charset="0"/>
                        </a:rPr>
                        <a:t> with Duration</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a:latin typeface="Times New Roman" pitchFamily="18" charset="0"/>
                          <a:cs typeface="Times New Roman" pitchFamily="18" charset="0"/>
                        </a:rPr>
                        <a:t>NPTEL/ UDEMY</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600" dirty="0">
                          <a:latin typeface="Times New Roman" pitchFamily="18" charset="0"/>
                          <a:cs typeface="Times New Roman" pitchFamily="18" charset="0"/>
                        </a:rPr>
                        <a:t>Status</a:t>
                      </a:r>
                    </a:p>
                  </a:txBody>
                  <a:tcPr anchor="ctr"/>
                </a:tc>
                <a:extLst>
                  <a:ext uri="{0D108BD9-81ED-4DB2-BD59-A6C34878D82A}">
                    <a16:rowId xmlns:a16="http://schemas.microsoft.com/office/drawing/2014/main" val="10000"/>
                  </a:ext>
                </a:extLst>
              </a:tr>
              <a:tr h="774094">
                <a:tc>
                  <a:txBody>
                    <a:bodyPr/>
                    <a:lstStyle/>
                    <a:p>
                      <a:pPr algn="ctr"/>
                      <a:r>
                        <a:rPr lang="en-IN" sz="2000" dirty="0">
                          <a:latin typeface="Times New Roman" pitchFamily="18" charset="0"/>
                          <a:cs typeface="Times New Roman"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itchFamily="18" charset="0"/>
                          <a:cs typeface="Times New Roman" pitchFamily="18" charset="0"/>
                        </a:rPr>
                        <a:t>Machine Learning A-Z: Hands-On Python &amp; R In Data Science </a:t>
                      </a:r>
                    </a:p>
                  </a:txBody>
                  <a:tcPr/>
                </a:tc>
                <a:tc>
                  <a:txBody>
                    <a:bodyPr/>
                    <a:lstStyle/>
                    <a:p>
                      <a:pPr algn="ctr"/>
                      <a:r>
                        <a:rPr lang="en-GB" sz="2000" b="0" i="0" dirty="0">
                          <a:solidFill>
                            <a:schemeClr val="tx1"/>
                          </a:solidFill>
                          <a:effectLst/>
                          <a:latin typeface="Times New Roman" panose="02020603050405020304" pitchFamily="18" charset="0"/>
                          <a:cs typeface="Times New Roman" panose="02020603050405020304" pitchFamily="18" charset="0"/>
                        </a:rPr>
                        <a:t>UDEMY Course</a:t>
                      </a:r>
                      <a:endParaRPr lang="en-IN" sz="2000" dirty="0">
                        <a:solidFill>
                          <a:schemeClr val="tx1"/>
                        </a:solidFill>
                        <a:latin typeface="Times New Roman" pitchFamily="18" charset="0"/>
                        <a:cs typeface="Times New Roman" pitchFamily="18" charset="0"/>
                      </a:endParaRPr>
                    </a:p>
                  </a:txBody>
                  <a:tcPr/>
                </a:tc>
                <a:tc>
                  <a:txBody>
                    <a:bodyPr/>
                    <a:lstStyle/>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r>
                        <a:rPr lang="en-IN" sz="2000" dirty="0">
                          <a:latin typeface="Times New Roman" pitchFamily="18" charset="0"/>
                          <a:cs typeface="Times New Roman" pitchFamily="18" charset="0"/>
                        </a:rPr>
                        <a:t>Completed</a:t>
                      </a:r>
                    </a:p>
                  </a:txBody>
                  <a:tcPr/>
                </a:tc>
                <a:extLst>
                  <a:ext uri="{0D108BD9-81ED-4DB2-BD59-A6C34878D82A}">
                    <a16:rowId xmlns:a16="http://schemas.microsoft.com/office/drawing/2014/main" val="10001"/>
                  </a:ext>
                </a:extLst>
              </a:tr>
              <a:tr h="685800">
                <a:tc>
                  <a:txBody>
                    <a:bodyPr/>
                    <a:lstStyle/>
                    <a:p>
                      <a:pPr algn="ctr"/>
                      <a:r>
                        <a:rPr lang="en-IN" sz="2000" dirty="0">
                          <a:latin typeface="Times New Roman" pitchFamily="18" charset="0"/>
                          <a:cs typeface="Times New Roman"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itchFamily="18" charset="0"/>
                          <a:cs typeface="Times New Roman" pitchFamily="18" charset="0"/>
                        </a:rPr>
                        <a:t>Machine Learning A-Z: Hands-On Python &amp; R In Data Science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solidFill>
                          <a:schemeClr val="tx1"/>
                        </a:solidFill>
                        <a:latin typeface="Times New Roman" pitchFamily="18" charset="0"/>
                        <a:cs typeface="Times New Roman" pitchFamily="18" charset="0"/>
                      </a:endParaRPr>
                    </a:p>
                  </a:txBody>
                  <a:tcPr/>
                </a:tc>
                <a:tc>
                  <a:txBody>
                    <a:bodyPr/>
                    <a:lstStyle/>
                    <a:p>
                      <a:pPr algn="ctr"/>
                      <a:r>
                        <a:rPr lang="en-GB" sz="2000" b="0" i="0" dirty="0">
                          <a:solidFill>
                            <a:schemeClr val="tx1"/>
                          </a:solidFill>
                          <a:effectLst/>
                          <a:latin typeface="Times New Roman" panose="02020603050405020304" pitchFamily="18" charset="0"/>
                          <a:cs typeface="Times New Roman" panose="02020603050405020304" pitchFamily="18" charset="0"/>
                        </a:rPr>
                        <a:t>UDEMY Course</a:t>
                      </a:r>
                      <a:endParaRPr lang="en-IN" sz="2000" dirty="0">
                        <a:solidFill>
                          <a:schemeClr val="tx1"/>
                        </a:solidFill>
                        <a:latin typeface="Times New Roman" pitchFamily="18" charset="0"/>
                        <a:cs typeface="Times New Roman" pitchFamily="18" charset="0"/>
                      </a:endParaRPr>
                    </a:p>
                  </a:txBody>
                  <a:tcPr/>
                </a:tc>
                <a:tc>
                  <a:txBody>
                    <a:bodyPr/>
                    <a:lstStyle/>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r>
                        <a:rPr lang="en-IN" sz="2000" dirty="0">
                          <a:latin typeface="Times New Roman" pitchFamily="18" charset="0"/>
                          <a:cs typeface="Times New Roman" pitchFamily="18" charset="0"/>
                        </a:rPr>
                        <a:t>Completed</a:t>
                      </a:r>
                    </a:p>
                  </a:txBody>
                  <a:tcPr/>
                </a:tc>
                <a:extLst>
                  <a:ext uri="{0D108BD9-81ED-4DB2-BD59-A6C34878D82A}">
                    <a16:rowId xmlns:a16="http://schemas.microsoft.com/office/drawing/2014/main" val="3651006176"/>
                  </a:ext>
                </a:extLst>
              </a:tr>
              <a:tr h="710813">
                <a:tc>
                  <a:txBody>
                    <a:bodyPr/>
                    <a:lstStyle/>
                    <a:p>
                      <a:pPr algn="ctr"/>
                      <a:r>
                        <a:rPr lang="en-IN" sz="2000" dirty="0">
                          <a:latin typeface="Times New Roman" pitchFamily="18" charset="0"/>
                          <a:cs typeface="Times New Roman"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itchFamily="18" charset="0"/>
                          <a:cs typeface="Times New Roman" pitchFamily="18" charset="0"/>
                        </a:rPr>
                        <a:t>Machine Learning A-Z: Hands-On Python &amp; R In Data Science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0" i="0" dirty="0">
                          <a:solidFill>
                            <a:schemeClr val="tx1"/>
                          </a:solidFill>
                          <a:effectLst/>
                          <a:latin typeface="Times New Roman" panose="02020603050405020304" pitchFamily="18" charset="0"/>
                          <a:cs typeface="Times New Roman" panose="02020603050405020304" pitchFamily="18" charset="0"/>
                        </a:rPr>
                        <a:t>UDEMY Course</a:t>
                      </a:r>
                      <a:endParaRPr lang="en-IN" sz="2000" dirty="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Completed</a:t>
                      </a:r>
                    </a:p>
                  </a:txBody>
                  <a:tcPr/>
                </a:tc>
                <a:extLst>
                  <a:ext uri="{0D108BD9-81ED-4DB2-BD59-A6C34878D82A}">
                    <a16:rowId xmlns:a16="http://schemas.microsoft.com/office/drawing/2014/main" val="10002"/>
                  </a:ext>
                </a:extLst>
              </a:tr>
            </a:tbl>
          </a:graphicData>
        </a:graphic>
      </p:graphicFrame>
      <p:pic>
        <p:nvPicPr>
          <p:cNvPr id="6" name="Picture 5">
            <a:extLst>
              <a:ext uri="{FF2B5EF4-FFF2-40B4-BE49-F238E27FC236}">
                <a16:creationId xmlns:a16="http://schemas.microsoft.com/office/drawing/2014/main" id="{C0F97D2C-DD36-1A6F-2A5A-F7CE56FFE968}"/>
              </a:ext>
            </a:extLst>
          </p:cNvPr>
          <p:cNvPicPr>
            <a:picLocks noChangeAspect="1"/>
          </p:cNvPicPr>
          <p:nvPr/>
        </p:nvPicPr>
        <p:blipFill>
          <a:blip r:embed="rId2"/>
          <a:stretch>
            <a:fillRect/>
          </a:stretch>
        </p:blipFill>
        <p:spPr>
          <a:xfrm>
            <a:off x="6897329" y="2590801"/>
            <a:ext cx="1066800" cy="711270"/>
          </a:xfrm>
          <a:prstGeom prst="rect">
            <a:avLst/>
          </a:prstGeom>
        </p:spPr>
      </p:pic>
      <p:pic>
        <p:nvPicPr>
          <p:cNvPr id="7" name="Picture 6">
            <a:extLst>
              <a:ext uri="{FF2B5EF4-FFF2-40B4-BE49-F238E27FC236}">
                <a16:creationId xmlns:a16="http://schemas.microsoft.com/office/drawing/2014/main" id="{EE71747B-8D82-9F32-B3DC-A3D9D281E6E3}"/>
              </a:ext>
            </a:extLst>
          </p:cNvPr>
          <p:cNvPicPr>
            <a:picLocks noChangeAspect="1"/>
          </p:cNvPicPr>
          <p:nvPr/>
        </p:nvPicPr>
        <p:blipFill>
          <a:blip r:embed="rId2"/>
          <a:stretch>
            <a:fillRect/>
          </a:stretch>
        </p:blipFill>
        <p:spPr>
          <a:xfrm>
            <a:off x="6897329" y="3740834"/>
            <a:ext cx="1066800" cy="711270"/>
          </a:xfrm>
          <a:prstGeom prst="rect">
            <a:avLst/>
          </a:prstGeom>
        </p:spPr>
      </p:pic>
      <p:pic>
        <p:nvPicPr>
          <p:cNvPr id="8" name="Picture 7">
            <a:extLst>
              <a:ext uri="{FF2B5EF4-FFF2-40B4-BE49-F238E27FC236}">
                <a16:creationId xmlns:a16="http://schemas.microsoft.com/office/drawing/2014/main" id="{8570FA82-DF57-35E3-2423-5ACEEF9CFC46}"/>
              </a:ext>
            </a:extLst>
          </p:cNvPr>
          <p:cNvPicPr>
            <a:picLocks noChangeAspect="1"/>
          </p:cNvPicPr>
          <p:nvPr/>
        </p:nvPicPr>
        <p:blipFill>
          <a:blip r:embed="rId2"/>
          <a:stretch>
            <a:fillRect/>
          </a:stretch>
        </p:blipFill>
        <p:spPr>
          <a:xfrm>
            <a:off x="6897329" y="4890867"/>
            <a:ext cx="1066800" cy="711270"/>
          </a:xfrm>
          <a:prstGeom prst="rect">
            <a:avLst/>
          </a:prstGeom>
        </p:spPr>
      </p:pic>
      <p:sp>
        <p:nvSpPr>
          <p:cNvPr id="9" name="Footer Placeholder 3">
            <a:extLst>
              <a:ext uri="{FF2B5EF4-FFF2-40B4-BE49-F238E27FC236}">
                <a16:creationId xmlns:a16="http://schemas.microsoft.com/office/drawing/2014/main" id="{8EDB8EBB-4338-7475-EC7D-7FE60BEF52DE}"/>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477753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36</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stretch>
            <a:fillRect/>
          </a:stretch>
        </p:blipFill>
        <p:spPr>
          <a:xfrm>
            <a:off x="685800" y="732519"/>
            <a:ext cx="7510117" cy="5477781"/>
          </a:xfrm>
        </p:spPr>
      </p:pic>
      <p:pic>
        <p:nvPicPr>
          <p:cNvPr id="3" name="Picture 2" descr="Graphical user interface, text, application, email&#10;&#10;Description automatically generated">
            <a:extLst>
              <a:ext uri="{FF2B5EF4-FFF2-40B4-BE49-F238E27FC236}">
                <a16:creationId xmlns:a16="http://schemas.microsoft.com/office/drawing/2014/main" id="{25CC4E17-2270-146B-D0EB-DBBB7FB07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9144000" cy="6800850"/>
          </a:xfrm>
          <a:prstGeom prst="rect">
            <a:avLst/>
          </a:prstGeom>
        </p:spPr>
      </p:pic>
    </p:spTree>
    <p:extLst>
      <p:ext uri="{BB962C8B-B14F-4D97-AF65-F5344CB8AC3E}">
        <p14:creationId xmlns:p14="http://schemas.microsoft.com/office/powerpoint/2010/main" val="204710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37</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stretch>
            <a:fillRect/>
          </a:stretch>
        </p:blipFill>
        <p:spPr>
          <a:xfrm>
            <a:off x="685800" y="732519"/>
            <a:ext cx="7510117" cy="5477781"/>
          </a:xfrm>
        </p:spPr>
      </p:pic>
      <p:pic>
        <p:nvPicPr>
          <p:cNvPr id="3" name="Picture 2" descr="Graphical user interface, text, application, email&#10;&#10;Description automatically generated">
            <a:extLst>
              <a:ext uri="{FF2B5EF4-FFF2-40B4-BE49-F238E27FC236}">
                <a16:creationId xmlns:a16="http://schemas.microsoft.com/office/drawing/2014/main" id="{25CC4E17-2270-146B-D0EB-DBBB7FB07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9144000" cy="680085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B9220B14-2ACD-C782-E93F-4900B15658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112"/>
            <a:ext cx="9144000" cy="6801776"/>
          </a:xfrm>
          <a:prstGeom prst="rect">
            <a:avLst/>
          </a:prstGeom>
        </p:spPr>
      </p:pic>
    </p:spTree>
    <p:extLst>
      <p:ext uri="{BB962C8B-B14F-4D97-AF65-F5344CB8AC3E}">
        <p14:creationId xmlns:p14="http://schemas.microsoft.com/office/powerpoint/2010/main" val="3176214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38</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stretch>
            <a:fillRect/>
          </a:stretch>
        </p:blipFill>
        <p:spPr>
          <a:xfrm>
            <a:off x="685800" y="732519"/>
            <a:ext cx="7510117" cy="5477781"/>
          </a:xfrm>
        </p:spPr>
      </p:pic>
      <p:pic>
        <p:nvPicPr>
          <p:cNvPr id="3" name="Picture 2" descr="Graphical user interface, text, application, email&#10;&#10;Description automatically generated">
            <a:extLst>
              <a:ext uri="{FF2B5EF4-FFF2-40B4-BE49-F238E27FC236}">
                <a16:creationId xmlns:a16="http://schemas.microsoft.com/office/drawing/2014/main" id="{25CC4E17-2270-146B-D0EB-DBBB7FB07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9144000" cy="680085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C98C7970-06E2-E435-5422-95B03224F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75"/>
            <a:ext cx="9144000" cy="6800850"/>
          </a:xfrm>
          <a:prstGeom prst="rect">
            <a:avLst/>
          </a:prstGeom>
        </p:spPr>
      </p:pic>
    </p:spTree>
    <p:extLst>
      <p:ext uri="{BB962C8B-B14F-4D97-AF65-F5344CB8AC3E}">
        <p14:creationId xmlns:p14="http://schemas.microsoft.com/office/powerpoint/2010/main" val="2857731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39</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stretch>
            <a:fillRect/>
          </a:stretch>
        </p:blipFill>
        <p:spPr>
          <a:xfrm>
            <a:off x="685800" y="732519"/>
            <a:ext cx="7510117" cy="5477781"/>
          </a:xfrm>
        </p:spPr>
      </p:pic>
    </p:spTree>
    <p:extLst>
      <p:ext uri="{BB962C8B-B14F-4D97-AF65-F5344CB8AC3E}">
        <p14:creationId xmlns:p14="http://schemas.microsoft.com/office/powerpoint/2010/main" val="336366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85800" y="1295400"/>
            <a:ext cx="8077200" cy="4572000"/>
          </a:xfrm>
        </p:spPr>
        <p:txBody>
          <a:bodyPr>
            <a:noAutofit/>
          </a:bodyPr>
          <a:lstStyle/>
          <a:p>
            <a:pPr marL="457200" indent="-457200" algn="just">
              <a:lnSpc>
                <a:spcPct val="150000"/>
              </a:lnSpc>
              <a:buFont typeface="Arial" pitchFamily="34" charset="0"/>
              <a:buChar char="•"/>
            </a:pPr>
            <a:r>
              <a:rPr lang="en-GB" dirty="0">
                <a:latin typeface="Times New Roman" pitchFamily="18" charset="0"/>
                <a:cs typeface="Times New Roman" pitchFamily="18" charset="0"/>
              </a:rPr>
              <a:t>House Price prediction is very important for Real Estate efficiency. Earlier, house prices were determined by calculating the acquiring and selling price in a locality. With the House Price prediction model, the information gap has been filled, hence improving Real Estate efficiency.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a:t>
            </a:fld>
            <a:endParaRPr lang="en-IN"/>
          </a:p>
        </p:txBody>
      </p:sp>
      <p:sp>
        <p:nvSpPr>
          <p:cNvPr id="5" name="Footer Placeholder 3"/>
          <p:cNvSpPr>
            <a:spLocks noGrp="1"/>
          </p:cNvSpPr>
          <p:nvPr>
            <p:ph type="ftr" sz="quarter" idx="11"/>
          </p:nvPr>
        </p:nvSpPr>
        <p:spPr>
          <a:xfrm>
            <a:off x="914400" y="6172200"/>
            <a:ext cx="75438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49497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40</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p:blipFill>
        <p:spPr>
          <a:xfrm>
            <a:off x="685800" y="809596"/>
            <a:ext cx="7510117" cy="5323626"/>
          </a:xfrm>
        </p:spPr>
      </p:pic>
    </p:spTree>
    <p:extLst>
      <p:ext uri="{BB962C8B-B14F-4D97-AF65-F5344CB8AC3E}">
        <p14:creationId xmlns:p14="http://schemas.microsoft.com/office/powerpoint/2010/main" val="3236780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41</a:t>
            </a:fld>
            <a:endParaRPr lang="en-US"/>
          </a:p>
        </p:txBody>
      </p:sp>
      <p:pic>
        <p:nvPicPr>
          <p:cNvPr id="8" name="Content Placeholder 7">
            <a:extLst>
              <a:ext uri="{FF2B5EF4-FFF2-40B4-BE49-F238E27FC236}">
                <a16:creationId xmlns:a16="http://schemas.microsoft.com/office/drawing/2014/main" id="{DD814030-9EF4-7A2E-7071-8E87D25C924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p:blipFill>
        <p:spPr>
          <a:xfrm>
            <a:off x="958344" y="732519"/>
            <a:ext cx="6965028" cy="5477781"/>
          </a:xfrm>
        </p:spPr>
      </p:pic>
    </p:spTree>
    <p:extLst>
      <p:ext uri="{BB962C8B-B14F-4D97-AF65-F5344CB8AC3E}">
        <p14:creationId xmlns:p14="http://schemas.microsoft.com/office/powerpoint/2010/main" val="100780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7E3DF3-EC3C-4539-AC90-79BDC9370AAC}"/>
              </a:ext>
            </a:extLst>
          </p:cNvPr>
          <p:cNvPicPr>
            <a:picLocks noGrp="1" noChangeAspect="1"/>
          </p:cNvPicPr>
          <p:nvPr>
            <p:ph sz="quarter" idx="1"/>
          </p:nvPr>
        </p:nvPicPr>
        <p:blipFill>
          <a:blip r:embed="rId2"/>
          <a:stretch>
            <a:fillRect/>
          </a:stretch>
        </p:blipFill>
        <p:spPr>
          <a:xfrm>
            <a:off x="713389" y="272814"/>
            <a:ext cx="7717221" cy="5961134"/>
          </a:xfrm>
          <a:prstGeom prst="rect">
            <a:avLst/>
          </a:prstGeom>
        </p:spPr>
      </p:pic>
      <p:sp>
        <p:nvSpPr>
          <p:cNvPr id="4" name="Footer Placeholder 3">
            <a:extLst>
              <a:ext uri="{FF2B5EF4-FFF2-40B4-BE49-F238E27FC236}">
                <a16:creationId xmlns:a16="http://schemas.microsoft.com/office/drawing/2014/main" id="{EC2A8719-7980-4E36-A44D-34254F9F3363}"/>
              </a:ext>
            </a:extLst>
          </p:cNvPr>
          <p:cNvSpPr>
            <a:spLocks noGrp="1"/>
          </p:cNvSpPr>
          <p:nvPr>
            <p:ph type="ftr" sz="quarter" idx="11"/>
          </p:nvPr>
        </p:nvSpPr>
        <p:spPr>
          <a:xfrm>
            <a:off x="914400" y="6210300"/>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
        <p:nvSpPr>
          <p:cNvPr id="5" name="Slide Number Placeholder 4">
            <a:extLst>
              <a:ext uri="{FF2B5EF4-FFF2-40B4-BE49-F238E27FC236}">
                <a16:creationId xmlns:a16="http://schemas.microsoft.com/office/drawing/2014/main" id="{DD400D3C-8AA3-43FD-A13C-155C8AB20408}"/>
              </a:ext>
            </a:extLst>
          </p:cNvPr>
          <p:cNvSpPr>
            <a:spLocks noGrp="1"/>
          </p:cNvSpPr>
          <p:nvPr>
            <p:ph type="sldNum" sz="quarter" idx="12"/>
          </p:nvPr>
        </p:nvSpPr>
        <p:spPr/>
        <p:txBody>
          <a:bodyPr/>
          <a:lstStyle/>
          <a:p>
            <a:pPr>
              <a:defRPr/>
            </a:pPr>
            <a:fld id="{E24E1BA5-2B3A-4BA0-82C4-250B1E03B99C}" type="slidenum">
              <a:rPr lang="en-US" smtClean="0"/>
              <a:pPr>
                <a:defRPr/>
              </a:pPr>
              <a:t>42</a:t>
            </a:fld>
            <a:endParaRPr lang="en-US"/>
          </a:p>
        </p:txBody>
      </p:sp>
    </p:spTree>
    <p:extLst>
      <p:ext uri="{BB962C8B-B14F-4D97-AF65-F5344CB8AC3E}">
        <p14:creationId xmlns:p14="http://schemas.microsoft.com/office/powerpoint/2010/main" val="343351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85800" y="1295400"/>
            <a:ext cx="8077200" cy="4572000"/>
          </a:xfrm>
        </p:spPr>
        <p:txBody>
          <a:bodyPr>
            <a:noAutofit/>
          </a:bodyPr>
          <a:lstStyle/>
          <a:p>
            <a:pPr marL="457200" indent="-457200" algn="just">
              <a:lnSpc>
                <a:spcPct val="150000"/>
              </a:lnSpc>
              <a:buFont typeface="Arial" pitchFamily="34" charset="0"/>
              <a:buChar char="•"/>
            </a:pPr>
            <a:r>
              <a:rPr lang="en-US" dirty="0">
                <a:latin typeface="Times New Roman" pitchFamily="18" charset="0"/>
                <a:cs typeface="Times New Roman" pitchFamily="18" charset="0"/>
              </a:rPr>
              <a:t>The project aims to predict the price of houses based on area in sq. feet, number of bedrooms(bhk), bath(number of bathrooms) and location(as given by the user). </a:t>
            </a:r>
          </a:p>
          <a:p>
            <a:pPr marL="457200" indent="-457200" algn="just">
              <a:lnSpc>
                <a:spcPct val="150000"/>
              </a:lnSpc>
              <a:buFont typeface="Arial" pitchFamily="34" charset="0"/>
              <a:buChar char="•"/>
            </a:pPr>
            <a:r>
              <a:rPr lang="en-US" dirty="0">
                <a:latin typeface="Times New Roman" pitchFamily="18" charset="0"/>
                <a:cs typeface="Times New Roman" pitchFamily="18" charset="0"/>
              </a:rPr>
              <a:t>Existing systems don’t have the ability to predict the prices but rather to search for properties or houses based on user specification.</a:t>
            </a:r>
          </a:p>
          <a:p>
            <a:pPr marL="457200" indent="-457200" algn="just">
              <a:lnSpc>
                <a:spcPct val="150000"/>
              </a:lnSpc>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5</a:t>
            </a:fld>
            <a:endParaRPr lang="en-IN"/>
          </a:p>
        </p:txBody>
      </p:sp>
      <p:sp>
        <p:nvSpPr>
          <p:cNvPr id="5" name="Footer Placeholder 3"/>
          <p:cNvSpPr>
            <a:spLocks noGrp="1"/>
          </p:cNvSpPr>
          <p:nvPr>
            <p:ph type="ftr" sz="quarter" idx="11"/>
          </p:nvPr>
        </p:nvSpPr>
        <p:spPr>
          <a:xfrm>
            <a:off x="914400" y="6172200"/>
            <a:ext cx="75438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304257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normAutofit/>
          </a:bodyPr>
          <a:lstStyle/>
          <a:p>
            <a:r>
              <a:rPr lang="en-US" sz="3800" b="1" dirty="0">
                <a:solidFill>
                  <a:schemeClr val="tx1"/>
                </a:solidFill>
                <a:latin typeface="Times New Roman" pitchFamily="18" charset="0"/>
                <a:cs typeface="Times New Roman" pitchFamily="18" charset="0"/>
              </a:rPr>
              <a:t>Objective:</a:t>
            </a:r>
          </a:p>
        </p:txBody>
      </p:sp>
      <p:sp>
        <p:nvSpPr>
          <p:cNvPr id="3" name="Text Placeholder 2"/>
          <p:cNvSpPr>
            <a:spLocks noGrp="1"/>
          </p:cNvSpPr>
          <p:nvPr>
            <p:ph type="body" idx="1"/>
          </p:nvPr>
        </p:nvSpPr>
        <p:spPr>
          <a:xfrm>
            <a:off x="304800" y="1295400"/>
            <a:ext cx="8458200" cy="4572000"/>
          </a:xfrm>
        </p:spPr>
        <p:txBody>
          <a:bodyPr>
            <a:normAutofit/>
          </a:bodyPr>
          <a:lstStyle/>
          <a:p>
            <a:pPr algn="just"/>
            <a:r>
              <a:rPr lang="en-US" sz="2400" dirty="0">
                <a:latin typeface="Times New Roman" pitchFamily="18" charset="0"/>
                <a:cs typeface="Times New Roman" pitchFamily="18" charset="0"/>
              </a:rPr>
              <a:t>To build a prediction model using linear regression machine learning model.</a:t>
            </a:r>
          </a:p>
          <a:p>
            <a:pPr algn="just"/>
            <a:r>
              <a:rPr lang="en-US" sz="2400" dirty="0">
                <a:latin typeface="Times New Roman" pitchFamily="18" charset="0"/>
                <a:cs typeface="Times New Roman" pitchFamily="18" charset="0"/>
              </a:rPr>
              <a:t>To write a python flask server that uses the saved model to serve http requests.</a:t>
            </a:r>
          </a:p>
          <a:p>
            <a:pPr algn="just"/>
            <a:r>
              <a:rPr lang="en-US" sz="2400" dirty="0">
                <a:latin typeface="Times New Roman" pitchFamily="18" charset="0"/>
                <a:cs typeface="Times New Roman" pitchFamily="18" charset="0"/>
              </a:rPr>
              <a:t>To build a website using html, CSS and JavaScript for the User Interface (UI).</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6</a:t>
            </a:fld>
            <a:endParaRPr lang="en-US"/>
          </a:p>
        </p:txBody>
      </p:sp>
      <p:sp>
        <p:nvSpPr>
          <p:cNvPr id="5" name="Footer Placeholder 3"/>
          <p:cNvSpPr>
            <a:spLocks noGrp="1"/>
          </p:cNvSpPr>
          <p:nvPr>
            <p:ph type="ftr" sz="quarter" idx="11"/>
          </p:nvPr>
        </p:nvSpPr>
        <p:spPr>
          <a:xfrm>
            <a:off x="914400" y="6172200"/>
            <a:ext cx="76962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2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House Price Index (HPI) is commonly used to estimate the changes in housing price. </a:t>
            </a:r>
          </a:p>
          <a:p>
            <a:pPr algn="just"/>
            <a:r>
              <a:rPr lang="en-GB" sz="2400" dirty="0">
                <a:solidFill>
                  <a:srgbClr val="000000"/>
                </a:solidFill>
                <a:latin typeface="Times New Roman" panose="02020603050405020304" pitchFamily="18" charset="0"/>
              </a:rPr>
              <a:t>To explore various impacts of features on prediction methods, this paper will apply both traditional and advanced machine learning approaches to investigate the difference among several advanced models. </a:t>
            </a:r>
          </a:p>
          <a:p>
            <a:pPr algn="just"/>
            <a:r>
              <a:rPr lang="en-GB" sz="2400" dirty="0">
                <a:solidFill>
                  <a:srgbClr val="000000"/>
                </a:solidFill>
                <a:latin typeface="Times New Roman" panose="02020603050405020304" pitchFamily="18" charset="0"/>
              </a:rPr>
              <a:t>This paper will also comprehensively validate multiple techniques in model implementation on regression and provide an optimistic result for housing price prediction.</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7</a:t>
            </a:fld>
            <a:endParaRPr lang="en-IN"/>
          </a:p>
        </p:txBody>
      </p:sp>
      <p:sp>
        <p:nvSpPr>
          <p:cNvPr id="8" name="Rectangle 7">
            <a:extLst>
              <a:ext uri="{FF2B5EF4-FFF2-40B4-BE49-F238E27FC236}">
                <a16:creationId xmlns:a16="http://schemas.microsoft.com/office/drawing/2014/main" id="{D0D71751-2983-F8E8-4597-83CCAA80B250}"/>
              </a:ext>
            </a:extLst>
          </p:cNvPr>
          <p:cNvSpPr/>
          <p:nvPr/>
        </p:nvSpPr>
        <p:spPr>
          <a:xfrm>
            <a:off x="603250" y="4810461"/>
            <a:ext cx="7778750" cy="157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07000"/>
              </a:lnSpc>
              <a:spcBef>
                <a:spcPts val="0"/>
              </a:spcBef>
              <a:spcAft>
                <a:spcPts val="800"/>
              </a:spcAft>
            </a:pPr>
            <a:r>
              <a:rPr lang="en-GB" sz="2000" dirty="0">
                <a:latin typeface="Times New Roman" panose="02020603050405020304" pitchFamily="18" charset="0"/>
                <a:cs typeface="Times New Roman" panose="02020603050405020304" pitchFamily="18" charset="0"/>
              </a:rPr>
              <a:t>[1] Quang Truong, Minh Nguyen, Hy Dang, Bo Mei, Housing Price Prediction via Improved Machine Learning Techniques, Procedia Computer Science, Volume 174,2020, Pages 433-442, ISSN 1877-0509, https://doi.org/10.1016/j.procs.2020.06.111.</a:t>
            </a:r>
          </a:p>
        </p:txBody>
      </p:sp>
      <p:sp>
        <p:nvSpPr>
          <p:cNvPr id="11" name="Footer Placeholder 3">
            <a:extLst>
              <a:ext uri="{FF2B5EF4-FFF2-40B4-BE49-F238E27FC236}">
                <a16:creationId xmlns:a16="http://schemas.microsoft.com/office/drawing/2014/main" id="{FB5A9E29-311C-272B-4925-E948ECACD6ED}"/>
              </a:ext>
            </a:extLst>
          </p:cNvPr>
          <p:cNvSpPr>
            <a:spLocks noGrp="1"/>
          </p:cNvSpPr>
          <p:nvPr>
            <p:ph type="ftr" sz="quarter" idx="11"/>
          </p:nvPr>
        </p:nvSpPr>
        <p:spPr>
          <a:xfrm>
            <a:off x="838200" y="6309411"/>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181595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This study utilizes machine learning algorithms as a research method that develops housing price prediction models.</a:t>
            </a:r>
          </a:p>
          <a:p>
            <a:pPr algn="just"/>
            <a:r>
              <a:rPr lang="en-GB" sz="2400" dirty="0">
                <a:solidFill>
                  <a:srgbClr val="000000"/>
                </a:solidFill>
                <a:latin typeface="Times New Roman" panose="02020603050405020304" pitchFamily="18" charset="0"/>
              </a:rPr>
              <a:t>We create a housing cost prediction model in view of machine learning algorithm models, for example, </a:t>
            </a:r>
            <a:r>
              <a:rPr lang="en-GB" sz="2400" dirty="0" err="1">
                <a:solidFill>
                  <a:srgbClr val="000000"/>
                </a:solidFill>
                <a:latin typeface="Times New Roman" panose="02020603050405020304" pitchFamily="18" charset="0"/>
              </a:rPr>
              <a:t>XGBoost</a:t>
            </a:r>
            <a:r>
              <a:rPr lang="en-GB" sz="2400" dirty="0">
                <a:solidFill>
                  <a:srgbClr val="000000"/>
                </a:solidFill>
                <a:latin typeface="Times New Roman" panose="02020603050405020304" pitchFamily="18" charset="0"/>
              </a:rPr>
              <a:t>, lasso regression and neural system and look at their order precision execution.</a:t>
            </a:r>
          </a:p>
          <a:p>
            <a:pPr algn="just"/>
            <a:r>
              <a:rPr lang="en-GB" sz="2400" dirty="0">
                <a:solidFill>
                  <a:srgbClr val="000000"/>
                </a:solidFill>
                <a:latin typeface="Times New Roman" panose="02020603050405020304" pitchFamily="18" charset="0"/>
              </a:rPr>
              <a:t>Those examinations exhibit that lasso regression algorithm, in view of accuracy, reliably outperforms alternate models in the execution of housing cost prediction.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8</a:t>
            </a:fld>
            <a:endParaRPr lang="en-IN"/>
          </a:p>
        </p:txBody>
      </p:sp>
      <p:sp>
        <p:nvSpPr>
          <p:cNvPr id="8" name="Rectangle 7">
            <a:extLst>
              <a:ext uri="{FF2B5EF4-FFF2-40B4-BE49-F238E27FC236}">
                <a16:creationId xmlns:a16="http://schemas.microsoft.com/office/drawing/2014/main" id="{D0D71751-2983-F8E8-4597-83CCAA80B250}"/>
              </a:ext>
            </a:extLst>
          </p:cNvPr>
          <p:cNvSpPr/>
          <p:nvPr/>
        </p:nvSpPr>
        <p:spPr>
          <a:xfrm>
            <a:off x="568325" y="4857731"/>
            <a:ext cx="7778750" cy="1202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07000"/>
              </a:lnSpc>
              <a:spcBef>
                <a:spcPts val="0"/>
              </a:spcBef>
              <a:spcAft>
                <a:spcPts val="800"/>
              </a:spcAft>
            </a:pPr>
            <a:r>
              <a:rPr lang="en-GB" sz="2000" dirty="0">
                <a:latin typeface="Times New Roman" panose="02020603050405020304" pitchFamily="18" charset="0"/>
                <a:cs typeface="Times New Roman" panose="02020603050405020304" pitchFamily="18" charset="0"/>
              </a:rPr>
              <a:t>[2] Priya, G.. (2021). House Price Prediction using Machine Learning Techniques. International Journal for Research in Applied Science and Engineering Technology. 9. 3645-3650. 10.22214/ijraset.2021.35831. </a:t>
            </a:r>
          </a:p>
        </p:txBody>
      </p:sp>
      <p:sp>
        <p:nvSpPr>
          <p:cNvPr id="11" name="Footer Placeholder 3">
            <a:extLst>
              <a:ext uri="{FF2B5EF4-FFF2-40B4-BE49-F238E27FC236}">
                <a16:creationId xmlns:a16="http://schemas.microsoft.com/office/drawing/2014/main" id="{FB5A9E29-311C-272B-4925-E948ECACD6ED}"/>
              </a:ext>
            </a:extLst>
          </p:cNvPr>
          <p:cNvSpPr>
            <a:spLocks noGrp="1"/>
          </p:cNvSpPr>
          <p:nvPr>
            <p:ph type="ftr" sz="quarter" idx="11"/>
          </p:nvPr>
        </p:nvSpPr>
        <p:spPr>
          <a:xfrm>
            <a:off x="838200" y="6309411"/>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287811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Literature Survey:</a:t>
            </a:r>
          </a:p>
        </p:txBody>
      </p:sp>
      <p:sp>
        <p:nvSpPr>
          <p:cNvPr id="3" name="Text Placeholder 2"/>
          <p:cNvSpPr>
            <a:spLocks noGrp="1"/>
          </p:cNvSpPr>
          <p:nvPr>
            <p:ph type="body" idx="1"/>
          </p:nvPr>
        </p:nvSpPr>
        <p:spPr>
          <a:xfrm>
            <a:off x="381000" y="1260489"/>
            <a:ext cx="8153400" cy="5257800"/>
          </a:xfrm>
        </p:spPr>
        <p:txBody>
          <a:bodyPr/>
          <a:lstStyle/>
          <a:p>
            <a:pPr algn="just"/>
            <a:r>
              <a:rPr lang="en-GB" sz="2400" dirty="0">
                <a:solidFill>
                  <a:srgbClr val="000000"/>
                </a:solidFill>
                <a:latin typeface="Times New Roman" panose="02020603050405020304" pitchFamily="18" charset="0"/>
              </a:rPr>
              <a:t>The objective of this study is to empirically compare the predictive power of the hedonic model with an artificial neural network model on house price prediction.</a:t>
            </a:r>
          </a:p>
          <a:p>
            <a:pPr algn="just"/>
            <a:r>
              <a:rPr lang="en-GB" sz="2400" dirty="0">
                <a:solidFill>
                  <a:srgbClr val="000000"/>
                </a:solidFill>
                <a:latin typeface="Times New Roman" panose="02020603050405020304" pitchFamily="18" charset="0"/>
              </a:rPr>
              <a:t>A sample of 200 houses in Christchurch, New Zealand is randomly selected from the Harcourt website.</a:t>
            </a:r>
          </a:p>
          <a:p>
            <a:pPr algn="just"/>
            <a:r>
              <a:rPr lang="en-GB" sz="2400" dirty="0">
                <a:solidFill>
                  <a:srgbClr val="000000"/>
                </a:solidFill>
                <a:latin typeface="Times New Roman" panose="02020603050405020304" pitchFamily="18" charset="0"/>
              </a:rPr>
              <a:t>Empirical results support the potential of artificial neural network on house price prediction, although previous studies have commented on its black box nature and achieved different conclusions.</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9</a:t>
            </a:fld>
            <a:endParaRPr lang="en-IN"/>
          </a:p>
        </p:txBody>
      </p:sp>
      <p:sp>
        <p:nvSpPr>
          <p:cNvPr id="8" name="Rectangle 7">
            <a:extLst>
              <a:ext uri="{FF2B5EF4-FFF2-40B4-BE49-F238E27FC236}">
                <a16:creationId xmlns:a16="http://schemas.microsoft.com/office/drawing/2014/main" id="{D0D71751-2983-F8E8-4597-83CCAA80B250}"/>
              </a:ext>
            </a:extLst>
          </p:cNvPr>
          <p:cNvSpPr/>
          <p:nvPr/>
        </p:nvSpPr>
        <p:spPr>
          <a:xfrm>
            <a:off x="603250" y="4828177"/>
            <a:ext cx="7778750" cy="1202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07000"/>
              </a:lnSpc>
              <a:spcBef>
                <a:spcPts val="0"/>
              </a:spcBef>
              <a:spcAft>
                <a:spcPts val="800"/>
              </a:spcAft>
            </a:pPr>
            <a:r>
              <a:rPr lang="en-GB" sz="2000" dirty="0">
                <a:latin typeface="Times New Roman" panose="02020603050405020304" pitchFamily="18" charset="0"/>
                <a:cs typeface="Times New Roman" panose="02020603050405020304" pitchFamily="18" charset="0"/>
              </a:rPr>
              <a:t>[3] </a:t>
            </a:r>
            <a:r>
              <a:rPr lang="en-GB" sz="2000" dirty="0" err="1">
                <a:latin typeface="Times New Roman" panose="02020603050405020304" pitchFamily="18" charset="0"/>
                <a:cs typeface="Times New Roman" panose="02020603050405020304" pitchFamily="18" charset="0"/>
              </a:rPr>
              <a:t>Limsombunchai</a:t>
            </a:r>
            <a:r>
              <a:rPr lang="en-GB" sz="2000" dirty="0">
                <a:latin typeface="Times New Roman" panose="02020603050405020304" pitchFamily="18" charset="0"/>
                <a:cs typeface="Times New Roman" panose="02020603050405020304" pitchFamily="18" charset="0"/>
              </a:rPr>
              <a:t>, Visit &amp; Gan, Christopher &amp; Lee, </a:t>
            </a:r>
            <a:r>
              <a:rPr lang="en-GB" sz="2000" dirty="0" err="1">
                <a:latin typeface="Times New Roman" panose="02020603050405020304" pitchFamily="18" charset="0"/>
                <a:cs typeface="Times New Roman" panose="02020603050405020304" pitchFamily="18" charset="0"/>
              </a:rPr>
              <a:t>Minsoo</a:t>
            </a:r>
            <a:r>
              <a:rPr lang="en-GB" sz="2000" dirty="0">
                <a:latin typeface="Times New Roman" panose="02020603050405020304" pitchFamily="18" charset="0"/>
                <a:cs typeface="Times New Roman" panose="02020603050405020304" pitchFamily="18" charset="0"/>
              </a:rPr>
              <a:t>. (2004). House Price Prediction: Hedonic Price Model vs. Artificial Neural Network. American Journal of Applied Sciences. 1. 10.3844/ajassp.2004.193.201. </a:t>
            </a:r>
          </a:p>
        </p:txBody>
      </p:sp>
      <p:sp>
        <p:nvSpPr>
          <p:cNvPr id="11" name="Footer Placeholder 3">
            <a:extLst>
              <a:ext uri="{FF2B5EF4-FFF2-40B4-BE49-F238E27FC236}">
                <a16:creationId xmlns:a16="http://schemas.microsoft.com/office/drawing/2014/main" id="{FB5A9E29-311C-272B-4925-E948ECACD6ED}"/>
              </a:ext>
            </a:extLst>
          </p:cNvPr>
          <p:cNvSpPr>
            <a:spLocks noGrp="1"/>
          </p:cNvSpPr>
          <p:nvPr>
            <p:ph type="ftr" sz="quarter" idx="11"/>
          </p:nvPr>
        </p:nvSpPr>
        <p:spPr>
          <a:xfrm>
            <a:off x="838200" y="6309411"/>
            <a:ext cx="5562600" cy="457200"/>
          </a:xfrm>
        </p:spPr>
        <p:txBody>
          <a:bodyPr/>
          <a:lstStyle/>
          <a:p>
            <a:pPr>
              <a:defRPr/>
            </a:pPr>
            <a:r>
              <a:rPr lang="en-US" b="1" dirty="0">
                <a:solidFill>
                  <a:schemeClr val="tx1">
                    <a:lumMod val="95000"/>
                    <a:lumOff val="5000"/>
                  </a:schemeClr>
                </a:solidFill>
                <a:latin typeface="Times New Roman" pitchFamily="18" charset="0"/>
                <a:cs typeface="Times New Roman" pitchFamily="18" charset="0"/>
              </a:rPr>
              <a:t>Website for House Price Prediction in Bangalore</a:t>
            </a:r>
            <a:endParaRPr lang="en-US" dirty="0"/>
          </a:p>
        </p:txBody>
      </p:sp>
    </p:spTree>
    <p:extLst>
      <p:ext uri="{BB962C8B-B14F-4D97-AF65-F5344CB8AC3E}">
        <p14:creationId xmlns:p14="http://schemas.microsoft.com/office/powerpoint/2010/main" val="388856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2B90A3B079F440A75C55B7E54D735E" ma:contentTypeVersion="0" ma:contentTypeDescription="Create a new document." ma:contentTypeScope="" ma:versionID="34e44ccb6f8854716510a49570aa49e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85C94B-2604-4FDC-A4A5-19B9740B7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B372D38-06E9-4082-BCB0-C1B05B4162A9}">
  <ds:schemaRefs>
    <ds:schemaRef ds:uri="http://schemas.microsoft.com/sharepoint/v3/contenttype/forms"/>
  </ds:schemaRefs>
</ds:datastoreItem>
</file>

<file path=customXml/itemProps3.xml><?xml version="1.0" encoding="utf-8"?>
<ds:datastoreItem xmlns:ds="http://schemas.openxmlformats.org/officeDocument/2006/customXml" ds:itemID="{EEB73F17-6F7E-43B5-9C62-02C16AB9C0A8}">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Equity</Template>
  <TotalTime>1750</TotalTime>
  <Words>4187</Words>
  <Application>Microsoft Office PowerPoint</Application>
  <PresentationFormat>On-screen Show (4:3)</PresentationFormat>
  <Paragraphs>327</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Franklin Gothic Book</vt:lpstr>
      <vt:lpstr>NexusSansWebPro</vt:lpstr>
      <vt:lpstr>Perpetua</vt:lpstr>
      <vt:lpstr>Times New Roman</vt:lpstr>
      <vt:lpstr>Wingdings 2</vt:lpstr>
      <vt:lpstr>Equity</vt:lpstr>
      <vt:lpstr>   </vt:lpstr>
      <vt:lpstr>Contents</vt:lpstr>
      <vt:lpstr>Domain(Data Science) Introduction:</vt:lpstr>
      <vt:lpstr>Problem Description:</vt:lpstr>
      <vt:lpstr>Problem Description:</vt:lpstr>
      <vt:lpstr>Objective: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Block diagram(steps):</vt:lpstr>
      <vt:lpstr>Block diagram(user):</vt:lpstr>
      <vt:lpstr>Modules:</vt:lpstr>
      <vt:lpstr>MODEL BUILDING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2. Python Flask Server:</vt:lpstr>
      <vt:lpstr>3. Designing User Interface</vt:lpstr>
      <vt:lpstr>PowerPoint Presentation</vt:lpstr>
      <vt:lpstr>Software and Hardware Requirements:</vt:lpstr>
      <vt:lpstr>Online course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HH34578</cp:lastModifiedBy>
  <cp:revision>102</cp:revision>
  <dcterms:created xsi:type="dcterms:W3CDTF">2006-08-16T00:00:00Z</dcterms:created>
  <dcterms:modified xsi:type="dcterms:W3CDTF">2022-06-21T18:01:25Z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0x010100752B90A3B079F440A75C55B7E54D735E</vt:lpwstr>
  </property>
</Properties>
</file>