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25" r:id="rId7"/>
    <p:sldId id="261" r:id="rId8"/>
    <p:sldId id="329" r:id="rId9"/>
    <p:sldId id="330" r:id="rId10"/>
    <p:sldId id="331" r:id="rId11"/>
    <p:sldId id="332" r:id="rId12"/>
    <p:sldId id="333" r:id="rId13"/>
    <p:sldId id="334" r:id="rId14"/>
    <p:sldId id="335" r:id="rId15"/>
    <p:sldId id="336" r:id="rId16"/>
    <p:sldId id="3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showGuides="1">
      <p:cViewPr varScale="1">
        <p:scale>
          <a:sx n="78" d="100"/>
          <a:sy n="78" d="100"/>
        </p:scale>
        <p:origin x="835" y="72"/>
      </p:cViewPr>
      <p:guideLst>
        <p:guide orient="horz" pos="217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B1A09-F43E-4E31-AC40-57E03247F49C}"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9DBDC-4F56-4EE6-80BD-4D300DE478C5}"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B92A8E-7A12-4F7B-9432-45320B283D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2B92A8E-7A12-4F7B-9432-45320B283D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2B92A8E-7A12-4F7B-9432-45320B283D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2B92A8E-7A12-4F7B-9432-45320B283D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B92A8E-7A12-4F7B-9432-45320B283D31}"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2B92A8E-7A12-4F7B-9432-45320B283D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2B92A8E-7A12-4F7B-9432-45320B283D31}"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2B92A8E-7A12-4F7B-9432-45320B283D31}"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92A8E-7A12-4F7B-9432-45320B283D31}"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B92A8E-7A12-4F7B-9432-45320B283D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B92A8E-7A12-4F7B-9432-45320B283D31}"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A36BD7-A895-4F40-B777-22A56EC63AEA}"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92A8E-7A12-4F7B-9432-45320B283D31}"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36BD7-A895-4F40-B777-22A56EC63AEA}"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602880" y="443040"/>
            <a:ext cx="11359680" cy="1811040"/>
          </a:xfrm>
          <a:prstGeom prst="rect">
            <a:avLst/>
          </a:prstGeom>
          <a:noFill/>
          <a:ln>
            <a:noFill/>
          </a:ln>
        </p:spPr>
        <p:txBody>
          <a:bodyPr spcFirstLastPara="1" wrap="square" lIns="121900" tIns="121900" rIns="121900" bIns="121900" anchor="t" anchorCtr="0">
            <a:noAutofit/>
          </a:bodyPr>
          <a:lstStyle/>
          <a:p>
            <a:pPr algn="ctr">
              <a:lnSpc>
                <a:spcPct val="150000"/>
              </a:lnSpc>
              <a:buClr>
                <a:srgbClr val="000000"/>
              </a:buClr>
              <a:buSzPts val="30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
          <p:cNvSpPr/>
          <p:nvPr/>
        </p:nvSpPr>
        <p:spPr>
          <a:xfrm>
            <a:off x="602880" y="3660933"/>
            <a:ext cx="4726064" cy="27144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Team Members: (BATCH N0:22)</a:t>
            </a:r>
            <a:r>
              <a:rPr lang="en-US" sz="3200" b="1" dirty="0">
                <a:solidFill>
                  <a:srgbClr val="595959"/>
                </a:solidFill>
                <a:latin typeface="Times New Roman" panose="02020603050405020304"/>
                <a:ea typeface="Times New Roman" panose="02020603050405020304"/>
                <a:cs typeface="Times New Roman" panose="02020603050405020304"/>
                <a:sym typeface="Times New Roman" panose="02020603050405020304"/>
              </a:rPr>
              <a:t>	</a:t>
            </a:r>
            <a:endParaRPr sz="2400" dirty="0">
              <a:solidFill>
                <a:schemeClr val="dk1"/>
              </a:solidFill>
              <a:latin typeface="Arial" panose="020B0604020202020204"/>
              <a:ea typeface="Arial" panose="020B0604020202020204"/>
              <a:cs typeface="Arial" panose="020B0604020202020204"/>
              <a:sym typeface="Arial" panose="020B0604020202020204"/>
            </a:endParaRPr>
          </a:p>
          <a:p>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Sakthi Murugan V (211520205122)</a:t>
            </a:r>
            <a:endParaRPr sz="2400" dirty="0"/>
          </a:p>
          <a:p>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Saran Nithish NA  (211520205131)</a:t>
            </a:r>
            <a:endParaRPr sz="2400" dirty="0"/>
          </a:p>
          <a:p>
            <a:r>
              <a:rPr lang="en-US"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Shyam Ganesh J    (211520205138)</a:t>
            </a:r>
            <a:endParaRPr sz="2400" dirty="0"/>
          </a:p>
          <a:p>
            <a:pPr marL="609600">
              <a:buClr>
                <a:srgbClr val="000000"/>
              </a:buClr>
              <a:buSzPts val="2400"/>
            </a:pPr>
            <a:endParaRPr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1"/>
          <p:cNvSpPr/>
          <p:nvPr/>
        </p:nvSpPr>
        <p:spPr>
          <a:xfrm>
            <a:off x="849443" y="1701422"/>
            <a:ext cx="10692984" cy="1477273"/>
          </a:xfrm>
          <a:prstGeom prst="rect">
            <a:avLst/>
          </a:prstGeom>
          <a:noFill/>
          <a:ln>
            <a:noFill/>
          </a:ln>
        </p:spPr>
        <p:txBody>
          <a:bodyPr spcFirstLastPara="1" wrap="square" lIns="121900" tIns="60933" rIns="121900" bIns="60933" anchor="t" anchorCtr="0">
            <a:spAutoFit/>
          </a:bodyPr>
          <a:lstStyle/>
          <a:p>
            <a:r>
              <a:rPr lang="en-US" sz="4400" b="1" dirty="0"/>
              <a:t>IMAGE GENERATION AND UPSCALING USING GENERATIVE ADVERSIAL NETWORK</a:t>
            </a:r>
            <a:endParaRPr lang="en-IN" sz="4400" b="1" dirty="0"/>
          </a:p>
        </p:txBody>
      </p:sp>
      <p:sp>
        <p:nvSpPr>
          <p:cNvPr id="110" name="Google Shape;110;p1"/>
          <p:cNvSpPr/>
          <p:nvPr/>
        </p:nvSpPr>
        <p:spPr>
          <a:xfrm>
            <a:off x="5266400" y="3660933"/>
            <a:ext cx="6925600" cy="2714400"/>
          </a:xfrm>
          <a:prstGeom prst="rect">
            <a:avLst/>
          </a:prstGeom>
          <a:solidFill>
            <a:schemeClr val="bg1"/>
          </a:solidFill>
          <a:ln>
            <a:noFill/>
          </a:ln>
        </p:spPr>
        <p:txBody>
          <a:bodyPr spcFirstLastPara="1" wrap="square" lIns="121900" tIns="121900" rIns="121900" bIns="121900" anchor="t" anchorCtr="0">
            <a:noAutofit/>
          </a:bodyPr>
          <a:lstStyle/>
          <a:p>
            <a:pPr marL="609600">
              <a:buClr>
                <a:srgbClr val="000000"/>
              </a:buClr>
              <a:buSzPts val="2400"/>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 Name:</a:t>
            </a:r>
            <a:endParaRPr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a:buClr>
                <a:srgbClr val="000000"/>
              </a:buClr>
              <a:buSzPts val="2400"/>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Mrs.M.Ramya.ME., </a:t>
            </a:r>
            <a:endPar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a:buClr>
                <a:srgbClr val="000000"/>
              </a:buClr>
              <a:buSzPts val="2400"/>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Professor,Dept of IT</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09600">
              <a:buClr>
                <a:srgbClr val="000000"/>
              </a:buClr>
              <a:buSzPts val="2400"/>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Panimalar Institute Of Technology</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36182" y="311459"/>
            <a:ext cx="1571625" cy="113875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2720" y="465897"/>
            <a:ext cx="1014943" cy="9408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IN" sz="4800" b="1" u="sng" spc="50" dirty="0">
                <a:latin typeface="Times New Roman" panose="02020603050405020304" pitchFamily="18" charset="0"/>
                <a:cs typeface="Times New Roman" panose="02020603050405020304" pitchFamily="18" charset="0"/>
              </a:rPr>
              <a:t>HARD</a:t>
            </a:r>
            <a:r>
              <a:rPr lang="en-IN" sz="4800" b="1" u="sng" spc="-459" dirty="0">
                <a:latin typeface="Times New Roman" panose="02020603050405020304" pitchFamily="18" charset="0"/>
                <a:cs typeface="Times New Roman" panose="02020603050405020304" pitchFamily="18" charset="0"/>
              </a:rPr>
              <a:t>W</a:t>
            </a:r>
            <a:r>
              <a:rPr lang="en-IN" sz="4800" b="1" u="sng" spc="50" dirty="0">
                <a:latin typeface="Times New Roman" panose="02020603050405020304" pitchFamily="18" charset="0"/>
                <a:cs typeface="Times New Roman" panose="02020603050405020304" pitchFamily="18" charset="0"/>
              </a:rPr>
              <a:t>ARE </a:t>
            </a:r>
            <a:r>
              <a:rPr lang="en-IN" sz="4800" b="1" u="sng" spc="-10" dirty="0">
                <a:latin typeface="Times New Roman" panose="02020603050405020304" pitchFamily="18" charset="0"/>
                <a:cs typeface="Times New Roman" panose="02020603050405020304" pitchFamily="18" charset="0"/>
              </a:rPr>
              <a:t>REQUIREMENTS</a:t>
            </a:r>
            <a:endParaRPr b="1"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72" name="Google Shape;172;p11"/>
          <p:cNvSpPr/>
          <p:nvPr/>
        </p:nvSpPr>
        <p:spPr>
          <a:xfrm>
            <a:off x="174520" y="1536480"/>
            <a:ext cx="11600840" cy="4914562"/>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449050"/>
            <a:ext cx="11359680" cy="4001041"/>
          </a:xfrm>
          <a:prstGeom prst="rect">
            <a:avLst/>
          </a:prstGeom>
          <a:noFill/>
          <a:ln>
            <a:noFill/>
          </a:ln>
        </p:spPr>
        <p:txBody>
          <a:bodyPr spcFirstLastPara="1" wrap="square" lIns="121900" tIns="60933" rIns="121900" bIns="60933" anchor="t" anchorCtr="0">
            <a:spAutoFit/>
          </a:bodyPr>
          <a:lstStyle/>
          <a:p>
            <a:pPr marL="342900" lvl="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Processor: Minimum  3.8GHz</a:t>
            </a:r>
            <a:endParaRPr lang="en-US" sz="3600" dirty="0">
              <a:latin typeface="Times New Roman" panose="02020603050405020304" pitchFamily="18" charset="0"/>
              <a:cs typeface="Times New Roman" panose="02020603050405020304" pitchFamily="18" charset="0"/>
            </a:endParaRPr>
          </a:p>
          <a:p>
            <a:pPr lvl="0"/>
            <a:endParaRPr lang="en-IN" sz="3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Memory (RAM): 16 GB</a:t>
            </a:r>
            <a:endParaRPr lang="en-US" sz="3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6gb Graphics Card</a:t>
            </a:r>
            <a:endParaRPr lang="en-US" sz="3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Hard Drive: 200GB</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IN" sz="4800" b="1" u="sng" spc="50" dirty="0">
                <a:latin typeface="Times New Roman" panose="02020603050405020304" pitchFamily="18" charset="0"/>
                <a:cs typeface="Times New Roman" panose="02020603050405020304" pitchFamily="18" charset="0"/>
              </a:rPr>
              <a:t>SOFTWARE</a:t>
            </a:r>
            <a:r>
              <a:rPr lang="en-IN" sz="4800" b="1" u="sng" dirty="0">
                <a:latin typeface="Times New Roman" panose="02020603050405020304" pitchFamily="18" charset="0"/>
                <a:cs typeface="Times New Roman" panose="02020603050405020304" pitchFamily="18" charset="0"/>
              </a:rPr>
              <a:t>	 </a:t>
            </a:r>
            <a:r>
              <a:rPr lang="en-IN" sz="4800" b="1" u="sng" spc="-10" dirty="0">
                <a:latin typeface="Times New Roman" panose="02020603050405020304" pitchFamily="18" charset="0"/>
                <a:cs typeface="Times New Roman" panose="02020603050405020304" pitchFamily="18" charset="0"/>
              </a:rPr>
              <a:t>REQUIREMENTS</a:t>
            </a:r>
            <a:endParaRPr b="1"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72" name="Google Shape;172;p11"/>
          <p:cNvSpPr/>
          <p:nvPr/>
        </p:nvSpPr>
        <p:spPr>
          <a:xfrm>
            <a:off x="174520" y="1536480"/>
            <a:ext cx="11600840" cy="4914562"/>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236056"/>
            <a:ext cx="11359680" cy="5109036"/>
          </a:xfrm>
          <a:prstGeom prst="rect">
            <a:avLst/>
          </a:prstGeom>
          <a:noFill/>
          <a:ln>
            <a:noFill/>
          </a:ln>
        </p:spPr>
        <p:txBody>
          <a:bodyPr spcFirstLastPara="1" wrap="square" lIns="121900" tIns="60933" rIns="121900" bIns="60933" anchor="t" anchorCtr="0">
            <a:spAutoFit/>
          </a:bodyPr>
          <a:lstStyle/>
          <a:p>
            <a:pPr marL="571500" lvl="0" indent="-57150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Python --3.11.7</a:t>
            </a:r>
            <a:endParaRPr lang="en-IN" sz="3600" dirty="0">
              <a:latin typeface="Times New Roman" panose="02020603050405020304" pitchFamily="18" charset="0"/>
              <a:cs typeface="Times New Roman" panose="02020603050405020304" pitchFamily="18" charset="0"/>
            </a:endParaRPr>
          </a:p>
          <a:p>
            <a:pPr marL="571500" lvl="0" indent="-571500">
              <a:lnSpc>
                <a:spcPct val="150000"/>
              </a:lnSpc>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PyTorch</a:t>
            </a:r>
            <a:r>
              <a:rPr lang="en-US" sz="3600" dirty="0">
                <a:latin typeface="Times New Roman" panose="02020603050405020304" pitchFamily="18" charset="0"/>
                <a:cs typeface="Times New Roman" panose="02020603050405020304" pitchFamily="18" charset="0"/>
              </a:rPr>
              <a:t> --2.2.1</a:t>
            </a:r>
            <a:endParaRPr lang="en-IN" sz="3600" dirty="0">
              <a:latin typeface="Times New Roman" panose="02020603050405020304" pitchFamily="18" charset="0"/>
              <a:cs typeface="Times New Roman" panose="02020603050405020304" pitchFamily="18" charset="0"/>
            </a:endParaRPr>
          </a:p>
          <a:p>
            <a:pPr marL="571500" lvl="0" indent="-571500">
              <a:lnSpc>
                <a:spcPct val="150000"/>
              </a:lnSpc>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Tensorboard</a:t>
            </a:r>
            <a:r>
              <a:rPr lang="en-US" sz="3600" dirty="0">
                <a:latin typeface="Times New Roman" panose="02020603050405020304" pitchFamily="18" charset="0"/>
                <a:cs typeface="Times New Roman" panose="02020603050405020304" pitchFamily="18" charset="0"/>
              </a:rPr>
              <a:t> --2.16.2</a:t>
            </a:r>
            <a:endParaRPr lang="en-IN" sz="3600" dirty="0">
              <a:latin typeface="Times New Roman" panose="02020603050405020304" pitchFamily="18" charset="0"/>
              <a:cs typeface="Times New Roman" panose="02020603050405020304" pitchFamily="18" charset="0"/>
            </a:endParaRPr>
          </a:p>
          <a:p>
            <a:pPr marL="571500" lvl="0" indent="-57150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CUDA and </a:t>
            </a:r>
            <a:r>
              <a:rPr lang="en-US" sz="3600" dirty="0" err="1">
                <a:latin typeface="Times New Roman" panose="02020603050405020304" pitchFamily="18" charset="0"/>
                <a:cs typeface="Times New Roman" panose="02020603050405020304" pitchFamily="18" charset="0"/>
              </a:rPr>
              <a:t>cuDNN</a:t>
            </a:r>
            <a:r>
              <a:rPr lang="en-US" sz="3600" dirty="0">
                <a:latin typeface="Times New Roman" panose="02020603050405020304" pitchFamily="18" charset="0"/>
                <a:cs typeface="Times New Roman" panose="02020603050405020304" pitchFamily="18" charset="0"/>
              </a:rPr>
              <a:t> --10.1</a:t>
            </a:r>
            <a:endParaRPr lang="en-IN" sz="3600" dirty="0">
              <a:latin typeface="Times New Roman" panose="02020603050405020304" pitchFamily="18" charset="0"/>
              <a:cs typeface="Times New Roman" panose="02020603050405020304" pitchFamily="18" charset="0"/>
            </a:endParaRPr>
          </a:p>
          <a:p>
            <a:pPr marL="571500" lvl="0" indent="-571500">
              <a:lnSpc>
                <a:spcPct val="150000"/>
              </a:lnSpc>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Conda</a:t>
            </a:r>
            <a:r>
              <a:rPr lang="en-US" sz="3600" dirty="0">
                <a:latin typeface="Times New Roman" panose="02020603050405020304" pitchFamily="18" charset="0"/>
                <a:cs typeface="Times New Roman" panose="02020603050405020304" pitchFamily="18" charset="0"/>
              </a:rPr>
              <a:t> --24.1.2</a:t>
            </a:r>
            <a:endParaRPr lang="en-IN" sz="3600" dirty="0">
              <a:latin typeface="Times New Roman" panose="02020603050405020304" pitchFamily="18" charset="0"/>
              <a:cs typeface="Times New Roman" panose="02020603050405020304" pitchFamily="18" charset="0"/>
            </a:endParaRPr>
          </a:p>
          <a:p>
            <a:pPr marL="571500" lvl="0" indent="-571500">
              <a:lnSpc>
                <a:spcPct val="150000"/>
              </a:lnSpc>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Jupyter</a:t>
            </a:r>
            <a:r>
              <a:rPr lang="en-US" sz="3600" dirty="0">
                <a:latin typeface="Times New Roman" panose="02020603050405020304" pitchFamily="18" charset="0"/>
                <a:cs typeface="Times New Roman" panose="02020603050405020304" pitchFamily="18" charset="0"/>
              </a:rPr>
              <a:t> Notebook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IN" sz="4800" b="1" u="sng" dirty="0">
                <a:latin typeface="Times New Roman" panose="02020603050405020304" pitchFamily="18" charset="0"/>
                <a:cs typeface="Times New Roman" panose="02020603050405020304" pitchFamily="18" charset="0"/>
              </a:rPr>
              <a:t>CONCLUSION</a:t>
            </a:r>
            <a:endParaRPr b="1"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72" name="Google Shape;172;p11"/>
          <p:cNvSpPr/>
          <p:nvPr/>
        </p:nvSpPr>
        <p:spPr>
          <a:xfrm>
            <a:off x="174520" y="1536480"/>
            <a:ext cx="11600840" cy="4914562"/>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236056"/>
            <a:ext cx="11359680" cy="4739705"/>
          </a:xfrm>
          <a:prstGeom prst="rect">
            <a:avLst/>
          </a:prstGeom>
          <a:noFill/>
          <a:ln>
            <a:noFill/>
          </a:ln>
        </p:spPr>
        <p:txBody>
          <a:bodyPr spcFirstLastPara="1" wrap="square" lIns="121900" tIns="60933" rIns="121900" bIns="60933" anchor="t" anchorCtr="0">
            <a:spAutoFit/>
          </a:bodyPr>
          <a:lstStyle/>
          <a:p>
            <a:pPr lvl="0">
              <a:lnSpc>
                <a:spcPct val="150000"/>
              </a:lnSpc>
            </a:pPr>
            <a:r>
              <a:rPr lang="en-GB" sz="2000" dirty="0"/>
              <a:t>In conclusion, our project demonstrates the effectiveness of utilizing advanced deep learning techniques, particularly Generative Adversarial Networks (GANs), for image generation and </a:t>
            </a:r>
            <a:r>
              <a:rPr lang="en-GB" sz="2000" dirty="0" err="1"/>
              <a:t>upscaling</a:t>
            </a:r>
            <a:r>
              <a:rPr lang="en-GB" sz="2000" dirty="0"/>
              <a:t> tasks. By leveraging the capabilities of </a:t>
            </a:r>
            <a:r>
              <a:rPr lang="en-GB" sz="2000" dirty="0" err="1"/>
              <a:t>PyTorch</a:t>
            </a:r>
            <a:r>
              <a:rPr lang="en-GB" sz="2000" dirty="0"/>
              <a:t> and </a:t>
            </a:r>
            <a:r>
              <a:rPr lang="en-GB" sz="2000" dirty="0" err="1"/>
              <a:t>TensorBoard</a:t>
            </a:r>
            <a:r>
              <a:rPr lang="en-GB" sz="2000" dirty="0"/>
              <a:t>, we have developed a </a:t>
            </a:r>
            <a:r>
              <a:rPr lang="en-GB" sz="2000" dirty="0" err="1"/>
              <a:t>userfriendly</a:t>
            </a:r>
            <a:r>
              <a:rPr lang="en-GB" sz="2000" dirty="0"/>
              <a:t> system that streamlines the training process and enhances the quality of generated images. Our automated image enhancement pipeline offers scalable solutions across various industries, reducing manual intervention and improving efficiency. Through extensive testing and validation, we have shown that our system outperforms traditional methods and offers superior results in terms of image quality and realism. Moving forward, the insights gained from this project can be applied to further advancements in image processing and deep learning research, paving the way for innovative solutions in fields such as computer vision, healthcare, and entertainment.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IN" sz="4800" b="1" u="sng" dirty="0">
                <a:latin typeface="Times New Roman" panose="02020603050405020304" pitchFamily="18" charset="0"/>
                <a:cs typeface="Times New Roman" panose="02020603050405020304" pitchFamily="18" charset="0"/>
              </a:rPr>
              <a:t>FUTURE ENHANCEMENT</a:t>
            </a:r>
            <a:endParaRPr b="1"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72" name="Google Shape;172;p11"/>
          <p:cNvSpPr/>
          <p:nvPr/>
        </p:nvSpPr>
        <p:spPr>
          <a:xfrm>
            <a:off x="174520" y="1536480"/>
            <a:ext cx="11600840" cy="4914562"/>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236056"/>
            <a:ext cx="11359680" cy="5201369"/>
          </a:xfrm>
          <a:prstGeom prst="rect">
            <a:avLst/>
          </a:prstGeom>
          <a:noFill/>
          <a:ln>
            <a:noFill/>
          </a:ln>
        </p:spPr>
        <p:txBody>
          <a:bodyPr spcFirstLastPara="1" wrap="square" lIns="121900" tIns="60933" rIns="121900" bIns="60933" anchor="t" anchorCtr="0">
            <a:spAutoFit/>
          </a:bodyPr>
          <a:lstStyle/>
          <a:p>
            <a:pPr lvl="0">
              <a:lnSpc>
                <a:spcPct val="150000"/>
              </a:lnSpc>
            </a:pPr>
            <a:r>
              <a:rPr lang="en-GB" sz="2000" dirty="0"/>
              <a:t>Looking ahead, several avenues for future enhancements in our project can be explored. Firstly, we can investigate techniques to further improve the efficiency and performance of our image generation and </a:t>
            </a:r>
            <a:r>
              <a:rPr lang="en-GB" sz="2000" dirty="0" err="1"/>
              <a:t>upscaling</a:t>
            </a:r>
            <a:r>
              <a:rPr lang="en-GB" sz="2000" dirty="0"/>
              <a:t> models, such as exploring novel architectures or incorporating additional loss functions for better image fidelity. Additionally, enhancing the scalability of our system to handle even larger datasets and more complex models will be beneficial. Furthermore, integrating techniques for domain-specific image enhancement, such as medical imaging or satellite imagery, can extend the applicability of our system to various specialized fields. Moreover, refining the user interface to provide more intuitive controls and visualization tools can enhance user experience and facilitate broader adoption of our system. Lastly, continuous monitoring and adaptation of our system to emerging advancements in deep learning and image processing will ensure that it remains at the forefront of technology and continues to deliver state-of-the-art results.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IN" sz="4800" b="1" u="sng" spc="-10" dirty="0">
                <a:latin typeface="Times New Roman" panose="02020603050405020304" pitchFamily="18" charset="0"/>
                <a:cs typeface="Times New Roman" panose="02020603050405020304" pitchFamily="18" charset="0"/>
              </a:rPr>
              <a:t>REFERENCE</a:t>
            </a:r>
            <a:endParaRPr b="1" u="sng"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72" name="Google Shape;172;p11"/>
          <p:cNvSpPr/>
          <p:nvPr/>
        </p:nvSpPr>
        <p:spPr>
          <a:xfrm>
            <a:off x="174520" y="1536480"/>
            <a:ext cx="11600840" cy="4914562"/>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236056"/>
            <a:ext cx="11359680" cy="4431928"/>
          </a:xfrm>
          <a:prstGeom prst="rect">
            <a:avLst/>
          </a:prstGeom>
          <a:noFill/>
          <a:ln>
            <a:noFill/>
          </a:ln>
        </p:spPr>
        <p:txBody>
          <a:bodyPr spcFirstLastPara="1" wrap="square" lIns="121900" tIns="60933" rIns="121900" bIns="60933" anchor="t" anchorCtr="0">
            <a:spAutoFit/>
          </a:bodyPr>
          <a:lstStyle/>
          <a:p>
            <a:pPr lvl="0"/>
            <a:r>
              <a:rPr lang="en-US" sz="2000" dirty="0"/>
              <a:t>1.Xiao, J., &amp; B, X. (2024). "Model-Guided Generative Adversarial Networks for Unsupervised Fine-Grained Image Generation." [IEEE], [Volume(I26)], pp. [12]</a:t>
            </a:r>
            <a:endParaRPr lang="en-IN" sz="2000" dirty="0"/>
          </a:p>
          <a:p>
            <a:r>
              <a:rPr lang="en-US" sz="2000" dirty="0"/>
              <a:t> </a:t>
            </a:r>
            <a:endParaRPr lang="en-IN" sz="2000" dirty="0"/>
          </a:p>
          <a:p>
            <a:r>
              <a:rPr lang="en-IN" sz="2000" dirty="0"/>
              <a:t>2.</a:t>
            </a:r>
            <a:r>
              <a:rPr lang="en-US" sz="2000" dirty="0"/>
              <a:t>Cheng, W., Zhang, S., &amp; Lin, Y. (2023). "Study on the Adversarial Sample Generation Algorithm Based on Adversarial Quantum Generation Adversarial Network." [3rd International Symposium on Computer Technology and Information Science], pp. [6].</a:t>
            </a:r>
            <a:endParaRPr lang="en-IN" sz="2000" dirty="0"/>
          </a:p>
          <a:p>
            <a:r>
              <a:rPr lang="en-US" sz="2000" dirty="0"/>
              <a:t> </a:t>
            </a:r>
            <a:endParaRPr lang="en-IN" sz="2000" dirty="0"/>
          </a:p>
          <a:p>
            <a:pPr lvl="0"/>
            <a:r>
              <a:rPr lang="en-US" sz="2000" dirty="0"/>
              <a:t>3.Wang, M., Zhou, Y., &amp; </a:t>
            </a:r>
            <a:r>
              <a:rPr lang="en-US" sz="2000" dirty="0" err="1"/>
              <a:t>Xu</a:t>
            </a:r>
            <a:r>
              <a:rPr lang="en-US" sz="2000" dirty="0"/>
              <a:t>, K. (2023). "</a:t>
            </a:r>
            <a:r>
              <a:rPr lang="en-US" sz="2000" dirty="0" err="1"/>
              <a:t>MoE</a:t>
            </a:r>
            <a:r>
              <a:rPr lang="en-US" sz="2000" dirty="0"/>
              <a:t>-ESRGAN: A Super-Resolution Network for Multi-degraded Chinese Painting Images." In Proceedings of the 2023 3rd International Conference on Electronic Information Engineering and Computer (EIECT).</a:t>
            </a:r>
            <a:endParaRPr lang="en-IN" sz="2000" dirty="0"/>
          </a:p>
          <a:p>
            <a:r>
              <a:rPr lang="en-US" sz="2000" dirty="0"/>
              <a:t> </a:t>
            </a:r>
            <a:endParaRPr lang="en-IN" sz="2000" dirty="0"/>
          </a:p>
          <a:p>
            <a:pPr lvl="0"/>
            <a:r>
              <a:rPr lang="en-US" sz="2000" dirty="0"/>
              <a:t>4.Hostin, M.-A., </a:t>
            </a:r>
            <a:r>
              <a:rPr lang="en-US" sz="2000" dirty="0" err="1"/>
              <a:t>Sivtsov</a:t>
            </a:r>
            <a:r>
              <a:rPr lang="en-US" sz="2000" dirty="0"/>
              <a:t>, V., </a:t>
            </a:r>
            <a:r>
              <a:rPr lang="en-US" sz="2000" dirty="0" err="1"/>
              <a:t>Attarian</a:t>
            </a:r>
            <a:r>
              <a:rPr lang="en-US" sz="2000" dirty="0"/>
              <a:t>, S., </a:t>
            </a:r>
            <a:r>
              <a:rPr lang="en-US" sz="2000" dirty="0" err="1"/>
              <a:t>Bendahan</a:t>
            </a:r>
            <a:r>
              <a:rPr lang="en-US" sz="2000" dirty="0"/>
              <a:t>, D., &amp; </a:t>
            </a:r>
            <a:r>
              <a:rPr lang="en-US" sz="2000" dirty="0" err="1"/>
              <a:t>Bellemare</a:t>
            </a:r>
            <a:r>
              <a:rPr lang="en-US" sz="2000" dirty="0"/>
              <a:t>, M.-E. (2023). "CONTEXT-GAN: Controllable Context Image Generation Using GANs." In 2023 IEEE 20th International Symposium on Biomedical Imaging (ISBI).</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p:nvPr/>
        </p:nvSpPr>
        <p:spPr>
          <a:xfrm>
            <a:off x="490095" y="108983"/>
            <a:ext cx="11359600" cy="1122400"/>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US" sz="5865" b="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br>
              <a:rPr lang="en-US" sz="1865" dirty="0">
                <a:solidFill>
                  <a:srgbClr val="000000"/>
                </a:solidFill>
                <a:latin typeface="Arial" panose="020B0604020202020204"/>
                <a:ea typeface="Arial" panose="020B0604020202020204"/>
                <a:cs typeface="Arial" panose="020B0604020202020204"/>
                <a:sym typeface="Arial" panose="020B0604020202020204"/>
              </a:rPr>
            </a:b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490095" y="1499190"/>
            <a:ext cx="11359601" cy="4339650"/>
          </a:xfrm>
          <a:prstGeom prst="rect">
            <a:avLst/>
          </a:prstGeom>
          <a:noFill/>
        </p:spPr>
        <p:txBody>
          <a:bodyPr wrap="square" rtlCol="0">
            <a:spAutoFit/>
          </a:bodyPr>
          <a:lstStyle/>
          <a:p>
            <a:pPr marL="342900" indent="-34290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Generative Adversarial Network (GAN) is a deep learning framework comprising two neural networks, a generator, and a discriminator, engaged in a minimax game. </a:t>
            </a:r>
            <a:endParaRPr lang="en-GB" sz="2300" dirty="0">
              <a:latin typeface="Times New Roman" panose="02020603050405020304" pitchFamily="18" charset="0"/>
              <a:cs typeface="Times New Roman" panose="02020603050405020304" pitchFamily="18" charset="0"/>
            </a:endParaRPr>
          </a:p>
          <a:p>
            <a:endParaRPr lang="en-GB"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The generator aims to produce realistic data samples, while the discriminator endeavours to distinguish between real and generated samples.</a:t>
            </a:r>
            <a:endParaRPr lang="en-GB" sz="2300" dirty="0">
              <a:latin typeface="Times New Roman" panose="02020603050405020304" pitchFamily="18" charset="0"/>
              <a:cs typeface="Times New Roman" panose="02020603050405020304" pitchFamily="18" charset="0"/>
            </a:endParaRPr>
          </a:p>
          <a:p>
            <a:r>
              <a:rPr lang="en-GB" sz="2300" dirty="0">
                <a:latin typeface="Times New Roman" panose="02020603050405020304" pitchFamily="18" charset="0"/>
                <a:cs typeface="Times New Roman" panose="02020603050405020304" pitchFamily="18" charset="0"/>
              </a:rPr>
              <a:t> </a:t>
            </a:r>
            <a:endParaRPr lang="en-GB"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Through adversarial training, the networks iteratively improve, leading to the generation of high-fidelity synthetic data across various domains, including images, text, and audio.</a:t>
            </a:r>
            <a:endParaRPr lang="en-GB" sz="2300" dirty="0">
              <a:latin typeface="Times New Roman" panose="02020603050405020304" pitchFamily="18" charset="0"/>
              <a:cs typeface="Times New Roman" panose="02020603050405020304" pitchFamily="18" charset="0"/>
            </a:endParaRPr>
          </a:p>
          <a:p>
            <a:endParaRPr lang="en-GB"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GANs have revolutionized tasks such as image generation, style transfer, and data augmentation, demonstrating remarkable potential in generating novel content and advancing machine learning capabilities.</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p:nvPr/>
        </p:nvSpPr>
        <p:spPr>
          <a:xfrm>
            <a:off x="415680" y="149241"/>
            <a:ext cx="11359680" cy="1292640"/>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US" sz="5865" b="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br>
              <a:rPr lang="en-US" sz="1865" dirty="0">
                <a:solidFill>
                  <a:srgbClr val="000000"/>
                </a:solidFill>
                <a:latin typeface="Arial" panose="020B0604020202020204"/>
                <a:ea typeface="Arial" panose="020B0604020202020204"/>
                <a:cs typeface="Arial" panose="020B0604020202020204"/>
                <a:sym typeface="Arial" panose="020B0604020202020204"/>
              </a:rPr>
            </a:b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3"/>
          <p:cNvSpPr/>
          <p:nvPr/>
        </p:nvSpPr>
        <p:spPr>
          <a:xfrm>
            <a:off x="415680" y="1306661"/>
            <a:ext cx="11195073" cy="4945920"/>
          </a:xfrm>
          <a:prstGeom prst="rect">
            <a:avLst/>
          </a:prstGeom>
          <a:noFill/>
          <a:ln>
            <a:noFill/>
          </a:ln>
        </p:spPr>
        <p:txBody>
          <a:bodyPr spcFirstLastPara="1" wrap="square" lIns="121900" tIns="121900" rIns="121900" bIns="121900" anchor="t" anchorCtr="0">
            <a:noAutofit/>
          </a:bodyPr>
          <a:lstStyle/>
          <a:p>
            <a:pPr marL="342900" indent="-342900" fontAlgn="base">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Our project harnesses the power of Generative Adversarial Networks (GANs) for image generation and up scaling.</a:t>
            </a: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By employing GANs, we aim to generate visually compelling images and enhance low-resolution images to higher quality. </a:t>
            </a: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Leveraging advanced deep learning techniques, our approach promises to deliver remarkable results in creating lifelike images, preserving cherished memories, and enhancing visual content. </a:t>
            </a: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GB" sz="23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Through this endeavour, we strive to contribute to the advancement of image processing technology, offering accessible solutions for diverse applications in photography, art, and digital media.</a:t>
            </a:r>
            <a:endParaRPr lang="en-GB" sz="2300" dirty="0">
              <a:latin typeface="Times New Roman" panose="02020603050405020304" pitchFamily="18" charset="0"/>
              <a:cs typeface="Times New Roman" panose="02020603050405020304" pitchFamily="18" charset="0"/>
            </a:endParaRPr>
          </a:p>
          <a:p>
            <a:pPr fontAlgn="base"/>
            <a:endParaRPr lang="en-GB"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p:nvPr/>
        </p:nvSpPr>
        <p:spPr>
          <a:xfrm>
            <a:off x="415680" y="407040"/>
            <a:ext cx="11359680" cy="948960"/>
          </a:xfrm>
          <a:prstGeom prst="rect">
            <a:avLst/>
          </a:prstGeom>
          <a:noFill/>
          <a:ln>
            <a:noFill/>
          </a:ln>
        </p:spPr>
        <p:txBody>
          <a:bodyPr spcFirstLastPara="1" wrap="square" lIns="121900" tIns="121900" rIns="121900" bIns="121900" anchor="t" anchorCtr="0">
            <a:noAutofit/>
          </a:bodyPr>
          <a:lstStyle/>
          <a:p>
            <a:pPr algn="ctr" defTabSz="1219200">
              <a:buClr>
                <a:srgbClr val="000000"/>
              </a:buClr>
              <a:buSzPts val="4400"/>
              <a:defRPr/>
            </a:pPr>
            <a:r>
              <a:rPr lang="en-US" sz="5865" b="1" u="sng" kern="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a:t>
            </a:r>
            <a:br>
              <a:rPr lang="en-US" sz="1865" kern="0" dirty="0">
                <a:solidFill>
                  <a:srgbClr val="000000"/>
                </a:solidFill>
                <a:latin typeface="Arial" panose="020B0604020202020204"/>
                <a:ea typeface="Arial" panose="020B0604020202020204"/>
                <a:cs typeface="Arial" panose="020B0604020202020204"/>
                <a:sym typeface="Arial" panose="020B0604020202020204"/>
              </a:rPr>
            </a:br>
            <a:endParaRPr sz="2400" kern="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4"/>
          <p:cNvSpPr/>
          <p:nvPr/>
        </p:nvSpPr>
        <p:spPr>
          <a:xfrm>
            <a:off x="415680" y="1536480"/>
            <a:ext cx="11359680" cy="4554240"/>
          </a:xfrm>
          <a:prstGeom prst="rect">
            <a:avLst/>
          </a:prstGeom>
          <a:solidFill>
            <a:srgbClr val="FFFFFF"/>
          </a:solidFill>
          <a:ln>
            <a:noFill/>
          </a:ln>
        </p:spPr>
        <p:txBody>
          <a:bodyPr spcFirstLastPara="1" wrap="square" lIns="121900" tIns="121900" rIns="121900" bIns="121900" anchor="ctr" anchorCtr="0">
            <a:noAutofit/>
          </a:bodyPr>
          <a:lstStyle/>
          <a:p>
            <a:pPr defTabSz="1219200">
              <a:buClr>
                <a:srgbClr val="000000"/>
              </a:buClr>
              <a:buSzPts val="1400"/>
              <a:defRPr/>
            </a:pPr>
            <a:endParaRPr sz="1865" kern="0" dirty="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29" name="Google Shape;129;p4"/>
          <p:cNvGraphicFramePr/>
          <p:nvPr/>
        </p:nvGraphicFramePr>
        <p:xfrm>
          <a:off x="396236" y="1536480"/>
          <a:ext cx="11551924" cy="4191028"/>
        </p:xfrm>
        <a:graphic>
          <a:graphicData uri="http://schemas.openxmlformats.org/drawingml/2006/table">
            <a:tbl>
              <a:tblPr>
                <a:noFill/>
              </a:tblPr>
              <a:tblGrid>
                <a:gridCol w="907413"/>
                <a:gridCol w="1210402"/>
                <a:gridCol w="2534243"/>
                <a:gridCol w="1870666"/>
                <a:gridCol w="2438400"/>
                <a:gridCol w="2590800"/>
              </a:tblGrid>
              <a:tr h="296274">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S.NO</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dirty="0">
                          <a:latin typeface="Times New Roman" panose="02020603050405020304"/>
                          <a:ea typeface="Times New Roman" panose="02020603050405020304"/>
                          <a:cs typeface="Times New Roman" panose="02020603050405020304"/>
                          <a:sym typeface="Times New Roman" panose="02020603050405020304"/>
                        </a:rPr>
                        <a:t>YEAR</a:t>
                      </a:r>
                      <a:endParaRPr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1900" b="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TITLE</a:t>
                      </a:r>
                      <a:endParaRPr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AUTHOR</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MERITS</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DEMERITS</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r>
              <a:tr h="272124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0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19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9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50000"/>
                        </a:lnSpc>
                        <a:spcBef>
                          <a:spcPts val="0"/>
                        </a:spcBef>
                        <a:spcAft>
                          <a:spcPts val="0"/>
                        </a:spcAft>
                        <a:buClr>
                          <a:srgbClr val="000000"/>
                        </a:buClr>
                        <a:buSzPts val="2000"/>
                        <a:buFont typeface="Arial" panose="020B0604020202020204"/>
                        <a:buNone/>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2024</a:t>
                      </a:r>
                      <a:endParaRPr sz="2100" b="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GB" sz="2000" dirty="0"/>
                        <a:t>Model-Guided Generative Adversarial Networks for Unsupervised Fine-Grained Image Generation</a:t>
                      </a:r>
                      <a:br>
                        <a:rPr lang="en-US" sz="2400" b="0" u="none" strike="noStrike" cap="none" dirty="0">
                          <a:latin typeface="Times New Roman" panose="02020603050405020304"/>
                          <a:ea typeface="Times New Roman" panose="02020603050405020304"/>
                          <a:cs typeface="Times New Roman" panose="02020603050405020304"/>
                          <a:sym typeface="Times New Roman" panose="02020603050405020304"/>
                        </a:rPr>
                      </a:br>
                      <a:br>
                        <a:rPr lang="en-US" sz="2400" b="0" u="none" strike="noStrike" cap="none" dirty="0">
                          <a:latin typeface="Times New Roman" panose="02020603050405020304"/>
                          <a:ea typeface="Times New Roman" panose="02020603050405020304"/>
                          <a:cs typeface="Times New Roman" panose="02020603050405020304"/>
                          <a:sym typeface="Times New Roman" panose="02020603050405020304"/>
                        </a:rPr>
                      </a:br>
                      <a:br>
                        <a:rPr lang="en-US" sz="2400" b="0" u="none" strike="noStrike" cap="none" dirty="0">
                          <a:latin typeface="Times New Roman" panose="02020603050405020304"/>
                          <a:ea typeface="Times New Roman" panose="02020603050405020304"/>
                          <a:cs typeface="Times New Roman" panose="02020603050405020304"/>
                          <a:sym typeface="Times New Roman" panose="02020603050405020304"/>
                        </a:rPr>
                      </a:br>
                      <a:endParaRPr sz="24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br>
                        <a:rPr lang="en-US" sz="2400" b="0" u="none" strike="noStrike" cap="none" dirty="0">
                          <a:latin typeface="Times New Roman" panose="02020603050405020304"/>
                          <a:ea typeface="Times New Roman" panose="02020603050405020304"/>
                          <a:cs typeface="Times New Roman" panose="02020603050405020304"/>
                          <a:sym typeface="Times New Roman" panose="02020603050405020304"/>
                        </a:rPr>
                      </a:br>
                      <a:endParaRPr sz="24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IN" sz="2000" dirty="0"/>
                        <a:t>Jian Xiao</a:t>
                      </a:r>
                      <a:r>
                        <a:rPr lang="en-US" sz="20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IN" sz="2000" dirty="0"/>
                        <a:t>Xiaojun Bi</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Structured approach</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Real data training </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Guided generation</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Attention mechanism</a:t>
                      </a:r>
                      <a:r>
                        <a:rPr lang="en-US" sz="20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sz="19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100"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br>
                        <a:rPr lang="en-US" sz="2100" u="none"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1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1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Complexity</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Potential overfitting</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Training overhead</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Hyper parameter tuning</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Performance variability.</a:t>
                      </a:r>
                      <a:endParaRPr sz="24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p:nvPr/>
        </p:nvSpPr>
        <p:spPr>
          <a:xfrm>
            <a:off x="760800" y="794880"/>
            <a:ext cx="10598880" cy="5453280"/>
          </a:xfrm>
          <a:prstGeom prst="rect">
            <a:avLst/>
          </a:prstGeom>
          <a:no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41" name="Google Shape;141;p6"/>
          <p:cNvGraphicFramePr/>
          <p:nvPr/>
        </p:nvGraphicFramePr>
        <p:xfrm>
          <a:off x="276659" y="167401"/>
          <a:ext cx="11567162" cy="6453466"/>
        </p:xfrm>
        <a:graphic>
          <a:graphicData uri="http://schemas.openxmlformats.org/drawingml/2006/table">
            <a:tbl>
              <a:tblPr>
                <a:noFill/>
              </a:tblPr>
              <a:tblGrid>
                <a:gridCol w="855431"/>
                <a:gridCol w="1095290"/>
                <a:gridCol w="2788920"/>
                <a:gridCol w="2054349"/>
                <a:gridCol w="2417578"/>
                <a:gridCol w="2355594"/>
              </a:tblGrid>
              <a:tr h="1054421">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S.NO</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900" b="1" u="none" strike="noStrike" cap="none" dirty="0">
                          <a:latin typeface="Times New Roman" panose="02020603050405020304"/>
                          <a:ea typeface="Times New Roman" panose="02020603050405020304"/>
                          <a:cs typeface="Times New Roman" panose="02020603050405020304"/>
                          <a:sym typeface="Times New Roman" panose="02020603050405020304"/>
                        </a:rPr>
                        <a:t>YEAR</a:t>
                      </a:r>
                      <a:endParaRPr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TITLE</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AUTHOR</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MERITS</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DEMERITS</a:t>
                      </a:r>
                      <a:endParaRPr sz="19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120000" marR="120000" marT="60967" marB="609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r>
              <a:tr h="2507853">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400" u="none" strike="noStrike" cap="none" dirty="0">
                          <a:latin typeface="Times New Roman" panose="02020603050405020304"/>
                          <a:ea typeface="Times New Roman" panose="02020603050405020304"/>
                          <a:cs typeface="Times New Roman" panose="02020603050405020304"/>
                          <a:sym typeface="Times New Roman" panose="02020603050405020304"/>
                        </a:rPr>
                        <a:t>2.</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IN" sz="21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endParaRPr sz="21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1000"/>
                        </a:spcBef>
                        <a:spcAft>
                          <a:spcPts val="0"/>
                        </a:spcAft>
                        <a:buClr>
                          <a:srgbClr val="000000"/>
                        </a:buClr>
                        <a:buSzPts val="2000"/>
                        <a:buFont typeface="Arial" panose="020B0604020202020204"/>
                        <a:buNone/>
                      </a:pPr>
                      <a:r>
                        <a:rPr lang="en-GB" sz="2000" dirty="0"/>
                        <a:t>ProfileSR-GAN: A GAN Based Super-Resolution Method for Generating High-Resolution Load Profiles</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IN" sz="2000" dirty="0"/>
                        <a:t>Lidong Song </a:t>
                      </a:r>
                      <a:endParaRPr lang="en-IN" sz="2000" dirty="0"/>
                    </a:p>
                    <a:p>
                      <a:pPr marL="0" marR="0" lvl="0" indent="0" algn="l" rtl="0">
                        <a:lnSpc>
                          <a:spcPct val="100000"/>
                        </a:lnSpc>
                        <a:spcBef>
                          <a:spcPts val="0"/>
                        </a:spcBef>
                        <a:spcAft>
                          <a:spcPts val="0"/>
                        </a:spcAft>
                        <a:buNone/>
                      </a:pPr>
                      <a:r>
                        <a:rPr lang="en-IN" sz="2000" dirty="0"/>
                        <a:t>Yiyan Li </a:t>
                      </a:r>
                      <a:endParaRPr lang="en-IN" sz="2000" dirty="0"/>
                    </a:p>
                    <a:p>
                      <a:pPr marL="0" marR="0" lvl="0" indent="0" algn="l" rtl="0">
                        <a:lnSpc>
                          <a:spcPct val="100000"/>
                        </a:lnSpc>
                        <a:spcBef>
                          <a:spcPts val="0"/>
                        </a:spcBef>
                        <a:spcAft>
                          <a:spcPts val="0"/>
                        </a:spcAft>
                        <a:buNone/>
                      </a:pPr>
                      <a:r>
                        <a:rPr lang="en-IN" sz="2000" dirty="0"/>
                        <a:t>Ning Lu</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r>
                        <a:rPr lang="en-IN" sz="2000" b="0" i="0" kern="1200" dirty="0">
                          <a:solidFill>
                            <a:schemeClr val="tx1"/>
                          </a:solidFill>
                          <a:effectLst/>
                          <a:latin typeface="+mn-lt"/>
                          <a:ea typeface="+mn-ea"/>
                          <a:cs typeface="+mn-cs"/>
                        </a:rPr>
                        <a:t>Improved Accuracy</a:t>
                      </a:r>
                      <a:endParaRPr lang="en-IN"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r>
                        <a:rPr lang="en-IN" sz="2000" b="0" i="0" kern="1200" dirty="0">
                          <a:solidFill>
                            <a:schemeClr val="tx1"/>
                          </a:solidFill>
                          <a:effectLst/>
                          <a:latin typeface="+mn-lt"/>
                          <a:ea typeface="+mn-ea"/>
                          <a:cs typeface="+mn-cs"/>
                        </a:rPr>
                        <a:t>Enhanced Downstream Tasks</a:t>
                      </a:r>
                      <a:endParaRPr lang="en-IN" sz="2400" b="0" i="0" kern="1200" dirty="0">
                        <a:solidFill>
                          <a:schemeClr val="tx1"/>
                        </a:solidFill>
                        <a:effectLst/>
                        <a:latin typeface="+mn-lt"/>
                        <a:ea typeface="+mn-ea"/>
                        <a:cs typeface="+mn-cs"/>
                      </a:endParaRPr>
                    </a:p>
                    <a:p>
                      <a:pPr marL="0" marR="0" lvl="0" indent="0" algn="l" rtl="0">
                        <a:lnSpc>
                          <a:spcPct val="100000"/>
                        </a:lnSpc>
                        <a:spcBef>
                          <a:spcPts val="0"/>
                        </a:spcBef>
                        <a:spcAft>
                          <a:spcPts val="0"/>
                        </a:spcAft>
                        <a:buClr>
                          <a:srgbClr val="000000"/>
                        </a:buClr>
                        <a:buSzPts val="2000"/>
                        <a:buFont typeface="Arial" panose="020B0604020202020204"/>
                        <a:buNone/>
                      </a:pPr>
                      <a:endParaRPr sz="28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Font typeface="Arial" panose="020B0604020202020204" pitchFamily="34" charset="0"/>
                        <a:buChar char="•"/>
                      </a:pPr>
                      <a:r>
                        <a:rPr lang="en-GB" sz="2000" b="0" i="0" kern="1200" dirty="0">
                          <a:solidFill>
                            <a:schemeClr val="tx1"/>
                          </a:solidFill>
                          <a:effectLst/>
                          <a:latin typeface="+mn-lt"/>
                          <a:ea typeface="+mn-ea"/>
                          <a:cs typeface="+mn-cs"/>
                        </a:rPr>
                        <a:t>Potential complexity in implementation and dependency on weather data for accurate load profile generation.</a:t>
                      </a:r>
                      <a:endParaRPr sz="28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CCCCC"/>
                    </a:solidFill>
                  </a:tcPr>
                </a:tc>
              </a:tr>
              <a:tr h="2716845">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400" u="none" strike="noStrike" cap="none" dirty="0">
                          <a:latin typeface="Times New Roman" panose="02020603050405020304"/>
                          <a:ea typeface="Times New Roman" panose="02020603050405020304"/>
                          <a:cs typeface="Times New Roman" panose="02020603050405020304"/>
                          <a:sym typeface="Times New Roman" panose="02020603050405020304"/>
                        </a:rPr>
                        <a:t>3.</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IN" sz="21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endParaRPr sz="21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1000"/>
                        </a:spcBef>
                        <a:spcAft>
                          <a:spcPts val="0"/>
                        </a:spcAft>
                        <a:buClr>
                          <a:srgbClr val="000000"/>
                        </a:buClr>
                        <a:buSzPts val="2000"/>
                        <a:buFont typeface="Arial" panose="020B0604020202020204"/>
                        <a:buNone/>
                      </a:pPr>
                      <a:r>
                        <a:rPr lang="en-GB" sz="2000" dirty="0"/>
                        <a:t>A Review: Generative Adversarial Networks</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None/>
                      </a:pPr>
                      <a:r>
                        <a:rPr lang="en-IN" sz="2000" dirty="0"/>
                        <a:t>Liang Gonog</a:t>
                      </a:r>
                      <a:endParaRPr lang="en-IN" sz="2000" dirty="0"/>
                    </a:p>
                    <a:p>
                      <a:pPr marL="0" marR="0" lvl="0" indent="0" algn="l" rtl="0">
                        <a:lnSpc>
                          <a:spcPct val="100000"/>
                        </a:lnSpc>
                        <a:spcBef>
                          <a:spcPts val="0"/>
                        </a:spcBef>
                        <a:spcAft>
                          <a:spcPts val="0"/>
                        </a:spcAft>
                        <a:buNone/>
                      </a:pPr>
                      <a:r>
                        <a:rPr lang="en-IN" sz="2000" dirty="0"/>
                        <a:t>Yimin Zhou</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r>
                        <a:rPr lang="en-GB" sz="2000" b="0" i="0" kern="1200" dirty="0">
                          <a:solidFill>
                            <a:schemeClr val="tx1"/>
                          </a:solidFill>
                          <a:effectLst/>
                          <a:latin typeface="+mn-lt"/>
                          <a:ea typeface="+mn-ea"/>
                          <a:cs typeface="+mn-cs"/>
                        </a:rPr>
                        <a:t>Sampling or generating is direct. </a:t>
                      </a:r>
                      <a:endParaRPr lang="en-GB" sz="2000" b="0" i="0" kern="1200" dirty="0">
                        <a:solidFill>
                          <a:schemeClr val="tx1"/>
                        </a:solidFill>
                        <a:effectLst/>
                        <a:latin typeface="+mn-lt"/>
                        <a:ea typeface="+mn-ea"/>
                        <a:cs typeface="+mn-cs"/>
                      </a:endParaRPr>
                    </a:p>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r>
                        <a:rPr lang="en-GB" sz="2000" b="0" i="0" kern="1200" dirty="0">
                          <a:solidFill>
                            <a:schemeClr val="tx1"/>
                          </a:solidFill>
                          <a:effectLst/>
                          <a:latin typeface="+mn-lt"/>
                          <a:ea typeface="+mn-ea"/>
                          <a:cs typeface="+mn-cs"/>
                        </a:rPr>
                        <a:t>Training excludes Maximum Likelihood estimation.</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342900" marR="0" lvl="0" indent="-342900" algn="l" rtl="0">
                        <a:lnSpc>
                          <a:spcPct val="100000"/>
                        </a:lnSpc>
                        <a:spcBef>
                          <a:spcPts val="0"/>
                        </a:spcBef>
                        <a:spcAft>
                          <a:spcPts val="0"/>
                        </a:spcAft>
                        <a:buFont typeface="Arial" panose="020B0604020202020204" pitchFamily="34" charset="0"/>
                        <a:buChar char="•"/>
                      </a:pPr>
                      <a:r>
                        <a:rPr lang="en-IN" sz="2000" dirty="0"/>
                        <a:t>Probability Distribution is Implicit .</a:t>
                      </a:r>
                      <a:endParaRPr lang="en-IN" sz="2000" dirty="0"/>
                    </a:p>
                    <a:p>
                      <a:pPr marL="342900" marR="0" lvl="0" indent="-342900" algn="l" rtl="0">
                        <a:lnSpc>
                          <a:spcPct val="100000"/>
                        </a:lnSpc>
                        <a:spcBef>
                          <a:spcPts val="0"/>
                        </a:spcBef>
                        <a:spcAft>
                          <a:spcPts val="0"/>
                        </a:spcAft>
                        <a:buFont typeface="Arial" panose="020B0604020202020204" pitchFamily="34" charset="0"/>
                        <a:buChar char="•"/>
                      </a:pPr>
                      <a:r>
                        <a:rPr lang="en-IN" sz="2000" dirty="0"/>
                        <a:t>Training is Hard</a:t>
                      </a:r>
                      <a:r>
                        <a:rPr lang="en-IN" sz="2000" baseline="0" dirty="0"/>
                        <a:t> and  </a:t>
                      </a:r>
                      <a:r>
                        <a:rPr lang="en-IN" sz="2000" dirty="0"/>
                        <a:t>Non-Convergent.</a:t>
                      </a:r>
                      <a:endParaRPr sz="20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121900" marR="121900" marT="121900" marB="121900">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p:nvPr/>
        </p:nvSpPr>
        <p:spPr>
          <a:xfrm>
            <a:off x="415680" y="354764"/>
            <a:ext cx="11359680" cy="1126080"/>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US" sz="5865" b="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SYSTEM</a:t>
            </a:r>
            <a:br>
              <a:rPr lang="en-US" sz="1865" dirty="0">
                <a:solidFill>
                  <a:srgbClr val="000000"/>
                </a:solidFill>
                <a:latin typeface="Arial" panose="020B0604020202020204"/>
                <a:ea typeface="Arial" panose="020B0604020202020204"/>
                <a:cs typeface="Arial" panose="020B0604020202020204"/>
                <a:sym typeface="Arial" panose="020B0604020202020204"/>
              </a:rPr>
            </a:b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0"/>
          <p:cNvSpPr/>
          <p:nvPr/>
        </p:nvSpPr>
        <p:spPr>
          <a:xfrm>
            <a:off x="415680" y="1161868"/>
            <a:ext cx="11359680" cy="5569920"/>
          </a:xfrm>
          <a:prstGeom prst="rect">
            <a:avLst/>
          </a:prstGeom>
          <a:noFill/>
          <a:ln>
            <a:noFill/>
          </a:ln>
        </p:spPr>
        <p:txBody>
          <a:bodyPr spcFirstLastPara="1" wrap="square" lIns="121900" tIns="121900" rIns="121900" bIns="121900" anchor="t" anchorCtr="0">
            <a:noAutofit/>
          </a:bodyPr>
          <a:lstStyle/>
          <a:p>
            <a:pPr marL="592455" indent="-287655" algn="just">
              <a:lnSpc>
                <a:spcPct val="150000"/>
              </a:lnSpc>
              <a:buClr>
                <a:srgbClr val="595959"/>
              </a:buClr>
              <a:buSzPts val="2000"/>
            </a:pPr>
            <a:endParaRPr sz="2665"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10"/>
          <p:cNvSpPr/>
          <p:nvPr/>
        </p:nvSpPr>
        <p:spPr>
          <a:xfrm>
            <a:off x="368592" y="1551798"/>
            <a:ext cx="11453856" cy="5109036"/>
          </a:xfrm>
          <a:prstGeom prst="rect">
            <a:avLst/>
          </a:prstGeom>
          <a:noFill/>
          <a:ln>
            <a:noFill/>
          </a:ln>
        </p:spPr>
        <p:txBody>
          <a:bodyPr spcFirstLastPara="1" wrap="square" lIns="121900" tIns="60933" rIns="121900" bIns="60933" anchor="t" anchorCtr="0">
            <a:spAutoFit/>
          </a:bodyPr>
          <a:lstStyle/>
          <a:p>
            <a:pPr marL="457200" indent="-457200" fontAlgn="base">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Traditional Image Processing Methods: While traditional methods like interpolation techniques can upscale images, they often result in loss of detail and produce unrealistic outputs.</a:t>
            </a:r>
            <a:endParaRPr lang="en-US" sz="2400" dirty="0">
              <a:effectLst/>
              <a:latin typeface="Times New Roman" panose="02020603050405020304" pitchFamily="18" charset="0"/>
              <a:ea typeface="Times New Roman" panose="02020603050405020304" pitchFamily="18" charset="0"/>
            </a:endParaRPr>
          </a:p>
          <a:p>
            <a:pPr marL="457200" indent="-457200" fontAlgn="base">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Conventional GAN Implementations: Many existing GAN implementations lack user-friendly interfaces and robust training mechanisms, making them challenging to use effectively. </a:t>
            </a:r>
            <a:endParaRPr lang="en-US" sz="2400" dirty="0">
              <a:effectLst/>
              <a:latin typeface="Times New Roman" panose="02020603050405020304" pitchFamily="18" charset="0"/>
              <a:ea typeface="Times New Roman" panose="02020603050405020304" pitchFamily="18" charset="0"/>
            </a:endParaRPr>
          </a:p>
          <a:p>
            <a:pPr marL="457200" indent="-457200" fontAlgn="base">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Manual Image Enhancement Techniques: Manual image enhancement techniques require expertise and are often time-consuming, limiting their practicality in real-world applications.</a:t>
            </a: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US" sz="5865" b="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SYSTEM</a:t>
            </a:r>
            <a:br>
              <a:rPr lang="en-US" sz="1865" dirty="0">
                <a:solidFill>
                  <a:srgbClr val="000000"/>
                </a:solidFill>
                <a:latin typeface="Arial" panose="020B0604020202020204"/>
                <a:ea typeface="Arial" panose="020B0604020202020204"/>
                <a:cs typeface="Arial" panose="020B0604020202020204"/>
                <a:sym typeface="Arial" panose="020B0604020202020204"/>
              </a:rPr>
            </a:b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1"/>
          <p:cNvSpPr/>
          <p:nvPr/>
        </p:nvSpPr>
        <p:spPr>
          <a:xfrm>
            <a:off x="415680" y="1536480"/>
            <a:ext cx="11359600" cy="4554400"/>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1"/>
          <p:cNvSpPr/>
          <p:nvPr/>
        </p:nvSpPr>
        <p:spPr>
          <a:xfrm>
            <a:off x="415680" y="1449050"/>
            <a:ext cx="11359680" cy="4555039"/>
          </a:xfrm>
          <a:prstGeom prst="rect">
            <a:avLst/>
          </a:prstGeom>
          <a:noFill/>
          <a:ln>
            <a:noFill/>
          </a:ln>
        </p:spPr>
        <p:txBody>
          <a:bodyPr spcFirstLastPara="1" wrap="square" lIns="121900" tIns="60933" rIns="121900" bIns="60933" anchor="t" anchorCtr="0">
            <a:spAutoFit/>
          </a:bodyPr>
          <a:lstStyle/>
          <a:p>
            <a:pPr marL="609600" indent="-474345" algn="just">
              <a:lnSpc>
                <a:spcPct val="150000"/>
              </a:lnSpc>
              <a:buClr>
                <a:srgbClr val="000000"/>
              </a:buClr>
              <a:buSzPts val="2000"/>
              <a:buFont typeface="Times New Roman" panose="02020603050405020304"/>
              <a:buChar char="●"/>
            </a:pPr>
            <a:r>
              <a:rPr lang="en-GB" sz="2400" dirty="0">
                <a:latin typeface="Times New Roman" panose="02020603050405020304" pitchFamily="18" charset="0"/>
                <a:cs typeface="Times New Roman" panose="02020603050405020304" pitchFamily="18" charset="0"/>
              </a:rPr>
              <a:t>Our proposed system taps into the potential of Generative Adversarial Networks (GANs) to transform image generation and up scaling. </a:t>
            </a:r>
            <a:endParaRPr lang="en-GB" sz="2400" dirty="0">
              <a:latin typeface="Times New Roman" panose="02020603050405020304" pitchFamily="18" charset="0"/>
              <a:cs typeface="Times New Roman" panose="02020603050405020304" pitchFamily="18" charset="0"/>
            </a:endParaRPr>
          </a:p>
          <a:p>
            <a:pPr marL="609600" indent="-474345" algn="just">
              <a:lnSpc>
                <a:spcPct val="150000"/>
              </a:lnSpc>
              <a:buClr>
                <a:srgbClr val="000000"/>
              </a:buClr>
              <a:buSzPts val="2000"/>
              <a:buFont typeface="Times New Roman" panose="02020603050405020304"/>
              <a:buChar char="●"/>
            </a:pPr>
            <a:r>
              <a:rPr lang="en-GB" sz="2400" dirty="0">
                <a:latin typeface="Times New Roman" panose="02020603050405020304" pitchFamily="18" charset="0"/>
                <a:cs typeface="Times New Roman" panose="02020603050405020304" pitchFamily="18" charset="0"/>
              </a:rPr>
              <a:t>By diving into deep learning, our method allows for creating top-notch images automatically, enhancing low-res images with precision, and reviving old or battered photos accurately. </a:t>
            </a:r>
            <a:endParaRPr lang="en-GB" sz="2400" dirty="0">
              <a:latin typeface="Times New Roman" panose="02020603050405020304" pitchFamily="18" charset="0"/>
              <a:cs typeface="Times New Roman" panose="02020603050405020304" pitchFamily="18" charset="0"/>
            </a:endParaRPr>
          </a:p>
          <a:p>
            <a:pPr marL="609600" indent="-474345" algn="just">
              <a:lnSpc>
                <a:spcPct val="150000"/>
              </a:lnSpc>
              <a:buClr>
                <a:srgbClr val="000000"/>
              </a:buClr>
              <a:buSzPts val="2000"/>
              <a:buFont typeface="Times New Roman" panose="02020603050405020304"/>
              <a:buChar char="●"/>
            </a:pPr>
            <a:r>
              <a:rPr lang="en-GB" sz="2400" dirty="0">
                <a:latin typeface="Times New Roman" panose="02020603050405020304" pitchFamily="18" charset="0"/>
                <a:cs typeface="Times New Roman" panose="02020603050405020304" pitchFamily="18" charset="0"/>
              </a:rPr>
              <a:t>Through user-friendly interfaces and clever algorithms, we aim to offer a simple yet powerful toolset that surpasses traditional methods, bringing advanced image processing and restoration within reach for everyone.</a:t>
            </a: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p:nvPr/>
        </p:nvSpPr>
        <p:spPr>
          <a:xfrm>
            <a:off x="415680" y="186886"/>
            <a:ext cx="11359680" cy="1022513"/>
          </a:xfrm>
          <a:prstGeom prst="rect">
            <a:avLst/>
          </a:prstGeom>
          <a:noFill/>
          <a:ln>
            <a:noFill/>
          </a:ln>
        </p:spPr>
        <p:txBody>
          <a:bodyPr spcFirstLastPara="1" wrap="square" lIns="121900" tIns="121900" rIns="121900" bIns="121900" anchor="t" anchorCtr="0">
            <a:noAutofit/>
          </a:bodyPr>
          <a:lstStyle/>
          <a:p>
            <a:pPr algn="ctr">
              <a:buClr>
                <a:srgbClr val="000000"/>
              </a:buClr>
              <a:buSzPts val="4400"/>
            </a:pPr>
            <a:r>
              <a:rPr lang="en-US" sz="6000" b="1" u="sng" dirty="0"/>
              <a:t>ARCHITECTURE</a:t>
            </a:r>
            <a:r>
              <a:rPr lang="en-US" sz="6000" b="1" u="sng" spc="-30" dirty="0"/>
              <a:t> </a:t>
            </a:r>
            <a:r>
              <a:rPr lang="en-US" sz="6000" b="1" u="sng" spc="-10" dirty="0"/>
              <a:t>DIAGRAM</a:t>
            </a:r>
            <a:endParaRPr sz="2400" b="1" u="sng"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1"/>
          <p:cNvSpPr/>
          <p:nvPr/>
        </p:nvSpPr>
        <p:spPr>
          <a:xfrm>
            <a:off x="415680" y="1536480"/>
            <a:ext cx="11359600" cy="4554400"/>
          </a:xfrm>
          <a:prstGeom prst="rect">
            <a:avLst/>
          </a:prstGeom>
          <a:noFill/>
          <a:ln>
            <a:noFill/>
          </a:ln>
        </p:spPr>
        <p:txBody>
          <a:bodyPr spcFirstLastPara="1" wrap="square" lIns="121900" tIns="121900" rIns="121900" bIns="121900" anchor="t" anchorCtr="0">
            <a:noAutofit/>
          </a:bodyPr>
          <a:lstStyle/>
          <a:p>
            <a:pPr algn="just">
              <a:spcBef>
                <a:spcPts val="1600"/>
              </a:spcBef>
              <a:buClr>
                <a:srgbClr val="000000"/>
              </a:buClr>
              <a:buSzPts val="2000"/>
            </a:pPr>
            <a:endParaRPr sz="2665" dirty="0">
              <a:solidFill>
                <a:srgbClr val="595959"/>
              </a:solidFill>
              <a:latin typeface="Times New Roman" panose="02020603050405020304"/>
              <a:ea typeface="Times New Roman" panose="02020603050405020304"/>
              <a:cs typeface="Times New Roman" panose="02020603050405020304"/>
              <a:sym typeface="Times New Roman" panose="02020603050405020304"/>
            </a:endParaRPr>
          </a:p>
          <a:p>
            <a:pPr algn="just">
              <a:buClr>
                <a:srgbClr val="000000"/>
              </a:buClr>
              <a:buSzPts val="1800"/>
            </a:pP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5422" y="1649518"/>
            <a:ext cx="9794943" cy="43283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0438" y="1244376"/>
            <a:ext cx="10058400" cy="40191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6720</Words>
  <Application>WPS Presentation</Application>
  <PresentationFormat>Widescreen</PresentationFormat>
  <Paragraphs>181</Paragraphs>
  <Slides>14</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Times New Roman</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Reddy</dc:creator>
  <cp:lastModifiedBy>onyx6</cp:lastModifiedBy>
  <cp:revision>20</cp:revision>
  <dcterms:created xsi:type="dcterms:W3CDTF">2021-04-14T07:41:00Z</dcterms:created>
  <dcterms:modified xsi:type="dcterms:W3CDTF">2024-05-07T03:57:58Z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B9918C3A7C3048ABAAAF50D9EA5D3CC7_12</vt:lpwstr>
  </property>
  <property fmtid="{D5CDD505-2E9C-101B-9397-08002B2CF9AE}" pid="3" name="KSOProductBuildVer">
    <vt:lpwstr>2057-12.2.0.16909</vt:lpwstr>
  </property>
</Properties>
</file>