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2941"/>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BB8538"/>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1400" b="1" i="1">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BB8538"/>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5143498"/>
          </a:xfrm>
          <a:prstGeom prst="rect">
            <a:avLst/>
          </a:prstGeom>
          <a:blipFill>
            <a:blip r:embed="rId2" cstate="print"/>
            <a:stretch>
              <a:fillRect/>
            </a:stretch>
          </a:blipFill>
        </p:spPr>
        <p:txBody>
          <a:bodyPr wrap="square" lIns="0" tIns="0" rIns="0" bIns="0" rtlCol="0"/>
          <a:lstStyle/>
          <a:p/>
        </p:txBody>
      </p:sp>
      <p:sp>
        <p:nvSpPr>
          <p:cNvPr id="17" name="bg object 17"/>
          <p:cNvSpPr/>
          <p:nvPr/>
        </p:nvSpPr>
        <p:spPr>
          <a:xfrm>
            <a:off x="2240279" y="1408175"/>
            <a:ext cx="4811395" cy="76200"/>
          </a:xfrm>
          <a:custGeom>
            <a:avLst/>
            <a:gdLst/>
            <a:ahLst/>
            <a:cxnLst/>
            <a:rect l="l" t="t" r="r" b="b"/>
            <a:pathLst>
              <a:path w="4811395" h="76200">
                <a:moveTo>
                  <a:pt x="4811141" y="0"/>
                </a:moveTo>
                <a:lnTo>
                  <a:pt x="0" y="0"/>
                </a:lnTo>
                <a:lnTo>
                  <a:pt x="0" y="76200"/>
                </a:lnTo>
                <a:lnTo>
                  <a:pt x="4811141" y="76200"/>
                </a:lnTo>
                <a:lnTo>
                  <a:pt x="4811141" y="0"/>
                </a:lnTo>
                <a:close/>
              </a:path>
            </a:pathLst>
          </a:custGeom>
          <a:solidFill>
            <a:srgbClr val="EEC6CE"/>
          </a:solidFill>
        </p:spPr>
        <p:txBody>
          <a:bodyPr wrap="square" lIns="0" tIns="0" rIns="0" bIns="0" rtlCol="0"/>
          <a:lstStyle/>
          <a:p/>
        </p:txBody>
      </p:sp>
      <p:sp>
        <p:nvSpPr>
          <p:cNvPr id="18" name="bg object 18"/>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p:txBody>
      </p:sp>
      <p:sp>
        <p:nvSpPr>
          <p:cNvPr id="19" name="bg object 19"/>
          <p:cNvSpPr/>
          <p:nvPr/>
        </p:nvSpPr>
        <p:spPr>
          <a:xfrm>
            <a:off x="2232660" y="614172"/>
            <a:ext cx="4819015" cy="793750"/>
          </a:xfrm>
          <a:custGeom>
            <a:avLst/>
            <a:gdLst/>
            <a:ahLst/>
            <a:cxnLst/>
            <a:rect l="l" t="t" r="r" b="b"/>
            <a:pathLst>
              <a:path w="4819015" h="793750">
                <a:moveTo>
                  <a:pt x="4818761" y="0"/>
                </a:moveTo>
                <a:lnTo>
                  <a:pt x="0" y="0"/>
                </a:lnTo>
                <a:lnTo>
                  <a:pt x="0" y="793623"/>
                </a:lnTo>
                <a:lnTo>
                  <a:pt x="4818761" y="793623"/>
                </a:lnTo>
                <a:lnTo>
                  <a:pt x="4818761" y="0"/>
                </a:lnTo>
                <a:close/>
              </a:path>
            </a:pathLst>
          </a:custGeom>
          <a:solidFill>
            <a:srgbClr val="203669"/>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1400" b="1" i="0">
                <a:solidFill>
                  <a:srgbClr val="BB8538"/>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4.png"/><Relationship Id="rId6" Type="http://schemas.openxmlformats.org/officeDocument/2006/relationships/image" Target="../media/image3.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12991" y="0"/>
            <a:ext cx="2731008" cy="5143498"/>
          </a:xfrm>
          <a:prstGeom prst="rect">
            <a:avLst/>
          </a:prstGeom>
          <a:blipFill>
            <a:blip r:embed="rId6" cstate="print"/>
            <a:stretch>
              <a:fillRect/>
            </a:stretch>
          </a:blipFill>
        </p:spPr>
        <p:txBody>
          <a:bodyPr wrap="square" lIns="0" tIns="0" rIns="0" bIns="0" rtlCol="0"/>
          <a:lstStyle/>
          <a:p/>
        </p:txBody>
      </p:sp>
      <p:sp>
        <p:nvSpPr>
          <p:cNvPr id="17" name="bg object 17"/>
          <p:cNvSpPr/>
          <p:nvPr/>
        </p:nvSpPr>
        <p:spPr>
          <a:xfrm>
            <a:off x="0" y="0"/>
            <a:ext cx="9143999" cy="5143498"/>
          </a:xfrm>
          <a:prstGeom prst="rect">
            <a:avLst/>
          </a:prstGeom>
          <a:blipFill>
            <a:blip r:embed="rId7" cstate="print"/>
            <a:stretch>
              <a:fillRect/>
            </a:stretch>
          </a:blipFill>
        </p:spPr>
        <p:txBody>
          <a:bodyPr wrap="square" lIns="0" tIns="0" rIns="0" bIns="0" rtlCol="0"/>
          <a:lstStyle/>
          <a:p/>
        </p:txBody>
      </p:sp>
      <p:sp>
        <p:nvSpPr>
          <p:cNvPr id="18" name="bg object 18"/>
          <p:cNvSpPr/>
          <p:nvPr/>
        </p:nvSpPr>
        <p:spPr>
          <a:xfrm>
            <a:off x="0" y="202692"/>
            <a:ext cx="135890" cy="344170"/>
          </a:xfrm>
          <a:custGeom>
            <a:avLst/>
            <a:gdLst/>
            <a:ahLst/>
            <a:cxnLst/>
            <a:rect l="l" t="t" r="r" b="b"/>
            <a:pathLst>
              <a:path w="135890" h="344170">
                <a:moveTo>
                  <a:pt x="135382" y="0"/>
                </a:moveTo>
                <a:lnTo>
                  <a:pt x="0" y="0"/>
                </a:lnTo>
                <a:lnTo>
                  <a:pt x="0" y="344042"/>
                </a:lnTo>
                <a:lnTo>
                  <a:pt x="135382" y="344042"/>
                </a:lnTo>
                <a:lnTo>
                  <a:pt x="135382" y="0"/>
                </a:lnTo>
                <a:close/>
              </a:path>
            </a:pathLst>
          </a:custGeom>
          <a:solidFill>
            <a:srgbClr val="20366A"/>
          </a:solidFill>
        </p:spPr>
        <p:txBody>
          <a:bodyPr wrap="square" lIns="0" tIns="0" rIns="0" bIns="0" rtlCol="0"/>
          <a:lstStyle/>
          <a:p/>
        </p:txBody>
      </p:sp>
      <p:sp>
        <p:nvSpPr>
          <p:cNvPr id="2" name="Holder 2"/>
          <p:cNvSpPr>
            <a:spLocks noGrp="1"/>
          </p:cNvSpPr>
          <p:nvPr>
            <p:ph type="title"/>
          </p:nvPr>
        </p:nvSpPr>
        <p:spPr>
          <a:xfrm>
            <a:off x="2469514" y="2123313"/>
            <a:ext cx="4204970" cy="452755"/>
          </a:xfrm>
          <a:prstGeom prst="rect">
            <a:avLst/>
          </a:prstGeom>
        </p:spPr>
        <p:txBody>
          <a:bodyPr wrap="square" lIns="0" tIns="0" rIns="0" bIns="0">
            <a:spAutoFit/>
          </a:bodyPr>
          <a:lstStyle>
            <a:lvl1pPr>
              <a:defRPr sz="1400" b="1" i="0">
                <a:solidFill>
                  <a:srgbClr val="BB8538"/>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354279" y="786511"/>
            <a:ext cx="5595620" cy="2280920"/>
          </a:xfrm>
          <a:prstGeom prst="rect">
            <a:avLst/>
          </a:prstGeom>
        </p:spPr>
        <p:txBody>
          <a:bodyPr wrap="square" lIns="0" tIns="0" rIns="0" bIns="0">
            <a:spAutoFit/>
          </a:bodyPr>
          <a:lstStyle>
            <a:lvl1pPr>
              <a:defRPr sz="1400" b="1" i="1">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571"/>
            <a:ext cx="9143999" cy="5134354"/>
          </a:xfrm>
          <a:prstGeom prst="rect">
            <a:avLst/>
          </a:prstGeom>
          <a:blipFill>
            <a:blip r:embed="rId1" cstate="print"/>
            <a:stretch>
              <a:fillRect/>
            </a:stretch>
          </a:blipFill>
        </p:spPr>
        <p:txBody>
          <a:bodyPr wrap="square" lIns="0" tIns="0" rIns="0" bIns="0" rtlCol="0"/>
          <a:lstStyle/>
          <a:p>
            <a:endParaRPr dirty="0"/>
          </a:p>
        </p:txBody>
      </p:sp>
      <p:sp>
        <p:nvSpPr>
          <p:cNvPr id="3" name="object 3"/>
          <p:cNvSpPr/>
          <p:nvPr/>
        </p:nvSpPr>
        <p:spPr>
          <a:xfrm>
            <a:off x="346709" y="3259073"/>
            <a:ext cx="525780" cy="0"/>
          </a:xfrm>
          <a:custGeom>
            <a:avLst/>
            <a:gdLst/>
            <a:ahLst/>
            <a:cxnLst/>
            <a:rect l="l" t="t" r="r" b="b"/>
            <a:pathLst>
              <a:path w="525780">
                <a:moveTo>
                  <a:pt x="0" y="0"/>
                </a:moveTo>
                <a:lnTo>
                  <a:pt x="525767" y="0"/>
                </a:lnTo>
              </a:path>
            </a:pathLst>
          </a:custGeom>
          <a:ln w="28956">
            <a:solidFill>
              <a:srgbClr val="20366A"/>
            </a:solidFill>
          </a:ln>
        </p:spPr>
        <p:txBody>
          <a:bodyPr wrap="square" lIns="0" tIns="0" rIns="0" bIns="0" rtlCol="0"/>
          <a:lstStyle/>
          <a:p>
            <a:endParaRPr dirty="0"/>
          </a:p>
        </p:txBody>
      </p:sp>
      <p:sp>
        <p:nvSpPr>
          <p:cNvPr id="4" name="object 4"/>
          <p:cNvSpPr txBox="1"/>
          <p:nvPr/>
        </p:nvSpPr>
        <p:spPr>
          <a:xfrm>
            <a:off x="352653" y="2692969"/>
            <a:ext cx="2983230" cy="354330"/>
          </a:xfrm>
          <a:prstGeom prst="rect">
            <a:avLst/>
          </a:prstGeom>
        </p:spPr>
        <p:txBody>
          <a:bodyPr vert="horz" wrap="square" lIns="0" tIns="0" rIns="0" bIns="0" rtlCol="0">
            <a:spAutoFit/>
          </a:bodyPr>
          <a:lstStyle/>
          <a:p>
            <a:pPr>
              <a:lnSpc>
                <a:spcPts val="2735"/>
              </a:lnSpc>
            </a:pPr>
            <a:r>
              <a:rPr sz="2400" b="1" spc="-35" dirty="0">
                <a:solidFill>
                  <a:srgbClr val="203669"/>
                </a:solidFill>
                <a:latin typeface="Trebuchet MS" panose="020B0603020202020204"/>
                <a:cs typeface="Trebuchet MS" panose="020B0603020202020204"/>
              </a:rPr>
              <a:t>“Your </a:t>
            </a:r>
            <a:r>
              <a:rPr sz="2400" b="1" spc="-5" dirty="0">
                <a:solidFill>
                  <a:srgbClr val="203669"/>
                </a:solidFill>
                <a:latin typeface="Trebuchet MS" panose="020B0603020202020204"/>
                <a:cs typeface="Trebuchet MS" panose="020B0603020202020204"/>
              </a:rPr>
              <a:t>Project</a:t>
            </a:r>
            <a:r>
              <a:rPr sz="2400" b="1" spc="-375" dirty="0">
                <a:solidFill>
                  <a:srgbClr val="203669"/>
                </a:solidFill>
                <a:latin typeface="Trebuchet MS" panose="020B0603020202020204"/>
                <a:cs typeface="Trebuchet MS" panose="020B0603020202020204"/>
              </a:rPr>
              <a:t> </a:t>
            </a:r>
            <a:r>
              <a:rPr sz="2400" b="1" spc="-20" dirty="0">
                <a:solidFill>
                  <a:srgbClr val="203669"/>
                </a:solidFill>
                <a:latin typeface="Trebuchet MS" panose="020B0603020202020204"/>
                <a:cs typeface="Trebuchet MS" panose="020B0603020202020204"/>
              </a:rPr>
              <a:t>Name”</a:t>
            </a:r>
            <a:endParaRPr sz="2400" dirty="0">
              <a:latin typeface="Trebuchet MS" panose="020B0603020202020204"/>
              <a:cs typeface="Trebuchet MS" panose="020B0603020202020204"/>
            </a:endParaRPr>
          </a:p>
        </p:txBody>
      </p:sp>
      <p:sp>
        <p:nvSpPr>
          <p:cNvPr id="5" name="object 5"/>
          <p:cNvSpPr txBox="1"/>
          <p:nvPr/>
        </p:nvSpPr>
        <p:spPr>
          <a:xfrm>
            <a:off x="339648" y="3378453"/>
            <a:ext cx="1151890" cy="391160"/>
          </a:xfrm>
          <a:prstGeom prst="rect">
            <a:avLst/>
          </a:prstGeom>
        </p:spPr>
        <p:txBody>
          <a:bodyPr vert="horz" wrap="square" lIns="0" tIns="12700" rIns="0" bIns="0" rtlCol="0">
            <a:spAutoFit/>
          </a:bodyPr>
          <a:lstStyle/>
          <a:p>
            <a:pPr marL="12700">
              <a:lnSpc>
                <a:spcPct val="100000"/>
              </a:lnSpc>
              <a:spcBef>
                <a:spcPts val="100"/>
              </a:spcBef>
            </a:pPr>
            <a:r>
              <a:rPr sz="2400" b="1" spc="60" dirty="0">
                <a:solidFill>
                  <a:srgbClr val="203669"/>
                </a:solidFill>
                <a:latin typeface="Trebuchet MS" panose="020B0603020202020204"/>
                <a:cs typeface="Trebuchet MS" panose="020B0603020202020204"/>
              </a:rPr>
              <a:t>Task </a:t>
            </a:r>
            <a:r>
              <a:rPr sz="2400" b="1" dirty="0">
                <a:solidFill>
                  <a:srgbClr val="203669"/>
                </a:solidFill>
                <a:latin typeface="Trebuchet MS" panose="020B0603020202020204"/>
                <a:cs typeface="Trebuchet MS" panose="020B0603020202020204"/>
              </a:rPr>
              <a:t>-</a:t>
            </a:r>
            <a:r>
              <a:rPr sz="2400" b="1" spc="-365" dirty="0">
                <a:solidFill>
                  <a:srgbClr val="203669"/>
                </a:solidFill>
                <a:latin typeface="Trebuchet MS" panose="020B0603020202020204"/>
                <a:cs typeface="Trebuchet MS" panose="020B0603020202020204"/>
              </a:rPr>
              <a:t> </a:t>
            </a:r>
            <a:r>
              <a:rPr sz="2400" b="1" dirty="0">
                <a:solidFill>
                  <a:srgbClr val="203669"/>
                </a:solidFill>
                <a:latin typeface="Trebuchet MS" panose="020B0603020202020204"/>
                <a:cs typeface="Trebuchet MS" panose="020B0603020202020204"/>
              </a:rPr>
              <a:t>1</a:t>
            </a:r>
            <a:endParaRPr sz="2400" dirty="0">
              <a:latin typeface="Trebuchet MS" panose="020B0603020202020204"/>
              <a:cs typeface="Trebuchet MS" panose="020B0603020202020204"/>
            </a:endParaRPr>
          </a:p>
        </p:txBody>
      </p:sp>
      <p:sp>
        <p:nvSpPr>
          <p:cNvPr id="6" name="object 6"/>
          <p:cNvSpPr/>
          <p:nvPr/>
        </p:nvSpPr>
        <p:spPr>
          <a:xfrm>
            <a:off x="3971544" y="0"/>
            <a:ext cx="5172456" cy="5018530"/>
          </a:xfrm>
          <a:prstGeom prst="rect">
            <a:avLst/>
          </a:prstGeom>
          <a:blipFill>
            <a:blip r:embed="rId2" cstate="print"/>
            <a:stretch>
              <a:fillRect/>
            </a:stretch>
          </a:blipFill>
        </p:spPr>
        <p:txBody>
          <a:bodyPr wrap="square" lIns="0" tIns="0" rIns="0" bIns="0" rtlCol="0"/>
          <a:lstStyle/>
          <a:p>
            <a:endParaRPr dirty="0"/>
          </a:p>
        </p:txBody>
      </p:sp>
      <p:sp>
        <p:nvSpPr>
          <p:cNvPr id="7" name="object 7"/>
          <p:cNvSpPr/>
          <p:nvPr/>
        </p:nvSpPr>
        <p:spPr>
          <a:xfrm>
            <a:off x="1245108" y="2438400"/>
            <a:ext cx="2508250" cy="859790"/>
          </a:xfrm>
          <a:custGeom>
            <a:avLst/>
            <a:gdLst/>
            <a:ahLst/>
            <a:cxnLst/>
            <a:rect l="l" t="t" r="r" b="b"/>
            <a:pathLst>
              <a:path w="2508250" h="859789">
                <a:moveTo>
                  <a:pt x="1253998" y="0"/>
                </a:moveTo>
                <a:lnTo>
                  <a:pt x="1185291" y="635"/>
                </a:lnTo>
                <a:lnTo>
                  <a:pt x="1117473" y="2539"/>
                </a:lnTo>
                <a:lnTo>
                  <a:pt x="1050671" y="5587"/>
                </a:lnTo>
                <a:lnTo>
                  <a:pt x="985011" y="9906"/>
                </a:lnTo>
                <a:lnTo>
                  <a:pt x="920622" y="15367"/>
                </a:lnTo>
                <a:lnTo>
                  <a:pt x="857630" y="21970"/>
                </a:lnTo>
                <a:lnTo>
                  <a:pt x="796162" y="29591"/>
                </a:lnTo>
                <a:lnTo>
                  <a:pt x="736091" y="38226"/>
                </a:lnTo>
                <a:lnTo>
                  <a:pt x="677798" y="48006"/>
                </a:lnTo>
                <a:lnTo>
                  <a:pt x="621156" y="58674"/>
                </a:lnTo>
                <a:lnTo>
                  <a:pt x="566292" y="70357"/>
                </a:lnTo>
                <a:lnTo>
                  <a:pt x="513460" y="82931"/>
                </a:lnTo>
                <a:lnTo>
                  <a:pt x="462534" y="96393"/>
                </a:lnTo>
                <a:lnTo>
                  <a:pt x="413892" y="110743"/>
                </a:lnTo>
                <a:lnTo>
                  <a:pt x="367283" y="125856"/>
                </a:lnTo>
                <a:lnTo>
                  <a:pt x="323088" y="141731"/>
                </a:lnTo>
                <a:lnTo>
                  <a:pt x="281304" y="158495"/>
                </a:lnTo>
                <a:lnTo>
                  <a:pt x="241934" y="175894"/>
                </a:lnTo>
                <a:lnTo>
                  <a:pt x="205231" y="194056"/>
                </a:lnTo>
                <a:lnTo>
                  <a:pt x="171195" y="212851"/>
                </a:lnTo>
                <a:lnTo>
                  <a:pt x="111632" y="252222"/>
                </a:lnTo>
                <a:lnTo>
                  <a:pt x="73151" y="285114"/>
                </a:lnTo>
                <a:lnTo>
                  <a:pt x="73151" y="202692"/>
                </a:lnTo>
                <a:lnTo>
                  <a:pt x="27431" y="202692"/>
                </a:lnTo>
                <a:lnTo>
                  <a:pt x="27431" y="340232"/>
                </a:lnTo>
                <a:lnTo>
                  <a:pt x="16408" y="359918"/>
                </a:lnTo>
                <a:lnTo>
                  <a:pt x="7353" y="382777"/>
                </a:lnTo>
                <a:lnTo>
                  <a:pt x="1854" y="406019"/>
                </a:lnTo>
                <a:lnTo>
                  <a:pt x="0" y="429641"/>
                </a:lnTo>
                <a:lnTo>
                  <a:pt x="1854" y="453263"/>
                </a:lnTo>
                <a:lnTo>
                  <a:pt x="7353" y="476504"/>
                </a:lnTo>
                <a:lnTo>
                  <a:pt x="16408" y="499363"/>
                </a:lnTo>
                <a:lnTo>
                  <a:pt x="27431" y="519175"/>
                </a:lnTo>
                <a:lnTo>
                  <a:pt x="27431" y="741933"/>
                </a:lnTo>
                <a:lnTo>
                  <a:pt x="73151" y="741933"/>
                </a:lnTo>
                <a:lnTo>
                  <a:pt x="73151" y="574167"/>
                </a:lnTo>
                <a:lnTo>
                  <a:pt x="86232" y="586486"/>
                </a:lnTo>
                <a:lnTo>
                  <a:pt x="139953" y="627126"/>
                </a:lnTo>
                <a:lnTo>
                  <a:pt x="205231" y="665226"/>
                </a:lnTo>
                <a:lnTo>
                  <a:pt x="241934" y="683387"/>
                </a:lnTo>
                <a:lnTo>
                  <a:pt x="281304" y="700786"/>
                </a:lnTo>
                <a:lnTo>
                  <a:pt x="323088" y="717550"/>
                </a:lnTo>
                <a:lnTo>
                  <a:pt x="367283" y="733425"/>
                </a:lnTo>
                <a:lnTo>
                  <a:pt x="413892" y="748538"/>
                </a:lnTo>
                <a:lnTo>
                  <a:pt x="462534" y="762888"/>
                </a:lnTo>
                <a:lnTo>
                  <a:pt x="513460" y="776351"/>
                </a:lnTo>
                <a:lnTo>
                  <a:pt x="566292" y="788924"/>
                </a:lnTo>
                <a:lnTo>
                  <a:pt x="621156" y="800607"/>
                </a:lnTo>
                <a:lnTo>
                  <a:pt x="677798" y="811276"/>
                </a:lnTo>
                <a:lnTo>
                  <a:pt x="736091" y="821055"/>
                </a:lnTo>
                <a:lnTo>
                  <a:pt x="796162" y="829691"/>
                </a:lnTo>
                <a:lnTo>
                  <a:pt x="857630" y="837438"/>
                </a:lnTo>
                <a:lnTo>
                  <a:pt x="920622" y="843914"/>
                </a:lnTo>
                <a:lnTo>
                  <a:pt x="985011" y="849376"/>
                </a:lnTo>
                <a:lnTo>
                  <a:pt x="1050671" y="853694"/>
                </a:lnTo>
                <a:lnTo>
                  <a:pt x="1117473" y="856742"/>
                </a:lnTo>
                <a:lnTo>
                  <a:pt x="1185291" y="858647"/>
                </a:lnTo>
                <a:lnTo>
                  <a:pt x="1253998" y="859282"/>
                </a:lnTo>
                <a:lnTo>
                  <a:pt x="1322831" y="858647"/>
                </a:lnTo>
                <a:lnTo>
                  <a:pt x="1390649" y="856742"/>
                </a:lnTo>
                <a:lnTo>
                  <a:pt x="1457452" y="853694"/>
                </a:lnTo>
                <a:lnTo>
                  <a:pt x="1523111" y="849376"/>
                </a:lnTo>
                <a:lnTo>
                  <a:pt x="1587373" y="843914"/>
                </a:lnTo>
                <a:lnTo>
                  <a:pt x="1650364" y="837438"/>
                </a:lnTo>
                <a:lnTo>
                  <a:pt x="1711960" y="829691"/>
                </a:lnTo>
                <a:lnTo>
                  <a:pt x="1772030" y="821055"/>
                </a:lnTo>
                <a:lnTo>
                  <a:pt x="1830324" y="811276"/>
                </a:lnTo>
                <a:lnTo>
                  <a:pt x="1886965" y="800607"/>
                </a:lnTo>
                <a:lnTo>
                  <a:pt x="1941829" y="788924"/>
                </a:lnTo>
                <a:lnTo>
                  <a:pt x="1994662" y="776351"/>
                </a:lnTo>
                <a:lnTo>
                  <a:pt x="2045462" y="762888"/>
                </a:lnTo>
                <a:lnTo>
                  <a:pt x="2094229" y="748538"/>
                </a:lnTo>
                <a:lnTo>
                  <a:pt x="2140839" y="733425"/>
                </a:lnTo>
                <a:lnTo>
                  <a:pt x="2185034" y="717550"/>
                </a:lnTo>
                <a:lnTo>
                  <a:pt x="2226817" y="700786"/>
                </a:lnTo>
                <a:lnTo>
                  <a:pt x="2266188" y="683387"/>
                </a:lnTo>
                <a:lnTo>
                  <a:pt x="2302891" y="665226"/>
                </a:lnTo>
                <a:lnTo>
                  <a:pt x="2336927" y="646430"/>
                </a:lnTo>
                <a:lnTo>
                  <a:pt x="2396490" y="607060"/>
                </a:lnTo>
                <a:lnTo>
                  <a:pt x="2444115" y="565404"/>
                </a:lnTo>
                <a:lnTo>
                  <a:pt x="2479166" y="521843"/>
                </a:lnTo>
                <a:lnTo>
                  <a:pt x="2500756" y="476504"/>
                </a:lnTo>
                <a:lnTo>
                  <a:pt x="2508122" y="429641"/>
                </a:lnTo>
                <a:lnTo>
                  <a:pt x="2500756" y="382777"/>
                </a:lnTo>
                <a:lnTo>
                  <a:pt x="2479166" y="337438"/>
                </a:lnTo>
                <a:lnTo>
                  <a:pt x="2444115" y="293877"/>
                </a:lnTo>
                <a:lnTo>
                  <a:pt x="2396490" y="252222"/>
                </a:lnTo>
                <a:lnTo>
                  <a:pt x="2336927" y="212851"/>
                </a:lnTo>
                <a:lnTo>
                  <a:pt x="2302891" y="194056"/>
                </a:lnTo>
                <a:lnTo>
                  <a:pt x="2266188" y="175894"/>
                </a:lnTo>
                <a:lnTo>
                  <a:pt x="2226817" y="158495"/>
                </a:lnTo>
                <a:lnTo>
                  <a:pt x="2185034" y="141731"/>
                </a:lnTo>
                <a:lnTo>
                  <a:pt x="2140839" y="125856"/>
                </a:lnTo>
                <a:lnTo>
                  <a:pt x="2094229" y="110743"/>
                </a:lnTo>
                <a:lnTo>
                  <a:pt x="2045462" y="96393"/>
                </a:lnTo>
                <a:lnTo>
                  <a:pt x="1994662" y="82931"/>
                </a:lnTo>
                <a:lnTo>
                  <a:pt x="1941829" y="70357"/>
                </a:lnTo>
                <a:lnTo>
                  <a:pt x="1886965" y="58674"/>
                </a:lnTo>
                <a:lnTo>
                  <a:pt x="1830324" y="48006"/>
                </a:lnTo>
                <a:lnTo>
                  <a:pt x="1772030" y="38226"/>
                </a:lnTo>
                <a:lnTo>
                  <a:pt x="1711960" y="29591"/>
                </a:lnTo>
                <a:lnTo>
                  <a:pt x="1650364" y="21970"/>
                </a:lnTo>
                <a:lnTo>
                  <a:pt x="1587373" y="15367"/>
                </a:lnTo>
                <a:lnTo>
                  <a:pt x="1523111" y="9906"/>
                </a:lnTo>
                <a:lnTo>
                  <a:pt x="1457452" y="5587"/>
                </a:lnTo>
                <a:lnTo>
                  <a:pt x="1390649" y="2539"/>
                </a:lnTo>
                <a:lnTo>
                  <a:pt x="1322831" y="635"/>
                </a:lnTo>
                <a:lnTo>
                  <a:pt x="1253998" y="0"/>
                </a:lnTo>
                <a:close/>
              </a:path>
            </a:pathLst>
          </a:custGeom>
          <a:solidFill>
            <a:srgbClr val="EBEDEC"/>
          </a:solidFill>
        </p:spPr>
        <p:txBody>
          <a:bodyPr wrap="square" lIns="0" tIns="0" rIns="0" bIns="0" rtlCol="0"/>
          <a:lstStyle/>
          <a:p>
            <a:endParaRPr dirty="0"/>
          </a:p>
        </p:txBody>
      </p:sp>
      <p:sp>
        <p:nvSpPr>
          <p:cNvPr id="8" name="object 8"/>
          <p:cNvSpPr txBox="1"/>
          <p:nvPr/>
        </p:nvSpPr>
        <p:spPr>
          <a:xfrm>
            <a:off x="336804" y="2641092"/>
            <a:ext cx="3416935" cy="410845"/>
          </a:xfrm>
          <a:prstGeom prst="rect">
            <a:avLst/>
          </a:prstGeom>
          <a:solidFill>
            <a:srgbClr val="E7E7E7"/>
          </a:solidFill>
        </p:spPr>
        <p:txBody>
          <a:bodyPr vert="horz" wrap="square" lIns="0" tIns="103505" rIns="0" bIns="0" rtlCol="0">
            <a:spAutoFit/>
          </a:bodyPr>
          <a:lstStyle/>
          <a:p>
            <a:pPr marL="145415" algn="l">
              <a:lnSpc>
                <a:spcPct val="100000"/>
              </a:lnSpc>
              <a:spcBef>
                <a:spcPts val="815"/>
              </a:spcBef>
            </a:pPr>
            <a:r>
              <a:rPr lang="en-IN" sz="2000" b="1" spc="-5" dirty="0" smtClean="0">
                <a:solidFill>
                  <a:schemeClr val="tx2"/>
                </a:solidFill>
                <a:latin typeface="Trebuchet MS" panose="020B0603020202020204" charset="0"/>
                <a:cs typeface="Trebuchet MS" panose="020B0603020202020204" charset="0"/>
              </a:rPr>
              <a:t>Money Transfer Application</a:t>
            </a:r>
            <a:endParaRPr sz="2000" dirty="0">
              <a:solidFill>
                <a:schemeClr val="tx2"/>
              </a:solidFill>
              <a:latin typeface="Trebuchet MS" panose="020B0603020202020204" charset="0"/>
              <a:cs typeface="Trebuchet MS" panose="020B0603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995" y="223520"/>
            <a:ext cx="5188585" cy="2895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0366A"/>
                </a:solidFill>
                <a:latin typeface="Times New Roman" panose="02020603050405020304" charset="0"/>
                <a:cs typeface="Times New Roman" panose="02020603050405020304" charset="0"/>
              </a:rPr>
              <a:t>S</a:t>
            </a:r>
            <a:r>
              <a:rPr sz="1800" spc="-240" dirty="0">
                <a:solidFill>
                  <a:srgbClr val="20366A"/>
                </a:solidFill>
                <a:latin typeface="Times New Roman" panose="02020603050405020304" charset="0"/>
                <a:cs typeface="Times New Roman" panose="02020603050405020304" charset="0"/>
              </a:rPr>
              <a:t> </a:t>
            </a:r>
            <a:r>
              <a:rPr sz="1800" dirty="0">
                <a:solidFill>
                  <a:srgbClr val="20366A"/>
                </a:solidFill>
                <a:latin typeface="Times New Roman" panose="02020603050405020304" charset="0"/>
                <a:cs typeface="Times New Roman" panose="02020603050405020304" charset="0"/>
              </a:rPr>
              <a:t>R</a:t>
            </a:r>
            <a:r>
              <a:rPr sz="1800" spc="-245" dirty="0">
                <a:solidFill>
                  <a:srgbClr val="20366A"/>
                </a:solidFill>
                <a:latin typeface="Times New Roman" panose="02020603050405020304" charset="0"/>
                <a:cs typeface="Times New Roman" panose="02020603050405020304" charset="0"/>
              </a:rPr>
              <a:t> </a:t>
            </a:r>
            <a:r>
              <a:rPr sz="1800" dirty="0">
                <a:solidFill>
                  <a:srgbClr val="20366A"/>
                </a:solidFill>
                <a:latin typeface="Times New Roman" panose="02020603050405020304" charset="0"/>
                <a:cs typeface="Times New Roman" panose="02020603050405020304" charset="0"/>
              </a:rPr>
              <a:t>S</a:t>
            </a:r>
            <a:r>
              <a:rPr sz="1800" spc="105" dirty="0">
                <a:solidFill>
                  <a:srgbClr val="20366A"/>
                </a:solidFill>
                <a:latin typeface="Times New Roman" panose="02020603050405020304" charset="0"/>
                <a:cs typeface="Times New Roman" panose="02020603050405020304" charset="0"/>
              </a:rPr>
              <a:t> </a:t>
            </a:r>
            <a:r>
              <a:rPr sz="1800" dirty="0">
                <a:solidFill>
                  <a:srgbClr val="20366A"/>
                </a:solidFill>
                <a:latin typeface="Times New Roman" panose="02020603050405020304" charset="0"/>
                <a:cs typeface="Times New Roman" panose="02020603050405020304" charset="0"/>
              </a:rPr>
              <a:t>for</a:t>
            </a:r>
            <a:r>
              <a:rPr sz="1800" spc="-130" dirty="0">
                <a:solidFill>
                  <a:srgbClr val="20366A"/>
                </a:solidFill>
                <a:latin typeface="Times New Roman" panose="02020603050405020304" charset="0"/>
                <a:cs typeface="Times New Roman" panose="02020603050405020304" charset="0"/>
              </a:rPr>
              <a:t> </a:t>
            </a:r>
            <a:r>
              <a:rPr sz="1800" spc="55" dirty="0" smtClean="0">
                <a:solidFill>
                  <a:srgbClr val="20366A"/>
                </a:solidFill>
                <a:latin typeface="Times New Roman" panose="02020603050405020304" charset="0"/>
                <a:cs typeface="Times New Roman" panose="02020603050405020304" charset="0"/>
              </a:rPr>
              <a:t>“</a:t>
            </a:r>
            <a:r>
              <a:rPr lang="en-IN" sz="1800" spc="55" dirty="0" smtClean="0">
                <a:solidFill>
                  <a:srgbClr val="20366A"/>
                </a:solidFill>
                <a:latin typeface="Times New Roman" panose="02020603050405020304" charset="0"/>
                <a:cs typeface="Times New Roman" panose="02020603050405020304" charset="0"/>
              </a:rPr>
              <a:t>Money Transfer Application System</a:t>
            </a:r>
            <a:r>
              <a:rPr sz="1800" dirty="0" smtClean="0">
                <a:solidFill>
                  <a:srgbClr val="20366A"/>
                </a:solidFill>
                <a:latin typeface="Times New Roman" panose="02020603050405020304" charset="0"/>
                <a:cs typeface="Times New Roman" panose="02020603050405020304" charset="0"/>
              </a:rPr>
              <a:t>"</a:t>
            </a:r>
            <a:endParaRPr sz="1500" dirty="0">
              <a:latin typeface="Trebuchet MS" panose="020B0603020202020204"/>
              <a:cs typeface="Trebuchet MS" panose="020B0603020202020204"/>
            </a:endParaRPr>
          </a:p>
        </p:txBody>
      </p:sp>
      <p:sp>
        <p:nvSpPr>
          <p:cNvPr id="5" name="TextBox 4"/>
          <p:cNvSpPr txBox="1"/>
          <p:nvPr/>
        </p:nvSpPr>
        <p:spPr>
          <a:xfrm>
            <a:off x="152400" y="514350"/>
            <a:ext cx="6096000" cy="5323205"/>
          </a:xfrm>
          <a:prstGeom prst="rect">
            <a:avLst/>
          </a:prstGeom>
          <a:noFill/>
        </p:spPr>
        <p:txBody>
          <a:bodyPr wrap="square" rtlCol="0">
            <a:spAutoFit/>
          </a:bodyPr>
          <a:lstStyle/>
          <a:p>
            <a:r>
              <a:rPr lang="en-IN" altLang="en-US" sz="1600" b="1" dirty="0" smtClean="0">
                <a:solidFill>
                  <a:schemeClr val="tx2"/>
                </a:solidFill>
                <a:latin typeface="Times New Roman" panose="02020603050405020304" charset="0"/>
                <a:cs typeface="Times New Roman" panose="02020603050405020304" charset="0"/>
              </a:rPr>
              <a:t>Software Requirements</a:t>
            </a:r>
            <a:r>
              <a:rPr lang="en-US" sz="1600" b="1" dirty="0" smtClean="0">
                <a:solidFill>
                  <a:schemeClr val="tx2"/>
                </a:solidFill>
                <a:latin typeface="Times New Roman" panose="02020603050405020304" charset="0"/>
                <a:cs typeface="Times New Roman" panose="02020603050405020304" charset="0"/>
              </a:rPr>
              <a:t>:</a:t>
            </a:r>
            <a:endParaRPr lang="en-US" sz="1600" b="1" dirty="0" smtClean="0">
              <a:solidFill>
                <a:schemeClr val="tx2"/>
              </a:solidFill>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1.</a:t>
            </a:r>
            <a:r>
              <a:rPr lang="en-US" sz="1600" u="sng" dirty="0" smtClean="0">
                <a:latin typeface="Times New Roman" panose="02020603050405020304" charset="0"/>
                <a:cs typeface="Times New Roman" panose="02020603050405020304" charset="0"/>
              </a:rPr>
              <a:t>Operating </a:t>
            </a:r>
            <a:r>
              <a:rPr lang="en-US" sz="1600" u="sng" dirty="0">
                <a:latin typeface="Times New Roman" panose="02020603050405020304" charset="0"/>
                <a:cs typeface="Times New Roman" panose="02020603050405020304" charset="0"/>
              </a:rPr>
              <a:t>System: </a:t>
            </a:r>
            <a:r>
              <a:rPr lang="en-US" sz="1600" dirty="0">
                <a:latin typeface="Times New Roman" panose="02020603050405020304" charset="0"/>
                <a:cs typeface="Times New Roman" panose="02020603050405020304" charset="0"/>
              </a:rPr>
              <a:t>The system should be compatible with popular operating systems such as Windows, </a:t>
            </a:r>
            <a:r>
              <a:rPr lang="en-US" sz="1600" dirty="0" err="1">
                <a:latin typeface="Times New Roman" panose="02020603050405020304" charset="0"/>
                <a:cs typeface="Times New Roman" panose="02020603050405020304" charset="0"/>
              </a:rPr>
              <a:t>macOS</a:t>
            </a:r>
            <a:r>
              <a:rPr lang="en-US" sz="1600" dirty="0">
                <a:latin typeface="Times New Roman" panose="02020603050405020304" charset="0"/>
                <a:cs typeface="Times New Roman" panose="02020603050405020304" charset="0"/>
              </a:rPr>
              <a:t>, </a:t>
            </a:r>
            <a:r>
              <a:rPr lang="en-US" sz="1600" dirty="0" err="1">
                <a:latin typeface="Times New Roman" panose="02020603050405020304" charset="0"/>
                <a:cs typeface="Times New Roman" panose="02020603050405020304" charset="0"/>
              </a:rPr>
              <a:t>iOS</a:t>
            </a:r>
            <a:r>
              <a:rPr lang="en-US" sz="1600" dirty="0">
                <a:latin typeface="Times New Roman" panose="02020603050405020304" charset="0"/>
                <a:cs typeface="Times New Roman" panose="02020603050405020304" charset="0"/>
              </a:rPr>
              <a:t>, and Android, in order to provide access to a wide range of users</a:t>
            </a:r>
            <a:r>
              <a:rPr lang="en-US" sz="1600" dirty="0" smtClean="0">
                <a:latin typeface="Times New Roman" panose="02020603050405020304" charset="0"/>
                <a:cs typeface="Times New Roman" panose="02020603050405020304" charset="0"/>
              </a:rPr>
              <a:t>.</a:t>
            </a:r>
            <a:endParaRPr lang="en-US" sz="1600" dirty="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2.</a:t>
            </a:r>
            <a:r>
              <a:rPr lang="en-US" sz="1600" u="sng" dirty="0" smtClean="0">
                <a:latin typeface="Times New Roman" panose="02020603050405020304" charset="0"/>
                <a:cs typeface="Times New Roman" panose="02020603050405020304" charset="0"/>
              </a:rPr>
              <a:t>Web </a:t>
            </a:r>
            <a:r>
              <a:rPr lang="en-US" sz="1600" u="sng" dirty="0">
                <a:latin typeface="Times New Roman" panose="02020603050405020304" charset="0"/>
                <a:cs typeface="Times New Roman" panose="02020603050405020304" charset="0"/>
              </a:rPr>
              <a:t>Server</a:t>
            </a:r>
            <a:r>
              <a:rPr lang="en-US" sz="1600" dirty="0">
                <a:latin typeface="Times New Roman" panose="02020603050405020304" charset="0"/>
                <a:cs typeface="Times New Roman" panose="02020603050405020304" charset="0"/>
              </a:rPr>
              <a:t>: The system should run on a web server that can handle a high volume of traffic and provide fast response times.</a:t>
            </a:r>
            <a:endParaRPr lang="en-US" sz="1600" dirty="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3.</a:t>
            </a:r>
            <a:r>
              <a:rPr lang="en-US" sz="1600" u="sng" dirty="0" smtClean="0">
                <a:latin typeface="Times New Roman" panose="02020603050405020304" charset="0"/>
                <a:cs typeface="Times New Roman" panose="02020603050405020304" charset="0"/>
              </a:rPr>
              <a:t>Database </a:t>
            </a:r>
            <a:r>
              <a:rPr lang="en-US" sz="1600" u="sng" dirty="0">
                <a:latin typeface="Times New Roman" panose="02020603050405020304" charset="0"/>
                <a:cs typeface="Times New Roman" panose="02020603050405020304" charset="0"/>
              </a:rPr>
              <a:t>Management System: </a:t>
            </a:r>
            <a:r>
              <a:rPr lang="en-US" sz="1600" dirty="0">
                <a:latin typeface="Times New Roman" panose="02020603050405020304" charset="0"/>
                <a:cs typeface="Times New Roman" panose="02020603050405020304" charset="0"/>
              </a:rPr>
              <a:t>The system should use a database management system to store user information, transaction history, and other relevant data.</a:t>
            </a:r>
            <a:endParaRPr lang="en-US" sz="1600" dirty="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4.</a:t>
            </a:r>
            <a:r>
              <a:rPr lang="en-US" sz="1600" u="sng" dirty="0" smtClean="0">
                <a:latin typeface="Times New Roman" panose="02020603050405020304" charset="0"/>
                <a:cs typeface="Times New Roman" panose="02020603050405020304" charset="0"/>
              </a:rPr>
              <a:t>Application </a:t>
            </a:r>
            <a:r>
              <a:rPr lang="en-US" sz="1600" u="sng" dirty="0">
                <a:latin typeface="Times New Roman" panose="02020603050405020304" charset="0"/>
                <a:cs typeface="Times New Roman" panose="02020603050405020304" charset="0"/>
              </a:rPr>
              <a:t>Framework: </a:t>
            </a:r>
            <a:r>
              <a:rPr lang="en-US" sz="1600" dirty="0">
                <a:latin typeface="Times New Roman" panose="02020603050405020304" charset="0"/>
                <a:cs typeface="Times New Roman" panose="02020603050405020304" charset="0"/>
              </a:rPr>
              <a:t>The system should use an appropriate application framework that can facilitate rapid development, provide built-in security features, and help with scalability.</a:t>
            </a:r>
            <a:endParaRPr lang="en-US" sz="1600" dirty="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5.</a:t>
            </a:r>
            <a:r>
              <a:rPr lang="en-US" sz="1600" u="sng" dirty="0" smtClean="0">
                <a:latin typeface="Times New Roman" panose="02020603050405020304" charset="0"/>
                <a:cs typeface="Times New Roman" panose="02020603050405020304" charset="0"/>
              </a:rPr>
              <a:t>APIs</a:t>
            </a:r>
            <a:r>
              <a:rPr lang="en-US" sz="1600" u="sng" dirty="0">
                <a:latin typeface="Times New Roman" panose="02020603050405020304" charset="0"/>
                <a:cs typeface="Times New Roman" panose="02020603050405020304" charset="0"/>
              </a:rPr>
              <a:t>:</a:t>
            </a:r>
            <a:r>
              <a:rPr lang="en-US" sz="1600" dirty="0">
                <a:latin typeface="Times New Roman" panose="02020603050405020304" charset="0"/>
                <a:cs typeface="Times New Roman" panose="02020603050405020304" charset="0"/>
              </a:rPr>
              <a:t> The system should have APIs available for integration with third-party services or applications, such as accounting software or e-commerce platforms</a:t>
            </a:r>
            <a:r>
              <a:rPr lang="en-US" sz="1600" dirty="0" smtClean="0">
                <a:latin typeface="Times New Roman" panose="02020603050405020304" charset="0"/>
                <a:cs typeface="Times New Roman" panose="02020603050405020304" charset="0"/>
              </a:rPr>
              <a:t>.</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6.</a:t>
            </a:r>
            <a:r>
              <a:rPr lang="en-US" sz="1600" u="sng" dirty="0">
                <a:latin typeface="Times New Roman" panose="02020603050405020304" charset="0"/>
                <a:cs typeface="Times New Roman" panose="02020603050405020304" charset="0"/>
              </a:rPr>
              <a:t>Encryption:</a:t>
            </a:r>
            <a:r>
              <a:rPr lang="en-US" sz="1600" dirty="0">
                <a:latin typeface="Times New Roman" panose="02020603050405020304" charset="0"/>
                <a:cs typeface="Times New Roman" panose="02020603050405020304" charset="0"/>
              </a:rPr>
              <a:t> The system should use encryption technology to protect sensitive user data and financial transactions, such as SSL/TLS encryption and secure hashing algorithms.</a:t>
            </a:r>
            <a:endParaRPr lang="en-US" sz="1600" dirty="0">
              <a:latin typeface="Times New Roman" panose="02020603050405020304" charset="0"/>
              <a:cs typeface="Times New Roman" panose="02020603050405020304" charset="0"/>
            </a:endParaRPr>
          </a:p>
          <a:p>
            <a:endParaRPr lang="en-US" sz="1600" b="1" dirty="0"/>
          </a:p>
          <a:p>
            <a:br>
              <a:rPr lang="en-US" dirty="0" smtClean="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85750"/>
            <a:ext cx="5267325" cy="289560"/>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rgbClr val="20366A"/>
                </a:solidFill>
                <a:latin typeface="Times New Roman" panose="02020603050405020304" charset="0"/>
                <a:cs typeface="Times New Roman" panose="02020603050405020304" charset="0"/>
              </a:rPr>
              <a:t>S</a:t>
            </a:r>
            <a:r>
              <a:rPr lang="en-US" sz="1800" spc="-240" dirty="0">
                <a:solidFill>
                  <a:srgbClr val="20366A"/>
                </a:solidFill>
                <a:latin typeface="Times New Roman" panose="02020603050405020304" charset="0"/>
                <a:cs typeface="Times New Roman" panose="02020603050405020304" charset="0"/>
              </a:rPr>
              <a:t> </a:t>
            </a:r>
            <a:r>
              <a:rPr lang="en-US" sz="1800" dirty="0">
                <a:solidFill>
                  <a:srgbClr val="20366A"/>
                </a:solidFill>
                <a:latin typeface="Times New Roman" panose="02020603050405020304" charset="0"/>
                <a:cs typeface="Times New Roman" panose="02020603050405020304" charset="0"/>
              </a:rPr>
              <a:t>R</a:t>
            </a:r>
            <a:r>
              <a:rPr lang="en-US" sz="1800" spc="-245" dirty="0">
                <a:solidFill>
                  <a:srgbClr val="20366A"/>
                </a:solidFill>
                <a:latin typeface="Times New Roman" panose="02020603050405020304" charset="0"/>
                <a:cs typeface="Times New Roman" panose="02020603050405020304" charset="0"/>
              </a:rPr>
              <a:t> </a:t>
            </a:r>
            <a:r>
              <a:rPr lang="en-US" sz="1800" dirty="0">
                <a:solidFill>
                  <a:srgbClr val="20366A"/>
                </a:solidFill>
                <a:latin typeface="Times New Roman" panose="02020603050405020304" charset="0"/>
                <a:cs typeface="Times New Roman" panose="02020603050405020304" charset="0"/>
              </a:rPr>
              <a:t>S</a:t>
            </a:r>
            <a:r>
              <a:rPr lang="en-US" sz="1800" spc="105" dirty="0">
                <a:solidFill>
                  <a:srgbClr val="20366A"/>
                </a:solidFill>
                <a:latin typeface="Times New Roman" panose="02020603050405020304" charset="0"/>
                <a:cs typeface="Times New Roman" panose="02020603050405020304" charset="0"/>
              </a:rPr>
              <a:t> </a:t>
            </a:r>
            <a:r>
              <a:rPr lang="en-US" sz="1800" dirty="0">
                <a:solidFill>
                  <a:srgbClr val="20366A"/>
                </a:solidFill>
                <a:latin typeface="Times New Roman" panose="02020603050405020304" charset="0"/>
                <a:cs typeface="Times New Roman" panose="02020603050405020304" charset="0"/>
              </a:rPr>
              <a:t>for</a:t>
            </a:r>
            <a:r>
              <a:rPr lang="en-US" sz="1800" spc="-130" dirty="0">
                <a:solidFill>
                  <a:srgbClr val="20366A"/>
                </a:solidFill>
                <a:latin typeface="Times New Roman" panose="02020603050405020304" charset="0"/>
                <a:cs typeface="Times New Roman" panose="02020603050405020304" charset="0"/>
              </a:rPr>
              <a:t> </a:t>
            </a:r>
            <a:r>
              <a:rPr lang="en-US" sz="1800" spc="55" dirty="0">
                <a:solidFill>
                  <a:srgbClr val="20366A"/>
                </a:solidFill>
                <a:latin typeface="Times New Roman" panose="02020603050405020304" charset="0"/>
                <a:cs typeface="Times New Roman" panose="02020603050405020304" charset="0"/>
              </a:rPr>
              <a:t>“Money Transfer Application </a:t>
            </a:r>
            <a:r>
              <a:rPr lang="en-US" sz="1800" spc="55" dirty="0" smtClean="0">
                <a:solidFill>
                  <a:srgbClr val="20366A"/>
                </a:solidFill>
                <a:latin typeface="Times New Roman" panose="02020603050405020304" charset="0"/>
                <a:cs typeface="Times New Roman" panose="02020603050405020304" charset="0"/>
              </a:rPr>
              <a:t>System</a:t>
            </a:r>
            <a:r>
              <a:rPr lang="en-US" sz="1800" dirty="0" smtClean="0">
                <a:solidFill>
                  <a:srgbClr val="20366A"/>
                </a:solidFill>
                <a:latin typeface="Times New Roman" panose="02020603050405020304" charset="0"/>
                <a:cs typeface="Times New Roman" panose="02020603050405020304" charset="0"/>
              </a:rPr>
              <a:t>“</a:t>
            </a:r>
            <a:endParaRPr sz="1800" dirty="0">
              <a:latin typeface="Times New Roman" panose="02020603050405020304" charset="0"/>
              <a:cs typeface="Times New Roman" panose="02020603050405020304" charset="0"/>
            </a:endParaRPr>
          </a:p>
        </p:txBody>
      </p:sp>
      <p:sp>
        <p:nvSpPr>
          <p:cNvPr id="6" name="TextBox 5"/>
          <p:cNvSpPr txBox="1"/>
          <p:nvPr/>
        </p:nvSpPr>
        <p:spPr>
          <a:xfrm>
            <a:off x="152400" y="895662"/>
            <a:ext cx="6172200" cy="3538220"/>
          </a:xfrm>
          <a:prstGeom prst="rect">
            <a:avLst/>
          </a:prstGeom>
          <a:noFill/>
        </p:spPr>
        <p:txBody>
          <a:bodyPr wrap="square" rtlCol="0">
            <a:spAutoFit/>
          </a:bodyPr>
          <a:lstStyle/>
          <a:p>
            <a:r>
              <a:rPr lang="en-US" sz="1600" b="1" dirty="0" smtClean="0">
                <a:solidFill>
                  <a:schemeClr val="tx2"/>
                </a:solidFill>
                <a:latin typeface="Times New Roman" panose="02020603050405020304" charset="0"/>
                <a:cs typeface="Times New Roman" panose="02020603050405020304" charset="0"/>
              </a:rPr>
              <a:t>H</a:t>
            </a:r>
            <a:r>
              <a:rPr lang="en-IN" altLang="en-US" sz="1600" b="1" dirty="0" smtClean="0">
                <a:solidFill>
                  <a:schemeClr val="tx2"/>
                </a:solidFill>
                <a:latin typeface="Times New Roman" panose="02020603050405020304" charset="0"/>
                <a:cs typeface="Times New Roman" panose="02020603050405020304" charset="0"/>
              </a:rPr>
              <a:t>ardware Requirements</a:t>
            </a:r>
            <a:r>
              <a:rPr lang="en-US" sz="1600" b="1" dirty="0" smtClean="0">
                <a:solidFill>
                  <a:schemeClr val="tx2"/>
                </a:solidFill>
                <a:latin typeface="Times New Roman" panose="02020603050405020304" charset="0"/>
                <a:cs typeface="Times New Roman" panose="02020603050405020304" charset="0"/>
              </a:rPr>
              <a:t>:</a:t>
            </a:r>
            <a:endParaRPr lang="en-US" sz="1600" b="1" dirty="0" smtClean="0">
              <a:solidFill>
                <a:schemeClr val="tx2"/>
              </a:solidFill>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1. </a:t>
            </a:r>
            <a:r>
              <a:rPr lang="en-US" sz="1600" u="sng" dirty="0" smtClean="0">
                <a:latin typeface="Times New Roman" panose="02020603050405020304" charset="0"/>
                <a:cs typeface="Times New Roman" panose="02020603050405020304" charset="0"/>
              </a:rPr>
              <a:t>Processor:</a:t>
            </a:r>
            <a:r>
              <a:rPr lang="en-US" sz="1600" dirty="0" smtClean="0">
                <a:latin typeface="Times New Roman" panose="02020603050405020304" charset="0"/>
                <a:cs typeface="Times New Roman" panose="02020603050405020304" charset="0"/>
              </a:rPr>
              <a:t> The system should have a powerful processor to handle a high volume of transactions and user requests simultaneously.</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2.</a:t>
            </a:r>
            <a:r>
              <a:rPr lang="en-US" sz="1600" u="sng" dirty="0" smtClean="0">
                <a:latin typeface="Times New Roman" panose="02020603050405020304" charset="0"/>
                <a:cs typeface="Times New Roman" panose="02020603050405020304" charset="0"/>
              </a:rPr>
              <a:t>RAM:</a:t>
            </a:r>
            <a:r>
              <a:rPr lang="en-US" sz="1600" dirty="0" smtClean="0">
                <a:latin typeface="Times New Roman" panose="02020603050405020304" charset="0"/>
                <a:cs typeface="Times New Roman" panose="02020603050405020304" charset="0"/>
              </a:rPr>
              <a:t> The system should have sufficient RAM to handle the load of multiple users and transactions, with a recommended minimum of 8GB.</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3. </a:t>
            </a:r>
            <a:r>
              <a:rPr lang="en-US" sz="1600" u="sng" dirty="0" smtClean="0">
                <a:latin typeface="Times New Roman" panose="02020603050405020304" charset="0"/>
                <a:cs typeface="Times New Roman" panose="02020603050405020304" charset="0"/>
              </a:rPr>
              <a:t>Storage:</a:t>
            </a:r>
            <a:r>
              <a:rPr lang="en-US" sz="1600" dirty="0" smtClean="0">
                <a:latin typeface="Times New Roman" panose="02020603050405020304" charset="0"/>
                <a:cs typeface="Times New Roman" panose="02020603050405020304" charset="0"/>
              </a:rPr>
              <a:t> The system should have adequate storage space to store user data, transaction history, and other relevant information, with a recommended minimum of 500GB.</a:t>
            </a:r>
            <a:endParaRPr lang="en-US" sz="1600" dirty="0" smtClean="0">
              <a:latin typeface="Times New Roman" panose="02020603050405020304" charset="0"/>
              <a:cs typeface="Times New Roman" panose="02020603050405020304" charset="0"/>
            </a:endParaRPr>
          </a:p>
          <a:p>
            <a:r>
              <a:rPr lang="en-US" sz="1600" u="sng" dirty="0" smtClean="0">
                <a:latin typeface="Times New Roman" panose="02020603050405020304" charset="0"/>
                <a:cs typeface="Times New Roman" panose="02020603050405020304" charset="0"/>
              </a:rPr>
              <a:t>4.Network Interface: </a:t>
            </a:r>
            <a:r>
              <a:rPr lang="en-US" sz="1600" dirty="0" smtClean="0">
                <a:latin typeface="Times New Roman" panose="02020603050405020304" charset="0"/>
                <a:cs typeface="Times New Roman" panose="02020603050405020304" charset="0"/>
              </a:rPr>
              <a:t>The system should have a fast and reliable network interface to ensure fast data transfer between the system and other devices, with a recommended minimum of 1 </a:t>
            </a:r>
            <a:r>
              <a:rPr lang="en-US" sz="1600" dirty="0" err="1" smtClean="0">
                <a:latin typeface="Times New Roman" panose="02020603050405020304" charset="0"/>
                <a:cs typeface="Times New Roman" panose="02020603050405020304" charset="0"/>
              </a:rPr>
              <a:t>Gbps</a:t>
            </a:r>
            <a:r>
              <a:rPr lang="en-US" sz="1600" dirty="0" smtClean="0">
                <a:latin typeface="Times New Roman" panose="02020603050405020304" charset="0"/>
                <a:cs typeface="Times New Roman" panose="02020603050405020304" charset="0"/>
              </a:rPr>
              <a:t>.</a:t>
            </a:r>
            <a:endParaRPr lang="en-US" sz="1600" dirty="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5. </a:t>
            </a:r>
            <a:r>
              <a:rPr lang="en-US" sz="1600" u="sng" dirty="0" smtClean="0">
                <a:latin typeface="Times New Roman" panose="02020603050405020304" charset="0"/>
                <a:cs typeface="Times New Roman" panose="02020603050405020304" charset="0"/>
              </a:rPr>
              <a:t>Load Balancer: </a:t>
            </a:r>
            <a:r>
              <a:rPr lang="en-US" sz="1600" dirty="0" smtClean="0">
                <a:latin typeface="Times New Roman" panose="02020603050405020304" charset="0"/>
                <a:cs typeface="Times New Roman" panose="02020603050405020304" charset="0"/>
              </a:rPr>
              <a:t>The system should have a load balancer to distribute the load across multiple servers and ensure that the system can handle a large number of users and transactions</a:t>
            </a:r>
            <a:r>
              <a:rPr lang="en-US" sz="1600" b="1" dirty="0" smtClean="0">
                <a:latin typeface="Times New Roman" panose="02020603050405020304" charset="0"/>
                <a:cs typeface="Times New Roman" panose="02020603050405020304" charset="0"/>
              </a:rPr>
              <a:t>.</a:t>
            </a:r>
            <a:endParaRPr lang="en-IN" sz="1600" b="1"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346328"/>
            <a:ext cx="2031364"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Times New Roman" panose="02020603050405020304" charset="0"/>
                <a:cs typeface="Times New Roman" panose="02020603050405020304" charset="0"/>
              </a:rPr>
              <a:t>Use Case</a:t>
            </a:r>
            <a:r>
              <a:rPr sz="1800" b="1" spc="-45" dirty="0">
                <a:solidFill>
                  <a:schemeClr val="tx2"/>
                </a:solidFill>
                <a:latin typeface="Times New Roman" panose="02020603050405020304" charset="0"/>
                <a:cs typeface="Times New Roman" panose="02020603050405020304" charset="0"/>
              </a:rPr>
              <a:t> </a:t>
            </a:r>
            <a:r>
              <a:rPr sz="1800" b="1" spc="-5" dirty="0" smtClean="0">
                <a:solidFill>
                  <a:schemeClr val="tx2"/>
                </a:solidFill>
                <a:latin typeface="Times New Roman" panose="02020603050405020304" charset="0"/>
                <a:cs typeface="Times New Roman" panose="02020603050405020304" charset="0"/>
              </a:rPr>
              <a:t>Diagram</a:t>
            </a:r>
            <a:r>
              <a:rPr lang="en-IN" sz="1800" b="1" spc="-5" dirty="0" smtClean="0">
                <a:solidFill>
                  <a:schemeClr val="tx2"/>
                </a:solidFill>
                <a:latin typeface="Times New Roman" panose="02020603050405020304" charset="0"/>
                <a:cs typeface="Times New Roman" panose="02020603050405020304" charset="0"/>
              </a:rPr>
              <a:t>:</a:t>
            </a:r>
            <a:endParaRPr lang="en-IN" sz="1800" b="1" spc="-5" dirty="0" smtClean="0">
              <a:solidFill>
                <a:schemeClr val="tx2"/>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3540" y="897514"/>
            <a:ext cx="5907278" cy="35792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3319" y="246126"/>
            <a:ext cx="1612900"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Times New Roman" panose="02020603050405020304" charset="0"/>
                <a:cs typeface="Times New Roman" panose="02020603050405020304" charset="0"/>
              </a:rPr>
              <a:t>Class</a:t>
            </a:r>
            <a:r>
              <a:rPr sz="1800" b="1" spc="-50" dirty="0">
                <a:solidFill>
                  <a:schemeClr val="tx2"/>
                </a:solidFill>
                <a:latin typeface="Times New Roman" panose="02020603050405020304" charset="0"/>
                <a:cs typeface="Times New Roman" panose="02020603050405020304" charset="0"/>
              </a:rPr>
              <a:t> </a:t>
            </a:r>
            <a:r>
              <a:rPr sz="1800" b="1" spc="-5" dirty="0">
                <a:solidFill>
                  <a:schemeClr val="tx2"/>
                </a:solidFill>
                <a:latin typeface="Times New Roman" panose="02020603050405020304" charset="0"/>
                <a:cs typeface="Times New Roman" panose="02020603050405020304" charset="0"/>
              </a:rPr>
              <a:t>Diagram</a:t>
            </a:r>
            <a:r>
              <a:rPr lang="en-IN" sz="1800" b="1" spc="-5" dirty="0">
                <a:solidFill>
                  <a:schemeClr val="tx2"/>
                </a:solidFill>
                <a:latin typeface="Times New Roman" panose="02020603050405020304" charset="0"/>
                <a:cs typeface="Times New Roman" panose="02020603050405020304" charset="0"/>
              </a:rPr>
              <a:t>:</a:t>
            </a:r>
            <a:endParaRPr lang="en-IN" sz="1800" b="1" spc="-5" dirty="0">
              <a:solidFill>
                <a:schemeClr val="tx2"/>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0246" y="742950"/>
            <a:ext cx="5490954" cy="43775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4058" y="208279"/>
            <a:ext cx="2208530"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Times New Roman" panose="02020603050405020304" charset="0"/>
                <a:cs typeface="Times New Roman" panose="02020603050405020304" charset="0"/>
              </a:rPr>
              <a:t>Sequence</a:t>
            </a:r>
            <a:r>
              <a:rPr sz="1800" b="1" spc="-50" dirty="0">
                <a:solidFill>
                  <a:schemeClr val="tx2"/>
                </a:solidFill>
                <a:latin typeface="Times New Roman" panose="02020603050405020304" charset="0"/>
                <a:cs typeface="Times New Roman" panose="02020603050405020304" charset="0"/>
              </a:rPr>
              <a:t> </a:t>
            </a:r>
            <a:r>
              <a:rPr sz="1800" b="1" spc="-5" dirty="0">
                <a:solidFill>
                  <a:schemeClr val="tx2"/>
                </a:solidFill>
                <a:latin typeface="Times New Roman" panose="02020603050405020304" charset="0"/>
                <a:cs typeface="Times New Roman" panose="02020603050405020304" charset="0"/>
              </a:rPr>
              <a:t>Diagram</a:t>
            </a:r>
            <a:r>
              <a:rPr lang="en-IN" sz="1800" b="1" spc="-5" dirty="0">
                <a:solidFill>
                  <a:schemeClr val="tx2"/>
                </a:solidFill>
                <a:latin typeface="Times New Roman" panose="02020603050405020304" charset="0"/>
                <a:cs typeface="Times New Roman" panose="02020603050405020304" charset="0"/>
              </a:rPr>
              <a:t>s:</a:t>
            </a:r>
            <a:endParaRPr lang="en-IN" sz="1800" b="1" spc="-5" dirty="0">
              <a:solidFill>
                <a:schemeClr val="tx2"/>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969" y="590435"/>
            <a:ext cx="6449291" cy="43390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600" y="209550"/>
            <a:ext cx="6019800" cy="4648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 y="251546"/>
            <a:ext cx="6096000" cy="4657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3436" y="220421"/>
            <a:ext cx="1687195" cy="28956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chemeClr val="tx2"/>
                </a:solidFill>
                <a:latin typeface="Times New Roman" panose="02020603050405020304" charset="0"/>
                <a:cs typeface="Times New Roman" panose="02020603050405020304" charset="0"/>
              </a:rPr>
              <a:t>State</a:t>
            </a:r>
            <a:r>
              <a:rPr sz="1800" b="1" spc="-60" dirty="0">
                <a:solidFill>
                  <a:schemeClr val="tx2"/>
                </a:solidFill>
                <a:latin typeface="Times New Roman" panose="02020603050405020304" charset="0"/>
                <a:cs typeface="Times New Roman" panose="02020603050405020304" charset="0"/>
              </a:rPr>
              <a:t> </a:t>
            </a:r>
            <a:r>
              <a:rPr sz="1800" b="1" spc="-5" dirty="0">
                <a:solidFill>
                  <a:schemeClr val="tx2"/>
                </a:solidFill>
                <a:latin typeface="Times New Roman" panose="02020603050405020304" charset="0"/>
                <a:cs typeface="Times New Roman" panose="02020603050405020304" charset="0"/>
              </a:rPr>
              <a:t>Diagrams</a:t>
            </a:r>
            <a:r>
              <a:rPr lang="en-IN" sz="1800" b="1" spc="-5" dirty="0">
                <a:solidFill>
                  <a:schemeClr val="tx2"/>
                </a:solidFill>
                <a:latin typeface="Times New Roman" panose="02020603050405020304" charset="0"/>
                <a:cs typeface="Times New Roman" panose="02020603050405020304" charset="0"/>
              </a:rPr>
              <a:t>:</a:t>
            </a:r>
            <a:endParaRPr lang="en-IN" sz="1800" b="1" spc="-5" dirty="0">
              <a:solidFill>
                <a:schemeClr val="tx2"/>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3436" y="819150"/>
            <a:ext cx="5760605" cy="3886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202692"/>
            <a:ext cx="135890" cy="344170"/>
          </a:xfrm>
          <a:custGeom>
            <a:avLst/>
            <a:gdLst/>
            <a:ahLst/>
            <a:cxnLst/>
            <a:rect l="l" t="t" r="r" b="b"/>
            <a:pathLst>
              <a:path w="135890" h="344170">
                <a:moveTo>
                  <a:pt x="135382" y="0"/>
                </a:moveTo>
                <a:lnTo>
                  <a:pt x="0" y="0"/>
                </a:lnTo>
                <a:lnTo>
                  <a:pt x="0" y="344042"/>
                </a:lnTo>
                <a:lnTo>
                  <a:pt x="135382" y="344042"/>
                </a:lnTo>
                <a:lnTo>
                  <a:pt x="135382" y="0"/>
                </a:lnTo>
                <a:close/>
              </a:path>
            </a:pathLst>
          </a:custGeom>
          <a:solidFill>
            <a:srgbClr val="20366A"/>
          </a:solidFill>
        </p:spPr>
        <p:txBody>
          <a:bodyPr wrap="square" lIns="0" tIns="0" rIns="0" bIns="0" rtlCol="0"/>
          <a:lstStyle/>
          <a:p/>
        </p:txBody>
      </p:sp>
      <p:sp>
        <p:nvSpPr>
          <p:cNvPr id="4" name="object 4"/>
          <p:cNvSpPr/>
          <p:nvPr/>
        </p:nvSpPr>
        <p:spPr>
          <a:xfrm>
            <a:off x="2625851" y="1060703"/>
            <a:ext cx="3884676" cy="3371088"/>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618731" y="2307335"/>
            <a:ext cx="82294" cy="82295"/>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6426708" y="3560064"/>
            <a:ext cx="80770" cy="82296"/>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5448300" y="4376928"/>
            <a:ext cx="82296" cy="82295"/>
          </a:xfrm>
          <a:prstGeom prst="rect">
            <a:avLst/>
          </a:prstGeom>
          <a:blipFill>
            <a:blip r:embed="rId5" cstate="print"/>
            <a:stretch>
              <a:fillRect/>
            </a:stretch>
          </a:blipFill>
        </p:spPr>
        <p:txBody>
          <a:bodyPr wrap="square" lIns="0" tIns="0" rIns="0" bIns="0" rtlCol="0"/>
          <a:lstStyle/>
          <a:p/>
        </p:txBody>
      </p:sp>
      <p:sp>
        <p:nvSpPr>
          <p:cNvPr id="8" name="object 8"/>
          <p:cNvSpPr/>
          <p:nvPr/>
        </p:nvSpPr>
        <p:spPr>
          <a:xfrm>
            <a:off x="6443471" y="1082039"/>
            <a:ext cx="82294" cy="82296"/>
          </a:xfrm>
          <a:prstGeom prst="rect">
            <a:avLst/>
          </a:prstGeom>
          <a:blipFill>
            <a:blip r:embed="rId6" cstate="print"/>
            <a:stretch>
              <a:fillRect/>
            </a:stretch>
          </a:blipFill>
        </p:spPr>
        <p:txBody>
          <a:bodyPr wrap="square" lIns="0" tIns="0" rIns="0" bIns="0" rtlCol="0"/>
          <a:lstStyle/>
          <a:p/>
        </p:txBody>
      </p:sp>
      <p:sp>
        <p:nvSpPr>
          <p:cNvPr id="9" name="object 9"/>
          <p:cNvSpPr/>
          <p:nvPr/>
        </p:nvSpPr>
        <p:spPr>
          <a:xfrm>
            <a:off x="2441448" y="2307335"/>
            <a:ext cx="82295" cy="82295"/>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2619755" y="3566159"/>
            <a:ext cx="82295" cy="82296"/>
          </a:xfrm>
          <a:prstGeom prst="rect">
            <a:avLst/>
          </a:prstGeom>
          <a:blipFill>
            <a:blip r:embed="rId6" cstate="print"/>
            <a:stretch>
              <a:fillRect/>
            </a:stretch>
          </a:blipFill>
        </p:spPr>
        <p:txBody>
          <a:bodyPr wrap="square" lIns="0" tIns="0" rIns="0" bIns="0" rtlCol="0"/>
          <a:lstStyle/>
          <a:p/>
        </p:txBody>
      </p:sp>
      <p:sp>
        <p:nvSpPr>
          <p:cNvPr id="11" name="object 11"/>
          <p:cNvSpPr/>
          <p:nvPr/>
        </p:nvSpPr>
        <p:spPr>
          <a:xfrm>
            <a:off x="3592067" y="4376928"/>
            <a:ext cx="82294" cy="82295"/>
          </a:xfrm>
          <a:prstGeom prst="rect">
            <a:avLst/>
          </a:prstGeom>
          <a:blipFill>
            <a:blip r:embed="rId7" cstate="print"/>
            <a:stretch>
              <a:fillRect/>
            </a:stretch>
          </a:blipFill>
        </p:spPr>
        <p:txBody>
          <a:bodyPr wrap="square" lIns="0" tIns="0" rIns="0" bIns="0" rtlCol="0"/>
          <a:lstStyle/>
          <a:p/>
        </p:txBody>
      </p:sp>
      <p:sp>
        <p:nvSpPr>
          <p:cNvPr id="12" name="object 12"/>
          <p:cNvSpPr/>
          <p:nvPr/>
        </p:nvSpPr>
        <p:spPr>
          <a:xfrm>
            <a:off x="2619755" y="1089660"/>
            <a:ext cx="82295" cy="80772"/>
          </a:xfrm>
          <a:prstGeom prst="rect">
            <a:avLst/>
          </a:prstGeom>
          <a:blipFill>
            <a:blip r:embed="rId8" cstate="print"/>
            <a:stretch>
              <a:fillRect/>
            </a:stretch>
          </a:blipFill>
        </p:spPr>
        <p:txBody>
          <a:bodyPr wrap="square" lIns="0" tIns="0" rIns="0" bIns="0" rtlCol="0"/>
          <a:lstStyle/>
          <a:p/>
        </p:txBody>
      </p:sp>
      <p:grpSp>
        <p:nvGrpSpPr>
          <p:cNvPr id="13" name="object 13"/>
          <p:cNvGrpSpPr/>
          <p:nvPr/>
        </p:nvGrpSpPr>
        <p:grpSpPr>
          <a:xfrm>
            <a:off x="3540252" y="1382267"/>
            <a:ext cx="2080260" cy="2081530"/>
            <a:chOff x="3540252" y="1382267"/>
            <a:chExt cx="2080260" cy="2081530"/>
          </a:xfrm>
        </p:grpSpPr>
        <p:sp>
          <p:nvSpPr>
            <p:cNvPr id="14" name="object 14"/>
            <p:cNvSpPr/>
            <p:nvPr/>
          </p:nvSpPr>
          <p:spPr>
            <a:xfrm>
              <a:off x="3552444" y="1394459"/>
              <a:ext cx="2054225" cy="2055495"/>
            </a:xfrm>
            <a:custGeom>
              <a:avLst/>
              <a:gdLst/>
              <a:ahLst/>
              <a:cxnLst/>
              <a:rect l="l" t="t" r="r" b="b"/>
              <a:pathLst>
                <a:path w="2054225" h="2055495">
                  <a:moveTo>
                    <a:pt x="1026921" y="0"/>
                  </a:moveTo>
                  <a:lnTo>
                    <a:pt x="978534" y="1142"/>
                  </a:lnTo>
                  <a:lnTo>
                    <a:pt x="930782" y="4444"/>
                  </a:lnTo>
                  <a:lnTo>
                    <a:pt x="883665" y="9905"/>
                  </a:lnTo>
                  <a:lnTo>
                    <a:pt x="837183" y="17525"/>
                  </a:lnTo>
                  <a:lnTo>
                    <a:pt x="791463" y="27177"/>
                  </a:lnTo>
                  <a:lnTo>
                    <a:pt x="746505" y="38735"/>
                  </a:lnTo>
                  <a:lnTo>
                    <a:pt x="702309" y="52450"/>
                  </a:lnTo>
                  <a:lnTo>
                    <a:pt x="659002" y="67944"/>
                  </a:lnTo>
                  <a:lnTo>
                    <a:pt x="616711" y="85216"/>
                  </a:lnTo>
                  <a:lnTo>
                    <a:pt x="575309" y="104393"/>
                  </a:lnTo>
                  <a:lnTo>
                    <a:pt x="534923" y="125349"/>
                  </a:lnTo>
                  <a:lnTo>
                    <a:pt x="495680" y="148081"/>
                  </a:lnTo>
                  <a:lnTo>
                    <a:pt x="457453" y="172338"/>
                  </a:lnTo>
                  <a:lnTo>
                    <a:pt x="420369" y="198247"/>
                  </a:lnTo>
                  <a:lnTo>
                    <a:pt x="384682" y="225805"/>
                  </a:lnTo>
                  <a:lnTo>
                    <a:pt x="350138" y="254762"/>
                  </a:lnTo>
                  <a:lnTo>
                    <a:pt x="316864" y="285241"/>
                  </a:lnTo>
                  <a:lnTo>
                    <a:pt x="284988" y="317118"/>
                  </a:lnTo>
                  <a:lnTo>
                    <a:pt x="254634" y="350392"/>
                  </a:lnTo>
                  <a:lnTo>
                    <a:pt x="225551" y="384937"/>
                  </a:lnTo>
                  <a:lnTo>
                    <a:pt x="198119" y="420750"/>
                  </a:lnTo>
                  <a:lnTo>
                    <a:pt x="172211" y="457835"/>
                  </a:lnTo>
                  <a:lnTo>
                    <a:pt x="147954" y="495935"/>
                  </a:lnTo>
                  <a:lnTo>
                    <a:pt x="125348" y="535304"/>
                  </a:lnTo>
                  <a:lnTo>
                    <a:pt x="104393" y="575690"/>
                  </a:lnTo>
                  <a:lnTo>
                    <a:pt x="85216" y="617092"/>
                  </a:lnTo>
                  <a:lnTo>
                    <a:pt x="67817" y="659510"/>
                  </a:lnTo>
                  <a:lnTo>
                    <a:pt x="52323" y="702817"/>
                  </a:lnTo>
                  <a:lnTo>
                    <a:pt x="38734" y="747013"/>
                  </a:lnTo>
                  <a:lnTo>
                    <a:pt x="27177" y="792098"/>
                  </a:lnTo>
                  <a:lnTo>
                    <a:pt x="17525" y="837819"/>
                  </a:lnTo>
                  <a:lnTo>
                    <a:pt x="9905" y="884301"/>
                  </a:lnTo>
                  <a:lnTo>
                    <a:pt x="4444" y="931544"/>
                  </a:lnTo>
                  <a:lnTo>
                    <a:pt x="1142" y="979296"/>
                  </a:lnTo>
                  <a:lnTo>
                    <a:pt x="0" y="1027683"/>
                  </a:lnTo>
                  <a:lnTo>
                    <a:pt x="1142" y="1076070"/>
                  </a:lnTo>
                  <a:lnTo>
                    <a:pt x="4444" y="1123822"/>
                  </a:lnTo>
                  <a:lnTo>
                    <a:pt x="9905" y="1171066"/>
                  </a:lnTo>
                  <a:lnTo>
                    <a:pt x="17525" y="1217548"/>
                  </a:lnTo>
                  <a:lnTo>
                    <a:pt x="27177" y="1263269"/>
                  </a:lnTo>
                  <a:lnTo>
                    <a:pt x="38734" y="1308353"/>
                  </a:lnTo>
                  <a:lnTo>
                    <a:pt x="52323" y="1352550"/>
                  </a:lnTo>
                  <a:lnTo>
                    <a:pt x="67817" y="1395857"/>
                  </a:lnTo>
                  <a:lnTo>
                    <a:pt x="85216" y="1438275"/>
                  </a:lnTo>
                  <a:lnTo>
                    <a:pt x="104393" y="1479677"/>
                  </a:lnTo>
                  <a:lnTo>
                    <a:pt x="125348" y="1520063"/>
                  </a:lnTo>
                  <a:lnTo>
                    <a:pt x="147954" y="1559433"/>
                  </a:lnTo>
                  <a:lnTo>
                    <a:pt x="172211" y="1597533"/>
                  </a:lnTo>
                  <a:lnTo>
                    <a:pt x="198119" y="1634616"/>
                  </a:lnTo>
                  <a:lnTo>
                    <a:pt x="225551" y="1670431"/>
                  </a:lnTo>
                  <a:lnTo>
                    <a:pt x="254634" y="1704975"/>
                  </a:lnTo>
                  <a:lnTo>
                    <a:pt x="284988" y="1738248"/>
                  </a:lnTo>
                  <a:lnTo>
                    <a:pt x="316864" y="1770126"/>
                  </a:lnTo>
                  <a:lnTo>
                    <a:pt x="350138" y="1800606"/>
                  </a:lnTo>
                  <a:lnTo>
                    <a:pt x="384682" y="1829562"/>
                  </a:lnTo>
                  <a:lnTo>
                    <a:pt x="420369" y="1857120"/>
                  </a:lnTo>
                  <a:lnTo>
                    <a:pt x="457453" y="1883028"/>
                  </a:lnTo>
                  <a:lnTo>
                    <a:pt x="495680" y="1907285"/>
                  </a:lnTo>
                  <a:lnTo>
                    <a:pt x="534923" y="1930019"/>
                  </a:lnTo>
                  <a:lnTo>
                    <a:pt x="575309" y="1950973"/>
                  </a:lnTo>
                  <a:lnTo>
                    <a:pt x="616711" y="1970151"/>
                  </a:lnTo>
                  <a:lnTo>
                    <a:pt x="659002" y="1987422"/>
                  </a:lnTo>
                  <a:lnTo>
                    <a:pt x="702309" y="2002916"/>
                  </a:lnTo>
                  <a:lnTo>
                    <a:pt x="746505" y="2016633"/>
                  </a:lnTo>
                  <a:lnTo>
                    <a:pt x="791463" y="2028189"/>
                  </a:lnTo>
                  <a:lnTo>
                    <a:pt x="837183" y="2037841"/>
                  </a:lnTo>
                  <a:lnTo>
                    <a:pt x="883665" y="2045462"/>
                  </a:lnTo>
                  <a:lnTo>
                    <a:pt x="930782" y="2050922"/>
                  </a:lnTo>
                  <a:lnTo>
                    <a:pt x="978534" y="2054225"/>
                  </a:lnTo>
                  <a:lnTo>
                    <a:pt x="1026921" y="2055367"/>
                  </a:lnTo>
                  <a:lnTo>
                    <a:pt x="1075308" y="2054225"/>
                  </a:lnTo>
                  <a:lnTo>
                    <a:pt x="1123060" y="2050922"/>
                  </a:lnTo>
                  <a:lnTo>
                    <a:pt x="1170177" y="2045462"/>
                  </a:lnTo>
                  <a:lnTo>
                    <a:pt x="1216659" y="2037841"/>
                  </a:lnTo>
                  <a:lnTo>
                    <a:pt x="1262379" y="2028189"/>
                  </a:lnTo>
                  <a:lnTo>
                    <a:pt x="1307338" y="2016633"/>
                  </a:lnTo>
                  <a:lnTo>
                    <a:pt x="1351533" y="2002916"/>
                  </a:lnTo>
                  <a:lnTo>
                    <a:pt x="1394840" y="1987422"/>
                  </a:lnTo>
                  <a:lnTo>
                    <a:pt x="1437131" y="1970151"/>
                  </a:lnTo>
                  <a:lnTo>
                    <a:pt x="1478533" y="1950973"/>
                  </a:lnTo>
                  <a:lnTo>
                    <a:pt x="1518919" y="1930019"/>
                  </a:lnTo>
                  <a:lnTo>
                    <a:pt x="1558163" y="1907285"/>
                  </a:lnTo>
                  <a:lnTo>
                    <a:pt x="1596389" y="1883028"/>
                  </a:lnTo>
                  <a:lnTo>
                    <a:pt x="1633473" y="1857120"/>
                  </a:lnTo>
                  <a:lnTo>
                    <a:pt x="1669160" y="1829562"/>
                  </a:lnTo>
                  <a:lnTo>
                    <a:pt x="1703704" y="1800606"/>
                  </a:lnTo>
                  <a:lnTo>
                    <a:pt x="1736978" y="1770126"/>
                  </a:lnTo>
                  <a:lnTo>
                    <a:pt x="1768855" y="1738248"/>
                  </a:lnTo>
                  <a:lnTo>
                    <a:pt x="1799208" y="1704975"/>
                  </a:lnTo>
                  <a:lnTo>
                    <a:pt x="1828291" y="1670431"/>
                  </a:lnTo>
                  <a:lnTo>
                    <a:pt x="1855723" y="1634616"/>
                  </a:lnTo>
                  <a:lnTo>
                    <a:pt x="1881631" y="1597533"/>
                  </a:lnTo>
                  <a:lnTo>
                    <a:pt x="1905889" y="1559433"/>
                  </a:lnTo>
                  <a:lnTo>
                    <a:pt x="1928494" y="1520063"/>
                  </a:lnTo>
                  <a:lnTo>
                    <a:pt x="1949450" y="1479677"/>
                  </a:lnTo>
                  <a:lnTo>
                    <a:pt x="1968627" y="1438275"/>
                  </a:lnTo>
                  <a:lnTo>
                    <a:pt x="1986026" y="1395857"/>
                  </a:lnTo>
                  <a:lnTo>
                    <a:pt x="2001519" y="1352550"/>
                  </a:lnTo>
                  <a:lnTo>
                    <a:pt x="2015108" y="1308353"/>
                  </a:lnTo>
                  <a:lnTo>
                    <a:pt x="2026665" y="1263269"/>
                  </a:lnTo>
                  <a:lnTo>
                    <a:pt x="2036317" y="1217548"/>
                  </a:lnTo>
                  <a:lnTo>
                    <a:pt x="2043938" y="1171066"/>
                  </a:lnTo>
                  <a:lnTo>
                    <a:pt x="2049398" y="1123822"/>
                  </a:lnTo>
                  <a:lnTo>
                    <a:pt x="2052701" y="1076070"/>
                  </a:lnTo>
                  <a:lnTo>
                    <a:pt x="2053843" y="1027683"/>
                  </a:lnTo>
                  <a:lnTo>
                    <a:pt x="2052701" y="979296"/>
                  </a:lnTo>
                  <a:lnTo>
                    <a:pt x="2049398" y="931544"/>
                  </a:lnTo>
                  <a:lnTo>
                    <a:pt x="2043938" y="884301"/>
                  </a:lnTo>
                  <a:lnTo>
                    <a:pt x="2036317" y="837819"/>
                  </a:lnTo>
                  <a:lnTo>
                    <a:pt x="2026665" y="792098"/>
                  </a:lnTo>
                  <a:lnTo>
                    <a:pt x="2015108" y="747013"/>
                  </a:lnTo>
                  <a:lnTo>
                    <a:pt x="2001519" y="702817"/>
                  </a:lnTo>
                  <a:lnTo>
                    <a:pt x="1986026" y="659510"/>
                  </a:lnTo>
                  <a:lnTo>
                    <a:pt x="1968627" y="617092"/>
                  </a:lnTo>
                  <a:lnTo>
                    <a:pt x="1949450" y="575690"/>
                  </a:lnTo>
                  <a:lnTo>
                    <a:pt x="1928494" y="535304"/>
                  </a:lnTo>
                  <a:lnTo>
                    <a:pt x="1905889" y="495935"/>
                  </a:lnTo>
                  <a:lnTo>
                    <a:pt x="1881631" y="457835"/>
                  </a:lnTo>
                  <a:lnTo>
                    <a:pt x="1855723" y="420750"/>
                  </a:lnTo>
                  <a:lnTo>
                    <a:pt x="1828291" y="384937"/>
                  </a:lnTo>
                  <a:lnTo>
                    <a:pt x="1799208" y="350392"/>
                  </a:lnTo>
                  <a:lnTo>
                    <a:pt x="1768855" y="317118"/>
                  </a:lnTo>
                  <a:lnTo>
                    <a:pt x="1736978" y="285241"/>
                  </a:lnTo>
                  <a:lnTo>
                    <a:pt x="1703704" y="254762"/>
                  </a:lnTo>
                  <a:lnTo>
                    <a:pt x="1669160" y="225805"/>
                  </a:lnTo>
                  <a:lnTo>
                    <a:pt x="1633473" y="198247"/>
                  </a:lnTo>
                  <a:lnTo>
                    <a:pt x="1596389" y="172338"/>
                  </a:lnTo>
                  <a:lnTo>
                    <a:pt x="1558163" y="148081"/>
                  </a:lnTo>
                  <a:lnTo>
                    <a:pt x="1518919" y="125349"/>
                  </a:lnTo>
                  <a:lnTo>
                    <a:pt x="1478533" y="104393"/>
                  </a:lnTo>
                  <a:lnTo>
                    <a:pt x="1437131" y="85216"/>
                  </a:lnTo>
                  <a:lnTo>
                    <a:pt x="1394840" y="67944"/>
                  </a:lnTo>
                  <a:lnTo>
                    <a:pt x="1351533" y="52450"/>
                  </a:lnTo>
                  <a:lnTo>
                    <a:pt x="1307338" y="38735"/>
                  </a:lnTo>
                  <a:lnTo>
                    <a:pt x="1262379" y="27177"/>
                  </a:lnTo>
                  <a:lnTo>
                    <a:pt x="1216659" y="17525"/>
                  </a:lnTo>
                  <a:lnTo>
                    <a:pt x="1170177" y="9905"/>
                  </a:lnTo>
                  <a:lnTo>
                    <a:pt x="1123060" y="4444"/>
                  </a:lnTo>
                  <a:lnTo>
                    <a:pt x="1075308" y="1142"/>
                  </a:lnTo>
                  <a:lnTo>
                    <a:pt x="1026921" y="0"/>
                  </a:lnTo>
                  <a:close/>
                </a:path>
              </a:pathLst>
            </a:custGeom>
            <a:solidFill>
              <a:srgbClr val="F0F0F0"/>
            </a:solidFill>
          </p:spPr>
          <p:txBody>
            <a:bodyPr wrap="square" lIns="0" tIns="0" rIns="0" bIns="0" rtlCol="0"/>
            <a:lstStyle/>
            <a:p/>
          </p:txBody>
        </p:sp>
        <p:sp>
          <p:nvSpPr>
            <p:cNvPr id="15" name="object 15"/>
            <p:cNvSpPr/>
            <p:nvPr/>
          </p:nvSpPr>
          <p:spPr>
            <a:xfrm>
              <a:off x="3553206" y="1395221"/>
              <a:ext cx="2054225" cy="2055495"/>
            </a:xfrm>
            <a:custGeom>
              <a:avLst/>
              <a:gdLst/>
              <a:ahLst/>
              <a:cxnLst/>
              <a:rect l="l" t="t" r="r" b="b"/>
              <a:pathLst>
                <a:path w="2054225" h="2055495">
                  <a:moveTo>
                    <a:pt x="0" y="1027683"/>
                  </a:moveTo>
                  <a:lnTo>
                    <a:pt x="1143" y="979296"/>
                  </a:lnTo>
                  <a:lnTo>
                    <a:pt x="4445" y="931544"/>
                  </a:lnTo>
                  <a:lnTo>
                    <a:pt x="9906" y="884301"/>
                  </a:lnTo>
                  <a:lnTo>
                    <a:pt x="17526" y="837819"/>
                  </a:lnTo>
                  <a:lnTo>
                    <a:pt x="27178" y="792098"/>
                  </a:lnTo>
                  <a:lnTo>
                    <a:pt x="38735" y="747013"/>
                  </a:lnTo>
                  <a:lnTo>
                    <a:pt x="52324" y="702817"/>
                  </a:lnTo>
                  <a:lnTo>
                    <a:pt x="67818" y="659510"/>
                  </a:lnTo>
                  <a:lnTo>
                    <a:pt x="85217" y="617092"/>
                  </a:lnTo>
                  <a:lnTo>
                    <a:pt x="104394" y="575690"/>
                  </a:lnTo>
                  <a:lnTo>
                    <a:pt x="125349" y="535304"/>
                  </a:lnTo>
                  <a:lnTo>
                    <a:pt x="147955" y="495935"/>
                  </a:lnTo>
                  <a:lnTo>
                    <a:pt x="172212" y="457835"/>
                  </a:lnTo>
                  <a:lnTo>
                    <a:pt x="198120" y="420750"/>
                  </a:lnTo>
                  <a:lnTo>
                    <a:pt x="225552" y="384937"/>
                  </a:lnTo>
                  <a:lnTo>
                    <a:pt x="254635" y="350392"/>
                  </a:lnTo>
                  <a:lnTo>
                    <a:pt x="284988" y="317118"/>
                  </a:lnTo>
                  <a:lnTo>
                    <a:pt x="316865" y="285241"/>
                  </a:lnTo>
                  <a:lnTo>
                    <a:pt x="350139" y="254762"/>
                  </a:lnTo>
                  <a:lnTo>
                    <a:pt x="384683" y="225805"/>
                  </a:lnTo>
                  <a:lnTo>
                    <a:pt x="420370" y="198247"/>
                  </a:lnTo>
                  <a:lnTo>
                    <a:pt x="457454" y="172338"/>
                  </a:lnTo>
                  <a:lnTo>
                    <a:pt x="495681" y="148081"/>
                  </a:lnTo>
                  <a:lnTo>
                    <a:pt x="534924" y="125349"/>
                  </a:lnTo>
                  <a:lnTo>
                    <a:pt x="575310" y="104393"/>
                  </a:lnTo>
                  <a:lnTo>
                    <a:pt x="616712" y="85216"/>
                  </a:lnTo>
                  <a:lnTo>
                    <a:pt x="659003" y="67944"/>
                  </a:lnTo>
                  <a:lnTo>
                    <a:pt x="702310" y="52450"/>
                  </a:lnTo>
                  <a:lnTo>
                    <a:pt x="746506" y="38735"/>
                  </a:lnTo>
                  <a:lnTo>
                    <a:pt x="791464" y="27177"/>
                  </a:lnTo>
                  <a:lnTo>
                    <a:pt x="837184" y="17525"/>
                  </a:lnTo>
                  <a:lnTo>
                    <a:pt x="883666" y="9905"/>
                  </a:lnTo>
                  <a:lnTo>
                    <a:pt x="930783" y="4444"/>
                  </a:lnTo>
                  <a:lnTo>
                    <a:pt x="978535" y="1142"/>
                  </a:lnTo>
                  <a:lnTo>
                    <a:pt x="1026922" y="0"/>
                  </a:lnTo>
                  <a:lnTo>
                    <a:pt x="1075309" y="1142"/>
                  </a:lnTo>
                  <a:lnTo>
                    <a:pt x="1123061" y="4444"/>
                  </a:lnTo>
                  <a:lnTo>
                    <a:pt x="1170178" y="9905"/>
                  </a:lnTo>
                  <a:lnTo>
                    <a:pt x="1216660" y="17525"/>
                  </a:lnTo>
                  <a:lnTo>
                    <a:pt x="1262380" y="27177"/>
                  </a:lnTo>
                  <a:lnTo>
                    <a:pt x="1307338" y="38735"/>
                  </a:lnTo>
                  <a:lnTo>
                    <a:pt x="1351534" y="52450"/>
                  </a:lnTo>
                  <a:lnTo>
                    <a:pt x="1394841" y="67944"/>
                  </a:lnTo>
                  <a:lnTo>
                    <a:pt x="1437132" y="85216"/>
                  </a:lnTo>
                  <a:lnTo>
                    <a:pt x="1478534" y="104393"/>
                  </a:lnTo>
                  <a:lnTo>
                    <a:pt x="1518920" y="125349"/>
                  </a:lnTo>
                  <a:lnTo>
                    <a:pt x="1558163" y="148081"/>
                  </a:lnTo>
                  <a:lnTo>
                    <a:pt x="1596390" y="172338"/>
                  </a:lnTo>
                  <a:lnTo>
                    <a:pt x="1633474" y="198247"/>
                  </a:lnTo>
                  <a:lnTo>
                    <a:pt x="1669161" y="225805"/>
                  </a:lnTo>
                  <a:lnTo>
                    <a:pt x="1703705" y="254762"/>
                  </a:lnTo>
                  <a:lnTo>
                    <a:pt x="1736979" y="285241"/>
                  </a:lnTo>
                  <a:lnTo>
                    <a:pt x="1768856" y="317118"/>
                  </a:lnTo>
                  <a:lnTo>
                    <a:pt x="1799209" y="350392"/>
                  </a:lnTo>
                  <a:lnTo>
                    <a:pt x="1828292" y="384937"/>
                  </a:lnTo>
                  <a:lnTo>
                    <a:pt x="1855724" y="420750"/>
                  </a:lnTo>
                  <a:lnTo>
                    <a:pt x="1881632" y="457835"/>
                  </a:lnTo>
                  <a:lnTo>
                    <a:pt x="1905889" y="495935"/>
                  </a:lnTo>
                  <a:lnTo>
                    <a:pt x="1928495" y="535304"/>
                  </a:lnTo>
                  <a:lnTo>
                    <a:pt x="1949450" y="575690"/>
                  </a:lnTo>
                  <a:lnTo>
                    <a:pt x="1968627" y="617092"/>
                  </a:lnTo>
                  <a:lnTo>
                    <a:pt x="1986026" y="659510"/>
                  </a:lnTo>
                  <a:lnTo>
                    <a:pt x="2001520" y="702817"/>
                  </a:lnTo>
                  <a:lnTo>
                    <a:pt x="2015109" y="747013"/>
                  </a:lnTo>
                  <a:lnTo>
                    <a:pt x="2026666" y="792098"/>
                  </a:lnTo>
                  <a:lnTo>
                    <a:pt x="2036318" y="837819"/>
                  </a:lnTo>
                  <a:lnTo>
                    <a:pt x="2043938" y="884301"/>
                  </a:lnTo>
                  <a:lnTo>
                    <a:pt x="2049399" y="931544"/>
                  </a:lnTo>
                  <a:lnTo>
                    <a:pt x="2052701" y="979296"/>
                  </a:lnTo>
                  <a:lnTo>
                    <a:pt x="2053844" y="1027683"/>
                  </a:lnTo>
                  <a:lnTo>
                    <a:pt x="2052701" y="1076070"/>
                  </a:lnTo>
                  <a:lnTo>
                    <a:pt x="2049399" y="1123822"/>
                  </a:lnTo>
                  <a:lnTo>
                    <a:pt x="2043938" y="1171066"/>
                  </a:lnTo>
                  <a:lnTo>
                    <a:pt x="2036318" y="1217548"/>
                  </a:lnTo>
                  <a:lnTo>
                    <a:pt x="2026666" y="1263269"/>
                  </a:lnTo>
                  <a:lnTo>
                    <a:pt x="2015109" y="1308353"/>
                  </a:lnTo>
                  <a:lnTo>
                    <a:pt x="2001520" y="1352550"/>
                  </a:lnTo>
                  <a:lnTo>
                    <a:pt x="1986026" y="1395857"/>
                  </a:lnTo>
                  <a:lnTo>
                    <a:pt x="1968627" y="1438275"/>
                  </a:lnTo>
                  <a:lnTo>
                    <a:pt x="1949450" y="1479677"/>
                  </a:lnTo>
                  <a:lnTo>
                    <a:pt x="1928495" y="1520063"/>
                  </a:lnTo>
                  <a:lnTo>
                    <a:pt x="1905889" y="1559433"/>
                  </a:lnTo>
                  <a:lnTo>
                    <a:pt x="1881632" y="1597533"/>
                  </a:lnTo>
                  <a:lnTo>
                    <a:pt x="1855724" y="1634616"/>
                  </a:lnTo>
                  <a:lnTo>
                    <a:pt x="1828292" y="1670430"/>
                  </a:lnTo>
                  <a:lnTo>
                    <a:pt x="1799209" y="1704975"/>
                  </a:lnTo>
                  <a:lnTo>
                    <a:pt x="1768856" y="1738248"/>
                  </a:lnTo>
                  <a:lnTo>
                    <a:pt x="1736979" y="1770126"/>
                  </a:lnTo>
                  <a:lnTo>
                    <a:pt x="1703705" y="1800605"/>
                  </a:lnTo>
                  <a:lnTo>
                    <a:pt x="1669161" y="1829561"/>
                  </a:lnTo>
                  <a:lnTo>
                    <a:pt x="1633474" y="1857120"/>
                  </a:lnTo>
                  <a:lnTo>
                    <a:pt x="1596390" y="1883028"/>
                  </a:lnTo>
                  <a:lnTo>
                    <a:pt x="1558163" y="1907285"/>
                  </a:lnTo>
                  <a:lnTo>
                    <a:pt x="1518920" y="1930019"/>
                  </a:lnTo>
                  <a:lnTo>
                    <a:pt x="1478534" y="1950973"/>
                  </a:lnTo>
                  <a:lnTo>
                    <a:pt x="1437132" y="1970151"/>
                  </a:lnTo>
                  <a:lnTo>
                    <a:pt x="1394841" y="1987422"/>
                  </a:lnTo>
                  <a:lnTo>
                    <a:pt x="1351534" y="2002916"/>
                  </a:lnTo>
                  <a:lnTo>
                    <a:pt x="1307338" y="2016633"/>
                  </a:lnTo>
                  <a:lnTo>
                    <a:pt x="1262380" y="2028189"/>
                  </a:lnTo>
                  <a:lnTo>
                    <a:pt x="1216660" y="2037841"/>
                  </a:lnTo>
                  <a:lnTo>
                    <a:pt x="1170178" y="2045461"/>
                  </a:lnTo>
                  <a:lnTo>
                    <a:pt x="1123061" y="2050922"/>
                  </a:lnTo>
                  <a:lnTo>
                    <a:pt x="1075309" y="2054225"/>
                  </a:lnTo>
                  <a:lnTo>
                    <a:pt x="1026922" y="2055367"/>
                  </a:lnTo>
                  <a:lnTo>
                    <a:pt x="978535" y="2054225"/>
                  </a:lnTo>
                  <a:lnTo>
                    <a:pt x="930783" y="2050922"/>
                  </a:lnTo>
                  <a:lnTo>
                    <a:pt x="883666" y="2045461"/>
                  </a:lnTo>
                  <a:lnTo>
                    <a:pt x="837184" y="2037841"/>
                  </a:lnTo>
                  <a:lnTo>
                    <a:pt x="791464" y="2028189"/>
                  </a:lnTo>
                  <a:lnTo>
                    <a:pt x="746506" y="2016633"/>
                  </a:lnTo>
                  <a:lnTo>
                    <a:pt x="702310" y="2002916"/>
                  </a:lnTo>
                  <a:lnTo>
                    <a:pt x="659003" y="1987422"/>
                  </a:lnTo>
                  <a:lnTo>
                    <a:pt x="616712" y="1970151"/>
                  </a:lnTo>
                  <a:lnTo>
                    <a:pt x="575310" y="1950973"/>
                  </a:lnTo>
                  <a:lnTo>
                    <a:pt x="534924" y="1930019"/>
                  </a:lnTo>
                  <a:lnTo>
                    <a:pt x="495681" y="1907285"/>
                  </a:lnTo>
                  <a:lnTo>
                    <a:pt x="457454" y="1883028"/>
                  </a:lnTo>
                  <a:lnTo>
                    <a:pt x="420370" y="1857120"/>
                  </a:lnTo>
                  <a:lnTo>
                    <a:pt x="384683" y="1829561"/>
                  </a:lnTo>
                  <a:lnTo>
                    <a:pt x="350139" y="1800605"/>
                  </a:lnTo>
                  <a:lnTo>
                    <a:pt x="316865" y="1770126"/>
                  </a:lnTo>
                  <a:lnTo>
                    <a:pt x="284988" y="1738248"/>
                  </a:lnTo>
                  <a:lnTo>
                    <a:pt x="254635" y="1704975"/>
                  </a:lnTo>
                  <a:lnTo>
                    <a:pt x="225552" y="1670430"/>
                  </a:lnTo>
                  <a:lnTo>
                    <a:pt x="198120" y="1634616"/>
                  </a:lnTo>
                  <a:lnTo>
                    <a:pt x="172212" y="1597533"/>
                  </a:lnTo>
                  <a:lnTo>
                    <a:pt x="147955" y="1559433"/>
                  </a:lnTo>
                  <a:lnTo>
                    <a:pt x="125349" y="1520063"/>
                  </a:lnTo>
                  <a:lnTo>
                    <a:pt x="104394" y="1479677"/>
                  </a:lnTo>
                  <a:lnTo>
                    <a:pt x="85217" y="1438275"/>
                  </a:lnTo>
                  <a:lnTo>
                    <a:pt x="67818" y="1395857"/>
                  </a:lnTo>
                  <a:lnTo>
                    <a:pt x="52324" y="1352550"/>
                  </a:lnTo>
                  <a:lnTo>
                    <a:pt x="38735" y="1308353"/>
                  </a:lnTo>
                  <a:lnTo>
                    <a:pt x="27178" y="1263269"/>
                  </a:lnTo>
                  <a:lnTo>
                    <a:pt x="17526" y="1217548"/>
                  </a:lnTo>
                  <a:lnTo>
                    <a:pt x="9906" y="1171066"/>
                  </a:lnTo>
                  <a:lnTo>
                    <a:pt x="4445" y="1123822"/>
                  </a:lnTo>
                  <a:lnTo>
                    <a:pt x="1143" y="1076070"/>
                  </a:lnTo>
                  <a:lnTo>
                    <a:pt x="0" y="1027683"/>
                  </a:lnTo>
                  <a:close/>
                </a:path>
              </a:pathLst>
            </a:custGeom>
            <a:ln w="25908">
              <a:solidFill>
                <a:srgbClr val="F0F0F0"/>
              </a:solidFill>
            </a:ln>
          </p:spPr>
          <p:txBody>
            <a:bodyPr wrap="square" lIns="0" tIns="0" rIns="0" bIns="0" rtlCol="0"/>
            <a:lstStyle/>
            <a:p/>
          </p:txBody>
        </p:sp>
        <p:sp>
          <p:nvSpPr>
            <p:cNvPr id="16" name="object 16"/>
            <p:cNvSpPr/>
            <p:nvPr/>
          </p:nvSpPr>
          <p:spPr>
            <a:xfrm>
              <a:off x="3605784" y="1449323"/>
              <a:ext cx="1946275" cy="1944370"/>
            </a:xfrm>
            <a:custGeom>
              <a:avLst/>
              <a:gdLst/>
              <a:ahLst/>
              <a:cxnLst/>
              <a:rect l="l" t="t" r="r" b="b"/>
              <a:pathLst>
                <a:path w="1946275" h="1944370">
                  <a:moveTo>
                    <a:pt x="972946" y="0"/>
                  </a:moveTo>
                  <a:lnTo>
                    <a:pt x="924432" y="1142"/>
                  </a:lnTo>
                  <a:lnTo>
                    <a:pt x="876553" y="4699"/>
                  </a:lnTo>
                  <a:lnTo>
                    <a:pt x="829182" y="10540"/>
                  </a:lnTo>
                  <a:lnTo>
                    <a:pt x="782701" y="18541"/>
                  </a:lnTo>
                  <a:lnTo>
                    <a:pt x="736853" y="28828"/>
                  </a:lnTo>
                  <a:lnTo>
                    <a:pt x="692023" y="41148"/>
                  </a:lnTo>
                  <a:lnTo>
                    <a:pt x="647953" y="55625"/>
                  </a:lnTo>
                  <a:lnTo>
                    <a:pt x="604901" y="72009"/>
                  </a:lnTo>
                  <a:lnTo>
                    <a:pt x="562737" y="90297"/>
                  </a:lnTo>
                  <a:lnTo>
                    <a:pt x="521842" y="110616"/>
                  </a:lnTo>
                  <a:lnTo>
                    <a:pt x="481838" y="132714"/>
                  </a:lnTo>
                  <a:lnTo>
                    <a:pt x="443229" y="156590"/>
                  </a:lnTo>
                  <a:lnTo>
                    <a:pt x="405638" y="182245"/>
                  </a:lnTo>
                  <a:lnTo>
                    <a:pt x="369442" y="209550"/>
                  </a:lnTo>
                  <a:lnTo>
                    <a:pt x="334644" y="238505"/>
                  </a:lnTo>
                  <a:lnTo>
                    <a:pt x="301116" y="268986"/>
                  </a:lnTo>
                  <a:lnTo>
                    <a:pt x="269113" y="300863"/>
                  </a:lnTo>
                  <a:lnTo>
                    <a:pt x="238632" y="334390"/>
                  </a:lnTo>
                  <a:lnTo>
                    <a:pt x="209676" y="369188"/>
                  </a:lnTo>
                  <a:lnTo>
                    <a:pt x="182371" y="405384"/>
                  </a:lnTo>
                  <a:lnTo>
                    <a:pt x="156717" y="442849"/>
                  </a:lnTo>
                  <a:lnTo>
                    <a:pt x="132841" y="481456"/>
                  </a:lnTo>
                  <a:lnTo>
                    <a:pt x="110743" y="521334"/>
                  </a:lnTo>
                  <a:lnTo>
                    <a:pt x="90424" y="562356"/>
                  </a:lnTo>
                  <a:lnTo>
                    <a:pt x="72008" y="604393"/>
                  </a:lnTo>
                  <a:lnTo>
                    <a:pt x="55625" y="647445"/>
                  </a:lnTo>
                  <a:lnTo>
                    <a:pt x="41148" y="691388"/>
                  </a:lnTo>
                  <a:lnTo>
                    <a:pt x="28828" y="736219"/>
                  </a:lnTo>
                  <a:lnTo>
                    <a:pt x="18541" y="781938"/>
                  </a:lnTo>
                  <a:lnTo>
                    <a:pt x="10540" y="828420"/>
                  </a:lnTo>
                  <a:lnTo>
                    <a:pt x="4699" y="875664"/>
                  </a:lnTo>
                  <a:lnTo>
                    <a:pt x="1142" y="923544"/>
                  </a:lnTo>
                  <a:lnTo>
                    <a:pt x="0" y="972184"/>
                  </a:lnTo>
                  <a:lnTo>
                    <a:pt x="1142" y="1020699"/>
                  </a:lnTo>
                  <a:lnTo>
                    <a:pt x="4699" y="1068577"/>
                  </a:lnTo>
                  <a:lnTo>
                    <a:pt x="10540" y="1115821"/>
                  </a:lnTo>
                  <a:lnTo>
                    <a:pt x="18541" y="1162303"/>
                  </a:lnTo>
                  <a:lnTo>
                    <a:pt x="28828" y="1208024"/>
                  </a:lnTo>
                  <a:lnTo>
                    <a:pt x="41148" y="1252855"/>
                  </a:lnTo>
                  <a:lnTo>
                    <a:pt x="55625" y="1296796"/>
                  </a:lnTo>
                  <a:lnTo>
                    <a:pt x="72008" y="1339850"/>
                  </a:lnTo>
                  <a:lnTo>
                    <a:pt x="90424" y="1381887"/>
                  </a:lnTo>
                  <a:lnTo>
                    <a:pt x="110743" y="1422908"/>
                  </a:lnTo>
                  <a:lnTo>
                    <a:pt x="132841" y="1462786"/>
                  </a:lnTo>
                  <a:lnTo>
                    <a:pt x="156717" y="1501394"/>
                  </a:lnTo>
                  <a:lnTo>
                    <a:pt x="182371" y="1538858"/>
                  </a:lnTo>
                  <a:lnTo>
                    <a:pt x="209676" y="1575053"/>
                  </a:lnTo>
                  <a:lnTo>
                    <a:pt x="238632" y="1609852"/>
                  </a:lnTo>
                  <a:lnTo>
                    <a:pt x="269113" y="1643380"/>
                  </a:lnTo>
                  <a:lnTo>
                    <a:pt x="301116" y="1675257"/>
                  </a:lnTo>
                  <a:lnTo>
                    <a:pt x="334644" y="1705737"/>
                  </a:lnTo>
                  <a:lnTo>
                    <a:pt x="369442" y="1734693"/>
                  </a:lnTo>
                  <a:lnTo>
                    <a:pt x="405638" y="1761998"/>
                  </a:lnTo>
                  <a:lnTo>
                    <a:pt x="443229" y="1787652"/>
                  </a:lnTo>
                  <a:lnTo>
                    <a:pt x="481838" y="1811527"/>
                  </a:lnTo>
                  <a:lnTo>
                    <a:pt x="521842" y="1833626"/>
                  </a:lnTo>
                  <a:lnTo>
                    <a:pt x="562737" y="1853945"/>
                  </a:lnTo>
                  <a:lnTo>
                    <a:pt x="604901" y="1872233"/>
                  </a:lnTo>
                  <a:lnTo>
                    <a:pt x="647953" y="1888617"/>
                  </a:lnTo>
                  <a:lnTo>
                    <a:pt x="692023" y="1903095"/>
                  </a:lnTo>
                  <a:lnTo>
                    <a:pt x="736853" y="1915414"/>
                  </a:lnTo>
                  <a:lnTo>
                    <a:pt x="782701" y="1925701"/>
                  </a:lnTo>
                  <a:lnTo>
                    <a:pt x="829182" y="1933702"/>
                  </a:lnTo>
                  <a:lnTo>
                    <a:pt x="876553" y="1939544"/>
                  </a:lnTo>
                  <a:lnTo>
                    <a:pt x="924432" y="1943100"/>
                  </a:lnTo>
                  <a:lnTo>
                    <a:pt x="972946" y="1944243"/>
                  </a:lnTo>
                  <a:lnTo>
                    <a:pt x="1021588" y="1943100"/>
                  </a:lnTo>
                  <a:lnTo>
                    <a:pt x="1069466" y="1939544"/>
                  </a:lnTo>
                  <a:lnTo>
                    <a:pt x="1116838" y="1933702"/>
                  </a:lnTo>
                  <a:lnTo>
                    <a:pt x="1163319" y="1925701"/>
                  </a:lnTo>
                  <a:lnTo>
                    <a:pt x="1209166" y="1915414"/>
                  </a:lnTo>
                  <a:lnTo>
                    <a:pt x="1253998" y="1903095"/>
                  </a:lnTo>
                  <a:lnTo>
                    <a:pt x="1298066" y="1888617"/>
                  </a:lnTo>
                  <a:lnTo>
                    <a:pt x="1341119" y="1872233"/>
                  </a:lnTo>
                  <a:lnTo>
                    <a:pt x="1383283" y="1853945"/>
                  </a:lnTo>
                  <a:lnTo>
                    <a:pt x="1424177" y="1833626"/>
                  </a:lnTo>
                  <a:lnTo>
                    <a:pt x="1464182" y="1811527"/>
                  </a:lnTo>
                  <a:lnTo>
                    <a:pt x="1502790" y="1787652"/>
                  </a:lnTo>
                  <a:lnTo>
                    <a:pt x="1540382" y="1761998"/>
                  </a:lnTo>
                  <a:lnTo>
                    <a:pt x="1576577" y="1734693"/>
                  </a:lnTo>
                  <a:lnTo>
                    <a:pt x="1611376" y="1705737"/>
                  </a:lnTo>
                  <a:lnTo>
                    <a:pt x="1644903" y="1675257"/>
                  </a:lnTo>
                  <a:lnTo>
                    <a:pt x="1676907" y="1643380"/>
                  </a:lnTo>
                  <a:lnTo>
                    <a:pt x="1707388" y="1609852"/>
                  </a:lnTo>
                  <a:lnTo>
                    <a:pt x="1736343" y="1575053"/>
                  </a:lnTo>
                  <a:lnTo>
                    <a:pt x="1763649" y="1538858"/>
                  </a:lnTo>
                  <a:lnTo>
                    <a:pt x="1789302" y="1501394"/>
                  </a:lnTo>
                  <a:lnTo>
                    <a:pt x="1813178" y="1462786"/>
                  </a:lnTo>
                  <a:lnTo>
                    <a:pt x="1835277" y="1422908"/>
                  </a:lnTo>
                  <a:lnTo>
                    <a:pt x="1855596" y="1381887"/>
                  </a:lnTo>
                  <a:lnTo>
                    <a:pt x="1874012" y="1339850"/>
                  </a:lnTo>
                  <a:lnTo>
                    <a:pt x="1890394" y="1296796"/>
                  </a:lnTo>
                  <a:lnTo>
                    <a:pt x="1904873" y="1252855"/>
                  </a:lnTo>
                  <a:lnTo>
                    <a:pt x="1917191" y="1208024"/>
                  </a:lnTo>
                  <a:lnTo>
                    <a:pt x="1927352" y="1162303"/>
                  </a:lnTo>
                  <a:lnTo>
                    <a:pt x="1935479" y="1115821"/>
                  </a:lnTo>
                  <a:lnTo>
                    <a:pt x="1941321" y="1068577"/>
                  </a:lnTo>
                  <a:lnTo>
                    <a:pt x="1944877" y="1020699"/>
                  </a:lnTo>
                  <a:lnTo>
                    <a:pt x="1946020" y="972184"/>
                  </a:lnTo>
                  <a:lnTo>
                    <a:pt x="1944877" y="923544"/>
                  </a:lnTo>
                  <a:lnTo>
                    <a:pt x="1941321" y="875664"/>
                  </a:lnTo>
                  <a:lnTo>
                    <a:pt x="1935479" y="828420"/>
                  </a:lnTo>
                  <a:lnTo>
                    <a:pt x="1927352" y="781938"/>
                  </a:lnTo>
                  <a:lnTo>
                    <a:pt x="1917191" y="736219"/>
                  </a:lnTo>
                  <a:lnTo>
                    <a:pt x="1904873" y="691388"/>
                  </a:lnTo>
                  <a:lnTo>
                    <a:pt x="1890394" y="647445"/>
                  </a:lnTo>
                  <a:lnTo>
                    <a:pt x="1874012" y="604393"/>
                  </a:lnTo>
                  <a:lnTo>
                    <a:pt x="1855596" y="562356"/>
                  </a:lnTo>
                  <a:lnTo>
                    <a:pt x="1835277" y="521334"/>
                  </a:lnTo>
                  <a:lnTo>
                    <a:pt x="1813178" y="481456"/>
                  </a:lnTo>
                  <a:lnTo>
                    <a:pt x="1789302" y="442849"/>
                  </a:lnTo>
                  <a:lnTo>
                    <a:pt x="1763649" y="405384"/>
                  </a:lnTo>
                  <a:lnTo>
                    <a:pt x="1736343" y="369188"/>
                  </a:lnTo>
                  <a:lnTo>
                    <a:pt x="1707388" y="334390"/>
                  </a:lnTo>
                  <a:lnTo>
                    <a:pt x="1676907" y="300863"/>
                  </a:lnTo>
                  <a:lnTo>
                    <a:pt x="1644903" y="268986"/>
                  </a:lnTo>
                  <a:lnTo>
                    <a:pt x="1611376" y="238505"/>
                  </a:lnTo>
                  <a:lnTo>
                    <a:pt x="1576577" y="209550"/>
                  </a:lnTo>
                  <a:lnTo>
                    <a:pt x="1540382" y="182245"/>
                  </a:lnTo>
                  <a:lnTo>
                    <a:pt x="1502790" y="156590"/>
                  </a:lnTo>
                  <a:lnTo>
                    <a:pt x="1464182" y="132714"/>
                  </a:lnTo>
                  <a:lnTo>
                    <a:pt x="1424177" y="110616"/>
                  </a:lnTo>
                  <a:lnTo>
                    <a:pt x="1383283" y="90297"/>
                  </a:lnTo>
                  <a:lnTo>
                    <a:pt x="1341119" y="72009"/>
                  </a:lnTo>
                  <a:lnTo>
                    <a:pt x="1298066" y="55625"/>
                  </a:lnTo>
                  <a:lnTo>
                    <a:pt x="1253998" y="41148"/>
                  </a:lnTo>
                  <a:lnTo>
                    <a:pt x="1209166" y="28828"/>
                  </a:lnTo>
                  <a:lnTo>
                    <a:pt x="1163319" y="18541"/>
                  </a:lnTo>
                  <a:lnTo>
                    <a:pt x="1116838" y="10540"/>
                  </a:lnTo>
                  <a:lnTo>
                    <a:pt x="1069466" y="4699"/>
                  </a:lnTo>
                  <a:lnTo>
                    <a:pt x="1021588" y="1142"/>
                  </a:lnTo>
                  <a:lnTo>
                    <a:pt x="972946" y="0"/>
                  </a:lnTo>
                  <a:close/>
                </a:path>
              </a:pathLst>
            </a:custGeom>
            <a:solidFill>
              <a:srgbClr val="FFFFFF"/>
            </a:solidFill>
          </p:spPr>
          <p:txBody>
            <a:bodyPr wrap="square" lIns="0" tIns="0" rIns="0" bIns="0" rtlCol="0"/>
            <a:lstStyle/>
            <a:p/>
          </p:txBody>
        </p:sp>
      </p:grpSp>
      <p:sp>
        <p:nvSpPr>
          <p:cNvPr id="17" name="object 17"/>
          <p:cNvSpPr txBox="1"/>
          <p:nvPr/>
        </p:nvSpPr>
        <p:spPr>
          <a:xfrm>
            <a:off x="4040885" y="2243785"/>
            <a:ext cx="1078865" cy="300355"/>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203669"/>
                </a:solidFill>
                <a:latin typeface="Times New Roman" panose="02020603050405020304"/>
                <a:cs typeface="Times New Roman" panose="02020603050405020304"/>
              </a:rPr>
              <a:t>Check-List</a:t>
            </a:r>
            <a:endParaRPr sz="1800">
              <a:latin typeface="Times New Roman" panose="02020603050405020304"/>
              <a:cs typeface="Times New Roman" panose="02020603050405020304"/>
            </a:endParaRPr>
          </a:p>
        </p:txBody>
      </p:sp>
      <p:sp>
        <p:nvSpPr>
          <p:cNvPr id="18" name="object 18"/>
          <p:cNvSpPr txBox="1"/>
          <p:nvPr/>
        </p:nvSpPr>
        <p:spPr>
          <a:xfrm>
            <a:off x="1067816" y="938911"/>
            <a:ext cx="1394460" cy="330200"/>
          </a:xfrm>
          <a:prstGeom prst="rect">
            <a:avLst/>
          </a:prstGeom>
        </p:spPr>
        <p:txBody>
          <a:bodyPr vert="horz" wrap="square" lIns="0" tIns="12065" rIns="0" bIns="0" rtlCol="0">
            <a:spAutoFit/>
          </a:bodyPr>
          <a:lstStyle/>
          <a:p>
            <a:pPr marR="6350" algn="r">
              <a:lnSpc>
                <a:spcPct val="100000"/>
              </a:lnSpc>
              <a:spcBef>
                <a:spcPts val="95"/>
              </a:spcBef>
            </a:pPr>
            <a:r>
              <a:rPr sz="1000" spc="-70" dirty="0">
                <a:latin typeface="P052"/>
                <a:cs typeface="P052"/>
              </a:rPr>
              <a:t>Gather </a:t>
            </a:r>
            <a:r>
              <a:rPr sz="1000" spc="-85" dirty="0">
                <a:latin typeface="P052"/>
                <a:cs typeface="P052"/>
              </a:rPr>
              <a:t>requirements  </a:t>
            </a:r>
            <a:r>
              <a:rPr sz="1000" spc="-45" dirty="0">
                <a:latin typeface="P052"/>
                <a:cs typeface="P052"/>
              </a:rPr>
              <a:t>for</a:t>
            </a:r>
            <a:r>
              <a:rPr sz="1000" spc="-90" dirty="0">
                <a:latin typeface="P052"/>
                <a:cs typeface="P052"/>
              </a:rPr>
              <a:t> </a:t>
            </a:r>
            <a:r>
              <a:rPr sz="1000" spc="-30" dirty="0">
                <a:latin typeface="P052"/>
                <a:cs typeface="P052"/>
              </a:rPr>
              <a:t>the</a:t>
            </a:r>
            <a:endParaRPr sz="1000">
              <a:latin typeface="P052"/>
              <a:cs typeface="P052"/>
            </a:endParaRPr>
          </a:p>
          <a:p>
            <a:pPr marR="5080" algn="r">
              <a:lnSpc>
                <a:spcPct val="100000"/>
              </a:lnSpc>
            </a:pPr>
            <a:r>
              <a:rPr sz="1000" spc="-20" dirty="0">
                <a:latin typeface="P052"/>
                <a:cs typeface="P052"/>
              </a:rPr>
              <a:t>p</a:t>
            </a:r>
            <a:r>
              <a:rPr sz="1000" spc="-15" dirty="0">
                <a:latin typeface="P052"/>
                <a:cs typeface="P052"/>
              </a:rPr>
              <a:t>r</a:t>
            </a:r>
            <a:r>
              <a:rPr sz="1000" spc="-10" dirty="0">
                <a:latin typeface="P052"/>
                <a:cs typeface="P052"/>
              </a:rPr>
              <a:t>oj</a:t>
            </a:r>
            <a:r>
              <a:rPr sz="1000" spc="-15" dirty="0">
                <a:latin typeface="P052"/>
                <a:cs typeface="P052"/>
              </a:rPr>
              <a:t>ec</a:t>
            </a:r>
            <a:r>
              <a:rPr sz="1000" spc="-5" dirty="0">
                <a:latin typeface="P052"/>
                <a:cs typeface="P052"/>
              </a:rPr>
              <a:t>t</a:t>
            </a:r>
            <a:endParaRPr sz="1000">
              <a:latin typeface="P052"/>
              <a:cs typeface="P052"/>
            </a:endParaRPr>
          </a:p>
        </p:txBody>
      </p:sp>
      <p:sp>
        <p:nvSpPr>
          <p:cNvPr id="19" name="object 19"/>
          <p:cNvSpPr txBox="1"/>
          <p:nvPr/>
        </p:nvSpPr>
        <p:spPr>
          <a:xfrm>
            <a:off x="1116279" y="2167508"/>
            <a:ext cx="1172210" cy="330200"/>
          </a:xfrm>
          <a:prstGeom prst="rect">
            <a:avLst/>
          </a:prstGeom>
        </p:spPr>
        <p:txBody>
          <a:bodyPr vert="horz" wrap="square" lIns="0" tIns="12065" rIns="0" bIns="0" rtlCol="0">
            <a:spAutoFit/>
          </a:bodyPr>
          <a:lstStyle/>
          <a:p>
            <a:pPr marR="5080" algn="r">
              <a:lnSpc>
                <a:spcPct val="100000"/>
              </a:lnSpc>
              <a:spcBef>
                <a:spcPts val="95"/>
              </a:spcBef>
            </a:pPr>
            <a:r>
              <a:rPr sz="1000" spc="-80" dirty="0">
                <a:latin typeface="P052"/>
                <a:cs typeface="P052"/>
              </a:rPr>
              <a:t>Prepare </a:t>
            </a:r>
            <a:r>
              <a:rPr sz="1000" spc="-85" dirty="0">
                <a:latin typeface="P052"/>
                <a:cs typeface="P052"/>
              </a:rPr>
              <a:t>database</a:t>
            </a:r>
            <a:r>
              <a:rPr sz="1000" spc="-145" dirty="0">
                <a:latin typeface="P052"/>
                <a:cs typeface="P052"/>
              </a:rPr>
              <a:t> </a:t>
            </a:r>
            <a:r>
              <a:rPr sz="1000" spc="-75" dirty="0">
                <a:latin typeface="P052"/>
                <a:cs typeface="P052"/>
              </a:rPr>
              <a:t>design</a:t>
            </a:r>
            <a:endParaRPr sz="1000">
              <a:latin typeface="P052"/>
              <a:cs typeface="P052"/>
            </a:endParaRPr>
          </a:p>
          <a:p>
            <a:pPr marR="13970" algn="r">
              <a:lnSpc>
                <a:spcPct val="100000"/>
              </a:lnSpc>
            </a:pPr>
            <a:r>
              <a:rPr sz="1000" spc="-20" dirty="0">
                <a:latin typeface="P052"/>
                <a:cs typeface="P052"/>
              </a:rPr>
              <a:t>s</a:t>
            </a:r>
            <a:r>
              <a:rPr sz="1000" spc="-15" dirty="0">
                <a:latin typeface="P052"/>
                <a:cs typeface="P052"/>
              </a:rPr>
              <a:t>c</a:t>
            </a:r>
            <a:r>
              <a:rPr sz="1000" spc="-25" dirty="0">
                <a:latin typeface="P052"/>
                <a:cs typeface="P052"/>
              </a:rPr>
              <a:t>h</a:t>
            </a:r>
            <a:r>
              <a:rPr sz="1000" spc="-15" dirty="0">
                <a:latin typeface="P052"/>
                <a:cs typeface="P052"/>
              </a:rPr>
              <a:t>e</a:t>
            </a:r>
            <a:r>
              <a:rPr sz="1000" spc="-25" dirty="0">
                <a:latin typeface="P052"/>
                <a:cs typeface="P052"/>
              </a:rPr>
              <a:t>ma</a:t>
            </a:r>
            <a:r>
              <a:rPr sz="1000" spc="-5" dirty="0">
                <a:latin typeface="P052"/>
                <a:cs typeface="P052"/>
              </a:rPr>
              <a:t>s</a:t>
            </a:r>
            <a:endParaRPr sz="1000">
              <a:latin typeface="P052"/>
              <a:cs typeface="P052"/>
            </a:endParaRPr>
          </a:p>
        </p:txBody>
      </p:sp>
      <p:sp>
        <p:nvSpPr>
          <p:cNvPr id="20" name="object 20"/>
          <p:cNvSpPr txBox="1"/>
          <p:nvPr/>
        </p:nvSpPr>
        <p:spPr>
          <a:xfrm>
            <a:off x="1318386" y="3428187"/>
            <a:ext cx="1135380" cy="330200"/>
          </a:xfrm>
          <a:prstGeom prst="rect">
            <a:avLst/>
          </a:prstGeom>
        </p:spPr>
        <p:txBody>
          <a:bodyPr vert="horz" wrap="square" lIns="0" tIns="12065" rIns="0" bIns="0" rtlCol="0">
            <a:spAutoFit/>
          </a:bodyPr>
          <a:lstStyle/>
          <a:p>
            <a:pPr marR="5080" algn="r">
              <a:lnSpc>
                <a:spcPct val="100000"/>
              </a:lnSpc>
              <a:spcBef>
                <a:spcPts val="95"/>
              </a:spcBef>
            </a:pPr>
            <a:r>
              <a:rPr sz="1000" spc="-45" dirty="0">
                <a:latin typeface="P052"/>
                <a:cs typeface="P052"/>
              </a:rPr>
              <a:t>Get </a:t>
            </a:r>
            <a:r>
              <a:rPr sz="1000" spc="-70" dirty="0">
                <a:latin typeface="P052"/>
                <a:cs typeface="P052"/>
              </a:rPr>
              <a:t>your </a:t>
            </a:r>
            <a:r>
              <a:rPr sz="1000" spc="-60" dirty="0">
                <a:latin typeface="P052"/>
                <a:cs typeface="P052"/>
              </a:rPr>
              <a:t>initial</a:t>
            </a:r>
            <a:r>
              <a:rPr sz="1000" spc="-170" dirty="0">
                <a:latin typeface="P052"/>
                <a:cs typeface="P052"/>
              </a:rPr>
              <a:t> </a:t>
            </a:r>
            <a:r>
              <a:rPr sz="1000" spc="-45" dirty="0">
                <a:latin typeface="P052"/>
                <a:cs typeface="P052"/>
              </a:rPr>
              <a:t>project</a:t>
            </a:r>
            <a:endParaRPr sz="1000">
              <a:latin typeface="P052"/>
              <a:cs typeface="P052"/>
            </a:endParaRPr>
          </a:p>
          <a:p>
            <a:pPr marR="9525" algn="r">
              <a:lnSpc>
                <a:spcPct val="100000"/>
              </a:lnSpc>
              <a:spcBef>
                <a:spcPts val="5"/>
              </a:spcBef>
            </a:pPr>
            <a:r>
              <a:rPr sz="1000" spc="-60" dirty="0">
                <a:latin typeface="P052"/>
                <a:cs typeface="P052"/>
              </a:rPr>
              <a:t>Structure</a:t>
            </a:r>
            <a:r>
              <a:rPr sz="1000" spc="-140" dirty="0">
                <a:latin typeface="P052"/>
                <a:cs typeface="P052"/>
              </a:rPr>
              <a:t> </a:t>
            </a:r>
            <a:r>
              <a:rPr sz="1000" spc="-15" dirty="0">
                <a:latin typeface="P052"/>
                <a:cs typeface="P052"/>
              </a:rPr>
              <a:t>ready</a:t>
            </a:r>
            <a:endParaRPr sz="1000">
              <a:latin typeface="P052"/>
              <a:cs typeface="P052"/>
            </a:endParaRPr>
          </a:p>
        </p:txBody>
      </p:sp>
      <p:sp>
        <p:nvSpPr>
          <p:cNvPr id="21" name="object 21"/>
          <p:cNvSpPr txBox="1"/>
          <p:nvPr/>
        </p:nvSpPr>
        <p:spPr>
          <a:xfrm>
            <a:off x="2311400" y="4314850"/>
            <a:ext cx="1125220" cy="177800"/>
          </a:xfrm>
          <a:prstGeom prst="rect">
            <a:avLst/>
          </a:prstGeom>
        </p:spPr>
        <p:txBody>
          <a:bodyPr vert="horz" wrap="square" lIns="0" tIns="12065" rIns="0" bIns="0" rtlCol="0">
            <a:spAutoFit/>
          </a:bodyPr>
          <a:lstStyle/>
          <a:p>
            <a:pPr marL="12700">
              <a:lnSpc>
                <a:spcPct val="100000"/>
              </a:lnSpc>
              <a:spcBef>
                <a:spcPts val="95"/>
              </a:spcBef>
            </a:pPr>
            <a:r>
              <a:rPr sz="1000" spc="-45" dirty="0">
                <a:latin typeface="P052"/>
                <a:cs typeface="P052"/>
              </a:rPr>
              <a:t>Initiate</a:t>
            </a:r>
            <a:r>
              <a:rPr sz="1000" spc="-125" dirty="0">
                <a:latin typeface="P052"/>
                <a:cs typeface="P052"/>
              </a:rPr>
              <a:t> </a:t>
            </a:r>
            <a:r>
              <a:rPr sz="1000" spc="-10" dirty="0">
                <a:latin typeface="P052"/>
                <a:cs typeface="P052"/>
              </a:rPr>
              <a:t>agit</a:t>
            </a:r>
            <a:r>
              <a:rPr sz="1000" spc="-145" dirty="0">
                <a:latin typeface="P052"/>
                <a:cs typeface="P052"/>
              </a:rPr>
              <a:t> </a:t>
            </a:r>
            <a:r>
              <a:rPr sz="1000" spc="-65" dirty="0">
                <a:latin typeface="P052"/>
                <a:cs typeface="P052"/>
              </a:rPr>
              <a:t>repository</a:t>
            </a:r>
            <a:endParaRPr sz="1000">
              <a:latin typeface="P052"/>
              <a:cs typeface="P052"/>
            </a:endParaRPr>
          </a:p>
        </p:txBody>
      </p:sp>
      <p:sp>
        <p:nvSpPr>
          <p:cNvPr id="22" name="object 22"/>
          <p:cNvSpPr txBox="1"/>
          <p:nvPr/>
        </p:nvSpPr>
        <p:spPr>
          <a:xfrm>
            <a:off x="6695947" y="938911"/>
            <a:ext cx="1260475" cy="330200"/>
          </a:xfrm>
          <a:prstGeom prst="rect">
            <a:avLst/>
          </a:prstGeom>
        </p:spPr>
        <p:txBody>
          <a:bodyPr vert="horz" wrap="square" lIns="0" tIns="12065" rIns="0" bIns="0" rtlCol="0">
            <a:spAutoFit/>
          </a:bodyPr>
          <a:lstStyle/>
          <a:p>
            <a:pPr marL="12700" marR="5080">
              <a:lnSpc>
                <a:spcPct val="100000"/>
              </a:lnSpc>
              <a:spcBef>
                <a:spcPts val="95"/>
              </a:spcBef>
            </a:pPr>
            <a:r>
              <a:rPr sz="1000" spc="-80" dirty="0">
                <a:latin typeface="P052"/>
                <a:cs typeface="P052"/>
              </a:rPr>
              <a:t>add</a:t>
            </a:r>
            <a:r>
              <a:rPr sz="1000" spc="-160" dirty="0">
                <a:latin typeface="P052"/>
                <a:cs typeface="P052"/>
              </a:rPr>
              <a:t> </a:t>
            </a:r>
            <a:r>
              <a:rPr sz="1000" spc="-85" dirty="0">
                <a:latin typeface="P052"/>
                <a:cs typeface="P052"/>
              </a:rPr>
              <a:t>Readme.md</a:t>
            </a:r>
            <a:r>
              <a:rPr sz="1000" spc="-105" dirty="0">
                <a:latin typeface="P052"/>
                <a:cs typeface="P052"/>
              </a:rPr>
              <a:t> </a:t>
            </a:r>
            <a:r>
              <a:rPr sz="1000" spc="-45" dirty="0">
                <a:latin typeface="P052"/>
                <a:cs typeface="P052"/>
              </a:rPr>
              <a:t>file</a:t>
            </a:r>
            <a:r>
              <a:rPr sz="1000" spc="-125" dirty="0">
                <a:latin typeface="P052"/>
                <a:cs typeface="P052"/>
              </a:rPr>
              <a:t> </a:t>
            </a:r>
            <a:r>
              <a:rPr sz="1000" spc="-40" dirty="0">
                <a:latin typeface="P052"/>
                <a:cs typeface="P052"/>
              </a:rPr>
              <a:t>with  </a:t>
            </a:r>
            <a:r>
              <a:rPr sz="1000" spc="-70" dirty="0">
                <a:latin typeface="P052"/>
                <a:cs typeface="P052"/>
              </a:rPr>
              <a:t>description </a:t>
            </a:r>
            <a:r>
              <a:rPr sz="1000" spc="-20" dirty="0">
                <a:latin typeface="P052"/>
                <a:cs typeface="P052"/>
              </a:rPr>
              <a:t>of </a:t>
            </a:r>
            <a:r>
              <a:rPr sz="1000" spc="-50" dirty="0">
                <a:latin typeface="P052"/>
                <a:cs typeface="P052"/>
              </a:rPr>
              <a:t>the</a:t>
            </a:r>
            <a:r>
              <a:rPr sz="1000" spc="-160" dirty="0">
                <a:latin typeface="P052"/>
                <a:cs typeface="P052"/>
              </a:rPr>
              <a:t> </a:t>
            </a:r>
            <a:r>
              <a:rPr sz="1000" spc="-35" dirty="0">
                <a:latin typeface="P052"/>
                <a:cs typeface="P052"/>
              </a:rPr>
              <a:t>project</a:t>
            </a:r>
            <a:endParaRPr sz="1000">
              <a:latin typeface="P052"/>
              <a:cs typeface="P052"/>
            </a:endParaRPr>
          </a:p>
        </p:txBody>
      </p:sp>
      <p:sp>
        <p:nvSpPr>
          <p:cNvPr id="23" name="object 23"/>
          <p:cNvSpPr txBox="1"/>
          <p:nvPr/>
        </p:nvSpPr>
        <p:spPr>
          <a:xfrm>
            <a:off x="6867525" y="2167508"/>
            <a:ext cx="1499235" cy="330200"/>
          </a:xfrm>
          <a:prstGeom prst="rect">
            <a:avLst/>
          </a:prstGeom>
        </p:spPr>
        <p:txBody>
          <a:bodyPr vert="horz" wrap="square" lIns="0" tIns="12065" rIns="0" bIns="0" rtlCol="0">
            <a:spAutoFit/>
          </a:bodyPr>
          <a:lstStyle/>
          <a:p>
            <a:pPr marL="12700" marR="5080">
              <a:lnSpc>
                <a:spcPct val="100000"/>
              </a:lnSpc>
              <a:spcBef>
                <a:spcPts val="95"/>
              </a:spcBef>
            </a:pPr>
            <a:r>
              <a:rPr sz="1000" spc="-55" dirty="0">
                <a:latin typeface="P052"/>
                <a:cs typeface="P052"/>
              </a:rPr>
              <a:t>Commit</a:t>
            </a:r>
            <a:r>
              <a:rPr sz="1000" spc="-100" dirty="0">
                <a:latin typeface="P052"/>
                <a:cs typeface="P052"/>
              </a:rPr>
              <a:t> </a:t>
            </a:r>
            <a:r>
              <a:rPr sz="1000" spc="-60" dirty="0">
                <a:latin typeface="P052"/>
                <a:cs typeface="P052"/>
              </a:rPr>
              <a:t>all</a:t>
            </a:r>
            <a:r>
              <a:rPr sz="1000" spc="-130" dirty="0">
                <a:latin typeface="P052"/>
                <a:cs typeface="P052"/>
              </a:rPr>
              <a:t> </a:t>
            </a:r>
            <a:r>
              <a:rPr sz="1000" spc="-80" dirty="0">
                <a:latin typeface="P052"/>
                <a:cs typeface="P052"/>
              </a:rPr>
              <a:t>changes</a:t>
            </a:r>
            <a:r>
              <a:rPr sz="1000" spc="-100" dirty="0">
                <a:latin typeface="P052"/>
                <a:cs typeface="P052"/>
              </a:rPr>
              <a:t> </a:t>
            </a:r>
            <a:r>
              <a:rPr sz="1000" spc="-60" dirty="0">
                <a:latin typeface="P052"/>
                <a:cs typeface="P052"/>
              </a:rPr>
              <a:t>with</a:t>
            </a:r>
            <a:r>
              <a:rPr sz="1000" spc="-105" dirty="0">
                <a:latin typeface="P052"/>
                <a:cs typeface="P052"/>
              </a:rPr>
              <a:t> </a:t>
            </a:r>
            <a:r>
              <a:rPr sz="1000" spc="-45" dirty="0">
                <a:latin typeface="P052"/>
                <a:cs typeface="P052"/>
              </a:rPr>
              <a:t>"first  </a:t>
            </a:r>
            <a:r>
              <a:rPr sz="1000" spc="-15" dirty="0">
                <a:latin typeface="P052"/>
                <a:cs typeface="P052"/>
              </a:rPr>
              <a:t>commit"</a:t>
            </a:r>
            <a:endParaRPr sz="1000">
              <a:latin typeface="P052"/>
              <a:cs typeface="P052"/>
            </a:endParaRPr>
          </a:p>
        </p:txBody>
      </p:sp>
      <p:sp>
        <p:nvSpPr>
          <p:cNvPr id="24" name="object 24"/>
          <p:cNvSpPr txBox="1"/>
          <p:nvPr/>
        </p:nvSpPr>
        <p:spPr>
          <a:xfrm>
            <a:off x="6682485" y="3428187"/>
            <a:ext cx="1414145" cy="330200"/>
          </a:xfrm>
          <a:prstGeom prst="rect">
            <a:avLst/>
          </a:prstGeom>
        </p:spPr>
        <p:txBody>
          <a:bodyPr vert="horz" wrap="square" lIns="0" tIns="12065" rIns="0" bIns="0" rtlCol="0">
            <a:spAutoFit/>
          </a:bodyPr>
          <a:lstStyle/>
          <a:p>
            <a:pPr marL="12700">
              <a:lnSpc>
                <a:spcPct val="100000"/>
              </a:lnSpc>
              <a:spcBef>
                <a:spcPts val="95"/>
              </a:spcBef>
            </a:pPr>
            <a:r>
              <a:rPr sz="1000" spc="-65" dirty="0">
                <a:latin typeface="P052"/>
                <a:cs typeface="P052"/>
              </a:rPr>
              <a:t>create</a:t>
            </a:r>
            <a:r>
              <a:rPr sz="1000" spc="-125" dirty="0">
                <a:latin typeface="P052"/>
                <a:cs typeface="P052"/>
              </a:rPr>
              <a:t> </a:t>
            </a:r>
            <a:r>
              <a:rPr sz="1000" spc="-50" dirty="0">
                <a:latin typeface="P052"/>
                <a:cs typeface="P052"/>
              </a:rPr>
              <a:t>arepository</a:t>
            </a:r>
            <a:r>
              <a:rPr sz="1000" spc="-110" dirty="0">
                <a:latin typeface="P052"/>
                <a:cs typeface="P052"/>
              </a:rPr>
              <a:t> </a:t>
            </a:r>
            <a:r>
              <a:rPr sz="1000" spc="-30" dirty="0">
                <a:latin typeface="P052"/>
                <a:cs typeface="P052"/>
              </a:rPr>
              <a:t>on</a:t>
            </a:r>
            <a:r>
              <a:rPr sz="1000" spc="-105" dirty="0">
                <a:latin typeface="P052"/>
                <a:cs typeface="P052"/>
              </a:rPr>
              <a:t> </a:t>
            </a:r>
            <a:r>
              <a:rPr sz="1000" spc="-55" dirty="0">
                <a:latin typeface="P052"/>
                <a:cs typeface="P052"/>
              </a:rPr>
              <a:t>github</a:t>
            </a:r>
            <a:endParaRPr sz="1000">
              <a:latin typeface="P052"/>
              <a:cs typeface="P052"/>
            </a:endParaRPr>
          </a:p>
          <a:p>
            <a:pPr marL="12700">
              <a:lnSpc>
                <a:spcPct val="100000"/>
              </a:lnSpc>
              <a:spcBef>
                <a:spcPts val="5"/>
              </a:spcBef>
            </a:pPr>
            <a:r>
              <a:rPr sz="1000" spc="-75" dirty="0">
                <a:latin typeface="P052"/>
                <a:cs typeface="P052"/>
              </a:rPr>
              <a:t>realted </a:t>
            </a:r>
            <a:r>
              <a:rPr sz="1000" spc="-25" dirty="0">
                <a:latin typeface="P052"/>
                <a:cs typeface="P052"/>
              </a:rPr>
              <a:t>to</a:t>
            </a:r>
            <a:r>
              <a:rPr sz="1000" spc="-114" dirty="0">
                <a:latin typeface="P052"/>
                <a:cs typeface="P052"/>
              </a:rPr>
              <a:t> </a:t>
            </a:r>
            <a:r>
              <a:rPr sz="1000" spc="-10" dirty="0">
                <a:latin typeface="P052"/>
                <a:cs typeface="P052"/>
              </a:rPr>
              <a:t>project</a:t>
            </a:r>
            <a:endParaRPr sz="1000">
              <a:latin typeface="P052"/>
              <a:cs typeface="P052"/>
            </a:endParaRPr>
          </a:p>
        </p:txBody>
      </p:sp>
      <p:sp>
        <p:nvSpPr>
          <p:cNvPr id="25" name="object 25"/>
          <p:cNvSpPr txBox="1"/>
          <p:nvPr/>
        </p:nvSpPr>
        <p:spPr>
          <a:xfrm>
            <a:off x="5664834" y="4314850"/>
            <a:ext cx="1414780" cy="177800"/>
          </a:xfrm>
          <a:prstGeom prst="rect">
            <a:avLst/>
          </a:prstGeom>
        </p:spPr>
        <p:txBody>
          <a:bodyPr vert="horz" wrap="square" lIns="0" tIns="12065" rIns="0" bIns="0" rtlCol="0">
            <a:spAutoFit/>
          </a:bodyPr>
          <a:lstStyle/>
          <a:p>
            <a:pPr marL="12700">
              <a:lnSpc>
                <a:spcPct val="100000"/>
              </a:lnSpc>
              <a:spcBef>
                <a:spcPts val="95"/>
              </a:spcBef>
            </a:pPr>
            <a:r>
              <a:rPr sz="1000" spc="-70" dirty="0">
                <a:latin typeface="P052"/>
                <a:cs typeface="P052"/>
              </a:rPr>
              <a:t>Push</a:t>
            </a:r>
            <a:r>
              <a:rPr sz="1000" spc="-120" dirty="0">
                <a:latin typeface="P052"/>
                <a:cs typeface="P052"/>
              </a:rPr>
              <a:t> </a:t>
            </a:r>
            <a:r>
              <a:rPr sz="1000" spc="-70" dirty="0">
                <a:latin typeface="P052"/>
                <a:cs typeface="P052"/>
              </a:rPr>
              <a:t>your</a:t>
            </a:r>
            <a:r>
              <a:rPr sz="1000" spc="-114" dirty="0">
                <a:latin typeface="P052"/>
                <a:cs typeface="P052"/>
              </a:rPr>
              <a:t> </a:t>
            </a:r>
            <a:r>
              <a:rPr sz="1000" spc="-80" dirty="0">
                <a:latin typeface="P052"/>
                <a:cs typeface="P052"/>
              </a:rPr>
              <a:t>changes</a:t>
            </a:r>
            <a:r>
              <a:rPr sz="1000" spc="-130" dirty="0">
                <a:latin typeface="P052"/>
                <a:cs typeface="P052"/>
              </a:rPr>
              <a:t> </a:t>
            </a:r>
            <a:r>
              <a:rPr sz="1000" spc="-25" dirty="0">
                <a:latin typeface="P052"/>
                <a:cs typeface="P052"/>
              </a:rPr>
              <a:t>to</a:t>
            </a:r>
            <a:r>
              <a:rPr sz="1000" spc="-75" dirty="0">
                <a:latin typeface="P052"/>
                <a:cs typeface="P052"/>
              </a:rPr>
              <a:t> </a:t>
            </a:r>
            <a:r>
              <a:rPr sz="1000" spc="-45" dirty="0">
                <a:latin typeface="P052"/>
                <a:cs typeface="P052"/>
              </a:rPr>
              <a:t>github</a:t>
            </a:r>
            <a:endParaRPr sz="1000">
              <a:latin typeface="P052"/>
              <a:cs typeface="P052"/>
            </a:endParaRPr>
          </a:p>
        </p:txBody>
      </p:sp>
      <p:sp>
        <p:nvSpPr>
          <p:cNvPr id="26" name="object 26"/>
          <p:cNvSpPr txBox="1">
            <a:spLocks noGrp="1"/>
          </p:cNvSpPr>
          <p:nvPr>
            <p:ph type="title"/>
          </p:nvPr>
        </p:nvSpPr>
        <p:spPr>
          <a:xfrm>
            <a:off x="271678" y="160985"/>
            <a:ext cx="2864485" cy="320040"/>
          </a:xfrm>
          <a:prstGeom prst="rect">
            <a:avLst/>
          </a:prstGeom>
        </p:spPr>
        <p:txBody>
          <a:bodyPr vert="horz" wrap="square" lIns="0" tIns="12700" rIns="0" bIns="0" rtlCol="0">
            <a:spAutoFit/>
          </a:bodyPr>
          <a:lstStyle/>
          <a:p>
            <a:pPr marL="12700">
              <a:lnSpc>
                <a:spcPct val="100000"/>
              </a:lnSpc>
              <a:spcBef>
                <a:spcPts val="100"/>
              </a:spcBef>
            </a:pPr>
            <a:r>
              <a:rPr sz="2000" spc="-35" dirty="0">
                <a:solidFill>
                  <a:srgbClr val="C68A30"/>
                </a:solidFill>
              </a:rPr>
              <a:t>Assessment</a:t>
            </a:r>
            <a:r>
              <a:rPr sz="2000" spc="-245" dirty="0">
                <a:solidFill>
                  <a:srgbClr val="C68A30"/>
                </a:solidFill>
              </a:rPr>
              <a:t> </a:t>
            </a:r>
            <a:r>
              <a:rPr sz="2000" spc="-50" dirty="0">
                <a:solidFill>
                  <a:srgbClr val="C68A30"/>
                </a:solidFill>
              </a:rPr>
              <a:t>Parameter</a:t>
            </a:r>
            <a:endParaRPr lang="en-IN" sz="2000" spc="-50" dirty="0">
              <a:solidFill>
                <a:srgbClr val="C68A3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660" y="865378"/>
            <a:ext cx="4819015" cy="289560"/>
          </a:xfrm>
          <a:prstGeom prst="rect">
            <a:avLst/>
          </a:prstGeom>
        </p:spPr>
        <p:txBody>
          <a:bodyPr vert="horz" wrap="square" lIns="0" tIns="12700" rIns="0" bIns="0" rtlCol="0">
            <a:spAutoFit/>
          </a:bodyPr>
          <a:lstStyle/>
          <a:p>
            <a:pPr marL="3175" algn="ctr">
              <a:lnSpc>
                <a:spcPct val="100000"/>
              </a:lnSpc>
              <a:spcBef>
                <a:spcPts val="100"/>
              </a:spcBef>
            </a:pPr>
            <a:r>
              <a:rPr sz="1800" b="1" dirty="0">
                <a:solidFill>
                  <a:srgbClr val="FFFFFF"/>
                </a:solidFill>
                <a:latin typeface="Trebuchet MS" panose="020B0603020202020204"/>
                <a:cs typeface="Trebuchet MS" panose="020B0603020202020204"/>
              </a:rPr>
              <a:t>Submission</a:t>
            </a:r>
            <a:r>
              <a:rPr sz="1800" b="1" spc="235" dirty="0">
                <a:solidFill>
                  <a:srgbClr val="FFFFFF"/>
                </a:solidFill>
                <a:latin typeface="Trebuchet MS" panose="020B0603020202020204"/>
                <a:cs typeface="Trebuchet MS" panose="020B0603020202020204"/>
              </a:rPr>
              <a:t> </a:t>
            </a:r>
            <a:r>
              <a:rPr sz="1800" b="1" spc="-15" dirty="0">
                <a:solidFill>
                  <a:srgbClr val="FFFFFF"/>
                </a:solidFill>
                <a:latin typeface="Trebuchet MS" panose="020B0603020202020204"/>
                <a:cs typeface="Trebuchet MS" panose="020B0603020202020204"/>
              </a:rPr>
              <a:t>Github</a:t>
            </a:r>
            <a:endParaRPr sz="1800" b="1">
              <a:latin typeface="Trebuchet MS" panose="020B0603020202020204"/>
              <a:cs typeface="Trebuchet MS" panose="020B0603020202020204"/>
            </a:endParaRPr>
          </a:p>
        </p:txBody>
      </p:sp>
      <p:sp>
        <p:nvSpPr>
          <p:cNvPr id="3" name="object 3"/>
          <p:cNvSpPr txBox="1">
            <a:spLocks noGrp="1"/>
          </p:cNvSpPr>
          <p:nvPr>
            <p:ph type="title"/>
          </p:nvPr>
        </p:nvSpPr>
        <p:spPr>
          <a:xfrm>
            <a:off x="2469514" y="2123312"/>
            <a:ext cx="4236086" cy="196850"/>
          </a:xfrm>
          <a:prstGeom prst="rect">
            <a:avLst/>
          </a:prstGeom>
        </p:spPr>
        <p:txBody>
          <a:bodyPr vert="horz" wrap="square" lIns="0" tIns="12700" rIns="0" bIns="0" rtlCol="0">
            <a:spAutoFit/>
          </a:bodyPr>
          <a:lstStyle/>
          <a:p>
            <a:pPr marL="2669540" marR="5080" indent="-933450" algn="l">
              <a:lnSpc>
                <a:spcPct val="100000"/>
              </a:lnSpc>
              <a:spcBef>
                <a:spcPts val="100"/>
              </a:spcBef>
            </a:pPr>
            <a:r>
              <a:rPr sz="1200" spc="40" dirty="0">
                <a:latin typeface="Trebuchet MS" panose="020B0603020202020204" charset="0"/>
                <a:cs typeface="Trebuchet MS" panose="020B0603020202020204" charset="0"/>
              </a:rPr>
              <a:t>https://github.com/ShyamJSG</a:t>
            </a:r>
            <a:endParaRPr sz="1200" spc="40" dirty="0">
              <a:latin typeface="Trebuchet MS" panose="020B0603020202020204" charset="0"/>
              <a:cs typeface="Trebuchet MS" panose="020B0603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1" cstate="print"/>
            <a:stretch>
              <a:fillRect/>
            </a:stretch>
          </a:blipFill>
        </p:spPr>
        <p:txBody>
          <a:bodyPr wrap="square" lIns="0" tIns="0" rIns="0" bIns="0" rtlCol="0"/>
          <a:lstStyle/>
          <a:p>
            <a:endParaRPr dirty="0"/>
          </a:p>
        </p:txBody>
      </p:sp>
      <p:grpSp>
        <p:nvGrpSpPr>
          <p:cNvPr id="3" name="object 3"/>
          <p:cNvGrpSpPr/>
          <p:nvPr/>
        </p:nvGrpSpPr>
        <p:grpSpPr>
          <a:xfrm>
            <a:off x="0" y="638555"/>
            <a:ext cx="4733290" cy="4030979"/>
            <a:chOff x="0" y="638555"/>
            <a:chExt cx="4733290" cy="4030979"/>
          </a:xfrm>
        </p:grpSpPr>
        <p:sp>
          <p:nvSpPr>
            <p:cNvPr id="4" name="object 4"/>
            <p:cNvSpPr/>
            <p:nvPr/>
          </p:nvSpPr>
          <p:spPr>
            <a:xfrm>
              <a:off x="0" y="638555"/>
              <a:ext cx="4733290" cy="4030979"/>
            </a:xfrm>
            <a:custGeom>
              <a:avLst/>
              <a:gdLst/>
              <a:ahLst/>
              <a:cxnLst/>
              <a:rect l="l" t="t" r="r" b="b"/>
              <a:pathLst>
                <a:path w="4733290" h="4030979">
                  <a:moveTo>
                    <a:pt x="4733163" y="0"/>
                  </a:moveTo>
                  <a:lnTo>
                    <a:pt x="0" y="0"/>
                  </a:lnTo>
                  <a:lnTo>
                    <a:pt x="0" y="4030979"/>
                  </a:lnTo>
                  <a:lnTo>
                    <a:pt x="4733163" y="4030979"/>
                  </a:lnTo>
                  <a:lnTo>
                    <a:pt x="4733163" y="0"/>
                  </a:lnTo>
                  <a:close/>
                </a:path>
              </a:pathLst>
            </a:custGeom>
            <a:solidFill>
              <a:srgbClr val="203669"/>
            </a:solidFill>
          </p:spPr>
          <p:txBody>
            <a:bodyPr wrap="square" lIns="0" tIns="0" rIns="0" bIns="0" rtlCol="0"/>
            <a:lstStyle/>
            <a:p>
              <a:endParaRPr dirty="0"/>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2961"/>
                  </a:lnTo>
                  <a:lnTo>
                    <a:pt x="144780" y="322961"/>
                  </a:lnTo>
                  <a:lnTo>
                    <a:pt x="144780" y="0"/>
                  </a:lnTo>
                  <a:close/>
                </a:path>
              </a:pathLst>
            </a:custGeom>
            <a:solidFill>
              <a:srgbClr val="C68A30"/>
            </a:solidFill>
          </p:spPr>
          <p:txBody>
            <a:bodyPr wrap="square" lIns="0" tIns="0" rIns="0" bIns="0" rtlCol="0"/>
            <a:lstStyle/>
            <a:p>
              <a:endParaRPr dirty="0"/>
            </a:p>
          </p:txBody>
        </p:sp>
      </p:grpSp>
      <p:sp>
        <p:nvSpPr>
          <p:cNvPr id="6" name="object 6"/>
          <p:cNvSpPr txBox="1">
            <a:spLocks noGrp="1"/>
          </p:cNvSpPr>
          <p:nvPr>
            <p:ph type="title"/>
          </p:nvPr>
        </p:nvSpPr>
        <p:spPr>
          <a:xfrm>
            <a:off x="221615" y="650875"/>
            <a:ext cx="3909060" cy="328930"/>
          </a:xfrm>
          <a:prstGeom prst="rect">
            <a:avLst/>
          </a:prstGeom>
        </p:spPr>
        <p:txBody>
          <a:bodyPr vert="horz" wrap="square" lIns="0" tIns="30480" rIns="0" bIns="0" rtlCol="0">
            <a:spAutoFit/>
          </a:bodyPr>
          <a:lstStyle/>
          <a:p>
            <a:pPr marL="12700" marR="5080">
              <a:lnSpc>
                <a:spcPts val="2330"/>
              </a:lnSpc>
              <a:spcBef>
                <a:spcPts val="240"/>
              </a:spcBef>
            </a:pPr>
            <a:r>
              <a:rPr lang="en-IN" sz="1600" spc="105" dirty="0" smtClean="0">
                <a:solidFill>
                  <a:srgbClr val="FFFFFF"/>
                </a:solidFill>
                <a:latin typeface="Trebuchet MS" panose="020B0603020202020204"/>
                <a:cs typeface="Trebuchet MS" panose="020B0603020202020204"/>
              </a:rPr>
              <a:t>Money Transfer Application System</a:t>
            </a:r>
            <a:endParaRPr sz="1600" dirty="0">
              <a:latin typeface="Trebuchet MS" panose="020B0603020202020204"/>
              <a:cs typeface="Trebuchet MS" panose="020B0603020202020204"/>
            </a:endParaRPr>
          </a:p>
        </p:txBody>
      </p:sp>
      <p:sp>
        <p:nvSpPr>
          <p:cNvPr id="7" name="object 7"/>
          <p:cNvSpPr txBox="1"/>
          <p:nvPr/>
        </p:nvSpPr>
        <p:spPr>
          <a:xfrm>
            <a:off x="221640" y="1047749"/>
            <a:ext cx="3805554" cy="711200"/>
          </a:xfrm>
          <a:prstGeom prst="rect">
            <a:avLst/>
          </a:prstGeom>
        </p:spPr>
        <p:txBody>
          <a:bodyPr vert="horz" wrap="square" lIns="0" tIns="19685" rIns="0" bIns="0" rtlCol="0">
            <a:spAutoFit/>
          </a:bodyPr>
          <a:lstStyle/>
          <a:p>
            <a:pPr marL="183515" marR="5080" indent="-171450" algn="just">
              <a:lnSpc>
                <a:spcPts val="1310"/>
              </a:lnSpc>
              <a:spcBef>
                <a:spcPts val="155"/>
              </a:spcBef>
              <a:buSzPct val="127000"/>
              <a:buFont typeface="Arial" panose="020B0604020202020204" pitchFamily="34" charset="0"/>
              <a:buChar char="•"/>
              <a:tabLst>
                <a:tab pos="299720" algn="l"/>
              </a:tabLst>
            </a:pPr>
            <a:r>
              <a:rPr sz="1200" spc="-5" dirty="0">
                <a:solidFill>
                  <a:srgbClr val="FFFFFF"/>
                </a:solidFill>
                <a:latin typeface="Trebuchet MS" panose="020B0603020202020204" charset="0"/>
                <a:cs typeface="Trebuchet MS" panose="020B0603020202020204" charset="0"/>
              </a:rPr>
              <a:t>The software </a:t>
            </a:r>
            <a:r>
              <a:rPr sz="1200" spc="35" dirty="0">
                <a:solidFill>
                  <a:srgbClr val="FFFFFF"/>
                </a:solidFill>
                <a:latin typeface="Trebuchet MS" panose="020B0603020202020204" charset="0"/>
                <a:cs typeface="Trebuchet MS" panose="020B0603020202020204" charset="0"/>
              </a:rPr>
              <a:t>system </a:t>
            </a:r>
            <a:r>
              <a:rPr sz="1200" spc="-5" dirty="0">
                <a:solidFill>
                  <a:srgbClr val="FFFFFF"/>
                </a:solidFill>
                <a:latin typeface="Trebuchet MS" panose="020B0603020202020204" charset="0"/>
                <a:cs typeface="Trebuchet MS" panose="020B0603020202020204" charset="0"/>
              </a:rPr>
              <a:t>being produced is called </a:t>
            </a:r>
            <a:r>
              <a:rPr lang="en-IN" sz="1200" spc="40" dirty="0" smtClean="0">
                <a:solidFill>
                  <a:srgbClr val="FFFFFF"/>
                </a:solidFill>
                <a:latin typeface="Trebuchet MS" panose="020B0603020202020204" charset="0"/>
                <a:cs typeface="Trebuchet MS" panose="020B0603020202020204" charset="0"/>
              </a:rPr>
              <a:t>Money Transfer Application System</a:t>
            </a:r>
            <a:r>
              <a:rPr sz="1200" spc="45" dirty="0" smtClean="0">
                <a:solidFill>
                  <a:srgbClr val="FFFFFF"/>
                </a:solidFill>
                <a:latin typeface="Trebuchet MS" panose="020B0603020202020204" charset="0"/>
                <a:cs typeface="Trebuchet MS" panose="020B0603020202020204" charset="0"/>
              </a:rPr>
              <a:t> </a:t>
            </a:r>
            <a:r>
              <a:rPr sz="1200" spc="-5" dirty="0">
                <a:solidFill>
                  <a:srgbClr val="FFFFFF"/>
                </a:solidFill>
                <a:latin typeface="Trebuchet MS" panose="020B0603020202020204" charset="0"/>
                <a:cs typeface="Trebuchet MS" panose="020B0603020202020204" charset="0"/>
              </a:rPr>
              <a:t>or </a:t>
            </a:r>
            <a:r>
              <a:rPr lang="en-IN" sz="1200" spc="55" dirty="0" smtClean="0">
                <a:solidFill>
                  <a:srgbClr val="FFFFFF"/>
                </a:solidFill>
                <a:latin typeface="Trebuchet MS" panose="020B0603020202020204" charset="0"/>
                <a:cs typeface="Trebuchet MS" panose="020B0603020202020204" charset="0"/>
              </a:rPr>
              <a:t>MTAS</a:t>
            </a:r>
            <a:r>
              <a:rPr sz="1200" spc="55" dirty="0" smtClean="0">
                <a:solidFill>
                  <a:srgbClr val="FFFFFF"/>
                </a:solidFill>
                <a:latin typeface="Trebuchet MS" panose="020B0603020202020204" charset="0"/>
                <a:cs typeface="Trebuchet MS" panose="020B0603020202020204" charset="0"/>
              </a:rPr>
              <a:t>.</a:t>
            </a:r>
            <a:endParaRPr sz="1200" spc="55" dirty="0" smtClean="0">
              <a:solidFill>
                <a:srgbClr val="FFFFFF"/>
              </a:solidFill>
              <a:latin typeface="Trebuchet MS" panose="020B0603020202020204" charset="0"/>
              <a:cs typeface="Trebuchet MS" panose="020B0603020202020204" charset="0"/>
            </a:endParaRPr>
          </a:p>
          <a:p>
            <a:pPr marL="183515" marR="5080" indent="-171450" algn="just">
              <a:lnSpc>
                <a:spcPts val="1310"/>
              </a:lnSpc>
              <a:spcBef>
                <a:spcPts val="155"/>
              </a:spcBef>
              <a:buSzPct val="127000"/>
              <a:buFont typeface="Arial" panose="020B0604020202020204" pitchFamily="34" charset="0"/>
              <a:buChar char="•"/>
              <a:tabLst>
                <a:tab pos="299720" algn="l"/>
              </a:tabLst>
            </a:pPr>
            <a:r>
              <a:rPr sz="1200" spc="-5" dirty="0">
                <a:solidFill>
                  <a:srgbClr val="FFFFFF"/>
                </a:solidFill>
                <a:latin typeface="Trebuchet MS" panose="020B0603020202020204" charset="0"/>
                <a:cs typeface="Trebuchet MS" panose="020B0603020202020204" charset="0"/>
              </a:rPr>
              <a:t>It is being produced for </a:t>
            </a:r>
            <a:r>
              <a:rPr lang="en-IN" sz="1200" dirty="0" smtClean="0">
                <a:solidFill>
                  <a:srgbClr val="FFFFFF"/>
                </a:solidFill>
                <a:latin typeface="Trebuchet MS" panose="020B0603020202020204" charset="0"/>
                <a:cs typeface="Trebuchet MS" panose="020B0603020202020204" charset="0"/>
              </a:rPr>
              <a:t>customer who can transfer money through online at anytime and anywhere.</a:t>
            </a:r>
            <a:endParaRPr sz="1200" dirty="0">
              <a:latin typeface="Trebuchet MS" panose="020B0603020202020204" charset="0"/>
              <a:cs typeface="Trebuchet MS" panose="020B0603020202020204" charset="0"/>
            </a:endParaRPr>
          </a:p>
        </p:txBody>
      </p:sp>
      <p:sp>
        <p:nvSpPr>
          <p:cNvPr id="8" name="object 8"/>
          <p:cNvSpPr/>
          <p:nvPr/>
        </p:nvSpPr>
        <p:spPr>
          <a:xfrm>
            <a:off x="4267200" y="242314"/>
            <a:ext cx="4876800" cy="4901183"/>
          </a:xfrm>
          <a:prstGeom prst="rect">
            <a:avLst/>
          </a:prstGeom>
          <a:blipFill>
            <a:blip r:embed="rId2" cstate="print"/>
            <a:stretch>
              <a:fillRect/>
            </a:stretch>
          </a:blipFill>
        </p:spPr>
        <p:txBody>
          <a:bodyPr wrap="square" lIns="0" tIns="0" rIns="0" bIns="0" rtlCol="0"/>
          <a:lstStyle/>
          <a:p>
            <a:endParaRPr dirty="0"/>
          </a:p>
        </p:txBody>
      </p:sp>
      <p:graphicFrame>
        <p:nvGraphicFramePr>
          <p:cNvPr id="9" name="object 9"/>
          <p:cNvGraphicFramePr>
            <a:graphicFrameLocks noGrp="1"/>
          </p:cNvGraphicFramePr>
          <p:nvPr/>
        </p:nvGraphicFramePr>
        <p:xfrm>
          <a:off x="135178" y="1952815"/>
          <a:ext cx="4279265" cy="2443480"/>
        </p:xfrm>
        <a:graphic>
          <a:graphicData uri="http://schemas.openxmlformats.org/drawingml/2006/table">
            <a:tbl>
              <a:tblPr firstRow="1" bandRow="1">
                <a:tableStyleId>{2D5ABB26-0587-4C30-8999-92F81FD0307C}</a:tableStyleId>
              </a:tblPr>
              <a:tblGrid>
                <a:gridCol w="1739264"/>
                <a:gridCol w="1718310"/>
                <a:gridCol w="821689"/>
              </a:tblGrid>
              <a:tr h="473075">
                <a:tc>
                  <a:txBody>
                    <a:bodyPr/>
                    <a:lstStyle/>
                    <a:p>
                      <a:pPr marL="1905" algn="ctr">
                        <a:lnSpc>
                          <a:spcPct val="100000"/>
                        </a:lnSpc>
                        <a:spcBef>
                          <a:spcPts val="640"/>
                        </a:spcBef>
                      </a:pPr>
                      <a:r>
                        <a:rPr sz="1400" b="1" dirty="0">
                          <a:solidFill>
                            <a:srgbClr val="FFFFFF"/>
                          </a:solidFill>
                          <a:latin typeface="Trebuchet MS" panose="020B0603020202020204" charset="0"/>
                          <a:cs typeface="Trebuchet MS" panose="020B0603020202020204" charset="0"/>
                        </a:rPr>
                        <a:t>LMS</a:t>
                      </a:r>
                      <a:r>
                        <a:rPr sz="1400" b="1" spc="-65" dirty="0">
                          <a:solidFill>
                            <a:srgbClr val="FFFFFF"/>
                          </a:solidFill>
                          <a:latin typeface="Trebuchet MS" panose="020B0603020202020204" charset="0"/>
                          <a:cs typeface="Trebuchet MS" panose="020B0603020202020204" charset="0"/>
                        </a:rPr>
                        <a:t> </a:t>
                      </a:r>
                      <a:r>
                        <a:rPr sz="1400" b="1" spc="-15" dirty="0">
                          <a:solidFill>
                            <a:srgbClr val="FFFFFF"/>
                          </a:solidFill>
                          <a:latin typeface="Trebuchet MS" panose="020B0603020202020204" charset="0"/>
                          <a:cs typeface="Trebuchet MS" panose="020B0603020202020204" charset="0"/>
                        </a:rPr>
                        <a:t>Username</a:t>
                      </a:r>
                      <a:endParaRPr sz="1400" dirty="0">
                        <a:latin typeface="Trebuchet MS" panose="020B0603020202020204" charset="0"/>
                        <a:cs typeface="Trebuchet MS" panose="020B0603020202020204" charset="0"/>
                      </a:endParaRPr>
                    </a:p>
                  </a:txBody>
                  <a:tcPr marL="0" marR="0" marT="8128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1905" algn="ctr">
                        <a:lnSpc>
                          <a:spcPct val="100000"/>
                        </a:lnSpc>
                        <a:spcBef>
                          <a:spcPts val="640"/>
                        </a:spcBef>
                      </a:pPr>
                      <a:r>
                        <a:rPr sz="1400" b="1" spc="-20" dirty="0">
                          <a:solidFill>
                            <a:srgbClr val="FFFFFF"/>
                          </a:solidFill>
                          <a:latin typeface="Trebuchet MS" panose="020B0603020202020204" charset="0"/>
                          <a:cs typeface="Trebuchet MS" panose="020B0603020202020204" charset="0"/>
                        </a:rPr>
                        <a:t>Name</a:t>
                      </a:r>
                      <a:endParaRPr sz="1400" b="1" spc="-20" dirty="0">
                        <a:solidFill>
                          <a:srgbClr val="FFFFFF"/>
                        </a:solidFill>
                        <a:latin typeface="Trebuchet MS" panose="020B0603020202020204" charset="0"/>
                        <a:cs typeface="Trebuchet MS" panose="020B0603020202020204" charset="0"/>
                      </a:endParaRPr>
                    </a:p>
                  </a:txBody>
                  <a:tcPr marL="0" marR="0" marT="8128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3175" algn="ctr">
                        <a:lnSpc>
                          <a:spcPct val="100000"/>
                        </a:lnSpc>
                        <a:spcBef>
                          <a:spcPts val="640"/>
                        </a:spcBef>
                      </a:pPr>
                      <a:r>
                        <a:rPr sz="1400" b="1" spc="-15" dirty="0">
                          <a:solidFill>
                            <a:srgbClr val="FFFFFF"/>
                          </a:solidFill>
                          <a:latin typeface="Trebuchet MS" panose="020B0603020202020204" charset="0"/>
                          <a:cs typeface="Trebuchet MS" panose="020B0603020202020204" charset="0"/>
                        </a:rPr>
                        <a:t>Batch</a:t>
                      </a:r>
                      <a:endParaRPr sz="1400" b="1" spc="-15" dirty="0">
                        <a:solidFill>
                          <a:srgbClr val="FFFFFF"/>
                        </a:solidFill>
                        <a:latin typeface="Trebuchet MS" panose="020B0603020202020204" charset="0"/>
                        <a:cs typeface="Trebuchet MS" panose="020B0603020202020204" charset="0"/>
                      </a:endParaRPr>
                    </a:p>
                  </a:txBody>
                  <a:tcPr marL="0" marR="0" marT="8128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480695">
                <a:tc>
                  <a:txBody>
                    <a:bodyPr/>
                    <a:lstStyle/>
                    <a:p>
                      <a:pPr algn="ctr">
                        <a:lnSpc>
                          <a:spcPct val="100000"/>
                        </a:lnSpc>
                      </a:pPr>
                      <a:r>
                        <a:rPr sz="1400" b="1" spc="-15" dirty="0" smtClean="0">
                          <a:solidFill>
                            <a:srgbClr val="FFFFFF"/>
                          </a:solidFill>
                          <a:latin typeface="Trebuchet MS" panose="020B0603020202020204" charset="0"/>
                          <a:cs typeface="Trebuchet MS" panose="020B0603020202020204" charset="0"/>
                        </a:rPr>
                        <a:t>2115a6</a:t>
                      </a:r>
                      <a:r>
                        <a:rPr lang="en-IN" sz="1400" b="1" spc="-15" dirty="0" smtClean="0">
                          <a:solidFill>
                            <a:srgbClr val="FFFFFF"/>
                          </a:solidFill>
                          <a:latin typeface="Trebuchet MS" panose="020B0603020202020204" charset="0"/>
                          <a:cs typeface="Trebuchet MS" panose="020B0603020202020204" charset="0"/>
                        </a:rPr>
                        <a:t>49</a:t>
                      </a:r>
                      <a:endParaRPr sz="1400" dirty="0">
                        <a:latin typeface="Trebuchet MS" panose="020B0603020202020204" charset="0"/>
                        <a:cs typeface="Trebuchet MS" panose="020B0603020202020204" charset="0"/>
                      </a:endParaRPr>
                    </a:p>
                  </a:txBody>
                  <a:tcPr marL="0" marR="0" marT="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1905" algn="ctr">
                        <a:lnSpc>
                          <a:spcPct val="100000"/>
                        </a:lnSpc>
                        <a:spcBef>
                          <a:spcPts val="640"/>
                        </a:spcBef>
                      </a:pPr>
                      <a:r>
                        <a:rPr lang="en-IN" sz="1400" b="1" dirty="0" smtClean="0">
                          <a:solidFill>
                            <a:srgbClr val="FFFFFF"/>
                          </a:solidFill>
                          <a:latin typeface="Trebuchet MS" panose="020B0603020202020204" charset="0"/>
                          <a:cs typeface="Trebuchet MS" panose="020B0603020202020204" charset="0"/>
                        </a:rPr>
                        <a:t>Shyam Ganesh J</a:t>
                      </a:r>
                      <a:endParaRPr sz="1400" dirty="0">
                        <a:latin typeface="Trebuchet MS" panose="020B0603020202020204" charset="0"/>
                        <a:cs typeface="Trebuchet MS" panose="020B0603020202020204" charset="0"/>
                      </a:endParaRPr>
                    </a:p>
                  </a:txBody>
                  <a:tcPr marL="0" marR="0" marT="8128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40"/>
                        </a:spcBef>
                      </a:pPr>
                      <a:r>
                        <a:rPr sz="1400" b="1" spc="-70" dirty="0">
                          <a:solidFill>
                            <a:srgbClr val="FFFFFF"/>
                          </a:solidFill>
                          <a:latin typeface="Trebuchet MS" panose="020B0603020202020204" charset="0"/>
                          <a:cs typeface="Trebuchet MS" panose="020B0603020202020204" charset="0"/>
                        </a:rPr>
                        <a:t>A6</a:t>
                      </a:r>
                      <a:endParaRPr sz="1400" b="1" spc="-70" dirty="0">
                        <a:solidFill>
                          <a:srgbClr val="FFFFFF"/>
                        </a:solidFill>
                        <a:latin typeface="Trebuchet MS" panose="020B0603020202020204" charset="0"/>
                        <a:cs typeface="Trebuchet MS" panose="020B0603020202020204" charset="0"/>
                      </a:endParaRPr>
                    </a:p>
                  </a:txBody>
                  <a:tcPr marL="0" marR="0" marT="8128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480059">
                <a:tc>
                  <a:txBody>
                    <a:bodyPr/>
                    <a:lstStyle/>
                    <a:p>
                      <a:pPr algn="ctr">
                        <a:lnSpc>
                          <a:spcPct val="100000"/>
                        </a:lnSpc>
                      </a:pPr>
                      <a:r>
                        <a:rPr sz="1400" b="1" spc="-15" dirty="0" smtClean="0">
                          <a:solidFill>
                            <a:srgbClr val="FFFFFF"/>
                          </a:solidFill>
                          <a:latin typeface="Trebuchet MS" panose="020B0603020202020204" charset="0"/>
                          <a:cs typeface="Trebuchet MS" panose="020B0603020202020204" charset="0"/>
                        </a:rPr>
                        <a:t>2115a6</a:t>
                      </a:r>
                      <a:r>
                        <a:rPr lang="en-IN" sz="1400" b="1" spc="-15" dirty="0" smtClean="0">
                          <a:solidFill>
                            <a:srgbClr val="FFFFFF"/>
                          </a:solidFill>
                          <a:latin typeface="Trebuchet MS" panose="020B0603020202020204" charset="0"/>
                          <a:cs typeface="Trebuchet MS" panose="020B0603020202020204" charset="0"/>
                        </a:rPr>
                        <a:t>48</a:t>
                      </a:r>
                      <a:endParaRPr sz="1400" dirty="0">
                        <a:latin typeface="Trebuchet MS" panose="020B0603020202020204" charset="0"/>
                        <a:cs typeface="Trebuchet MS" panose="020B0603020202020204" charset="0"/>
                      </a:endParaRPr>
                    </a:p>
                  </a:txBody>
                  <a:tcPr marL="0" marR="0" marT="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5080" algn="ctr">
                        <a:lnSpc>
                          <a:spcPct val="100000"/>
                        </a:lnSpc>
                        <a:spcBef>
                          <a:spcPts val="640"/>
                        </a:spcBef>
                      </a:pPr>
                      <a:r>
                        <a:rPr lang="en-IN" sz="1400" b="1" dirty="0" smtClean="0">
                          <a:solidFill>
                            <a:srgbClr val="FFFFFF"/>
                          </a:solidFill>
                          <a:latin typeface="Trebuchet MS" panose="020B0603020202020204" charset="0"/>
                          <a:cs typeface="Trebuchet MS" panose="020B0603020202020204" charset="0"/>
                          <a:sym typeface="+mn-ea"/>
                        </a:rPr>
                        <a:t>Saran </a:t>
                      </a:r>
                      <a:r>
                        <a:rPr lang="en-IN" sz="1400" b="1" dirty="0" err="1" smtClean="0">
                          <a:solidFill>
                            <a:srgbClr val="FFFFFF"/>
                          </a:solidFill>
                          <a:latin typeface="Trebuchet MS" panose="020B0603020202020204" charset="0"/>
                          <a:cs typeface="Trebuchet MS" panose="020B0603020202020204" charset="0"/>
                          <a:sym typeface="+mn-ea"/>
                        </a:rPr>
                        <a:t>Nithish</a:t>
                      </a:r>
                      <a:r>
                        <a:rPr lang="en-IN" sz="1400" b="1" dirty="0" smtClean="0">
                          <a:solidFill>
                            <a:srgbClr val="FFFFFF"/>
                          </a:solidFill>
                          <a:latin typeface="Trebuchet MS" panose="020B0603020202020204" charset="0"/>
                          <a:cs typeface="Trebuchet MS" panose="020B0603020202020204" charset="0"/>
                          <a:sym typeface="+mn-ea"/>
                        </a:rPr>
                        <a:t> NA</a:t>
                      </a:r>
                      <a:endParaRPr sz="1400" dirty="0">
                        <a:latin typeface="Trebuchet MS" panose="020B0603020202020204" charset="0"/>
                        <a:cs typeface="Trebuchet MS" panose="020B0603020202020204" charset="0"/>
                      </a:endParaRPr>
                    </a:p>
                  </a:txBody>
                  <a:tcPr marL="0" marR="0" marT="8128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40"/>
                        </a:spcBef>
                      </a:pPr>
                      <a:r>
                        <a:rPr sz="1400" b="1" spc="-70" dirty="0">
                          <a:solidFill>
                            <a:srgbClr val="FFFFFF"/>
                          </a:solidFill>
                          <a:latin typeface="Trebuchet MS" panose="020B0603020202020204" charset="0"/>
                          <a:cs typeface="Trebuchet MS" panose="020B0603020202020204" charset="0"/>
                        </a:rPr>
                        <a:t>A6</a:t>
                      </a:r>
                      <a:endParaRPr sz="1400" b="1" spc="-70" dirty="0">
                        <a:solidFill>
                          <a:srgbClr val="FFFFFF"/>
                        </a:solidFill>
                        <a:latin typeface="Trebuchet MS" panose="020B0603020202020204" charset="0"/>
                        <a:cs typeface="Trebuchet MS" panose="020B0603020202020204" charset="0"/>
                      </a:endParaRPr>
                    </a:p>
                  </a:txBody>
                  <a:tcPr marL="0" marR="0" marT="8128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480695">
                <a:tc>
                  <a:txBody>
                    <a:bodyPr/>
                    <a:lstStyle/>
                    <a:p>
                      <a:pPr algn="ctr">
                        <a:lnSpc>
                          <a:spcPct val="100000"/>
                        </a:lnSpc>
                        <a:spcBef>
                          <a:spcPts val="645"/>
                        </a:spcBef>
                      </a:pPr>
                      <a:r>
                        <a:rPr sz="1400" b="1" spc="-15" dirty="0" smtClean="0">
                          <a:solidFill>
                            <a:srgbClr val="FFFFFF"/>
                          </a:solidFill>
                          <a:latin typeface="Trebuchet MS" panose="020B0603020202020204" charset="0"/>
                          <a:cs typeface="Trebuchet MS" panose="020B0603020202020204" charset="0"/>
                        </a:rPr>
                        <a:t>2115a6</a:t>
                      </a:r>
                      <a:r>
                        <a:rPr lang="en-IN" sz="1400" b="1" spc="-15" dirty="0" smtClean="0">
                          <a:solidFill>
                            <a:srgbClr val="FFFFFF"/>
                          </a:solidFill>
                          <a:latin typeface="Trebuchet MS" panose="020B0603020202020204" charset="0"/>
                          <a:cs typeface="Trebuchet MS" panose="020B0603020202020204" charset="0"/>
                        </a:rPr>
                        <a:t>44</a:t>
                      </a:r>
                      <a:endParaRPr sz="1400" dirty="0">
                        <a:latin typeface="Trebuchet MS" panose="020B0603020202020204" charset="0"/>
                        <a:cs typeface="Trebuchet MS" panose="020B0603020202020204" charset="0"/>
                      </a:endParaRPr>
                    </a:p>
                  </a:txBody>
                  <a:tcPr marL="0" marR="0" marT="81915"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14605" algn="ctr">
                        <a:lnSpc>
                          <a:spcPct val="100000"/>
                        </a:lnSpc>
                        <a:spcBef>
                          <a:spcPts val="380"/>
                        </a:spcBef>
                      </a:pPr>
                      <a:r>
                        <a:rPr lang="en-IN" sz="1400" b="1" spc="-5" dirty="0" smtClean="0">
                          <a:solidFill>
                            <a:srgbClr val="FFFFFF"/>
                          </a:solidFill>
                          <a:latin typeface="Trebuchet MS" panose="020B0603020202020204" charset="0"/>
                          <a:cs typeface="Trebuchet MS" panose="020B0603020202020204" charset="0"/>
                        </a:rPr>
                        <a:t>Sakthi</a:t>
                      </a:r>
                      <a:r>
                        <a:rPr lang="en-IN" sz="1400" b="1" spc="-5" baseline="0" dirty="0" smtClean="0">
                          <a:solidFill>
                            <a:srgbClr val="FFFFFF"/>
                          </a:solidFill>
                          <a:latin typeface="Trebuchet MS" panose="020B0603020202020204" charset="0"/>
                          <a:cs typeface="Trebuchet MS" panose="020B0603020202020204" charset="0"/>
                        </a:rPr>
                        <a:t> Murugan V</a:t>
                      </a:r>
                      <a:endParaRPr sz="1400" dirty="0">
                        <a:latin typeface="Trebuchet MS" panose="020B0603020202020204" charset="0"/>
                        <a:cs typeface="Trebuchet MS" panose="020B0603020202020204" charset="0"/>
                      </a:endParaRPr>
                    </a:p>
                  </a:txBody>
                  <a:tcPr marL="0" marR="0" marT="4826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45"/>
                        </a:spcBef>
                      </a:pPr>
                      <a:r>
                        <a:rPr sz="1400" b="1" spc="-70" dirty="0">
                          <a:solidFill>
                            <a:srgbClr val="FFFFFF"/>
                          </a:solidFill>
                          <a:latin typeface="Trebuchet MS" panose="020B0603020202020204" charset="0"/>
                          <a:cs typeface="Trebuchet MS" panose="020B0603020202020204" charset="0"/>
                        </a:rPr>
                        <a:t>A6</a:t>
                      </a:r>
                      <a:endParaRPr sz="1400" b="1" spc="-70" dirty="0">
                        <a:solidFill>
                          <a:srgbClr val="FFFFFF"/>
                        </a:solidFill>
                        <a:latin typeface="Trebuchet MS" panose="020B0603020202020204" charset="0"/>
                        <a:cs typeface="Trebuchet MS" panose="020B0603020202020204" charset="0"/>
                      </a:endParaRPr>
                    </a:p>
                  </a:txBody>
                  <a:tcPr marL="0" marR="0" marT="81915"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r h="529018">
                <a:tc>
                  <a:txBody>
                    <a:bodyPr/>
                    <a:lstStyle/>
                    <a:p>
                      <a:pPr algn="ctr">
                        <a:lnSpc>
                          <a:spcPct val="100000"/>
                        </a:lnSpc>
                        <a:spcBef>
                          <a:spcPts val="650"/>
                        </a:spcBef>
                      </a:pPr>
                      <a:r>
                        <a:rPr sz="1400" b="1" spc="-15" dirty="0" smtClean="0">
                          <a:solidFill>
                            <a:srgbClr val="FFFFFF"/>
                          </a:solidFill>
                          <a:latin typeface="Trebuchet MS" panose="020B0603020202020204" charset="0"/>
                          <a:cs typeface="Trebuchet MS" panose="020B0603020202020204" charset="0"/>
                        </a:rPr>
                        <a:t>2115a6</a:t>
                      </a:r>
                      <a:r>
                        <a:rPr lang="en-IN" sz="1400" b="1" spc="-15" dirty="0" smtClean="0">
                          <a:solidFill>
                            <a:srgbClr val="FFFFFF"/>
                          </a:solidFill>
                          <a:latin typeface="Trebuchet MS" panose="020B0603020202020204" charset="0"/>
                          <a:cs typeface="Trebuchet MS" panose="020B0603020202020204" charset="0"/>
                        </a:rPr>
                        <a:t>46</a:t>
                      </a:r>
                      <a:endParaRPr sz="1400" dirty="0">
                        <a:latin typeface="Trebuchet MS" panose="020B0603020202020204" charset="0"/>
                        <a:cs typeface="Trebuchet MS" panose="020B0603020202020204" charset="0"/>
                      </a:endParaRPr>
                    </a:p>
                  </a:txBody>
                  <a:tcPr marL="0" marR="0" marT="8255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marL="797560" marR="15240" indent="-781050" algn="ctr">
                        <a:lnSpc>
                          <a:spcPct val="100000"/>
                        </a:lnSpc>
                        <a:spcBef>
                          <a:spcPts val="670"/>
                        </a:spcBef>
                      </a:pPr>
                      <a:r>
                        <a:rPr lang="en-IN" sz="1400" b="1" spc="-5" dirty="0" err="1" smtClean="0">
                          <a:solidFill>
                            <a:srgbClr val="FFFFFF"/>
                          </a:solidFill>
                          <a:latin typeface="Trebuchet MS" panose="020B0603020202020204" charset="0"/>
                          <a:cs typeface="Trebuchet MS" panose="020B0603020202020204" charset="0"/>
                        </a:rPr>
                        <a:t>Sanjai</a:t>
                      </a:r>
                      <a:r>
                        <a:rPr lang="en-IN" sz="1400" b="1" spc="-5" baseline="0" dirty="0" smtClean="0">
                          <a:solidFill>
                            <a:srgbClr val="FFFFFF"/>
                          </a:solidFill>
                          <a:latin typeface="Trebuchet MS" panose="020B0603020202020204" charset="0"/>
                          <a:cs typeface="Trebuchet MS" panose="020B0603020202020204" charset="0"/>
                        </a:rPr>
                        <a:t> Kumar B</a:t>
                      </a:r>
                      <a:endParaRPr sz="1400" dirty="0">
                        <a:latin typeface="Trebuchet MS" panose="020B0603020202020204" charset="0"/>
                        <a:cs typeface="Trebuchet MS" panose="020B0603020202020204" charset="0"/>
                      </a:endParaRPr>
                    </a:p>
                  </a:txBody>
                  <a:tcPr marL="0" marR="0" marT="8509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c>
                  <a:txBody>
                    <a:bodyPr/>
                    <a:lstStyle/>
                    <a:p>
                      <a:pPr algn="ctr">
                        <a:lnSpc>
                          <a:spcPct val="100000"/>
                        </a:lnSpc>
                        <a:spcBef>
                          <a:spcPts val="650"/>
                        </a:spcBef>
                      </a:pPr>
                      <a:r>
                        <a:rPr sz="1400" b="1" spc="-70" dirty="0">
                          <a:solidFill>
                            <a:srgbClr val="FFFFFF"/>
                          </a:solidFill>
                          <a:latin typeface="Trebuchet MS" panose="020B0603020202020204" charset="0"/>
                          <a:cs typeface="Trebuchet MS" panose="020B0603020202020204" charset="0"/>
                        </a:rPr>
                        <a:t>A6</a:t>
                      </a:r>
                      <a:endParaRPr sz="1400" b="1" spc="-70" dirty="0">
                        <a:solidFill>
                          <a:srgbClr val="FFFFFF"/>
                        </a:solidFill>
                        <a:latin typeface="Trebuchet MS" panose="020B0603020202020204" charset="0"/>
                        <a:cs typeface="Trebuchet MS" panose="020B0603020202020204" charset="0"/>
                      </a:endParaRPr>
                    </a:p>
                  </a:txBody>
                  <a:tcPr marL="0" marR="0" marT="82550" marB="0" anchor="ctr" anchorCtr="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203669"/>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319" y="194563"/>
            <a:ext cx="2229485" cy="319405"/>
          </a:xfrm>
          <a:prstGeom prst="rect">
            <a:avLst/>
          </a:prstGeom>
        </p:spPr>
        <p:txBody>
          <a:bodyPr vert="horz" wrap="square" lIns="0" tIns="12065" rIns="0" bIns="0" rtlCol="0">
            <a:spAutoFit/>
          </a:bodyPr>
          <a:lstStyle/>
          <a:p>
            <a:pPr marL="12700">
              <a:lnSpc>
                <a:spcPct val="100000"/>
              </a:lnSpc>
              <a:spcBef>
                <a:spcPts val="95"/>
              </a:spcBef>
            </a:pPr>
            <a:r>
              <a:rPr sz="2000" u="sng" spc="-5" dirty="0">
                <a:solidFill>
                  <a:srgbClr val="000000"/>
                </a:solidFill>
              </a:rPr>
              <a:t>1</a:t>
            </a:r>
            <a:r>
              <a:rPr sz="2000" u="sng" spc="-90" dirty="0">
                <a:solidFill>
                  <a:srgbClr val="000000"/>
                </a:solidFill>
              </a:rPr>
              <a:t> </a:t>
            </a:r>
            <a:r>
              <a:rPr sz="2000" u="sng" dirty="0">
                <a:solidFill>
                  <a:srgbClr val="000000"/>
                </a:solidFill>
              </a:rPr>
              <a:t>Introduction</a:t>
            </a:r>
            <a:endParaRPr sz="2000" u="sng"/>
          </a:p>
        </p:txBody>
      </p:sp>
      <p:sp>
        <p:nvSpPr>
          <p:cNvPr id="3" name="object 3"/>
          <p:cNvSpPr txBox="1"/>
          <p:nvPr/>
        </p:nvSpPr>
        <p:spPr>
          <a:xfrm>
            <a:off x="293319" y="735584"/>
            <a:ext cx="5979160" cy="3868420"/>
          </a:xfrm>
          <a:prstGeom prst="rect">
            <a:avLst/>
          </a:prstGeom>
        </p:spPr>
        <p:txBody>
          <a:bodyPr vert="horz" wrap="square" lIns="0" tIns="12065" rIns="0" bIns="0" rtlCol="0">
            <a:spAutoFit/>
          </a:bodyPr>
          <a:lstStyle/>
          <a:p>
            <a:pPr marL="12700" marR="14605">
              <a:lnSpc>
                <a:spcPct val="100000"/>
              </a:lnSpc>
              <a:spcBef>
                <a:spcPts val="95"/>
              </a:spcBef>
            </a:pPr>
            <a:r>
              <a:rPr sz="1600" spc="-5" dirty="0">
                <a:latin typeface="Times New Roman" panose="02020603050405020304"/>
                <a:cs typeface="Times New Roman" panose="02020603050405020304"/>
              </a:rPr>
              <a:t>The Software Requirements Specification is designed to </a:t>
            </a:r>
            <a:r>
              <a:rPr sz="1600" spc="-10" dirty="0">
                <a:latin typeface="Times New Roman" panose="02020603050405020304"/>
                <a:cs typeface="Times New Roman" panose="02020603050405020304"/>
              </a:rPr>
              <a:t>document </a:t>
            </a:r>
            <a:r>
              <a:rPr sz="1600" spc="-5" dirty="0">
                <a:latin typeface="Times New Roman" panose="02020603050405020304"/>
                <a:cs typeface="Times New Roman" panose="02020603050405020304"/>
              </a:rPr>
              <a:t>and  describe the </a:t>
            </a:r>
            <a:r>
              <a:rPr sz="1600" spc="-10" dirty="0">
                <a:latin typeface="Times New Roman" panose="02020603050405020304"/>
                <a:cs typeface="Times New Roman" panose="02020603050405020304"/>
              </a:rPr>
              <a:t>agreement </a:t>
            </a:r>
            <a:r>
              <a:rPr sz="1600" spc="-5" dirty="0">
                <a:latin typeface="Times New Roman" panose="02020603050405020304"/>
                <a:cs typeface="Times New Roman" panose="02020603050405020304"/>
              </a:rPr>
              <a:t>between the </a:t>
            </a:r>
            <a:r>
              <a:rPr sz="1600" spc="-10" dirty="0">
                <a:latin typeface="Times New Roman" panose="02020603050405020304"/>
                <a:cs typeface="Times New Roman" panose="02020603050405020304"/>
              </a:rPr>
              <a:t>customer </a:t>
            </a:r>
            <a:r>
              <a:rPr sz="1600" spc="-5" dirty="0">
                <a:latin typeface="Times New Roman" panose="02020603050405020304"/>
                <a:cs typeface="Times New Roman" panose="02020603050405020304"/>
              </a:rPr>
              <a:t>and the developer  regarding the specification of the software product requested. Its </a:t>
            </a:r>
            <a:r>
              <a:rPr sz="1600" spc="-10" dirty="0">
                <a:latin typeface="Times New Roman" panose="02020603050405020304"/>
                <a:cs typeface="Times New Roman" panose="02020603050405020304"/>
              </a:rPr>
              <a:t>primary  </a:t>
            </a:r>
            <a:r>
              <a:rPr sz="1600" spc="-5" dirty="0">
                <a:latin typeface="Times New Roman" panose="02020603050405020304"/>
                <a:cs typeface="Times New Roman" panose="02020603050405020304"/>
              </a:rPr>
              <a:t>purpose is to provide a clear and descriptive </a:t>
            </a:r>
            <a:r>
              <a:rPr sz="1600" spc="-10" dirty="0">
                <a:latin typeface="Times New Roman" panose="02020603050405020304"/>
                <a:cs typeface="Times New Roman" panose="02020603050405020304"/>
              </a:rPr>
              <a:t>“statement </a:t>
            </a:r>
            <a:r>
              <a:rPr sz="1600" spc="-5" dirty="0">
                <a:latin typeface="Times New Roman" panose="02020603050405020304"/>
                <a:cs typeface="Times New Roman" panose="02020603050405020304"/>
              </a:rPr>
              <a:t>of</a:t>
            </a:r>
            <a:r>
              <a:rPr sz="1600" spc="204"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user</a:t>
            </a:r>
            <a:endParaRPr sz="1600" dirty="0">
              <a:latin typeface="Times New Roman" panose="02020603050405020304"/>
              <a:cs typeface="Times New Roman" panose="02020603050405020304"/>
            </a:endParaRPr>
          </a:p>
          <a:p>
            <a:pPr marL="12700" marR="115570">
              <a:lnSpc>
                <a:spcPct val="99000"/>
              </a:lnSpc>
              <a:spcBef>
                <a:spcPts val="15"/>
              </a:spcBef>
            </a:pPr>
            <a:r>
              <a:rPr sz="1600" spc="-5" dirty="0">
                <a:latin typeface="Times New Roman" panose="02020603050405020304"/>
                <a:cs typeface="Times New Roman" panose="02020603050405020304"/>
              </a:rPr>
              <a:t>requirements” that can be used as a reference in further development of  the software </a:t>
            </a:r>
            <a:r>
              <a:rPr sz="1600" spc="-10" dirty="0">
                <a:latin typeface="Times New Roman" panose="02020603050405020304"/>
                <a:cs typeface="Times New Roman" panose="02020603050405020304"/>
              </a:rPr>
              <a:t>system. </a:t>
            </a:r>
            <a:r>
              <a:rPr sz="1600" spc="-5" dirty="0">
                <a:latin typeface="Times New Roman" panose="02020603050405020304"/>
                <a:cs typeface="Times New Roman" panose="02020603050405020304"/>
              </a:rPr>
              <a:t>This </a:t>
            </a:r>
            <a:r>
              <a:rPr sz="1600" spc="-10" dirty="0">
                <a:latin typeface="Times New Roman" panose="02020603050405020304"/>
                <a:cs typeface="Times New Roman" panose="02020603050405020304"/>
              </a:rPr>
              <a:t>document </a:t>
            </a:r>
            <a:r>
              <a:rPr sz="1600" spc="-5" dirty="0">
                <a:latin typeface="Times New Roman" panose="02020603050405020304"/>
                <a:cs typeface="Times New Roman" panose="02020603050405020304"/>
              </a:rPr>
              <a:t>is broken into a </a:t>
            </a:r>
            <a:r>
              <a:rPr sz="1600" spc="-10" dirty="0">
                <a:latin typeface="Times New Roman" panose="02020603050405020304"/>
                <a:cs typeface="Times New Roman" panose="02020603050405020304"/>
              </a:rPr>
              <a:t>number </a:t>
            </a:r>
            <a:r>
              <a:rPr sz="1600" spc="-5" dirty="0">
                <a:latin typeface="Times New Roman" panose="02020603050405020304"/>
                <a:cs typeface="Times New Roman" panose="02020603050405020304"/>
              </a:rPr>
              <a:t>of sections  used to logically separate the software requirements into easily  referenced</a:t>
            </a:r>
            <a:r>
              <a:rPr sz="1600" spc="30" dirty="0">
                <a:latin typeface="Times New Roman" panose="02020603050405020304"/>
                <a:cs typeface="Times New Roman" panose="02020603050405020304"/>
              </a:rPr>
              <a:t> </a:t>
            </a:r>
            <a:r>
              <a:rPr sz="1600" spc="-5" dirty="0">
                <a:latin typeface="Times New Roman" panose="02020603050405020304"/>
                <a:cs typeface="Times New Roman" panose="02020603050405020304"/>
              </a:rPr>
              <a:t>parts.</a:t>
            </a:r>
            <a:endParaRPr sz="1600" spc="-5" dirty="0">
              <a:latin typeface="Times New Roman" panose="02020603050405020304"/>
              <a:cs typeface="Times New Roman" panose="02020603050405020304"/>
            </a:endParaRPr>
          </a:p>
          <a:p>
            <a:pPr marL="12700" marR="115570">
              <a:lnSpc>
                <a:spcPct val="99000"/>
              </a:lnSpc>
              <a:spcBef>
                <a:spcPts val="15"/>
              </a:spcBef>
            </a:pPr>
            <a:endParaRPr sz="1600" b="1" spc="-5" dirty="0">
              <a:latin typeface="Times New Roman" panose="02020603050405020304"/>
              <a:cs typeface="Times New Roman" panose="02020603050405020304"/>
            </a:endParaRPr>
          </a:p>
          <a:p>
            <a:pPr marL="12700" marR="115570">
              <a:lnSpc>
                <a:spcPct val="99000"/>
              </a:lnSpc>
              <a:spcBef>
                <a:spcPts val="15"/>
              </a:spcBef>
            </a:pPr>
            <a:r>
              <a:rPr sz="2000" b="1" spc="-5" dirty="0">
                <a:latin typeface="Times New Roman" panose="02020603050405020304" charset="0"/>
                <a:cs typeface="Times New Roman" panose="02020603050405020304" charset="0"/>
              </a:rPr>
              <a:t>1.1</a:t>
            </a:r>
            <a:r>
              <a:rPr sz="2000" b="1" spc="10" dirty="0">
                <a:latin typeface="Times New Roman" panose="02020603050405020304" charset="0"/>
                <a:cs typeface="Times New Roman" panose="02020603050405020304" charset="0"/>
              </a:rPr>
              <a:t> </a:t>
            </a:r>
            <a:r>
              <a:rPr sz="2000" b="1" spc="-10" dirty="0">
                <a:latin typeface="Times New Roman" panose="02020603050405020304" charset="0"/>
                <a:cs typeface="Times New Roman" panose="02020603050405020304" charset="0"/>
              </a:rPr>
              <a:t>Purpose</a:t>
            </a:r>
            <a:endParaRPr sz="2000" dirty="0">
              <a:latin typeface="Carlito"/>
              <a:cs typeface="Carlito"/>
            </a:endParaRPr>
          </a:p>
          <a:p>
            <a:pPr marL="12700" marR="5080">
              <a:lnSpc>
                <a:spcPct val="100000"/>
              </a:lnSpc>
              <a:spcBef>
                <a:spcPts val="875"/>
              </a:spcBef>
            </a:pPr>
            <a:r>
              <a:rPr sz="1600" spc="-5" dirty="0">
                <a:latin typeface="Times New Roman" panose="02020603050405020304" charset="0"/>
                <a:cs typeface="Times New Roman" panose="02020603050405020304" charset="0"/>
              </a:rPr>
              <a:t>Defining and describing the functions and specifications of the </a:t>
            </a:r>
            <a:r>
              <a:rPr lang="en-IN" sz="1600" spc="-10" dirty="0" smtClean="0">
                <a:latin typeface="Times New Roman" panose="02020603050405020304" charset="0"/>
                <a:cs typeface="Times New Roman" panose="02020603050405020304" charset="0"/>
              </a:rPr>
              <a:t>Money Transfer Application System</a:t>
            </a:r>
            <a:r>
              <a:rPr sz="1600" spc="-10" dirty="0" smtClean="0">
                <a:latin typeface="Times New Roman" panose="02020603050405020304" charset="0"/>
                <a:cs typeface="Times New Roman" panose="02020603050405020304" charset="0"/>
              </a:rPr>
              <a:t> </a:t>
            </a:r>
            <a:r>
              <a:rPr sz="1600" spc="-5" dirty="0">
                <a:latin typeface="Times New Roman" panose="02020603050405020304" charset="0"/>
                <a:cs typeface="Times New Roman" panose="02020603050405020304" charset="0"/>
              </a:rPr>
              <a:t>is the </a:t>
            </a:r>
            <a:r>
              <a:rPr sz="1600" spc="-10" dirty="0">
                <a:latin typeface="Times New Roman" panose="02020603050405020304" charset="0"/>
                <a:cs typeface="Times New Roman" panose="02020603050405020304" charset="0"/>
              </a:rPr>
              <a:t>primary </a:t>
            </a:r>
            <a:r>
              <a:rPr sz="1600" spc="-5" dirty="0">
                <a:latin typeface="Times New Roman" panose="02020603050405020304" charset="0"/>
                <a:cs typeface="Times New Roman" panose="02020603050405020304" charset="0"/>
              </a:rPr>
              <a:t>goal of this Software Requirements  Specification </a:t>
            </a:r>
            <a:r>
              <a:rPr sz="1600" spc="-10" dirty="0">
                <a:latin typeface="Times New Roman" panose="02020603050405020304" charset="0"/>
                <a:cs typeface="Times New Roman" panose="02020603050405020304" charset="0"/>
              </a:rPr>
              <a:t>(SRS). </a:t>
            </a:r>
            <a:r>
              <a:rPr sz="1600" spc="-5" dirty="0">
                <a:latin typeface="Times New Roman" panose="02020603050405020304" charset="0"/>
                <a:cs typeface="Times New Roman" panose="02020603050405020304" charset="0"/>
              </a:rPr>
              <a:t>This Software Requirements Specification illustrates,  in clear terms, the </a:t>
            </a:r>
            <a:r>
              <a:rPr sz="1600" spc="-10" dirty="0">
                <a:latin typeface="Times New Roman" panose="02020603050405020304" charset="0"/>
                <a:cs typeface="Times New Roman" panose="02020603050405020304" charset="0"/>
              </a:rPr>
              <a:t>system’s primary uses </a:t>
            </a:r>
            <a:r>
              <a:rPr sz="1600" spc="-5" dirty="0">
                <a:latin typeface="Times New Roman" panose="02020603050405020304" charset="0"/>
                <a:cs typeface="Times New Roman" panose="02020603050405020304" charset="0"/>
              </a:rPr>
              <a:t>and required functionality as  specified by our</a:t>
            </a:r>
            <a:r>
              <a:rPr sz="1600" dirty="0">
                <a:latin typeface="Times New Roman" panose="02020603050405020304" charset="0"/>
                <a:cs typeface="Times New Roman" panose="02020603050405020304" charset="0"/>
              </a:rPr>
              <a:t> </a:t>
            </a:r>
            <a:r>
              <a:rPr sz="1600" spc="-5" dirty="0">
                <a:latin typeface="Times New Roman" panose="02020603050405020304" charset="0"/>
                <a:cs typeface="Times New Roman" panose="02020603050405020304" charset="0"/>
              </a:rPr>
              <a:t>customer</a:t>
            </a:r>
            <a:endParaRPr sz="16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91516"/>
            <a:ext cx="1824355" cy="319405"/>
          </a:xfrm>
          <a:prstGeom prst="rect">
            <a:avLst/>
          </a:prstGeom>
        </p:spPr>
        <p:txBody>
          <a:bodyPr vert="horz" wrap="square" lIns="0" tIns="12065" rIns="0" bIns="0" rtlCol="0">
            <a:spAutoFit/>
          </a:bodyPr>
          <a:lstStyle/>
          <a:p>
            <a:pPr marL="12700" algn="l">
              <a:lnSpc>
                <a:spcPct val="100000"/>
              </a:lnSpc>
              <a:spcBef>
                <a:spcPts val="95"/>
              </a:spcBef>
            </a:pPr>
            <a:r>
              <a:rPr sz="2000" spc="-5" dirty="0">
                <a:solidFill>
                  <a:srgbClr val="000000"/>
                </a:solidFill>
                <a:latin typeface="Times New Roman" panose="02020603050405020304" charset="0"/>
                <a:cs typeface="Times New Roman" panose="02020603050405020304" charset="0"/>
              </a:rPr>
              <a:t>1.2</a:t>
            </a:r>
            <a:r>
              <a:rPr sz="2000" spc="-50" dirty="0">
                <a:solidFill>
                  <a:srgbClr val="000000"/>
                </a:solidFill>
                <a:latin typeface="Times New Roman" panose="02020603050405020304" charset="0"/>
                <a:cs typeface="Times New Roman" panose="02020603050405020304" charset="0"/>
              </a:rPr>
              <a:t> </a:t>
            </a:r>
            <a:r>
              <a:rPr sz="2000" spc="-5" dirty="0" smtClean="0">
                <a:solidFill>
                  <a:srgbClr val="000000"/>
                </a:solidFill>
                <a:latin typeface="Times New Roman" panose="02020603050405020304" charset="0"/>
                <a:cs typeface="Times New Roman" panose="02020603050405020304" charset="0"/>
              </a:rPr>
              <a:t>S</a:t>
            </a:r>
            <a:r>
              <a:rPr lang="en-IN" sz="2000" spc="-5" dirty="0" smtClean="0">
                <a:solidFill>
                  <a:srgbClr val="000000"/>
                </a:solidFill>
                <a:latin typeface="Times New Roman" panose="02020603050405020304" charset="0"/>
                <a:cs typeface="Times New Roman" panose="02020603050405020304" charset="0"/>
              </a:rPr>
              <a:t>cope</a:t>
            </a:r>
            <a:endParaRPr sz="2000" dirty="0">
              <a:latin typeface="Times New Roman" panose="02020603050405020304" charset="0"/>
              <a:cs typeface="Times New Roman" panose="02020603050405020304" charset="0"/>
            </a:endParaRPr>
          </a:p>
        </p:txBody>
      </p:sp>
      <p:sp>
        <p:nvSpPr>
          <p:cNvPr id="3" name="object 3"/>
          <p:cNvSpPr txBox="1"/>
          <p:nvPr/>
        </p:nvSpPr>
        <p:spPr>
          <a:xfrm>
            <a:off x="152399" y="590676"/>
            <a:ext cx="6063615" cy="4792345"/>
          </a:xfrm>
          <a:prstGeom prst="rect">
            <a:avLst/>
          </a:prstGeom>
        </p:spPr>
        <p:txBody>
          <a:bodyPr vert="horz" wrap="square" lIns="0" tIns="12065" rIns="0" bIns="0" rtlCol="0">
            <a:spAutoFit/>
          </a:bodyPr>
          <a:lstStyle/>
          <a:p>
            <a:pPr marL="12700" marR="98425">
              <a:lnSpc>
                <a:spcPct val="100000"/>
              </a:lnSpc>
              <a:spcBef>
                <a:spcPts val="795"/>
              </a:spcBef>
            </a:pPr>
            <a:r>
              <a:rPr lang="en-US" sz="1600" dirty="0">
                <a:latin typeface="Times New Roman" panose="02020603050405020304" charset="0"/>
                <a:cs typeface="Times New Roman" panose="02020603050405020304" charset="0"/>
              </a:rPr>
              <a:t>The scope of a money transfer application system would typically involve the development of a software application that allows users to send and receive money electronically. Such systems would typically integrate with banks and other financial institutions to ensure secure and reliable money transfer transactions</a:t>
            </a:r>
            <a:r>
              <a:rPr lang="en-US" sz="1600" dirty="0" smtClean="0">
                <a:latin typeface="Times New Roman" panose="02020603050405020304" charset="0"/>
                <a:cs typeface="Times New Roman" panose="02020603050405020304" charset="0"/>
              </a:rPr>
              <a:t>.</a:t>
            </a:r>
            <a:endParaRPr lang="en-US" sz="1600" dirty="0" smtClean="0">
              <a:latin typeface="Times New Roman" panose="02020603050405020304" charset="0"/>
              <a:cs typeface="Times New Roman" panose="02020603050405020304" charset="0"/>
            </a:endParaRPr>
          </a:p>
          <a:p>
            <a:r>
              <a:rPr lang="en-US" sz="1600" dirty="0">
                <a:latin typeface="Times New Roman" panose="02020603050405020304" charset="0"/>
                <a:cs typeface="Times New Roman" panose="02020603050405020304" charset="0"/>
              </a:rPr>
              <a:t>Some potential features that could be included in a money transfer application system might include:</a:t>
            </a:r>
            <a:endParaRPr lang="en-US" sz="1600" dirty="0">
              <a:latin typeface="Times New Roman" panose="02020603050405020304" charset="0"/>
              <a:cs typeface="Times New Roman" panose="02020603050405020304" charset="0"/>
            </a:endParaRPr>
          </a:p>
          <a:p>
            <a:r>
              <a:rPr lang="en-US" sz="1600" dirty="0">
                <a:latin typeface="Times New Roman" panose="02020603050405020304" charset="0"/>
                <a:cs typeface="Times New Roman" panose="02020603050405020304" charset="0"/>
              </a:rPr>
              <a:t>1</a:t>
            </a:r>
            <a:r>
              <a:rPr lang="en-US" sz="1600" dirty="0" smtClean="0">
                <a:latin typeface="Times New Roman" panose="02020603050405020304" charset="0"/>
                <a:cs typeface="Times New Roman" panose="02020603050405020304" charset="0"/>
              </a:rPr>
              <a:t>.User </a:t>
            </a:r>
            <a:r>
              <a:rPr lang="en-US" sz="1600" dirty="0">
                <a:latin typeface="Times New Roman" panose="02020603050405020304" charset="0"/>
                <a:cs typeface="Times New Roman" panose="02020603050405020304" charset="0"/>
              </a:rPr>
              <a:t>registration and profile </a:t>
            </a:r>
            <a:r>
              <a:rPr lang="en-US" sz="1600" dirty="0" smtClean="0">
                <a:latin typeface="Times New Roman" panose="02020603050405020304" charset="0"/>
                <a:cs typeface="Times New Roman" panose="02020603050405020304" charset="0"/>
              </a:rPr>
              <a:t>management.</a:t>
            </a:r>
            <a:endParaRPr lang="en-US" sz="1600" dirty="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2.Secure </a:t>
            </a:r>
            <a:r>
              <a:rPr lang="en-US" sz="1600" dirty="0">
                <a:latin typeface="Times New Roman" panose="02020603050405020304" charset="0"/>
                <a:cs typeface="Times New Roman" panose="02020603050405020304" charset="0"/>
              </a:rPr>
              <a:t>login and </a:t>
            </a:r>
            <a:r>
              <a:rPr lang="en-US" sz="1600" dirty="0" smtClean="0">
                <a:latin typeface="Times New Roman" panose="02020603050405020304" charset="0"/>
                <a:cs typeface="Times New Roman" panose="02020603050405020304" charset="0"/>
              </a:rPr>
              <a:t>authentication.</a:t>
            </a:r>
            <a:endParaRPr lang="en-US" sz="1600" dirty="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3.Integration </a:t>
            </a:r>
            <a:r>
              <a:rPr lang="en-US" sz="1600" dirty="0">
                <a:latin typeface="Times New Roman" panose="02020603050405020304" charset="0"/>
                <a:cs typeface="Times New Roman" panose="02020603050405020304" charset="0"/>
              </a:rPr>
              <a:t>with banking and financial institutions for fund transfer</a:t>
            </a:r>
            <a:endParaRPr lang="en-US" sz="1600" dirty="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4.A </a:t>
            </a:r>
            <a:r>
              <a:rPr lang="en-US" sz="1600" dirty="0">
                <a:latin typeface="Times New Roman" panose="02020603050405020304" charset="0"/>
                <a:cs typeface="Times New Roman" panose="02020603050405020304" charset="0"/>
              </a:rPr>
              <a:t>dashboard to manage and monitor transaction </a:t>
            </a:r>
            <a:r>
              <a:rPr lang="en-US" sz="1600" dirty="0" smtClean="0">
                <a:latin typeface="Times New Roman" panose="02020603050405020304" charset="0"/>
                <a:cs typeface="Times New Roman" panose="02020603050405020304" charset="0"/>
              </a:rPr>
              <a:t>history.</a:t>
            </a:r>
            <a:endParaRPr lang="en-US" sz="1600" dirty="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5.Notification </a:t>
            </a:r>
            <a:r>
              <a:rPr lang="en-US" sz="1600" dirty="0">
                <a:latin typeface="Times New Roman" panose="02020603050405020304" charset="0"/>
                <a:cs typeface="Times New Roman" panose="02020603050405020304" charset="0"/>
              </a:rPr>
              <a:t>and alerts on transactions, account balance and other account </a:t>
            </a:r>
            <a:r>
              <a:rPr lang="en-US" sz="1600" dirty="0" smtClean="0">
                <a:latin typeface="Times New Roman" panose="02020603050405020304" charset="0"/>
                <a:cs typeface="Times New Roman" panose="02020603050405020304" charset="0"/>
              </a:rPr>
              <a:t>activity.</a:t>
            </a:r>
            <a:endParaRPr lang="en-US" sz="1600" dirty="0" smtClean="0">
              <a:latin typeface="Times New Roman" panose="02020603050405020304" charset="0"/>
              <a:cs typeface="Times New Roman" panose="02020603050405020304" charset="0"/>
            </a:endParaRPr>
          </a:p>
          <a:p>
            <a:r>
              <a:rPr lang="en-US" sz="1600" dirty="0">
                <a:latin typeface="Times New Roman" panose="02020603050405020304" charset="0"/>
                <a:cs typeface="Times New Roman" panose="02020603050405020304" charset="0"/>
              </a:rPr>
              <a:t>The scope of a money transfer application system would depend on the requirements of the organization developing the system, as well as the needs of its intended users. With the growing trend towards digital payments, there is a significant market for such systems, and they can be useful for individuals, businesses, and financial institutions alike.</a:t>
            </a:r>
            <a:endParaRPr lang="en-US" sz="1600" dirty="0">
              <a:latin typeface="Times New Roman" panose="02020603050405020304" charset="0"/>
              <a:cs typeface="Times New Roman" panose="02020603050405020304" charset="0"/>
            </a:endParaRPr>
          </a:p>
          <a:p>
            <a:pPr marL="12700" marR="98425">
              <a:lnSpc>
                <a:spcPct val="100000"/>
              </a:lnSpc>
              <a:spcBef>
                <a:spcPts val="795"/>
              </a:spcBef>
            </a:pPr>
            <a:endParaRPr sz="16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370" y="209550"/>
            <a:ext cx="3277870" cy="32067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0"/>
                </a:solidFill>
                <a:latin typeface="Times New Roman" panose="02020603050405020304" charset="0"/>
                <a:cs typeface="Times New Roman" panose="02020603050405020304" charset="0"/>
              </a:rPr>
              <a:t>1.3</a:t>
            </a:r>
            <a:r>
              <a:rPr sz="2000" spc="-70" dirty="0">
                <a:solidFill>
                  <a:srgbClr val="000000"/>
                </a:solidFill>
                <a:latin typeface="Times New Roman" panose="02020603050405020304" charset="0"/>
                <a:cs typeface="Times New Roman" panose="02020603050405020304" charset="0"/>
              </a:rPr>
              <a:t> </a:t>
            </a:r>
            <a:r>
              <a:rPr sz="2000" spc="-5" dirty="0">
                <a:solidFill>
                  <a:srgbClr val="000000"/>
                </a:solidFill>
                <a:latin typeface="Times New Roman" panose="02020603050405020304" charset="0"/>
                <a:cs typeface="Times New Roman" panose="02020603050405020304" charset="0"/>
              </a:rPr>
              <a:t>Organization</a:t>
            </a:r>
            <a:endParaRPr sz="2000" spc="-5" dirty="0">
              <a:solidFill>
                <a:srgbClr val="000000"/>
              </a:solidFill>
              <a:latin typeface="Times New Roman" panose="02020603050405020304" charset="0"/>
              <a:cs typeface="Times New Roman" panose="02020603050405020304" charset="0"/>
            </a:endParaRPr>
          </a:p>
        </p:txBody>
      </p:sp>
      <p:sp>
        <p:nvSpPr>
          <p:cNvPr id="3" name="object 3"/>
          <p:cNvSpPr txBox="1"/>
          <p:nvPr/>
        </p:nvSpPr>
        <p:spPr>
          <a:xfrm>
            <a:off x="293319" y="590677"/>
            <a:ext cx="5692775" cy="4445000"/>
          </a:xfrm>
          <a:prstGeom prst="rect">
            <a:avLst/>
          </a:prstGeom>
        </p:spPr>
        <p:txBody>
          <a:bodyPr vert="horz" wrap="square" lIns="0" tIns="13335" rIns="0" bIns="0" rtlCol="0">
            <a:spAutoFit/>
          </a:bodyPr>
          <a:lstStyle/>
          <a:p>
            <a:pPr marL="12700" marR="5080">
              <a:lnSpc>
                <a:spcPct val="100000"/>
              </a:lnSpc>
              <a:spcBef>
                <a:spcPts val="105"/>
              </a:spcBef>
            </a:pPr>
            <a:r>
              <a:rPr sz="1600" spc="-5" dirty="0">
                <a:latin typeface="Times New Roman" panose="02020603050405020304" charset="0"/>
                <a:cs typeface="Times New Roman" panose="02020603050405020304" charset="0"/>
              </a:rPr>
              <a:t>This Software Requirements </a:t>
            </a:r>
            <a:r>
              <a:rPr sz="1600" dirty="0">
                <a:latin typeface="Times New Roman" panose="02020603050405020304" charset="0"/>
                <a:cs typeface="Times New Roman" panose="02020603050405020304" charset="0"/>
              </a:rPr>
              <a:t>Specification document is </a:t>
            </a:r>
            <a:r>
              <a:rPr sz="1600" spc="-5" dirty="0">
                <a:latin typeface="Times New Roman" panose="02020603050405020304" charset="0"/>
                <a:cs typeface="Times New Roman" panose="02020603050405020304" charset="0"/>
              </a:rPr>
              <a:t>divided </a:t>
            </a:r>
            <a:r>
              <a:rPr sz="1600" dirty="0">
                <a:latin typeface="Times New Roman" panose="02020603050405020304" charset="0"/>
                <a:cs typeface="Times New Roman" panose="02020603050405020304" charset="0"/>
              </a:rPr>
              <a:t>in to  multiple subsections. </a:t>
            </a:r>
            <a:r>
              <a:rPr sz="1600" spc="-5" dirty="0">
                <a:latin typeface="Times New Roman" panose="02020603050405020304" charset="0"/>
                <a:cs typeface="Times New Roman" panose="02020603050405020304" charset="0"/>
              </a:rPr>
              <a:t>The </a:t>
            </a:r>
            <a:r>
              <a:rPr sz="1600" dirty="0">
                <a:latin typeface="Times New Roman" panose="02020603050405020304" charset="0"/>
                <a:cs typeface="Times New Roman" panose="02020603050405020304" charset="0"/>
              </a:rPr>
              <a:t>first section includes explanations of the  Purpose, Scope and Organization of the </a:t>
            </a:r>
            <a:r>
              <a:rPr sz="1600" spc="-5" dirty="0">
                <a:latin typeface="Times New Roman" panose="02020603050405020304" charset="0"/>
                <a:cs typeface="Times New Roman" panose="02020603050405020304" charset="0"/>
              </a:rPr>
              <a:t>document. The </a:t>
            </a:r>
            <a:r>
              <a:rPr sz="1600" dirty="0">
                <a:latin typeface="Times New Roman" panose="02020603050405020304" charset="0"/>
                <a:cs typeface="Times New Roman" panose="02020603050405020304" charset="0"/>
              </a:rPr>
              <a:t>first section  also handles the description of project specific </a:t>
            </a:r>
            <a:r>
              <a:rPr sz="1600" spc="-5" dirty="0">
                <a:latin typeface="Times New Roman" panose="02020603050405020304" charset="0"/>
                <a:cs typeface="Times New Roman" panose="02020603050405020304" charset="0"/>
              </a:rPr>
              <a:t>words, acronyms </a:t>
            </a:r>
            <a:r>
              <a:rPr sz="1600" dirty="0">
                <a:latin typeface="Times New Roman" panose="02020603050405020304" charset="0"/>
                <a:cs typeface="Times New Roman" panose="02020603050405020304" charset="0"/>
              </a:rPr>
              <a:t>and  abbreviations that </a:t>
            </a:r>
            <a:r>
              <a:rPr sz="1600" spc="-5" dirty="0">
                <a:latin typeface="Times New Roman" panose="02020603050405020304" charset="0"/>
                <a:cs typeface="Times New Roman" panose="02020603050405020304" charset="0"/>
              </a:rPr>
              <a:t>will </a:t>
            </a:r>
            <a:r>
              <a:rPr sz="1600" dirty="0">
                <a:latin typeface="Times New Roman" panose="02020603050405020304" charset="0"/>
                <a:cs typeface="Times New Roman" panose="02020603050405020304" charset="0"/>
              </a:rPr>
              <a:t>be used in the document. The second section of  the document is separated into the </a:t>
            </a:r>
            <a:r>
              <a:rPr sz="1600" spc="-5" dirty="0">
                <a:latin typeface="Times New Roman" panose="02020603050405020304" charset="0"/>
                <a:cs typeface="Times New Roman" panose="02020603050405020304" charset="0"/>
              </a:rPr>
              <a:t>following five different </a:t>
            </a:r>
            <a:r>
              <a:rPr sz="1600" dirty="0">
                <a:latin typeface="Times New Roman" panose="02020603050405020304" charset="0"/>
                <a:cs typeface="Times New Roman" panose="02020603050405020304" charset="0"/>
              </a:rPr>
              <a:t>sections,</a:t>
            </a:r>
            <a:r>
              <a:rPr sz="1600" spc="-225" dirty="0">
                <a:latin typeface="Times New Roman" panose="02020603050405020304" charset="0"/>
                <a:cs typeface="Times New Roman" panose="02020603050405020304" charset="0"/>
              </a:rPr>
              <a:t> </a:t>
            </a:r>
            <a:r>
              <a:rPr sz="1600" dirty="0">
                <a:latin typeface="Times New Roman" panose="02020603050405020304" charset="0"/>
                <a:cs typeface="Times New Roman" panose="02020603050405020304" charset="0"/>
              </a:rPr>
              <a:t>each  detailing specific details of </a:t>
            </a:r>
            <a:r>
              <a:rPr sz="1600" spc="-5" dirty="0">
                <a:latin typeface="Times New Roman" panose="02020603050405020304" charset="0"/>
                <a:cs typeface="Times New Roman" panose="02020603050405020304" charset="0"/>
              </a:rPr>
              <a:t>system </a:t>
            </a:r>
            <a:r>
              <a:rPr sz="1600" dirty="0">
                <a:latin typeface="Times New Roman" panose="02020603050405020304" charset="0"/>
                <a:cs typeface="Times New Roman" panose="02020603050405020304" charset="0"/>
              </a:rPr>
              <a:t>uses and their </a:t>
            </a:r>
            <a:r>
              <a:rPr sz="1600" spc="-5" dirty="0">
                <a:latin typeface="Times New Roman" panose="02020603050405020304" charset="0"/>
                <a:cs typeface="Times New Roman" panose="02020603050405020304" charset="0"/>
              </a:rPr>
              <a:t>corresponding</a:t>
            </a:r>
            <a:r>
              <a:rPr sz="1600" spc="-215" dirty="0">
                <a:latin typeface="Times New Roman" panose="02020603050405020304" charset="0"/>
                <a:cs typeface="Times New Roman" panose="02020603050405020304" charset="0"/>
              </a:rPr>
              <a:t> </a:t>
            </a:r>
            <a:r>
              <a:rPr sz="1600" dirty="0">
                <a:latin typeface="Times New Roman" panose="02020603050405020304" charset="0"/>
                <a:cs typeface="Times New Roman" panose="02020603050405020304" charset="0"/>
              </a:rPr>
              <a:t>actions:  Product Perspective, Product </a:t>
            </a:r>
            <a:r>
              <a:rPr sz="1600" spc="-5" dirty="0">
                <a:latin typeface="Times New Roman" panose="02020603050405020304" charset="0"/>
                <a:cs typeface="Times New Roman" panose="02020603050405020304" charset="0"/>
              </a:rPr>
              <a:t>Functions, User Characteristics,  </a:t>
            </a:r>
            <a:r>
              <a:rPr sz="1600" dirty="0">
                <a:latin typeface="Times New Roman" panose="02020603050405020304" charset="0"/>
                <a:cs typeface="Times New Roman" panose="02020603050405020304" charset="0"/>
              </a:rPr>
              <a:t>Constraints, </a:t>
            </a:r>
            <a:r>
              <a:rPr sz="1600" spc="-5" dirty="0">
                <a:latin typeface="Times New Roman" panose="02020603050405020304" charset="0"/>
                <a:cs typeface="Times New Roman" panose="02020603050405020304" charset="0"/>
              </a:rPr>
              <a:t>Assumptions </a:t>
            </a:r>
            <a:r>
              <a:rPr sz="1600" dirty="0">
                <a:latin typeface="Times New Roman" panose="02020603050405020304" charset="0"/>
                <a:cs typeface="Times New Roman" panose="02020603050405020304" charset="0"/>
              </a:rPr>
              <a:t>and Dependencies, Apportioning of  Requirements. The third section is an enumerated listing of all of the  </a:t>
            </a:r>
            <a:r>
              <a:rPr sz="1600" spc="-5" dirty="0">
                <a:latin typeface="Times New Roman" panose="02020603050405020304" charset="0"/>
                <a:cs typeface="Times New Roman" panose="02020603050405020304" charset="0"/>
              </a:rPr>
              <a:t>requirements </a:t>
            </a:r>
            <a:r>
              <a:rPr sz="1600" dirty="0">
                <a:latin typeface="Times New Roman" panose="02020603050405020304" charset="0"/>
                <a:cs typeface="Times New Roman" panose="02020603050405020304" charset="0"/>
              </a:rPr>
              <a:t>described for this </a:t>
            </a:r>
            <a:r>
              <a:rPr sz="1600" spc="-5" dirty="0">
                <a:latin typeface="Times New Roman" panose="02020603050405020304" charset="0"/>
                <a:cs typeface="Times New Roman" panose="02020603050405020304" charset="0"/>
              </a:rPr>
              <a:t>system. The </a:t>
            </a:r>
            <a:r>
              <a:rPr sz="1600" dirty="0">
                <a:latin typeface="Times New Roman" panose="02020603050405020304" charset="0"/>
                <a:cs typeface="Times New Roman" panose="02020603050405020304" charset="0"/>
              </a:rPr>
              <a:t>fourth section  </a:t>
            </a:r>
            <a:r>
              <a:rPr sz="1600" spc="-5" dirty="0">
                <a:latin typeface="Times New Roman" panose="02020603050405020304" charset="0"/>
                <a:cs typeface="Times New Roman" panose="02020603050405020304" charset="0"/>
              </a:rPr>
              <a:t>encompasses </a:t>
            </a:r>
            <a:r>
              <a:rPr sz="1600" dirty="0">
                <a:latin typeface="Times New Roman" panose="02020603050405020304" charset="0"/>
                <a:cs typeface="Times New Roman" panose="02020603050405020304" charset="0"/>
              </a:rPr>
              <a:t>all of the Use-case, Sequence, State and </a:t>
            </a:r>
            <a:r>
              <a:rPr sz="1600" spc="-5" dirty="0">
                <a:latin typeface="Times New Roman" panose="02020603050405020304" charset="0"/>
                <a:cs typeface="Times New Roman" panose="02020603050405020304" charset="0"/>
              </a:rPr>
              <a:t>Class </a:t>
            </a:r>
            <a:r>
              <a:rPr sz="1600" dirty="0">
                <a:latin typeface="Times New Roman" panose="02020603050405020304" charset="0"/>
                <a:cs typeface="Times New Roman" panose="02020603050405020304" charset="0"/>
              </a:rPr>
              <a:t>diagrams  that model the </a:t>
            </a:r>
            <a:r>
              <a:rPr sz="1600" spc="-5" dirty="0">
                <a:latin typeface="Times New Roman" panose="02020603050405020304" charset="0"/>
                <a:cs typeface="Times New Roman" panose="02020603050405020304" charset="0"/>
              </a:rPr>
              <a:t>system. </a:t>
            </a:r>
            <a:r>
              <a:rPr sz="1600" dirty="0">
                <a:latin typeface="Times New Roman" panose="02020603050405020304" charset="0"/>
                <a:cs typeface="Times New Roman" panose="02020603050405020304" charset="0"/>
              </a:rPr>
              <a:t>In the fifth section there </a:t>
            </a:r>
            <a:r>
              <a:rPr sz="1600" spc="-5" dirty="0">
                <a:latin typeface="Times New Roman" panose="02020603050405020304" charset="0"/>
                <a:cs typeface="Times New Roman" panose="02020603050405020304" charset="0"/>
              </a:rPr>
              <a:t>exists </a:t>
            </a:r>
            <a:r>
              <a:rPr sz="1600" dirty="0">
                <a:latin typeface="Times New Roman" panose="02020603050405020304" charset="0"/>
                <a:cs typeface="Times New Roman" panose="02020603050405020304" charset="0"/>
              </a:rPr>
              <a:t>a </a:t>
            </a:r>
            <a:r>
              <a:rPr sz="1600" spc="-5" dirty="0">
                <a:latin typeface="Times New Roman" panose="02020603050405020304" charset="0"/>
                <a:cs typeface="Times New Roman" panose="02020603050405020304" charset="0"/>
              </a:rPr>
              <a:t>Prototype </a:t>
            </a:r>
            <a:r>
              <a:rPr sz="1600" dirty="0">
                <a:latin typeface="Times New Roman" panose="02020603050405020304" charset="0"/>
                <a:cs typeface="Times New Roman" panose="02020603050405020304" charset="0"/>
              </a:rPr>
              <a:t>of the  </a:t>
            </a:r>
            <a:r>
              <a:rPr sz="1600" spc="-5" dirty="0">
                <a:latin typeface="Times New Roman" panose="02020603050405020304" charset="0"/>
                <a:cs typeface="Times New Roman" panose="02020603050405020304" charset="0"/>
              </a:rPr>
              <a:t>system </a:t>
            </a:r>
            <a:r>
              <a:rPr sz="1600" dirty="0">
                <a:latin typeface="Times New Roman" panose="02020603050405020304" charset="0"/>
                <a:cs typeface="Times New Roman" panose="02020603050405020304" charset="0"/>
              </a:rPr>
              <a:t>along </a:t>
            </a:r>
            <a:r>
              <a:rPr sz="1600" spc="-5" dirty="0">
                <a:latin typeface="Times New Roman" panose="02020603050405020304" charset="0"/>
                <a:cs typeface="Times New Roman" panose="02020603050405020304" charset="0"/>
              </a:rPr>
              <a:t>with </a:t>
            </a:r>
            <a:r>
              <a:rPr sz="1600" dirty="0">
                <a:latin typeface="Times New Roman" panose="02020603050405020304" charset="0"/>
                <a:cs typeface="Times New Roman" panose="02020603050405020304" charset="0"/>
              </a:rPr>
              <a:t>a sample scenario that graphically describes the use  of the </a:t>
            </a:r>
            <a:r>
              <a:rPr sz="1600" spc="-5" dirty="0">
                <a:latin typeface="Times New Roman" panose="02020603050405020304" charset="0"/>
                <a:cs typeface="Times New Roman" panose="02020603050405020304" charset="0"/>
              </a:rPr>
              <a:t>system. </a:t>
            </a:r>
            <a:r>
              <a:rPr sz="1600" dirty="0">
                <a:latin typeface="Times New Roman" panose="02020603050405020304" charset="0"/>
                <a:cs typeface="Times New Roman" panose="02020603050405020304" charset="0"/>
              </a:rPr>
              <a:t>The </a:t>
            </a:r>
            <a:r>
              <a:rPr sz="1600" spc="-5" dirty="0">
                <a:latin typeface="Times New Roman" panose="02020603050405020304" charset="0"/>
                <a:cs typeface="Times New Roman" panose="02020603050405020304" charset="0"/>
              </a:rPr>
              <a:t>sixth </a:t>
            </a:r>
            <a:r>
              <a:rPr sz="1600" dirty="0">
                <a:latin typeface="Times New Roman" panose="02020603050405020304" charset="0"/>
                <a:cs typeface="Times New Roman" panose="02020603050405020304" charset="0"/>
              </a:rPr>
              <a:t>section contains a listing of all related</a:t>
            </a:r>
            <a:r>
              <a:rPr sz="1600" spc="-220" dirty="0">
                <a:latin typeface="Times New Roman" panose="02020603050405020304" charset="0"/>
                <a:cs typeface="Times New Roman" panose="02020603050405020304" charset="0"/>
              </a:rPr>
              <a:t> </a:t>
            </a:r>
            <a:r>
              <a:rPr sz="1600" dirty="0">
                <a:latin typeface="Times New Roman" panose="02020603050405020304" charset="0"/>
                <a:cs typeface="Times New Roman" panose="02020603050405020304" charset="0"/>
              </a:rPr>
              <a:t>reference  materials used in this </a:t>
            </a:r>
            <a:r>
              <a:rPr sz="1600" spc="-5" dirty="0">
                <a:latin typeface="Times New Roman" panose="02020603050405020304" charset="0"/>
                <a:cs typeface="Times New Roman" panose="02020603050405020304" charset="0"/>
              </a:rPr>
              <a:t>document. The seventh </a:t>
            </a:r>
            <a:r>
              <a:rPr sz="1600" dirty="0">
                <a:latin typeface="Times New Roman" panose="02020603050405020304" charset="0"/>
                <a:cs typeface="Times New Roman" panose="02020603050405020304" charset="0"/>
              </a:rPr>
              <a:t>and final </a:t>
            </a:r>
            <a:r>
              <a:rPr sz="1600" spc="-5" dirty="0">
                <a:latin typeface="Times New Roman" panose="02020603050405020304" charset="0"/>
                <a:cs typeface="Times New Roman" panose="02020603050405020304" charset="0"/>
              </a:rPr>
              <a:t>subsection </a:t>
            </a:r>
            <a:r>
              <a:rPr sz="1600" dirty="0">
                <a:latin typeface="Times New Roman" panose="02020603050405020304" charset="0"/>
                <a:cs typeface="Times New Roman" panose="02020603050405020304" charset="0"/>
              </a:rPr>
              <a:t>is  dedicated to </a:t>
            </a:r>
            <a:r>
              <a:rPr sz="1600" spc="-5" dirty="0">
                <a:latin typeface="Times New Roman" panose="02020603050405020304" charset="0"/>
                <a:cs typeface="Times New Roman" panose="02020603050405020304" charset="0"/>
              </a:rPr>
              <a:t>providing </a:t>
            </a:r>
            <a:r>
              <a:rPr sz="1600" dirty="0">
                <a:latin typeface="Times New Roman" panose="02020603050405020304" charset="0"/>
                <a:cs typeface="Times New Roman" panose="02020603050405020304" charset="0"/>
              </a:rPr>
              <a:t>a point of contact for any </a:t>
            </a:r>
            <a:r>
              <a:rPr sz="1600" spc="-5" dirty="0">
                <a:latin typeface="Times New Roman" panose="02020603050405020304" charset="0"/>
                <a:cs typeface="Times New Roman" panose="02020603050405020304" charset="0"/>
              </a:rPr>
              <a:t>viewer </a:t>
            </a:r>
            <a:r>
              <a:rPr sz="1600" dirty="0">
                <a:latin typeface="Times New Roman" panose="02020603050405020304" charset="0"/>
                <a:cs typeface="Times New Roman" panose="02020603050405020304" charset="0"/>
              </a:rPr>
              <a:t>of this</a:t>
            </a:r>
            <a:r>
              <a:rPr sz="1600" spc="-210" dirty="0">
                <a:latin typeface="Times New Roman" panose="02020603050405020304" charset="0"/>
                <a:cs typeface="Times New Roman" panose="02020603050405020304" charset="0"/>
              </a:rPr>
              <a:t> </a:t>
            </a:r>
            <a:r>
              <a:rPr sz="1600" dirty="0" smtClean="0">
                <a:latin typeface="Times New Roman" panose="02020603050405020304" charset="0"/>
                <a:cs typeface="Times New Roman" panose="02020603050405020304" charset="0"/>
              </a:rPr>
              <a:t>document</a:t>
            </a:r>
            <a:r>
              <a:rPr lang="en-IN" sz="1600" dirty="0" smtClean="0">
                <a:latin typeface="Times New Roman" panose="02020603050405020304" charset="0"/>
                <a:cs typeface="Times New Roman" panose="02020603050405020304" charset="0"/>
              </a:rPr>
              <a:t>.</a:t>
            </a:r>
            <a:endParaRPr sz="16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549" y="133350"/>
            <a:ext cx="5911850" cy="6345555"/>
          </a:xfrm>
          <a:prstGeom prst="rect">
            <a:avLst/>
          </a:prstGeom>
        </p:spPr>
        <p:txBody>
          <a:bodyPr vert="horz" wrap="square" lIns="0" tIns="12065" rIns="0" bIns="0" rtlCol="0">
            <a:spAutoFit/>
          </a:bodyPr>
          <a:lstStyle/>
          <a:p>
            <a:pPr marL="12065" indent="0">
              <a:lnSpc>
                <a:spcPct val="100000"/>
              </a:lnSpc>
              <a:spcBef>
                <a:spcPts val="95"/>
              </a:spcBef>
              <a:buNone/>
              <a:tabLst>
                <a:tab pos="239395" algn="l"/>
              </a:tabLst>
            </a:pPr>
            <a:r>
              <a:rPr lang="en-IN" sz="2000" b="1" u="sng" spc="-5" dirty="0">
                <a:latin typeface="Times New Roman" panose="02020603050405020304" charset="0"/>
                <a:cs typeface="Times New Roman" panose="02020603050405020304" charset="0"/>
              </a:rPr>
              <a:t>2. </a:t>
            </a:r>
            <a:r>
              <a:rPr sz="2000" b="1" u="sng" spc="-5" dirty="0">
                <a:latin typeface="Times New Roman" panose="02020603050405020304" charset="0"/>
                <a:cs typeface="Times New Roman" panose="02020603050405020304" charset="0"/>
              </a:rPr>
              <a:t>Description</a:t>
            </a:r>
            <a:endParaRPr sz="2000" b="1" u="sng" spc="-5" dirty="0">
              <a:latin typeface="Times New Roman" panose="02020603050405020304" charset="0"/>
              <a:cs typeface="Times New Roman" panose="02020603050405020304" charset="0"/>
            </a:endParaRPr>
          </a:p>
          <a:p>
            <a:pPr marL="12065" indent="0">
              <a:lnSpc>
                <a:spcPct val="100000"/>
              </a:lnSpc>
              <a:spcBef>
                <a:spcPts val="95"/>
              </a:spcBef>
              <a:buNone/>
              <a:tabLst>
                <a:tab pos="239395" algn="l"/>
              </a:tabLst>
            </a:pPr>
            <a:r>
              <a:rPr sz="1600" spc="-5" dirty="0">
                <a:latin typeface="Times New Roman" panose="02020603050405020304" charset="0"/>
                <a:cs typeface="Times New Roman" panose="02020603050405020304" charset="0"/>
              </a:rPr>
              <a:t>This section includes details about </a:t>
            </a:r>
            <a:r>
              <a:rPr sz="1600" spc="-10" dirty="0">
                <a:latin typeface="Times New Roman" panose="02020603050405020304" charset="0"/>
                <a:cs typeface="Times New Roman" panose="02020603050405020304" charset="0"/>
              </a:rPr>
              <a:t>what </a:t>
            </a:r>
            <a:r>
              <a:rPr sz="1600" spc="-5" dirty="0">
                <a:latin typeface="Times New Roman" panose="02020603050405020304" charset="0"/>
                <a:cs typeface="Times New Roman" panose="02020603050405020304" charset="0"/>
              </a:rPr>
              <a:t>is and </a:t>
            </a:r>
            <a:r>
              <a:rPr sz="1600" dirty="0">
                <a:latin typeface="Times New Roman" panose="02020603050405020304" charset="0"/>
                <a:cs typeface="Times New Roman" panose="02020603050405020304" charset="0"/>
              </a:rPr>
              <a:t>is </a:t>
            </a:r>
            <a:r>
              <a:rPr sz="1600" spc="-5" dirty="0">
                <a:latin typeface="Times New Roman" panose="02020603050405020304" charset="0"/>
                <a:cs typeface="Times New Roman" panose="02020603050405020304" charset="0"/>
              </a:rPr>
              <a:t>not expected  of the system in addition to which </a:t>
            </a:r>
            <a:r>
              <a:rPr sz="1600" dirty="0">
                <a:latin typeface="Times New Roman" panose="02020603050405020304" charset="0"/>
                <a:cs typeface="Times New Roman" panose="02020603050405020304" charset="0"/>
              </a:rPr>
              <a:t>cases </a:t>
            </a:r>
            <a:r>
              <a:rPr sz="1600" spc="-5" dirty="0">
                <a:latin typeface="Times New Roman" panose="02020603050405020304" charset="0"/>
                <a:cs typeface="Times New Roman" panose="02020603050405020304" charset="0"/>
              </a:rPr>
              <a:t>are intentionally  unsupported and assumptions that </a:t>
            </a:r>
            <a:r>
              <a:rPr sz="1600" spc="-10" dirty="0">
                <a:latin typeface="Times New Roman" panose="02020603050405020304" charset="0"/>
                <a:cs typeface="Times New Roman" panose="02020603050405020304" charset="0"/>
              </a:rPr>
              <a:t>will </a:t>
            </a:r>
            <a:r>
              <a:rPr sz="1600" spc="-5" dirty="0">
                <a:latin typeface="Times New Roman" panose="02020603050405020304" charset="0"/>
                <a:cs typeface="Times New Roman" panose="02020603050405020304" charset="0"/>
              </a:rPr>
              <a:t>be used </a:t>
            </a:r>
            <a:r>
              <a:rPr sz="1600" dirty="0">
                <a:latin typeface="Times New Roman" panose="02020603050405020304" charset="0"/>
                <a:cs typeface="Times New Roman" panose="02020603050405020304" charset="0"/>
              </a:rPr>
              <a:t>in </a:t>
            </a:r>
            <a:r>
              <a:rPr sz="1600" spc="-5" dirty="0">
                <a:latin typeface="Times New Roman" panose="02020603050405020304" charset="0"/>
                <a:cs typeface="Times New Roman" panose="02020603050405020304" charset="0"/>
              </a:rPr>
              <a:t>the creation of  the</a:t>
            </a:r>
            <a:r>
              <a:rPr sz="1600" spc="5" dirty="0">
                <a:latin typeface="Times New Roman" panose="02020603050405020304" charset="0"/>
                <a:cs typeface="Times New Roman" panose="02020603050405020304" charset="0"/>
              </a:rPr>
              <a:t> </a:t>
            </a:r>
            <a:r>
              <a:rPr sz="1600" spc="-10" dirty="0">
                <a:latin typeface="Times New Roman" panose="02020603050405020304" charset="0"/>
                <a:cs typeface="Times New Roman" panose="02020603050405020304" charset="0"/>
              </a:rPr>
              <a:t>system</a:t>
            </a:r>
            <a:endParaRPr sz="1600" spc="-10" dirty="0">
              <a:latin typeface="Times New Roman" panose="02020603050405020304" charset="0"/>
              <a:cs typeface="Times New Roman" panose="02020603050405020304" charset="0"/>
            </a:endParaRPr>
          </a:p>
          <a:p>
            <a:pPr marL="12065" indent="0">
              <a:lnSpc>
                <a:spcPct val="100000"/>
              </a:lnSpc>
              <a:spcBef>
                <a:spcPts val="95"/>
              </a:spcBef>
              <a:buNone/>
              <a:tabLst>
                <a:tab pos="239395" algn="l"/>
              </a:tabLst>
            </a:pPr>
            <a:r>
              <a:rPr lang="en-IN" sz="2000" b="1" spc="-5" dirty="0" smtClean="0">
                <a:latin typeface="Times New Roman" panose="02020603050405020304" charset="0"/>
                <a:cs typeface="Times New Roman" panose="02020603050405020304" charset="0"/>
              </a:rPr>
              <a:t>2.1 </a:t>
            </a:r>
            <a:r>
              <a:rPr sz="2000" b="1" spc="-5" dirty="0" smtClean="0">
                <a:latin typeface="Times New Roman" panose="02020603050405020304" charset="0"/>
                <a:cs typeface="Times New Roman" panose="02020603050405020304" charset="0"/>
              </a:rPr>
              <a:t>Constraints</a:t>
            </a:r>
            <a:endParaRPr lang="en-IN" sz="2000" b="1" spc="-5"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While </a:t>
            </a:r>
            <a:r>
              <a:rPr lang="en-US" sz="1600" dirty="0">
                <a:latin typeface="Times New Roman" panose="02020603050405020304" charset="0"/>
                <a:cs typeface="Times New Roman" panose="02020603050405020304" charset="0"/>
              </a:rPr>
              <a:t>a money transfer application system can offer many benefits and conveniences, there are also several potential constraints that should be considered when developing such a system. Here are some of the most common constraints</a:t>
            </a:r>
            <a:r>
              <a:rPr lang="en-US" sz="1600" dirty="0" smtClean="0">
                <a:latin typeface="Times New Roman" panose="02020603050405020304" charset="0"/>
                <a:cs typeface="Times New Roman" panose="02020603050405020304" charset="0"/>
              </a:rPr>
              <a:t>:</a:t>
            </a:r>
            <a:endParaRPr lang="en-US" sz="1600" dirty="0" smtClean="0">
              <a:latin typeface="Times New Roman" panose="02020603050405020304" charset="0"/>
              <a:cs typeface="Times New Roman" panose="02020603050405020304" charset="0"/>
            </a:endParaRPr>
          </a:p>
          <a:p>
            <a:r>
              <a:rPr lang="en-US" sz="1600" u="sng" dirty="0" smtClean="0">
                <a:latin typeface="Times New Roman" panose="02020603050405020304" charset="0"/>
                <a:cs typeface="Times New Roman" panose="02020603050405020304" charset="0"/>
              </a:rPr>
              <a:t>1.Security</a:t>
            </a:r>
            <a:r>
              <a:rPr lang="en-IN" altLang="en-US" sz="1600" dirty="0" smtClean="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The security of the system is a significant constraint, as it involves handling financial transactions and sensitive user data. Robust security measures need to be in place to protect user data and prevent fraud</a:t>
            </a:r>
            <a:r>
              <a:rPr lang="en-US" sz="1600" dirty="0" smtClean="0">
                <a:latin typeface="Times New Roman" panose="02020603050405020304" charset="0"/>
                <a:cs typeface="Times New Roman" panose="02020603050405020304" charset="0"/>
              </a:rPr>
              <a:t>.</a:t>
            </a:r>
            <a:endParaRPr lang="en-US" sz="1600" b="1" i="1" dirty="0" smtClean="0">
              <a:latin typeface="Times New Roman" panose="02020603050405020304" charset="0"/>
              <a:cs typeface="Times New Roman" panose="02020603050405020304" charset="0"/>
            </a:endParaRPr>
          </a:p>
          <a:p>
            <a:r>
              <a:rPr lang="en-US" sz="1600" u="sng" dirty="0" smtClean="0">
                <a:latin typeface="Times New Roman" panose="02020603050405020304" charset="0"/>
                <a:cs typeface="Times New Roman" panose="02020603050405020304" charset="0"/>
              </a:rPr>
              <a:t>2.</a:t>
            </a:r>
            <a:r>
              <a:rPr lang="en-US" sz="1600" u="sng" dirty="0">
                <a:latin typeface="Times New Roman" panose="02020603050405020304" charset="0"/>
                <a:cs typeface="Times New Roman" panose="02020603050405020304" charset="0"/>
              </a:rPr>
              <a:t>Network Connectivity</a:t>
            </a:r>
            <a:r>
              <a:rPr lang="en-US" sz="1600" dirty="0">
                <a:latin typeface="Times New Roman" panose="02020603050405020304" charset="0"/>
                <a:cs typeface="Times New Roman" panose="02020603050405020304" charset="0"/>
              </a:rPr>
              <a:t>: The system needs to be designed to work in areas with different levels of internet connectivity, as well as for users with different devices and operating systems</a:t>
            </a:r>
            <a:r>
              <a:rPr lang="en-US" sz="1600" dirty="0" smtClean="0">
                <a:latin typeface="Times New Roman" panose="02020603050405020304" charset="0"/>
                <a:cs typeface="Times New Roman" panose="02020603050405020304" charset="0"/>
              </a:rPr>
              <a:t>.</a:t>
            </a:r>
            <a:endParaRPr lang="en-US" sz="1600" dirty="0" smtClean="0">
              <a:latin typeface="Times New Roman" panose="02020603050405020304" charset="0"/>
              <a:cs typeface="Times New Roman" panose="02020603050405020304" charset="0"/>
            </a:endParaRPr>
          </a:p>
          <a:p>
            <a:r>
              <a:rPr lang="en-US" sz="1600" u="sng" dirty="0" smtClean="0">
                <a:latin typeface="Times New Roman" panose="02020603050405020304" charset="0"/>
                <a:cs typeface="Times New Roman" panose="02020603050405020304" charset="0"/>
              </a:rPr>
              <a:t>3.</a:t>
            </a:r>
            <a:r>
              <a:rPr lang="en-US" sz="1600" u="sng" dirty="0">
                <a:latin typeface="Times New Roman" panose="02020603050405020304" charset="0"/>
                <a:cs typeface="Times New Roman" panose="02020603050405020304" charset="0"/>
              </a:rPr>
              <a:t>Scalability</a:t>
            </a:r>
            <a:r>
              <a:rPr lang="en-US" sz="1600" dirty="0">
                <a:latin typeface="Times New Roman" panose="02020603050405020304" charset="0"/>
                <a:cs typeface="Times New Roman" panose="02020603050405020304" charset="0"/>
              </a:rPr>
              <a:t>: The system must be designed to handle large volumes of transactions and accommodate growth in the number of users, without any compromise on performance.</a:t>
            </a:r>
            <a:endParaRPr lang="en-US" sz="1600" dirty="0">
              <a:latin typeface="Times New Roman" panose="02020603050405020304" charset="0"/>
              <a:cs typeface="Times New Roman" panose="02020603050405020304" charset="0"/>
            </a:endParaRPr>
          </a:p>
          <a:p>
            <a:endParaRPr lang="en-US" sz="1400" dirty="0"/>
          </a:p>
          <a:p>
            <a:endParaRPr lang="en-US" sz="1400" dirty="0"/>
          </a:p>
          <a:p>
            <a:endParaRPr lang="en-US" dirty="0" smtClean="0"/>
          </a:p>
          <a:p>
            <a:endParaRPr lang="en-US" dirty="0"/>
          </a:p>
          <a:p>
            <a:br>
              <a:rPr lang="en-US" dirty="0"/>
            </a:br>
            <a:endParaRPr sz="1600" dirty="0">
              <a:latin typeface="Arial" panose="020B060402020202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1" cstate="print"/>
            <a:stretch>
              <a:fillRect/>
            </a:stretch>
          </a:blipFill>
        </p:spPr>
        <p:txBody>
          <a:bodyPr wrap="square" lIns="0" tIns="0" rIns="0" bIns="0" rtlCol="0"/>
          <a:lstStyle/>
          <a:p/>
        </p:txBody>
      </p:sp>
      <p:grpSp>
        <p:nvGrpSpPr>
          <p:cNvPr id="3" name="object 3"/>
          <p:cNvGrpSpPr/>
          <p:nvPr/>
        </p:nvGrpSpPr>
        <p:grpSpPr>
          <a:xfrm>
            <a:off x="271272" y="2976372"/>
            <a:ext cx="175260" cy="1324610"/>
            <a:chOff x="271272" y="2976372"/>
            <a:chExt cx="175260" cy="1324610"/>
          </a:xfrm>
        </p:grpSpPr>
        <p:sp>
          <p:nvSpPr>
            <p:cNvPr id="4" name="object 4"/>
            <p:cNvSpPr/>
            <p:nvPr/>
          </p:nvSpPr>
          <p:spPr>
            <a:xfrm>
              <a:off x="271272" y="2976372"/>
              <a:ext cx="175260" cy="374650"/>
            </a:xfrm>
            <a:custGeom>
              <a:avLst/>
              <a:gdLst/>
              <a:ahLst/>
              <a:cxnLst/>
              <a:rect l="l" t="t" r="r" b="b"/>
              <a:pathLst>
                <a:path w="175259" h="374650">
                  <a:moveTo>
                    <a:pt x="175259" y="0"/>
                  </a:moveTo>
                  <a:lnTo>
                    <a:pt x="0" y="0"/>
                  </a:lnTo>
                  <a:lnTo>
                    <a:pt x="0" y="374523"/>
                  </a:lnTo>
                  <a:lnTo>
                    <a:pt x="175259" y="374523"/>
                  </a:lnTo>
                  <a:lnTo>
                    <a:pt x="175259" y="0"/>
                  </a:lnTo>
                  <a:close/>
                </a:path>
              </a:pathLst>
            </a:custGeom>
            <a:solidFill>
              <a:srgbClr val="C68A30"/>
            </a:solidFill>
          </p:spPr>
          <p:txBody>
            <a:bodyPr wrap="square" lIns="0" tIns="0" rIns="0" bIns="0" rtlCol="0"/>
            <a:lstStyle/>
            <a:p/>
          </p:txBody>
        </p:sp>
        <p:sp>
          <p:nvSpPr>
            <p:cNvPr id="5" name="object 5"/>
            <p:cNvSpPr/>
            <p:nvPr/>
          </p:nvSpPr>
          <p:spPr>
            <a:xfrm>
              <a:off x="358140" y="3188208"/>
              <a:ext cx="0" cy="1112520"/>
            </a:xfrm>
            <a:custGeom>
              <a:avLst/>
              <a:gdLst/>
              <a:ahLst/>
              <a:cxnLst/>
              <a:rect l="l" t="t" r="r" b="b"/>
              <a:pathLst>
                <a:path h="1112520">
                  <a:moveTo>
                    <a:pt x="0" y="0"/>
                  </a:moveTo>
                  <a:lnTo>
                    <a:pt x="0" y="1112202"/>
                  </a:lnTo>
                </a:path>
              </a:pathLst>
            </a:custGeom>
            <a:ln w="12192">
              <a:solidFill>
                <a:srgbClr val="C68A30"/>
              </a:solidFill>
            </a:ln>
          </p:spPr>
          <p:txBody>
            <a:bodyPr wrap="square" lIns="0" tIns="0" rIns="0" bIns="0" rtlCol="0"/>
            <a:lstStyle/>
            <a:p/>
          </p:txBody>
        </p:sp>
      </p:grpSp>
      <p:grpSp>
        <p:nvGrpSpPr>
          <p:cNvPr id="6" name="object 6"/>
          <p:cNvGrpSpPr/>
          <p:nvPr/>
        </p:nvGrpSpPr>
        <p:grpSpPr>
          <a:xfrm>
            <a:off x="271272" y="225552"/>
            <a:ext cx="175260" cy="2253615"/>
            <a:chOff x="271272" y="225552"/>
            <a:chExt cx="175260" cy="2253615"/>
          </a:xfrm>
        </p:grpSpPr>
        <p:sp>
          <p:nvSpPr>
            <p:cNvPr id="7" name="object 7"/>
            <p:cNvSpPr/>
            <p:nvPr/>
          </p:nvSpPr>
          <p:spPr>
            <a:xfrm>
              <a:off x="358140" y="431292"/>
              <a:ext cx="0" cy="2047875"/>
            </a:xfrm>
            <a:custGeom>
              <a:avLst/>
              <a:gdLst/>
              <a:ahLst/>
              <a:cxnLst/>
              <a:rect l="l" t="t" r="r" b="b"/>
              <a:pathLst>
                <a:path h="2047875">
                  <a:moveTo>
                    <a:pt x="0" y="0"/>
                  </a:moveTo>
                  <a:lnTo>
                    <a:pt x="0" y="2047875"/>
                  </a:lnTo>
                </a:path>
              </a:pathLst>
            </a:custGeom>
            <a:ln w="12192">
              <a:solidFill>
                <a:srgbClr val="203669"/>
              </a:solidFill>
            </a:ln>
          </p:spPr>
          <p:txBody>
            <a:bodyPr wrap="square" lIns="0" tIns="0" rIns="0" bIns="0" rtlCol="0"/>
            <a:lstStyle/>
            <a:p/>
          </p:txBody>
        </p:sp>
        <p:sp>
          <p:nvSpPr>
            <p:cNvPr id="8" name="object 8"/>
            <p:cNvSpPr/>
            <p:nvPr/>
          </p:nvSpPr>
          <p:spPr>
            <a:xfrm>
              <a:off x="271272" y="225552"/>
              <a:ext cx="175260" cy="374650"/>
            </a:xfrm>
            <a:custGeom>
              <a:avLst/>
              <a:gdLst/>
              <a:ahLst/>
              <a:cxnLst/>
              <a:rect l="l" t="t" r="r" b="b"/>
              <a:pathLst>
                <a:path w="175259" h="374650">
                  <a:moveTo>
                    <a:pt x="175259" y="0"/>
                  </a:moveTo>
                  <a:lnTo>
                    <a:pt x="0" y="0"/>
                  </a:lnTo>
                  <a:lnTo>
                    <a:pt x="0" y="374523"/>
                  </a:lnTo>
                  <a:lnTo>
                    <a:pt x="175259" y="374523"/>
                  </a:lnTo>
                  <a:lnTo>
                    <a:pt x="175259" y="0"/>
                  </a:lnTo>
                  <a:close/>
                </a:path>
              </a:pathLst>
            </a:custGeom>
            <a:solidFill>
              <a:srgbClr val="203669"/>
            </a:solidFill>
          </p:spPr>
          <p:txBody>
            <a:bodyPr wrap="square" lIns="0" tIns="0" rIns="0" bIns="0" rtlCol="0"/>
            <a:lstStyle/>
            <a:p/>
          </p:txBody>
        </p:sp>
      </p:grpSp>
      <p:sp>
        <p:nvSpPr>
          <p:cNvPr id="9" name="object 9"/>
          <p:cNvSpPr txBox="1"/>
          <p:nvPr/>
        </p:nvSpPr>
        <p:spPr>
          <a:xfrm>
            <a:off x="524357" y="2999613"/>
            <a:ext cx="6906259" cy="168910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C68A30"/>
                </a:solidFill>
                <a:latin typeface="Trebuchet MS" panose="020B0603020202020204"/>
                <a:cs typeface="Trebuchet MS" panose="020B0603020202020204"/>
              </a:rPr>
              <a:t>Learning</a:t>
            </a:r>
            <a:r>
              <a:rPr sz="1600" b="1" spc="10" dirty="0">
                <a:solidFill>
                  <a:srgbClr val="C68A30"/>
                </a:solidFill>
                <a:latin typeface="Trebuchet MS" panose="020B0603020202020204"/>
                <a:cs typeface="Trebuchet MS" panose="020B0603020202020204"/>
              </a:rPr>
              <a:t> </a:t>
            </a:r>
            <a:r>
              <a:rPr sz="1600" b="1" spc="-15" dirty="0">
                <a:solidFill>
                  <a:srgbClr val="C68A30"/>
                </a:solidFill>
                <a:latin typeface="Trebuchet MS" panose="020B0603020202020204"/>
                <a:cs typeface="Trebuchet MS" panose="020B0603020202020204"/>
              </a:rPr>
              <a:t>Outcome</a:t>
            </a:r>
            <a:endParaRPr sz="1600">
              <a:latin typeface="Trebuchet MS" panose="020B0603020202020204"/>
              <a:cs typeface="Trebuchet MS" panose="020B0603020202020204"/>
            </a:endParaRPr>
          </a:p>
          <a:p>
            <a:pPr marL="480695" indent="-285750">
              <a:lnSpc>
                <a:spcPct val="100000"/>
              </a:lnSpc>
              <a:spcBef>
                <a:spcPts val="1250"/>
              </a:spcBef>
              <a:buFont typeface="Arial" panose="020B0604020202020204" pitchFamily="34" charset="0"/>
              <a:buChar char="•"/>
              <a:tabLst>
                <a:tab pos="514350" algn="l"/>
              </a:tabLst>
            </a:pPr>
            <a:r>
              <a:rPr sz="1600" spc="-40" dirty="0">
                <a:latin typeface="Times New Roman" panose="02020603050405020304" charset="0"/>
                <a:cs typeface="Times New Roman" panose="02020603050405020304" charset="0"/>
              </a:rPr>
              <a:t>Get</a:t>
            </a:r>
            <a:r>
              <a:rPr sz="1600" spc="-90" dirty="0">
                <a:latin typeface="Times New Roman" panose="02020603050405020304" charset="0"/>
                <a:cs typeface="Times New Roman" panose="02020603050405020304" charset="0"/>
              </a:rPr>
              <a:t> </a:t>
            </a:r>
            <a:r>
              <a:rPr sz="1600" spc="-15" dirty="0">
                <a:latin typeface="Times New Roman" panose="02020603050405020304" charset="0"/>
                <a:cs typeface="Times New Roman" panose="02020603050405020304" charset="0"/>
              </a:rPr>
              <a:t>to</a:t>
            </a:r>
            <a:r>
              <a:rPr sz="1600" spc="-40" dirty="0">
                <a:latin typeface="Times New Roman" panose="02020603050405020304" charset="0"/>
                <a:cs typeface="Times New Roman" panose="02020603050405020304" charset="0"/>
              </a:rPr>
              <a:t> </a:t>
            </a:r>
            <a:r>
              <a:rPr sz="1600" spc="-75" dirty="0">
                <a:latin typeface="Times New Roman" panose="02020603050405020304" charset="0"/>
                <a:cs typeface="Times New Roman" panose="02020603050405020304" charset="0"/>
              </a:rPr>
              <a:t>know</a:t>
            </a:r>
            <a:r>
              <a:rPr sz="1600" spc="-170" dirty="0">
                <a:latin typeface="Times New Roman" panose="02020603050405020304" charset="0"/>
                <a:cs typeface="Times New Roman" panose="02020603050405020304" charset="0"/>
              </a:rPr>
              <a:t> </a:t>
            </a:r>
            <a:r>
              <a:rPr sz="1600" spc="-55" dirty="0">
                <a:latin typeface="Times New Roman" panose="02020603050405020304" charset="0"/>
                <a:cs typeface="Times New Roman" panose="02020603050405020304" charset="0"/>
              </a:rPr>
              <a:t>about</a:t>
            </a:r>
            <a:r>
              <a:rPr sz="1600" spc="-90" dirty="0">
                <a:latin typeface="Times New Roman" panose="02020603050405020304" charset="0"/>
                <a:cs typeface="Times New Roman" panose="02020603050405020304" charset="0"/>
              </a:rPr>
              <a:t> </a:t>
            </a:r>
            <a:r>
              <a:rPr sz="1600" spc="-60" dirty="0">
                <a:latin typeface="Times New Roman" panose="02020603050405020304" charset="0"/>
                <a:cs typeface="Times New Roman" panose="02020603050405020304" charset="0"/>
              </a:rPr>
              <a:t>different</a:t>
            </a:r>
            <a:r>
              <a:rPr sz="1600" spc="-105" dirty="0">
                <a:latin typeface="Times New Roman" panose="02020603050405020304" charset="0"/>
                <a:cs typeface="Times New Roman" panose="02020603050405020304" charset="0"/>
              </a:rPr>
              <a:t> </a:t>
            </a:r>
            <a:r>
              <a:rPr sz="1600" spc="-65" dirty="0">
                <a:latin typeface="Times New Roman" panose="02020603050405020304" charset="0"/>
                <a:cs typeface="Times New Roman" panose="02020603050405020304" charset="0"/>
              </a:rPr>
              <a:t>lifecycle</a:t>
            </a:r>
            <a:r>
              <a:rPr sz="1600" spc="-125" dirty="0">
                <a:latin typeface="Times New Roman" panose="02020603050405020304" charset="0"/>
                <a:cs typeface="Times New Roman" panose="02020603050405020304" charset="0"/>
              </a:rPr>
              <a:t> </a:t>
            </a:r>
            <a:r>
              <a:rPr sz="1600" spc="-15" dirty="0">
                <a:latin typeface="Times New Roman" panose="02020603050405020304" charset="0"/>
                <a:cs typeface="Times New Roman" panose="02020603050405020304" charset="0"/>
              </a:rPr>
              <a:t>models.</a:t>
            </a:r>
            <a:endParaRPr sz="1600">
              <a:latin typeface="Times New Roman" panose="02020603050405020304" charset="0"/>
              <a:cs typeface="Times New Roman" panose="02020603050405020304" charset="0"/>
            </a:endParaRPr>
          </a:p>
          <a:p>
            <a:pPr marL="480695" indent="-285750">
              <a:lnSpc>
                <a:spcPct val="100000"/>
              </a:lnSpc>
              <a:spcBef>
                <a:spcPts val="110"/>
              </a:spcBef>
              <a:buFont typeface="Arial" panose="020B0604020202020204" pitchFamily="34" charset="0"/>
              <a:buChar char="•"/>
              <a:tabLst>
                <a:tab pos="514350" algn="l"/>
              </a:tabLst>
            </a:pPr>
            <a:r>
              <a:rPr sz="1600" spc="-90" dirty="0">
                <a:latin typeface="Times New Roman" panose="02020603050405020304" charset="0"/>
                <a:cs typeface="Times New Roman" panose="02020603050405020304" charset="0"/>
              </a:rPr>
              <a:t>Understanding</a:t>
            </a:r>
            <a:r>
              <a:rPr sz="1600" spc="-55" dirty="0">
                <a:latin typeface="Times New Roman" panose="02020603050405020304" charset="0"/>
                <a:cs typeface="Times New Roman" panose="02020603050405020304" charset="0"/>
              </a:rPr>
              <a:t> </a:t>
            </a:r>
            <a:r>
              <a:rPr sz="1600" spc="-80" dirty="0">
                <a:latin typeface="Times New Roman" panose="02020603050405020304" charset="0"/>
                <a:cs typeface="Times New Roman" panose="02020603050405020304" charset="0"/>
              </a:rPr>
              <a:t>importance</a:t>
            </a:r>
            <a:r>
              <a:rPr sz="1600" spc="-75" dirty="0">
                <a:latin typeface="Times New Roman" panose="02020603050405020304" charset="0"/>
                <a:cs typeface="Times New Roman" panose="02020603050405020304" charset="0"/>
              </a:rPr>
              <a:t> </a:t>
            </a:r>
            <a:r>
              <a:rPr sz="1600" spc="-80" dirty="0">
                <a:latin typeface="Times New Roman" panose="02020603050405020304" charset="0"/>
                <a:cs typeface="Times New Roman" panose="02020603050405020304" charset="0"/>
              </a:rPr>
              <a:t>and</a:t>
            </a:r>
            <a:r>
              <a:rPr sz="1600" spc="-145" dirty="0">
                <a:latin typeface="Times New Roman" panose="02020603050405020304" charset="0"/>
                <a:cs typeface="Times New Roman" panose="02020603050405020304" charset="0"/>
              </a:rPr>
              <a:t> </a:t>
            </a:r>
            <a:r>
              <a:rPr sz="1600" spc="-80" dirty="0">
                <a:latin typeface="Times New Roman" panose="02020603050405020304" charset="0"/>
                <a:cs typeface="Times New Roman" panose="02020603050405020304" charset="0"/>
              </a:rPr>
              <a:t>how</a:t>
            </a:r>
            <a:r>
              <a:rPr sz="1600" spc="-170" dirty="0">
                <a:latin typeface="Times New Roman" panose="02020603050405020304" charset="0"/>
                <a:cs typeface="Times New Roman" panose="02020603050405020304" charset="0"/>
              </a:rPr>
              <a:t> </a:t>
            </a:r>
            <a:r>
              <a:rPr sz="1600" spc="-20" dirty="0">
                <a:latin typeface="Times New Roman" panose="02020603050405020304" charset="0"/>
                <a:cs typeface="Times New Roman" panose="02020603050405020304" charset="0"/>
              </a:rPr>
              <a:t>to</a:t>
            </a:r>
            <a:r>
              <a:rPr sz="1600" spc="-50" dirty="0">
                <a:latin typeface="Times New Roman" panose="02020603050405020304" charset="0"/>
                <a:cs typeface="Times New Roman" panose="02020603050405020304" charset="0"/>
              </a:rPr>
              <a:t> </a:t>
            </a:r>
            <a:r>
              <a:rPr sz="1600" spc="-60" dirty="0">
                <a:latin typeface="Times New Roman" panose="02020603050405020304" charset="0"/>
                <a:cs typeface="Times New Roman" panose="02020603050405020304" charset="0"/>
              </a:rPr>
              <a:t>create</a:t>
            </a:r>
            <a:r>
              <a:rPr sz="1600" spc="-100" dirty="0">
                <a:latin typeface="Times New Roman" panose="02020603050405020304" charset="0"/>
                <a:cs typeface="Times New Roman" panose="02020603050405020304" charset="0"/>
              </a:rPr>
              <a:t> </a:t>
            </a:r>
            <a:r>
              <a:rPr sz="1600" spc="-45" dirty="0">
                <a:latin typeface="Times New Roman" panose="02020603050405020304" charset="0"/>
                <a:cs typeface="Times New Roman" panose="02020603050405020304" charset="0"/>
              </a:rPr>
              <a:t>an</a:t>
            </a:r>
            <a:r>
              <a:rPr sz="1600" spc="-145" dirty="0">
                <a:latin typeface="Times New Roman" panose="02020603050405020304" charset="0"/>
                <a:cs typeface="Times New Roman" panose="02020603050405020304" charset="0"/>
              </a:rPr>
              <a:t> </a:t>
            </a:r>
            <a:r>
              <a:rPr sz="1600" spc="-20" dirty="0">
                <a:latin typeface="Times New Roman" panose="02020603050405020304" charset="0"/>
                <a:cs typeface="Times New Roman" panose="02020603050405020304" charset="0"/>
              </a:rPr>
              <a:t>SRS</a:t>
            </a:r>
            <a:endParaRPr sz="1600">
              <a:latin typeface="Times New Roman" panose="02020603050405020304" charset="0"/>
              <a:cs typeface="Times New Roman" panose="02020603050405020304" charset="0"/>
            </a:endParaRPr>
          </a:p>
          <a:p>
            <a:pPr marL="480695" indent="-285750">
              <a:lnSpc>
                <a:spcPct val="100000"/>
              </a:lnSpc>
              <a:spcBef>
                <a:spcPts val="95"/>
              </a:spcBef>
              <a:buFont typeface="Arial" panose="020B0604020202020204" pitchFamily="34" charset="0"/>
              <a:buChar char="•"/>
              <a:tabLst>
                <a:tab pos="514350" algn="l"/>
              </a:tabLst>
            </a:pPr>
            <a:r>
              <a:rPr sz="1600" spc="-75" dirty="0">
                <a:latin typeface="Times New Roman" panose="02020603050405020304" charset="0"/>
                <a:cs typeface="Times New Roman" panose="02020603050405020304" charset="0"/>
              </a:rPr>
              <a:t>Knowing</a:t>
            </a:r>
            <a:r>
              <a:rPr sz="1600" spc="-175" dirty="0">
                <a:latin typeface="Times New Roman" panose="02020603050405020304" charset="0"/>
                <a:cs typeface="Times New Roman" panose="02020603050405020304" charset="0"/>
              </a:rPr>
              <a:t> </a:t>
            </a:r>
            <a:r>
              <a:rPr sz="1600" spc="-85" dirty="0">
                <a:latin typeface="Times New Roman" panose="02020603050405020304" charset="0"/>
                <a:cs typeface="Times New Roman" panose="02020603050405020304" charset="0"/>
              </a:rPr>
              <a:t>various</a:t>
            </a:r>
            <a:r>
              <a:rPr sz="1600" spc="-180" dirty="0">
                <a:latin typeface="Times New Roman" panose="02020603050405020304" charset="0"/>
                <a:cs typeface="Times New Roman" panose="02020603050405020304" charset="0"/>
              </a:rPr>
              <a:t> </a:t>
            </a:r>
            <a:r>
              <a:rPr sz="1600" spc="-95" dirty="0">
                <a:latin typeface="Times New Roman" panose="02020603050405020304" charset="0"/>
                <a:cs typeface="Times New Roman" panose="02020603050405020304" charset="0"/>
              </a:rPr>
              <a:t>commands</a:t>
            </a:r>
            <a:r>
              <a:rPr sz="1600" spc="-145" dirty="0">
                <a:latin typeface="Times New Roman" panose="02020603050405020304" charset="0"/>
                <a:cs typeface="Times New Roman" panose="02020603050405020304" charset="0"/>
              </a:rPr>
              <a:t> </a:t>
            </a:r>
            <a:r>
              <a:rPr sz="1600" spc="-20" dirty="0">
                <a:latin typeface="Times New Roman" panose="02020603050405020304" charset="0"/>
                <a:cs typeface="Times New Roman" panose="02020603050405020304" charset="0"/>
              </a:rPr>
              <a:t>of</a:t>
            </a:r>
            <a:r>
              <a:rPr sz="1600" spc="-100" dirty="0">
                <a:latin typeface="Times New Roman" panose="02020603050405020304" charset="0"/>
                <a:cs typeface="Times New Roman" panose="02020603050405020304" charset="0"/>
              </a:rPr>
              <a:t> </a:t>
            </a:r>
            <a:r>
              <a:rPr sz="1600" spc="-15" dirty="0">
                <a:latin typeface="Times New Roman" panose="02020603050405020304" charset="0"/>
                <a:cs typeface="Times New Roman" panose="02020603050405020304" charset="0"/>
              </a:rPr>
              <a:t>Github</a:t>
            </a:r>
            <a:endParaRPr sz="1600">
              <a:latin typeface="Times New Roman" panose="02020603050405020304" charset="0"/>
              <a:cs typeface="Times New Roman" panose="02020603050405020304" charset="0"/>
            </a:endParaRPr>
          </a:p>
          <a:p>
            <a:pPr marL="480695" indent="-285750">
              <a:lnSpc>
                <a:spcPct val="100000"/>
              </a:lnSpc>
              <a:spcBef>
                <a:spcPts val="100"/>
              </a:spcBef>
              <a:buFont typeface="Arial" panose="020B0604020202020204" pitchFamily="34" charset="0"/>
              <a:buChar char="•"/>
              <a:tabLst>
                <a:tab pos="514350" algn="l"/>
              </a:tabLst>
            </a:pPr>
            <a:r>
              <a:rPr sz="1600" spc="-90" dirty="0">
                <a:latin typeface="Times New Roman" panose="02020603050405020304" charset="0"/>
                <a:cs typeface="Times New Roman" panose="02020603050405020304" charset="0"/>
              </a:rPr>
              <a:t>Understanding</a:t>
            </a:r>
            <a:r>
              <a:rPr sz="1600" spc="-35" dirty="0">
                <a:latin typeface="Times New Roman" panose="02020603050405020304" charset="0"/>
                <a:cs typeface="Times New Roman" panose="02020603050405020304" charset="0"/>
              </a:rPr>
              <a:t> </a:t>
            </a:r>
            <a:r>
              <a:rPr sz="1600" spc="-80" dirty="0">
                <a:latin typeface="Times New Roman" panose="02020603050405020304" charset="0"/>
                <a:cs typeface="Times New Roman" panose="02020603050405020304" charset="0"/>
              </a:rPr>
              <a:t>agile</a:t>
            </a:r>
            <a:r>
              <a:rPr sz="1600" spc="-165" dirty="0">
                <a:latin typeface="Times New Roman" panose="02020603050405020304" charset="0"/>
                <a:cs typeface="Times New Roman" panose="02020603050405020304" charset="0"/>
              </a:rPr>
              <a:t> </a:t>
            </a:r>
            <a:r>
              <a:rPr sz="1600" spc="-70" dirty="0">
                <a:latin typeface="Times New Roman" panose="02020603050405020304" charset="0"/>
                <a:cs typeface="Times New Roman" panose="02020603050405020304" charset="0"/>
              </a:rPr>
              <a:t>and</a:t>
            </a:r>
            <a:r>
              <a:rPr sz="1600" spc="-135" dirty="0">
                <a:latin typeface="Times New Roman" panose="02020603050405020304" charset="0"/>
                <a:cs typeface="Times New Roman" panose="02020603050405020304" charset="0"/>
              </a:rPr>
              <a:t> </a:t>
            </a:r>
            <a:r>
              <a:rPr sz="1600" spc="-80" dirty="0">
                <a:latin typeface="Times New Roman" panose="02020603050405020304" charset="0"/>
                <a:cs typeface="Times New Roman" panose="02020603050405020304" charset="0"/>
              </a:rPr>
              <a:t>scrum</a:t>
            </a:r>
            <a:r>
              <a:rPr sz="1600" spc="-145" dirty="0">
                <a:latin typeface="Times New Roman" panose="02020603050405020304" charset="0"/>
                <a:cs typeface="Times New Roman" panose="02020603050405020304" charset="0"/>
              </a:rPr>
              <a:t> </a:t>
            </a:r>
            <a:r>
              <a:rPr sz="1600" spc="-100" dirty="0">
                <a:latin typeface="Times New Roman" panose="02020603050405020304" charset="0"/>
                <a:cs typeface="Times New Roman" panose="02020603050405020304" charset="0"/>
              </a:rPr>
              <a:t>management</a:t>
            </a:r>
            <a:r>
              <a:rPr sz="1600" spc="-120" dirty="0">
                <a:latin typeface="Times New Roman" panose="02020603050405020304" charset="0"/>
                <a:cs typeface="Times New Roman" panose="02020603050405020304" charset="0"/>
              </a:rPr>
              <a:t> </a:t>
            </a:r>
            <a:r>
              <a:rPr sz="1600" spc="-65" dirty="0">
                <a:latin typeface="Times New Roman" panose="02020603050405020304" charset="0"/>
                <a:cs typeface="Times New Roman" panose="02020603050405020304" charset="0"/>
              </a:rPr>
              <a:t>techniques</a:t>
            </a:r>
            <a:r>
              <a:rPr sz="1600" spc="-135" dirty="0">
                <a:latin typeface="Times New Roman" panose="02020603050405020304" charset="0"/>
                <a:cs typeface="Times New Roman" panose="02020603050405020304" charset="0"/>
              </a:rPr>
              <a:t> </a:t>
            </a:r>
            <a:r>
              <a:rPr sz="1600" spc="-35" dirty="0">
                <a:latin typeface="Times New Roman" panose="02020603050405020304" charset="0"/>
                <a:cs typeface="Times New Roman" panose="02020603050405020304" charset="0"/>
              </a:rPr>
              <a:t>for</a:t>
            </a:r>
            <a:r>
              <a:rPr sz="1600" spc="-60" dirty="0">
                <a:latin typeface="Times New Roman" panose="02020603050405020304" charset="0"/>
                <a:cs typeface="Times New Roman" panose="02020603050405020304" charset="0"/>
              </a:rPr>
              <a:t> </a:t>
            </a:r>
            <a:r>
              <a:rPr sz="1600" spc="-45" dirty="0">
                <a:latin typeface="Times New Roman" panose="02020603050405020304" charset="0"/>
                <a:cs typeface="Times New Roman" panose="02020603050405020304" charset="0"/>
              </a:rPr>
              <a:t>efficient</a:t>
            </a:r>
            <a:r>
              <a:rPr sz="1600" spc="-105" dirty="0">
                <a:latin typeface="Times New Roman" panose="02020603050405020304" charset="0"/>
                <a:cs typeface="Times New Roman" panose="02020603050405020304" charset="0"/>
              </a:rPr>
              <a:t> </a:t>
            </a:r>
            <a:r>
              <a:rPr sz="1600" spc="-65" dirty="0">
                <a:latin typeface="Times New Roman" panose="02020603050405020304" charset="0"/>
                <a:cs typeface="Times New Roman" panose="02020603050405020304" charset="0"/>
              </a:rPr>
              <a:t>product</a:t>
            </a:r>
            <a:r>
              <a:rPr sz="1600" spc="-85" dirty="0">
                <a:latin typeface="Times New Roman" panose="02020603050405020304" charset="0"/>
                <a:cs typeface="Times New Roman" panose="02020603050405020304" charset="0"/>
              </a:rPr>
              <a:t> </a:t>
            </a:r>
            <a:r>
              <a:rPr sz="1600" spc="-60" dirty="0">
                <a:latin typeface="Times New Roman" panose="02020603050405020304" charset="0"/>
                <a:cs typeface="Times New Roman" panose="02020603050405020304" charset="0"/>
              </a:rPr>
              <a:t>development</a:t>
            </a:r>
            <a:endParaRPr sz="1600">
              <a:latin typeface="Times New Roman" panose="02020603050405020304" charset="0"/>
              <a:cs typeface="Times New Roman" panose="02020603050405020304" charset="0"/>
            </a:endParaRPr>
          </a:p>
        </p:txBody>
      </p:sp>
      <p:sp>
        <p:nvSpPr>
          <p:cNvPr id="10" name="object 10"/>
          <p:cNvSpPr txBox="1">
            <a:spLocks noGrp="1"/>
          </p:cNvSpPr>
          <p:nvPr>
            <p:ph type="title"/>
          </p:nvPr>
        </p:nvSpPr>
        <p:spPr>
          <a:xfrm>
            <a:off x="524967" y="237566"/>
            <a:ext cx="783590" cy="300355"/>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203669"/>
                </a:solidFill>
              </a:rPr>
              <a:t>Task </a:t>
            </a:r>
            <a:r>
              <a:rPr sz="1800" dirty="0">
                <a:solidFill>
                  <a:srgbClr val="203669"/>
                </a:solidFill>
              </a:rPr>
              <a:t>-</a:t>
            </a:r>
            <a:r>
              <a:rPr sz="1800" spc="-215" dirty="0">
                <a:solidFill>
                  <a:srgbClr val="203669"/>
                </a:solidFill>
              </a:rPr>
              <a:t> </a:t>
            </a:r>
            <a:r>
              <a:rPr sz="1800" dirty="0">
                <a:solidFill>
                  <a:srgbClr val="203669"/>
                </a:solidFill>
              </a:rPr>
              <a:t>1</a:t>
            </a:r>
            <a:endParaRPr sz="1800"/>
          </a:p>
        </p:txBody>
      </p:sp>
      <p:sp>
        <p:nvSpPr>
          <p:cNvPr id="11" name="object 11"/>
          <p:cNvSpPr txBox="1"/>
          <p:nvPr/>
        </p:nvSpPr>
        <p:spPr>
          <a:xfrm>
            <a:off x="560323" y="576551"/>
            <a:ext cx="4406265" cy="2094230"/>
          </a:xfrm>
          <a:prstGeom prst="rect">
            <a:avLst/>
          </a:prstGeom>
        </p:spPr>
        <p:txBody>
          <a:bodyPr vert="horz" wrap="square" lIns="0" tIns="41910" rIns="0" bIns="0" rtlCol="0">
            <a:spAutoFit/>
          </a:bodyPr>
          <a:lstStyle/>
          <a:p>
            <a:pPr marL="12700">
              <a:lnSpc>
                <a:spcPct val="100000"/>
              </a:lnSpc>
              <a:spcBef>
                <a:spcPts val="330"/>
              </a:spcBef>
            </a:pPr>
            <a:r>
              <a:rPr sz="1600" b="1" spc="-25" dirty="0">
                <a:solidFill>
                  <a:srgbClr val="095292"/>
                </a:solidFill>
                <a:latin typeface="Times New Roman" panose="02020603050405020304" charset="0"/>
                <a:cs typeface="Times New Roman" panose="02020603050405020304" charset="0"/>
              </a:rPr>
              <a:t>Creation </a:t>
            </a:r>
            <a:r>
              <a:rPr sz="1600" b="1" spc="55" dirty="0">
                <a:solidFill>
                  <a:srgbClr val="095292"/>
                </a:solidFill>
                <a:latin typeface="Times New Roman" panose="02020603050405020304" charset="0"/>
                <a:cs typeface="Times New Roman" panose="02020603050405020304" charset="0"/>
              </a:rPr>
              <a:t>of</a:t>
            </a:r>
            <a:r>
              <a:rPr sz="1600" b="1" spc="-265" dirty="0">
                <a:solidFill>
                  <a:srgbClr val="095292"/>
                </a:solidFill>
                <a:latin typeface="Times New Roman" panose="02020603050405020304" charset="0"/>
                <a:cs typeface="Times New Roman" panose="02020603050405020304" charset="0"/>
              </a:rPr>
              <a:t> </a:t>
            </a:r>
            <a:r>
              <a:rPr sz="1600" b="1" spc="-25" dirty="0">
                <a:solidFill>
                  <a:srgbClr val="095292"/>
                </a:solidFill>
                <a:latin typeface="Times New Roman" panose="02020603050405020304" charset="0"/>
                <a:cs typeface="Times New Roman" panose="02020603050405020304" charset="0"/>
              </a:rPr>
              <a:t>SRS </a:t>
            </a:r>
            <a:r>
              <a:rPr sz="1600" b="1" spc="-5" dirty="0">
                <a:solidFill>
                  <a:srgbClr val="095292"/>
                </a:solidFill>
                <a:latin typeface="Times New Roman" panose="02020603050405020304" charset="0"/>
                <a:cs typeface="Times New Roman" panose="02020603050405020304" charset="0"/>
              </a:rPr>
              <a:t>&amp; </a:t>
            </a:r>
            <a:r>
              <a:rPr sz="1600" b="1" spc="55" dirty="0">
                <a:solidFill>
                  <a:srgbClr val="095292"/>
                </a:solidFill>
                <a:latin typeface="Times New Roman" panose="02020603050405020304" charset="0"/>
                <a:cs typeface="Times New Roman" panose="02020603050405020304" charset="0"/>
              </a:rPr>
              <a:t>Github</a:t>
            </a:r>
            <a:endParaRPr sz="1600" dirty="0">
              <a:latin typeface="Times New Roman" panose="02020603050405020304" charset="0"/>
              <a:cs typeface="Times New Roman" panose="02020603050405020304" charset="0"/>
            </a:endParaRPr>
          </a:p>
          <a:p>
            <a:pPr marL="438150" indent="-285750">
              <a:lnSpc>
                <a:spcPct val="100000"/>
              </a:lnSpc>
              <a:spcBef>
                <a:spcPts val="210"/>
              </a:spcBef>
              <a:buFont typeface="Arial" panose="020B0604020202020204" pitchFamily="34" charset="0"/>
              <a:buChar char="•"/>
              <a:tabLst>
                <a:tab pos="469900" algn="l"/>
              </a:tabLst>
            </a:pPr>
            <a:r>
              <a:rPr sz="1600" spc="-60" dirty="0">
                <a:latin typeface="Times New Roman" panose="02020603050405020304" charset="0"/>
                <a:cs typeface="Times New Roman" panose="02020603050405020304" charset="0"/>
              </a:rPr>
              <a:t>Create </a:t>
            </a:r>
            <a:r>
              <a:rPr sz="1600" spc="-20" dirty="0">
                <a:latin typeface="Times New Roman" panose="02020603050405020304" charset="0"/>
                <a:cs typeface="Times New Roman" panose="02020603050405020304" charset="0"/>
              </a:rPr>
              <a:t>SRS </a:t>
            </a:r>
            <a:r>
              <a:rPr sz="1600" dirty="0">
                <a:latin typeface="Times New Roman" panose="02020603050405020304" charset="0"/>
                <a:cs typeface="Times New Roman" panose="02020603050405020304" charset="0"/>
              </a:rPr>
              <a:t>: </a:t>
            </a:r>
            <a:r>
              <a:rPr sz="1600" spc="-75" dirty="0" smtClean="0">
                <a:latin typeface="Times New Roman" panose="02020603050405020304" charset="0"/>
                <a:cs typeface="Times New Roman" panose="02020603050405020304" charset="0"/>
              </a:rPr>
              <a:t>“</a:t>
            </a:r>
            <a:r>
              <a:rPr lang="en-IN" sz="1600" spc="-75" dirty="0" smtClean="0">
                <a:latin typeface="Times New Roman" panose="02020603050405020304" charset="0"/>
                <a:cs typeface="Times New Roman" panose="02020603050405020304" charset="0"/>
              </a:rPr>
              <a:t>Money Transfer Application System</a:t>
            </a:r>
            <a:r>
              <a:rPr sz="1600" spc="-15" dirty="0" smtClean="0">
                <a:latin typeface="Times New Roman" panose="02020603050405020304" charset="0"/>
                <a:cs typeface="Times New Roman" panose="02020603050405020304" charset="0"/>
              </a:rPr>
              <a:t>”</a:t>
            </a:r>
            <a:endParaRPr sz="1600" dirty="0">
              <a:latin typeface="Times New Roman" panose="02020603050405020304" charset="0"/>
              <a:cs typeface="Times New Roman" panose="02020603050405020304" charset="0"/>
            </a:endParaRPr>
          </a:p>
          <a:p>
            <a:pPr marL="438150" indent="-285750">
              <a:lnSpc>
                <a:spcPct val="100000"/>
              </a:lnSpc>
              <a:spcBef>
                <a:spcPts val="100"/>
              </a:spcBef>
              <a:buFont typeface="Arial" panose="020B0604020202020204" pitchFamily="34" charset="0"/>
              <a:buChar char="•"/>
              <a:tabLst>
                <a:tab pos="469900" algn="l"/>
              </a:tabLst>
            </a:pPr>
            <a:r>
              <a:rPr sz="1600" spc="-55" dirty="0">
                <a:latin typeface="Times New Roman" panose="02020603050405020304" charset="0"/>
                <a:cs typeface="Times New Roman" panose="02020603050405020304" charset="0"/>
              </a:rPr>
              <a:t>Creation </a:t>
            </a:r>
            <a:r>
              <a:rPr sz="1600" dirty="0">
                <a:latin typeface="Times New Roman" panose="02020603050405020304" charset="0"/>
                <a:cs typeface="Times New Roman" panose="02020603050405020304" charset="0"/>
              </a:rPr>
              <a:t>&amp; </a:t>
            </a:r>
            <a:r>
              <a:rPr sz="1600" spc="-70" dirty="0">
                <a:latin typeface="Times New Roman" panose="02020603050405020304" charset="0"/>
                <a:cs typeface="Times New Roman" panose="02020603050405020304" charset="0"/>
              </a:rPr>
              <a:t>Set-up </a:t>
            </a:r>
            <a:r>
              <a:rPr sz="1600" spc="-20" dirty="0">
                <a:latin typeface="Times New Roman" panose="02020603050405020304" charset="0"/>
                <a:cs typeface="Times New Roman" panose="02020603050405020304" charset="0"/>
              </a:rPr>
              <a:t>of</a:t>
            </a:r>
            <a:r>
              <a:rPr sz="1600" spc="-275" dirty="0">
                <a:latin typeface="Times New Roman" panose="02020603050405020304" charset="0"/>
                <a:cs typeface="Times New Roman" panose="02020603050405020304" charset="0"/>
              </a:rPr>
              <a:t> </a:t>
            </a:r>
            <a:r>
              <a:rPr sz="1600" spc="-55" dirty="0">
                <a:latin typeface="Times New Roman" panose="02020603050405020304" charset="0"/>
                <a:cs typeface="Times New Roman" panose="02020603050405020304" charset="0"/>
              </a:rPr>
              <a:t>Github </a:t>
            </a:r>
            <a:r>
              <a:rPr sz="1600" spc="-10" dirty="0">
                <a:latin typeface="Times New Roman" panose="02020603050405020304" charset="0"/>
                <a:cs typeface="Times New Roman" panose="02020603050405020304" charset="0"/>
              </a:rPr>
              <a:t>account</a:t>
            </a:r>
            <a:endParaRPr sz="1600" dirty="0">
              <a:latin typeface="Times New Roman" panose="02020603050405020304" charset="0"/>
              <a:cs typeface="Times New Roman" panose="02020603050405020304" charset="0"/>
            </a:endParaRPr>
          </a:p>
          <a:p>
            <a:pPr marL="438150" indent="-285750">
              <a:lnSpc>
                <a:spcPct val="100000"/>
              </a:lnSpc>
              <a:spcBef>
                <a:spcPts val="95"/>
              </a:spcBef>
              <a:buFont typeface="Arial" panose="020B0604020202020204" pitchFamily="34" charset="0"/>
              <a:buChar char="•"/>
              <a:tabLst>
                <a:tab pos="469900" algn="l"/>
              </a:tabLst>
            </a:pPr>
            <a:r>
              <a:rPr sz="1600" spc="-55" dirty="0">
                <a:latin typeface="Times New Roman" panose="02020603050405020304" charset="0"/>
                <a:cs typeface="Times New Roman" panose="02020603050405020304" charset="0"/>
              </a:rPr>
              <a:t>Creation </a:t>
            </a:r>
            <a:r>
              <a:rPr sz="1600" dirty="0">
                <a:latin typeface="Times New Roman" panose="02020603050405020304" charset="0"/>
                <a:cs typeface="Times New Roman" panose="02020603050405020304" charset="0"/>
              </a:rPr>
              <a:t>&amp;</a:t>
            </a:r>
            <a:r>
              <a:rPr sz="1600" spc="-35" dirty="0">
                <a:latin typeface="Times New Roman" panose="02020603050405020304" charset="0"/>
                <a:cs typeface="Times New Roman" panose="02020603050405020304" charset="0"/>
              </a:rPr>
              <a:t> </a:t>
            </a:r>
            <a:r>
              <a:rPr sz="1600" spc="-85" dirty="0">
                <a:latin typeface="Times New Roman" panose="02020603050405020304" charset="0"/>
                <a:cs typeface="Times New Roman" panose="02020603050405020304" charset="0"/>
              </a:rPr>
              <a:t>Hands-on</a:t>
            </a:r>
            <a:r>
              <a:rPr sz="1600" spc="-120" dirty="0">
                <a:latin typeface="Times New Roman" panose="02020603050405020304" charset="0"/>
                <a:cs typeface="Times New Roman" panose="02020603050405020304" charset="0"/>
              </a:rPr>
              <a:t> </a:t>
            </a:r>
            <a:r>
              <a:rPr sz="1600" spc="-20" dirty="0">
                <a:latin typeface="Times New Roman" panose="02020603050405020304" charset="0"/>
                <a:cs typeface="Times New Roman" panose="02020603050405020304" charset="0"/>
              </a:rPr>
              <a:t>to</a:t>
            </a:r>
            <a:r>
              <a:rPr sz="1600" spc="-75" dirty="0">
                <a:latin typeface="Times New Roman" panose="02020603050405020304" charset="0"/>
                <a:cs typeface="Times New Roman" panose="02020603050405020304" charset="0"/>
              </a:rPr>
              <a:t> </a:t>
            </a:r>
            <a:r>
              <a:rPr sz="1600" spc="-95" dirty="0">
                <a:latin typeface="Times New Roman" panose="02020603050405020304" charset="0"/>
                <a:cs typeface="Times New Roman" panose="02020603050405020304" charset="0"/>
              </a:rPr>
              <a:t>various</a:t>
            </a:r>
            <a:r>
              <a:rPr sz="1600" spc="-125" dirty="0">
                <a:latin typeface="Times New Roman" panose="02020603050405020304" charset="0"/>
                <a:cs typeface="Times New Roman" panose="02020603050405020304" charset="0"/>
              </a:rPr>
              <a:t> </a:t>
            </a:r>
            <a:r>
              <a:rPr sz="1600" spc="-100" dirty="0">
                <a:latin typeface="Times New Roman" panose="02020603050405020304" charset="0"/>
                <a:cs typeface="Times New Roman" panose="02020603050405020304" charset="0"/>
              </a:rPr>
              <a:t>commands</a:t>
            </a:r>
            <a:r>
              <a:rPr sz="1600" spc="-140" dirty="0">
                <a:latin typeface="Times New Roman" panose="02020603050405020304" charset="0"/>
                <a:cs typeface="Times New Roman" panose="02020603050405020304" charset="0"/>
              </a:rPr>
              <a:t> </a:t>
            </a:r>
            <a:r>
              <a:rPr sz="1600" spc="-20" dirty="0">
                <a:latin typeface="Times New Roman" panose="02020603050405020304" charset="0"/>
                <a:cs typeface="Times New Roman" panose="02020603050405020304" charset="0"/>
              </a:rPr>
              <a:t>of</a:t>
            </a:r>
            <a:r>
              <a:rPr sz="1600" spc="-85" dirty="0">
                <a:latin typeface="Times New Roman" panose="02020603050405020304" charset="0"/>
                <a:cs typeface="Times New Roman" panose="02020603050405020304" charset="0"/>
              </a:rPr>
              <a:t> </a:t>
            </a:r>
            <a:r>
              <a:rPr sz="1600" spc="-25" dirty="0">
                <a:latin typeface="Times New Roman" panose="02020603050405020304" charset="0"/>
                <a:cs typeface="Times New Roman" panose="02020603050405020304" charset="0"/>
              </a:rPr>
              <a:t>Git</a:t>
            </a:r>
            <a:r>
              <a:rPr sz="1600" spc="-60" dirty="0">
                <a:latin typeface="Times New Roman" panose="02020603050405020304" charset="0"/>
                <a:cs typeface="Times New Roman" panose="02020603050405020304" charset="0"/>
              </a:rPr>
              <a:t> </a:t>
            </a:r>
            <a:r>
              <a:rPr sz="1600" spc="-30" dirty="0">
                <a:latin typeface="Times New Roman" panose="02020603050405020304" charset="0"/>
                <a:cs typeface="Times New Roman" panose="02020603050405020304" charset="0"/>
              </a:rPr>
              <a:t>Bash</a:t>
            </a:r>
            <a:endParaRPr sz="1600" dirty="0">
              <a:latin typeface="Times New Roman" panose="02020603050405020304" charset="0"/>
              <a:cs typeface="Times New Roman" panose="02020603050405020304" charset="0"/>
            </a:endParaRPr>
          </a:p>
          <a:p>
            <a:pPr>
              <a:lnSpc>
                <a:spcPct val="100000"/>
              </a:lnSpc>
              <a:spcBef>
                <a:spcPts val="60"/>
              </a:spcBef>
            </a:pPr>
            <a:endParaRPr sz="1400" dirty="0">
              <a:latin typeface="P052"/>
              <a:cs typeface="P052"/>
            </a:endParaRPr>
          </a:p>
          <a:p>
            <a:pPr marL="20320">
              <a:lnSpc>
                <a:spcPct val="100000"/>
              </a:lnSpc>
            </a:pPr>
            <a:r>
              <a:rPr sz="1600" b="1" spc="-25" dirty="0">
                <a:solidFill>
                  <a:srgbClr val="095292"/>
                </a:solidFill>
                <a:latin typeface="Times New Roman" panose="02020603050405020304" charset="0"/>
                <a:cs typeface="Times New Roman" panose="02020603050405020304" charset="0"/>
              </a:rPr>
              <a:t>Evaluation</a:t>
            </a:r>
            <a:r>
              <a:rPr sz="1600" b="1" spc="-100" dirty="0">
                <a:solidFill>
                  <a:srgbClr val="095292"/>
                </a:solidFill>
                <a:latin typeface="Times New Roman" panose="02020603050405020304" charset="0"/>
                <a:cs typeface="Times New Roman" panose="02020603050405020304" charset="0"/>
              </a:rPr>
              <a:t> </a:t>
            </a:r>
            <a:r>
              <a:rPr sz="1600" b="1" spc="-10" dirty="0">
                <a:solidFill>
                  <a:srgbClr val="095292"/>
                </a:solidFill>
                <a:latin typeface="Times New Roman" panose="02020603050405020304" charset="0"/>
                <a:cs typeface="Times New Roman" panose="02020603050405020304" charset="0"/>
              </a:rPr>
              <a:t>Metric:</a:t>
            </a:r>
            <a:endParaRPr sz="1600" dirty="0">
              <a:latin typeface="Times New Roman" panose="02020603050405020304" charset="0"/>
              <a:cs typeface="Times New Roman" panose="02020603050405020304" charset="0"/>
            </a:endParaRPr>
          </a:p>
          <a:p>
            <a:pPr marL="445770" indent="-285750">
              <a:lnSpc>
                <a:spcPct val="100000"/>
              </a:lnSpc>
              <a:spcBef>
                <a:spcPts val="420"/>
              </a:spcBef>
              <a:buFont typeface="Arial" panose="020B0604020202020204" pitchFamily="34" charset="0"/>
              <a:buChar char="•"/>
              <a:tabLst>
                <a:tab pos="476250" algn="l"/>
                <a:tab pos="477520" algn="l"/>
              </a:tabLst>
            </a:pPr>
            <a:r>
              <a:rPr sz="1600" spc="-55" dirty="0">
                <a:latin typeface="Times New Roman" panose="02020603050405020304" charset="0"/>
                <a:cs typeface="Times New Roman" panose="02020603050405020304" charset="0"/>
              </a:rPr>
              <a:t>100%</a:t>
            </a:r>
            <a:r>
              <a:rPr sz="1600" spc="-145" dirty="0">
                <a:latin typeface="Times New Roman" panose="02020603050405020304" charset="0"/>
                <a:cs typeface="Times New Roman" panose="02020603050405020304" charset="0"/>
              </a:rPr>
              <a:t> </a:t>
            </a:r>
            <a:r>
              <a:rPr sz="1600" spc="-70" dirty="0">
                <a:latin typeface="Times New Roman" panose="02020603050405020304" charset="0"/>
                <a:cs typeface="Times New Roman" panose="02020603050405020304" charset="0"/>
              </a:rPr>
              <a:t>Completion</a:t>
            </a:r>
            <a:r>
              <a:rPr sz="1600" spc="-85" dirty="0">
                <a:latin typeface="Times New Roman" panose="02020603050405020304" charset="0"/>
                <a:cs typeface="Times New Roman" panose="02020603050405020304" charset="0"/>
              </a:rPr>
              <a:t> </a:t>
            </a:r>
            <a:r>
              <a:rPr sz="1600" spc="-20" dirty="0">
                <a:latin typeface="Times New Roman" panose="02020603050405020304" charset="0"/>
                <a:cs typeface="Times New Roman" panose="02020603050405020304" charset="0"/>
              </a:rPr>
              <a:t>of</a:t>
            </a:r>
            <a:r>
              <a:rPr sz="1600" spc="-90" dirty="0">
                <a:latin typeface="Times New Roman" panose="02020603050405020304" charset="0"/>
                <a:cs typeface="Times New Roman" panose="02020603050405020304" charset="0"/>
              </a:rPr>
              <a:t> </a:t>
            </a:r>
            <a:r>
              <a:rPr sz="1600" spc="-50" dirty="0">
                <a:latin typeface="Times New Roman" panose="02020603050405020304" charset="0"/>
                <a:cs typeface="Times New Roman" panose="02020603050405020304" charset="0"/>
              </a:rPr>
              <a:t>the</a:t>
            </a:r>
            <a:r>
              <a:rPr sz="1600" spc="-110" dirty="0">
                <a:latin typeface="Times New Roman" panose="02020603050405020304" charset="0"/>
                <a:cs typeface="Times New Roman" panose="02020603050405020304" charset="0"/>
              </a:rPr>
              <a:t> </a:t>
            </a:r>
            <a:r>
              <a:rPr sz="1600" spc="-85" dirty="0">
                <a:latin typeface="Times New Roman" panose="02020603050405020304" charset="0"/>
                <a:cs typeface="Times New Roman" panose="02020603050405020304" charset="0"/>
              </a:rPr>
              <a:t>above</a:t>
            </a:r>
            <a:r>
              <a:rPr sz="1600" spc="-135" dirty="0">
                <a:latin typeface="Times New Roman" panose="02020603050405020304" charset="0"/>
                <a:cs typeface="Times New Roman" panose="02020603050405020304" charset="0"/>
              </a:rPr>
              <a:t> </a:t>
            </a:r>
            <a:r>
              <a:rPr sz="1600" spc="-10" dirty="0">
                <a:latin typeface="Times New Roman" panose="02020603050405020304" charset="0"/>
                <a:cs typeface="Times New Roman" panose="02020603050405020304" charset="0"/>
              </a:rPr>
              <a:t>tasks</a:t>
            </a:r>
            <a:endParaRPr sz="1600" dirty="0">
              <a:latin typeface="Times New Roman" panose="02020603050405020304" charset="0"/>
              <a:cs typeface="Times New Roman" panose="02020603050405020304" charset="0"/>
            </a:endParaRPr>
          </a:p>
        </p:txBody>
      </p:sp>
      <p:sp>
        <p:nvSpPr>
          <p:cNvPr id="12" name="object 12"/>
          <p:cNvSpPr/>
          <p:nvPr/>
        </p:nvSpPr>
        <p:spPr>
          <a:xfrm>
            <a:off x="5963411" y="0"/>
            <a:ext cx="3180588" cy="4972812"/>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85750"/>
            <a:ext cx="5408295" cy="2895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0366A"/>
                </a:solidFill>
                <a:latin typeface="Times New Roman" panose="02020603050405020304" charset="0"/>
                <a:cs typeface="Times New Roman" panose="02020603050405020304" charset="0"/>
              </a:rPr>
              <a:t>S</a:t>
            </a:r>
            <a:r>
              <a:rPr sz="1800" spc="-240" dirty="0">
                <a:solidFill>
                  <a:srgbClr val="20366A"/>
                </a:solidFill>
                <a:latin typeface="Times New Roman" panose="02020603050405020304" charset="0"/>
                <a:cs typeface="Times New Roman" panose="02020603050405020304" charset="0"/>
              </a:rPr>
              <a:t> </a:t>
            </a:r>
            <a:r>
              <a:rPr sz="1800" dirty="0">
                <a:solidFill>
                  <a:srgbClr val="20366A"/>
                </a:solidFill>
                <a:latin typeface="Times New Roman" panose="02020603050405020304" charset="0"/>
                <a:cs typeface="Times New Roman" panose="02020603050405020304" charset="0"/>
              </a:rPr>
              <a:t>R</a:t>
            </a:r>
            <a:r>
              <a:rPr sz="1800" spc="-245" dirty="0">
                <a:solidFill>
                  <a:srgbClr val="20366A"/>
                </a:solidFill>
                <a:latin typeface="Times New Roman" panose="02020603050405020304" charset="0"/>
                <a:cs typeface="Times New Roman" panose="02020603050405020304" charset="0"/>
              </a:rPr>
              <a:t> </a:t>
            </a:r>
            <a:r>
              <a:rPr sz="1800" dirty="0">
                <a:solidFill>
                  <a:srgbClr val="20366A"/>
                </a:solidFill>
                <a:latin typeface="Times New Roman" panose="02020603050405020304" charset="0"/>
                <a:cs typeface="Times New Roman" panose="02020603050405020304" charset="0"/>
              </a:rPr>
              <a:t>S</a:t>
            </a:r>
            <a:r>
              <a:rPr sz="1800" spc="105" dirty="0">
                <a:solidFill>
                  <a:srgbClr val="20366A"/>
                </a:solidFill>
                <a:latin typeface="Times New Roman" panose="02020603050405020304" charset="0"/>
                <a:cs typeface="Times New Roman" panose="02020603050405020304" charset="0"/>
              </a:rPr>
              <a:t> </a:t>
            </a:r>
            <a:r>
              <a:rPr sz="1800" dirty="0">
                <a:solidFill>
                  <a:srgbClr val="20366A"/>
                </a:solidFill>
                <a:latin typeface="Times New Roman" panose="02020603050405020304" charset="0"/>
                <a:cs typeface="Times New Roman" panose="02020603050405020304" charset="0"/>
              </a:rPr>
              <a:t>for</a:t>
            </a:r>
            <a:r>
              <a:rPr sz="1800" spc="-130" dirty="0">
                <a:solidFill>
                  <a:srgbClr val="20366A"/>
                </a:solidFill>
                <a:latin typeface="Times New Roman" panose="02020603050405020304" charset="0"/>
                <a:cs typeface="Times New Roman" panose="02020603050405020304" charset="0"/>
              </a:rPr>
              <a:t> </a:t>
            </a:r>
            <a:r>
              <a:rPr lang="en-IN" sz="1800" spc="55" dirty="0" smtClean="0">
                <a:solidFill>
                  <a:srgbClr val="20366A"/>
                </a:solidFill>
                <a:latin typeface="Times New Roman" panose="02020603050405020304" charset="0"/>
                <a:cs typeface="Times New Roman" panose="02020603050405020304" charset="0"/>
              </a:rPr>
              <a:t>“Money Transfer Application System</a:t>
            </a:r>
            <a:r>
              <a:rPr sz="1800" dirty="0" smtClean="0">
                <a:solidFill>
                  <a:srgbClr val="20366A"/>
                </a:solidFill>
                <a:latin typeface="Times New Roman" panose="02020603050405020304" charset="0"/>
                <a:cs typeface="Times New Roman" panose="02020603050405020304" charset="0"/>
              </a:rPr>
              <a:t>"</a:t>
            </a:r>
            <a:endParaRPr sz="1800" dirty="0">
              <a:latin typeface="Times New Roman" panose="02020603050405020304" charset="0"/>
              <a:cs typeface="Times New Roman" panose="02020603050405020304" charset="0"/>
            </a:endParaRPr>
          </a:p>
        </p:txBody>
      </p:sp>
      <p:sp>
        <p:nvSpPr>
          <p:cNvPr id="4" name="TextBox 3"/>
          <p:cNvSpPr txBox="1"/>
          <p:nvPr/>
        </p:nvSpPr>
        <p:spPr>
          <a:xfrm>
            <a:off x="228600" y="679450"/>
            <a:ext cx="5867400" cy="3784600"/>
          </a:xfrm>
          <a:prstGeom prst="rect">
            <a:avLst/>
          </a:prstGeom>
          <a:noFill/>
        </p:spPr>
        <p:txBody>
          <a:bodyPr wrap="square" rtlCol="0">
            <a:spAutoFit/>
          </a:bodyPr>
          <a:lstStyle/>
          <a:p>
            <a:r>
              <a:rPr lang="en-US" sz="1600" b="1" dirty="0" smtClean="0">
                <a:solidFill>
                  <a:schemeClr val="tx2"/>
                </a:solidFill>
                <a:latin typeface="Times New Roman" panose="02020603050405020304" charset="0"/>
                <a:cs typeface="Times New Roman" panose="02020603050405020304" charset="0"/>
              </a:rPr>
              <a:t>Functional Requirements :</a:t>
            </a:r>
            <a:endParaRPr lang="en-US" sz="1600" b="1" dirty="0" smtClean="0">
              <a:solidFill>
                <a:schemeClr val="tx2"/>
              </a:solidFill>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1.</a:t>
            </a:r>
            <a:r>
              <a:rPr lang="en-US" sz="1600" u="sng" dirty="0" smtClean="0">
                <a:latin typeface="Times New Roman" panose="02020603050405020304" charset="0"/>
                <a:cs typeface="Times New Roman" panose="02020603050405020304" charset="0"/>
              </a:rPr>
              <a:t>User </a:t>
            </a:r>
            <a:r>
              <a:rPr lang="en-US" sz="1600" u="sng" dirty="0">
                <a:latin typeface="Times New Roman" panose="02020603050405020304" charset="0"/>
                <a:cs typeface="Times New Roman" panose="02020603050405020304" charset="0"/>
              </a:rPr>
              <a:t>registration</a:t>
            </a:r>
            <a:r>
              <a:rPr lang="en-US" sz="1600" dirty="0">
                <a:latin typeface="Times New Roman" panose="02020603050405020304" charset="0"/>
                <a:cs typeface="Times New Roman" panose="02020603050405020304" charset="0"/>
              </a:rPr>
              <a:t>: The system should allow users to register their account by providing personal details, contact information and necessary identification documents</a:t>
            </a:r>
            <a:r>
              <a:rPr lang="en-US" sz="1600" dirty="0" smtClean="0">
                <a:latin typeface="Times New Roman" panose="02020603050405020304" charset="0"/>
                <a:cs typeface="Times New Roman" panose="02020603050405020304" charset="0"/>
              </a:rPr>
              <a:t>.</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2.</a:t>
            </a:r>
            <a:r>
              <a:rPr lang="en-US" sz="1600" u="sng" dirty="0">
                <a:latin typeface="Times New Roman" panose="02020603050405020304" charset="0"/>
                <a:cs typeface="Times New Roman" panose="02020603050405020304" charset="0"/>
              </a:rPr>
              <a:t>Fund transfer</a:t>
            </a:r>
            <a:r>
              <a:rPr lang="en-US" sz="1600" dirty="0">
                <a:latin typeface="Times New Roman" panose="02020603050405020304" charset="0"/>
                <a:cs typeface="Times New Roman" panose="02020603050405020304" charset="0"/>
              </a:rPr>
              <a:t>: The system should allow users to transfer funds to other users, which includes bank account number, transfer amount, currency type, and recipient details</a:t>
            </a:r>
            <a:r>
              <a:rPr lang="en-US" sz="1600" dirty="0" smtClean="0">
                <a:latin typeface="Times New Roman" panose="02020603050405020304" charset="0"/>
                <a:cs typeface="Times New Roman" panose="02020603050405020304" charset="0"/>
              </a:rPr>
              <a:t>.</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3.</a:t>
            </a:r>
            <a:r>
              <a:rPr lang="en-US" sz="1600" u="sng" dirty="0" smtClean="0">
                <a:latin typeface="Times New Roman" panose="02020603050405020304" charset="0"/>
                <a:cs typeface="Times New Roman" panose="02020603050405020304" charset="0"/>
              </a:rPr>
              <a:t>Account </a:t>
            </a:r>
            <a:r>
              <a:rPr lang="en-US" sz="1600" u="sng" dirty="0">
                <a:latin typeface="Times New Roman" panose="02020603050405020304" charset="0"/>
                <a:cs typeface="Times New Roman" panose="02020603050405020304" charset="0"/>
              </a:rPr>
              <a:t>management</a:t>
            </a:r>
            <a:r>
              <a:rPr lang="en-US" sz="1600" dirty="0">
                <a:latin typeface="Times New Roman" panose="02020603050405020304" charset="0"/>
                <a:cs typeface="Times New Roman" panose="02020603050405020304" charset="0"/>
              </a:rPr>
              <a:t>: The system should provide a user-friendly dashboard for users to view account balance, transfer history, and manage their personal information and settings</a:t>
            </a:r>
            <a:r>
              <a:rPr lang="en-US" sz="1600" dirty="0" smtClean="0">
                <a:latin typeface="Times New Roman" panose="02020603050405020304" charset="0"/>
                <a:cs typeface="Times New Roman" panose="02020603050405020304" charset="0"/>
              </a:rPr>
              <a:t>.</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4.</a:t>
            </a:r>
            <a:r>
              <a:rPr lang="en-US" sz="1600" u="sng" dirty="0">
                <a:latin typeface="Times New Roman" panose="02020603050405020304" charset="0"/>
                <a:cs typeface="Times New Roman" panose="02020603050405020304" charset="0"/>
              </a:rPr>
              <a:t>Transaction history</a:t>
            </a:r>
            <a:r>
              <a:rPr lang="en-US" sz="1600" dirty="0">
                <a:latin typeface="Times New Roman" panose="02020603050405020304" charset="0"/>
                <a:cs typeface="Times New Roman" panose="02020603050405020304" charset="0"/>
              </a:rPr>
              <a:t>: The system should maintain a record of all transactions made by the user, with details such as date, time, amount, currency, and other relevant information</a:t>
            </a:r>
            <a:r>
              <a:rPr lang="en-US" sz="1600" dirty="0" smtClean="0">
                <a:latin typeface="Times New Roman" panose="02020603050405020304" charset="0"/>
                <a:cs typeface="Times New Roman" panose="02020603050405020304" charset="0"/>
              </a:rPr>
              <a:t>.</a:t>
            </a:r>
            <a:endParaRPr lang="en-US" sz="1600" dirty="0" smtClean="0">
              <a:latin typeface="Times New Roman" panose="02020603050405020304" charset="0"/>
              <a:cs typeface="Times New Roman" panose="02020603050405020304" charset="0"/>
            </a:endParaRPr>
          </a:p>
          <a:p>
            <a:r>
              <a:rPr lang="en-US" sz="1600" dirty="0" smtClean="0">
                <a:latin typeface="Times New Roman" panose="02020603050405020304" charset="0"/>
                <a:cs typeface="Times New Roman" panose="02020603050405020304" charset="0"/>
              </a:rPr>
              <a:t>5.</a:t>
            </a:r>
            <a:r>
              <a:rPr lang="en-US" sz="1600" u="sng" dirty="0">
                <a:latin typeface="Times New Roman" panose="02020603050405020304" charset="0"/>
                <a:cs typeface="Times New Roman" panose="02020603050405020304" charset="0"/>
              </a:rPr>
              <a:t>Customer support: </a:t>
            </a:r>
            <a:r>
              <a:rPr lang="en-US" sz="1600" dirty="0">
                <a:latin typeface="Times New Roman" panose="02020603050405020304" charset="0"/>
                <a:cs typeface="Times New Roman" panose="02020603050405020304" charset="0"/>
              </a:rPr>
              <a:t>The system should provide customer support services to help users with any issues .</a:t>
            </a:r>
            <a:endParaRPr lang="en-US" dirty="0">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85750"/>
            <a:ext cx="5416550" cy="2895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0366A"/>
                </a:solidFill>
                <a:latin typeface="Times New Roman" panose="02020603050405020304" charset="0"/>
                <a:cs typeface="Times New Roman" panose="02020603050405020304" charset="0"/>
              </a:rPr>
              <a:t>S</a:t>
            </a:r>
            <a:r>
              <a:rPr sz="1800" spc="-240" dirty="0">
                <a:solidFill>
                  <a:srgbClr val="20366A"/>
                </a:solidFill>
                <a:latin typeface="Times New Roman" panose="02020603050405020304" charset="0"/>
                <a:cs typeface="Times New Roman" panose="02020603050405020304" charset="0"/>
              </a:rPr>
              <a:t> </a:t>
            </a:r>
            <a:r>
              <a:rPr sz="1800" dirty="0">
                <a:solidFill>
                  <a:srgbClr val="20366A"/>
                </a:solidFill>
                <a:latin typeface="Times New Roman" panose="02020603050405020304" charset="0"/>
                <a:cs typeface="Times New Roman" panose="02020603050405020304" charset="0"/>
              </a:rPr>
              <a:t>R</a:t>
            </a:r>
            <a:r>
              <a:rPr sz="1800" spc="-245" dirty="0">
                <a:solidFill>
                  <a:srgbClr val="20366A"/>
                </a:solidFill>
                <a:latin typeface="Times New Roman" panose="02020603050405020304" charset="0"/>
                <a:cs typeface="Times New Roman" panose="02020603050405020304" charset="0"/>
              </a:rPr>
              <a:t> </a:t>
            </a:r>
            <a:r>
              <a:rPr sz="1800" dirty="0">
                <a:solidFill>
                  <a:srgbClr val="20366A"/>
                </a:solidFill>
                <a:latin typeface="Times New Roman" panose="02020603050405020304" charset="0"/>
                <a:cs typeface="Times New Roman" panose="02020603050405020304" charset="0"/>
              </a:rPr>
              <a:t>S</a:t>
            </a:r>
            <a:r>
              <a:rPr sz="1800" spc="105" dirty="0">
                <a:solidFill>
                  <a:srgbClr val="20366A"/>
                </a:solidFill>
                <a:latin typeface="Times New Roman" panose="02020603050405020304" charset="0"/>
                <a:cs typeface="Times New Roman" panose="02020603050405020304" charset="0"/>
              </a:rPr>
              <a:t> </a:t>
            </a:r>
            <a:r>
              <a:rPr sz="1800" dirty="0">
                <a:solidFill>
                  <a:srgbClr val="20366A"/>
                </a:solidFill>
                <a:latin typeface="Times New Roman" panose="02020603050405020304" charset="0"/>
                <a:cs typeface="Times New Roman" panose="02020603050405020304" charset="0"/>
              </a:rPr>
              <a:t>for</a:t>
            </a:r>
            <a:r>
              <a:rPr sz="1800" spc="-130" dirty="0">
                <a:solidFill>
                  <a:srgbClr val="20366A"/>
                </a:solidFill>
                <a:latin typeface="Times New Roman" panose="02020603050405020304" charset="0"/>
                <a:cs typeface="Times New Roman" panose="02020603050405020304" charset="0"/>
              </a:rPr>
              <a:t> </a:t>
            </a:r>
            <a:r>
              <a:rPr sz="1800" spc="55" dirty="0" smtClean="0">
                <a:solidFill>
                  <a:srgbClr val="20366A"/>
                </a:solidFill>
                <a:latin typeface="Times New Roman" panose="02020603050405020304" charset="0"/>
                <a:cs typeface="Times New Roman" panose="02020603050405020304" charset="0"/>
              </a:rPr>
              <a:t>“</a:t>
            </a:r>
            <a:r>
              <a:rPr lang="en-IN" sz="1800" spc="55" dirty="0" smtClean="0">
                <a:solidFill>
                  <a:srgbClr val="20366A"/>
                </a:solidFill>
                <a:latin typeface="Times New Roman" panose="02020603050405020304" charset="0"/>
                <a:cs typeface="Times New Roman" panose="02020603050405020304" charset="0"/>
              </a:rPr>
              <a:t>Money Transfer Application System</a:t>
            </a:r>
            <a:r>
              <a:rPr sz="1800" dirty="0" smtClean="0">
                <a:solidFill>
                  <a:srgbClr val="20366A"/>
                </a:solidFill>
                <a:latin typeface="Times New Roman" panose="02020603050405020304" charset="0"/>
                <a:cs typeface="Times New Roman" panose="02020603050405020304" charset="0"/>
              </a:rPr>
              <a:t>"</a:t>
            </a:r>
            <a:endParaRPr sz="1800" dirty="0">
              <a:latin typeface="Times New Roman" panose="02020603050405020304" charset="0"/>
              <a:cs typeface="Times New Roman" panose="02020603050405020304" charset="0"/>
            </a:endParaRPr>
          </a:p>
        </p:txBody>
      </p:sp>
      <p:sp>
        <p:nvSpPr>
          <p:cNvPr id="3" name="object 3"/>
          <p:cNvSpPr txBox="1">
            <a:spLocks noGrp="1"/>
          </p:cNvSpPr>
          <p:nvPr>
            <p:ph type="body" idx="1"/>
          </p:nvPr>
        </p:nvSpPr>
        <p:spPr>
          <a:xfrm>
            <a:off x="228600" y="575310"/>
            <a:ext cx="5595620" cy="4460240"/>
          </a:xfrm>
          <a:prstGeom prst="rect">
            <a:avLst/>
          </a:prstGeom>
        </p:spPr>
        <p:txBody>
          <a:bodyPr vert="horz" wrap="square" lIns="0" tIns="13335" rIns="0" bIns="0" rtlCol="0">
            <a:spAutoFit/>
          </a:bodyPr>
          <a:lstStyle/>
          <a:p>
            <a:pPr>
              <a:spcBef>
                <a:spcPts val="20"/>
              </a:spcBef>
            </a:pPr>
            <a:r>
              <a:rPr lang="en-US" sz="1600" i="0" dirty="0" smtClean="0">
                <a:solidFill>
                  <a:schemeClr val="tx2"/>
                </a:solidFill>
                <a:latin typeface="Times New Roman" panose="02020603050405020304" charset="0"/>
                <a:cs typeface="Times New Roman" panose="02020603050405020304" charset="0"/>
              </a:rPr>
              <a:t>Non-Functional </a:t>
            </a:r>
            <a:r>
              <a:rPr lang="en-US" sz="1600" i="0" dirty="0">
                <a:solidFill>
                  <a:schemeClr val="tx2"/>
                </a:solidFill>
                <a:latin typeface="Times New Roman" panose="02020603050405020304" charset="0"/>
                <a:cs typeface="Times New Roman" panose="02020603050405020304" charset="0"/>
              </a:rPr>
              <a:t>Requirements </a:t>
            </a:r>
            <a:r>
              <a:rPr lang="en-US" sz="1600" i="0" dirty="0" smtClean="0">
                <a:solidFill>
                  <a:schemeClr val="tx2"/>
                </a:solidFill>
                <a:latin typeface="Times New Roman" panose="02020603050405020304" charset="0"/>
                <a:cs typeface="Times New Roman" panose="02020603050405020304" charset="0"/>
              </a:rPr>
              <a:t>:</a:t>
            </a:r>
            <a:endParaRPr lang="en-US" sz="1600" i="0" dirty="0" smtClean="0">
              <a:solidFill>
                <a:schemeClr val="tx2"/>
              </a:solidFill>
              <a:latin typeface="Times New Roman" panose="02020603050405020304" charset="0"/>
              <a:cs typeface="Times New Roman" panose="02020603050405020304" charset="0"/>
            </a:endParaRPr>
          </a:p>
          <a:p>
            <a:pPr marL="342900" indent="-342900">
              <a:spcBef>
                <a:spcPts val="20"/>
              </a:spcBef>
              <a:buAutoNum type="arabicPeriod"/>
            </a:pPr>
            <a:r>
              <a:rPr lang="en-US" sz="1600" b="0" i="0" u="sng" dirty="0" smtClean="0">
                <a:latin typeface="Times New Roman" panose="02020603050405020304" charset="0"/>
                <a:cs typeface="Times New Roman" panose="02020603050405020304" charset="0"/>
              </a:rPr>
              <a:t>Security</a:t>
            </a:r>
            <a:r>
              <a:rPr lang="en-US" sz="1600" b="0" i="0" dirty="0">
                <a:latin typeface="Times New Roman" panose="02020603050405020304" charset="0"/>
                <a:cs typeface="Times New Roman" panose="02020603050405020304" charset="0"/>
              </a:rPr>
              <a:t>: The system should have strong security features to protect sensitive user information and financial transactions, including encryption, authentication, and </a:t>
            </a:r>
            <a:r>
              <a:rPr lang="en-US" sz="1600" b="0" i="0" dirty="0" smtClean="0">
                <a:latin typeface="Times New Roman" panose="02020603050405020304" charset="0"/>
                <a:cs typeface="Times New Roman" panose="02020603050405020304" charset="0"/>
              </a:rPr>
              <a:t>authorization.</a:t>
            </a:r>
            <a:endParaRPr lang="en-US" sz="1600" b="0" i="0" dirty="0" smtClean="0">
              <a:latin typeface="Times New Roman" panose="02020603050405020304" charset="0"/>
              <a:cs typeface="Times New Roman" panose="02020603050405020304" charset="0"/>
            </a:endParaRPr>
          </a:p>
          <a:p>
            <a:pPr marL="342900" indent="-342900">
              <a:spcBef>
                <a:spcPts val="20"/>
              </a:spcBef>
              <a:buFontTx/>
              <a:buAutoNum type="arabicPeriod"/>
            </a:pPr>
            <a:r>
              <a:rPr lang="en-US" sz="1600" b="0" i="0" u="sng" dirty="0" smtClean="0">
                <a:latin typeface="Times New Roman" panose="02020603050405020304" charset="0"/>
                <a:cs typeface="Times New Roman" panose="02020603050405020304" charset="0"/>
              </a:rPr>
              <a:t>Performance: </a:t>
            </a:r>
            <a:r>
              <a:rPr lang="en-US" sz="1600" b="0" i="0" dirty="0" smtClean="0">
                <a:latin typeface="Times New Roman" panose="02020603050405020304" charset="0"/>
                <a:cs typeface="Times New Roman" panose="02020603050405020304" charset="0"/>
              </a:rPr>
              <a:t>The system should have fast response times and be able to handle a high volume of transactions simultaneously without any slowdowns or downtime.</a:t>
            </a:r>
            <a:endParaRPr lang="en-US" sz="1600" b="0" i="0" dirty="0" smtClean="0">
              <a:latin typeface="Times New Roman" panose="02020603050405020304" charset="0"/>
              <a:cs typeface="Times New Roman" panose="02020603050405020304" charset="0"/>
            </a:endParaRPr>
          </a:p>
          <a:p>
            <a:pPr marL="342900" indent="-342900">
              <a:spcBef>
                <a:spcPts val="20"/>
              </a:spcBef>
              <a:buFontTx/>
              <a:buAutoNum type="arabicPeriod"/>
            </a:pPr>
            <a:r>
              <a:rPr lang="en-US" sz="1600" b="0" i="0" u="sng" dirty="0" smtClean="0">
                <a:latin typeface="Times New Roman" panose="02020603050405020304" charset="0"/>
                <a:cs typeface="Times New Roman" panose="02020603050405020304" charset="0"/>
              </a:rPr>
              <a:t>Scalability</a:t>
            </a:r>
            <a:r>
              <a:rPr lang="en-US" sz="1600" b="0" i="0" u="sng" dirty="0">
                <a:latin typeface="Times New Roman" panose="02020603050405020304" charset="0"/>
                <a:cs typeface="Times New Roman" panose="02020603050405020304" charset="0"/>
              </a:rPr>
              <a:t>: </a:t>
            </a:r>
            <a:r>
              <a:rPr lang="en-US" sz="1600" b="0" i="0" dirty="0">
                <a:latin typeface="Times New Roman" panose="02020603050405020304" charset="0"/>
                <a:cs typeface="Times New Roman" panose="02020603050405020304" charset="0"/>
              </a:rPr>
              <a:t>The system should be designed to handle a large number of users and transactions, with the ability to scale up or down as needed</a:t>
            </a:r>
            <a:r>
              <a:rPr lang="en-US" sz="1600" b="0" i="0" dirty="0" smtClean="0">
                <a:latin typeface="Times New Roman" panose="02020603050405020304" charset="0"/>
                <a:cs typeface="Times New Roman" panose="02020603050405020304" charset="0"/>
              </a:rPr>
              <a:t>.</a:t>
            </a:r>
            <a:endParaRPr lang="en-US" sz="1600" b="0" i="0" dirty="0" smtClean="0">
              <a:latin typeface="Times New Roman" panose="02020603050405020304" charset="0"/>
              <a:cs typeface="Times New Roman" panose="02020603050405020304" charset="0"/>
            </a:endParaRPr>
          </a:p>
          <a:p>
            <a:pPr marL="342900" indent="-342900">
              <a:spcBef>
                <a:spcPts val="20"/>
              </a:spcBef>
              <a:buFontTx/>
              <a:buAutoNum type="arabicPeriod"/>
            </a:pPr>
            <a:r>
              <a:rPr lang="en-US" sz="1600" b="0" i="0" u="sng" dirty="0" smtClean="0">
                <a:latin typeface="Times New Roman" panose="02020603050405020304" charset="0"/>
                <a:cs typeface="Times New Roman" panose="02020603050405020304" charset="0"/>
              </a:rPr>
              <a:t>Availability</a:t>
            </a:r>
            <a:r>
              <a:rPr lang="en-US" sz="1600" b="0" i="0" dirty="0" smtClean="0">
                <a:latin typeface="Times New Roman" panose="02020603050405020304" charset="0"/>
                <a:cs typeface="Times New Roman" panose="02020603050405020304" charset="0"/>
              </a:rPr>
              <a:t>: The </a:t>
            </a:r>
            <a:r>
              <a:rPr lang="en-US" sz="1600" b="0" i="0" dirty="0">
                <a:latin typeface="Times New Roman" panose="02020603050405020304" charset="0"/>
                <a:cs typeface="Times New Roman" panose="02020603050405020304" charset="0"/>
              </a:rPr>
              <a:t>system should be highly available, with a minimum of downtime or maintenance periods, in order to minimize disruptions to users</a:t>
            </a:r>
            <a:r>
              <a:rPr lang="en-US" sz="1600" b="0" i="0" dirty="0" smtClean="0">
                <a:latin typeface="Times New Roman" panose="02020603050405020304" charset="0"/>
                <a:cs typeface="Times New Roman" panose="02020603050405020304" charset="0"/>
              </a:rPr>
              <a:t>.</a:t>
            </a:r>
            <a:endParaRPr lang="en-US" sz="1600" b="0" i="0" dirty="0" smtClean="0">
              <a:latin typeface="Times New Roman" panose="02020603050405020304" charset="0"/>
              <a:cs typeface="Times New Roman" panose="02020603050405020304" charset="0"/>
            </a:endParaRPr>
          </a:p>
          <a:p>
            <a:pPr marL="342900" indent="-342900">
              <a:spcBef>
                <a:spcPts val="20"/>
              </a:spcBef>
              <a:buFontTx/>
              <a:buAutoNum type="arabicPeriod"/>
            </a:pPr>
            <a:r>
              <a:rPr lang="en-US" sz="1600" b="0" i="0" u="sng" dirty="0" smtClean="0">
                <a:latin typeface="Times New Roman" panose="02020603050405020304" charset="0"/>
                <a:cs typeface="Times New Roman" panose="02020603050405020304" charset="0"/>
              </a:rPr>
              <a:t>Support: </a:t>
            </a:r>
            <a:r>
              <a:rPr lang="en-US" sz="1600" b="0" i="0" dirty="0" smtClean="0">
                <a:latin typeface="Times New Roman" panose="02020603050405020304" charset="0"/>
                <a:cs typeface="Times New Roman" panose="02020603050405020304" charset="0"/>
              </a:rPr>
              <a:t>The System should provide adequate support to the users through customer support team.</a:t>
            </a:r>
            <a:endParaRPr lang="en-US" sz="1600" b="0" i="0" dirty="0" smtClean="0">
              <a:latin typeface="Times New Roman" panose="02020603050405020304" charset="0"/>
              <a:cs typeface="Times New Roman" panose="02020603050405020304" charset="0"/>
            </a:endParaRPr>
          </a:p>
          <a:p>
            <a:pPr marL="342900" indent="-342900">
              <a:spcBef>
                <a:spcPts val="20"/>
              </a:spcBef>
              <a:buFontTx/>
              <a:buAutoNum type="arabicPeriod"/>
            </a:pPr>
            <a:r>
              <a:rPr lang="en-US" sz="1600" b="0" i="0" u="sng" dirty="0">
                <a:latin typeface="Times New Roman" panose="02020603050405020304" charset="0"/>
                <a:cs typeface="Times New Roman" panose="02020603050405020304" charset="0"/>
              </a:rPr>
              <a:t>Compliance</a:t>
            </a:r>
            <a:r>
              <a:rPr lang="en-US" sz="1600" b="0" i="0" dirty="0">
                <a:latin typeface="Times New Roman" panose="02020603050405020304" charset="0"/>
                <a:cs typeface="Times New Roman" panose="02020603050405020304" charset="0"/>
              </a:rPr>
              <a:t>: The system should be compliant with local and international regulations, such as data privacy laws, anti-money laundering laws, and other financial regulations.</a:t>
            </a:r>
            <a:endParaRPr sz="1200" dirty="0">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9173</Words>
  <Application>WPS Presentation</Application>
  <PresentationFormat>On-screen Show (16:9)</PresentationFormat>
  <Paragraphs>170</Paragraphs>
  <Slides>20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Arial</vt:lpstr>
      <vt:lpstr>SimSun</vt:lpstr>
      <vt:lpstr>Wingdings</vt:lpstr>
      <vt:lpstr>Times New Roman</vt:lpstr>
      <vt:lpstr>Trebuchet MS</vt:lpstr>
      <vt:lpstr>Arial</vt:lpstr>
      <vt:lpstr>Carlito</vt:lpstr>
      <vt:lpstr>Segoe Print</vt:lpstr>
      <vt:lpstr>P052</vt:lpstr>
      <vt:lpstr>Arial Black</vt:lpstr>
      <vt:lpstr>Calibri</vt:lpstr>
      <vt:lpstr>Microsoft YaHei</vt:lpstr>
      <vt:lpstr>Arial Unicode MS</vt:lpstr>
      <vt:lpstr>Times New Roman</vt:lpstr>
      <vt:lpstr>Sitka Text Semibold</vt:lpstr>
      <vt:lpstr>Trebuchet MS</vt:lpstr>
      <vt:lpstr>Tahoma</vt:lpstr>
      <vt:lpstr>Office Theme</vt:lpstr>
      <vt:lpstr>PowerPoint 演示文稿</vt:lpstr>
      <vt:lpstr>Money Transfer Application System</vt:lpstr>
      <vt:lpstr>1 Introduction</vt:lpstr>
      <vt:lpstr>1.2 Scope</vt:lpstr>
      <vt:lpstr>1.3 Organization</vt:lpstr>
      <vt:lpstr>PowerPoint 演示文稿</vt:lpstr>
      <vt:lpstr>Task - 1</vt:lpstr>
      <vt:lpstr>S R S for “Money Transfer Application System"</vt:lpstr>
      <vt:lpstr>S R S for “Money Transfer Application System"</vt:lpstr>
      <vt:lpstr>S R S for “Money Transfer Application System" </vt:lpstr>
      <vt:lpstr>S R S for “Money Transfer Application System“</vt:lpstr>
      <vt:lpstr>PowerPoint 演示文稿</vt:lpstr>
      <vt:lpstr>PowerPoint 演示文稿</vt:lpstr>
      <vt:lpstr>PowerPoint 演示文稿</vt:lpstr>
      <vt:lpstr>PowerPoint 演示文稿</vt:lpstr>
      <vt:lpstr>PowerPoint 演示文稿</vt:lpstr>
      <vt:lpstr>PowerPoint 演示文稿</vt:lpstr>
      <vt:lpstr>Assessment Parameter</vt:lpstr>
      <vt:lpstr>https://github.com/Saran-nithish</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dc:creator>
  <cp:lastModifiedBy>onyx6</cp:lastModifiedBy>
  <cp:revision>32</cp:revision>
  <dcterms:created xsi:type="dcterms:W3CDTF">2023-03-10T04:29:00Z</dcterms:created>
  <dcterms:modified xsi:type="dcterms:W3CDTF">2023-03-10T06:48:36Z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2023-03-04T05:30:00Z</vt:filetime>
  </property>
  <property fmtid="{D5CDD505-2E9C-101B-9397-08002B2CF9AE}" pid="3" name="Creator">
    <vt:lpwstr>Microsoft® PowerPoint® 2019</vt:lpwstr>
  </property>
  <property fmtid="{D5CDD505-2E9C-101B-9397-08002B2CF9AE}" pid="4" name="LastSaved">
    <vt:filetime>2023-03-10T05:30:00Z</vt:filetime>
  </property>
  <property fmtid="{D5CDD505-2E9C-101B-9397-08002B2CF9AE}" pid="5" name="ICV">
    <vt:lpwstr>9A9194ADD4E9490E89BEEF0A56F0BE28</vt:lpwstr>
  </property>
  <property fmtid="{D5CDD505-2E9C-101B-9397-08002B2CF9AE}" pid="6" name="KSOProductBuildVer">
    <vt:lpwstr>2057-11.2.0.11486</vt:lpwstr>
  </property>
</Properties>
</file>