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1"/>
  </p:sldMasterIdLst>
  <p:notesMasterIdLst>
    <p:notesMasterId r:id="rId52"/>
  </p:notesMasterIdLst>
  <p:handoutMasterIdLst>
    <p:handoutMasterId r:id="rId53"/>
  </p:handoutMasterIdLst>
  <p:sldIdLst>
    <p:sldId id="293" r:id="rId2"/>
    <p:sldId id="291" r:id="rId3"/>
    <p:sldId id="292" r:id="rId4"/>
    <p:sldId id="300" r:id="rId5"/>
    <p:sldId id="301" r:id="rId6"/>
    <p:sldId id="277" r:id="rId7"/>
    <p:sldId id="278" r:id="rId8"/>
    <p:sldId id="329" r:id="rId9"/>
    <p:sldId id="332" r:id="rId10"/>
    <p:sldId id="328" r:id="rId11"/>
    <p:sldId id="333" r:id="rId12"/>
    <p:sldId id="325" r:id="rId13"/>
    <p:sldId id="334" r:id="rId14"/>
    <p:sldId id="302" r:id="rId15"/>
    <p:sldId id="304" r:id="rId16"/>
    <p:sldId id="305" r:id="rId17"/>
    <p:sldId id="306" r:id="rId18"/>
    <p:sldId id="307" r:id="rId19"/>
    <p:sldId id="308" r:id="rId20"/>
    <p:sldId id="320" r:id="rId21"/>
    <p:sldId id="309" r:id="rId22"/>
    <p:sldId id="310" r:id="rId23"/>
    <p:sldId id="313" r:id="rId24"/>
    <p:sldId id="314" r:id="rId25"/>
    <p:sldId id="315" r:id="rId26"/>
    <p:sldId id="336" r:id="rId27"/>
    <p:sldId id="321" r:id="rId28"/>
    <p:sldId id="316" r:id="rId29"/>
    <p:sldId id="335" r:id="rId30"/>
    <p:sldId id="317" r:id="rId31"/>
    <p:sldId id="318" r:id="rId32"/>
    <p:sldId id="319" r:id="rId33"/>
    <p:sldId id="311" r:id="rId34"/>
    <p:sldId id="331" r:id="rId35"/>
    <p:sldId id="322" r:id="rId36"/>
    <p:sldId id="327" r:id="rId37"/>
    <p:sldId id="326" r:id="rId38"/>
    <p:sldId id="324" r:id="rId39"/>
    <p:sldId id="312" r:id="rId40"/>
    <p:sldId id="297" r:id="rId41"/>
    <p:sldId id="298" r:id="rId42"/>
    <p:sldId id="299" r:id="rId43"/>
    <p:sldId id="303" r:id="rId44"/>
    <p:sldId id="287" r:id="rId45"/>
    <p:sldId id="337" r:id="rId46"/>
    <p:sldId id="288" r:id="rId47"/>
    <p:sldId id="289" r:id="rId48"/>
    <p:sldId id="290" r:id="rId49"/>
    <p:sldId id="296" r:id="rId50"/>
    <p:sldId id="33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434" autoAdjust="0"/>
  </p:normalViewPr>
  <p:slideViewPr>
    <p:cSldViewPr snapToGrid="0">
      <p:cViewPr varScale="1">
        <p:scale>
          <a:sx n="66" d="100"/>
          <a:sy n="66" d="100"/>
        </p:scale>
        <p:origin x="84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41369B-1F53-418E-8D14-CCF8C3A17C54}" type="datetimeFigureOut">
              <a:rPr lang="en-IN" smtClean="0"/>
              <a:t>30-10-2015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B27A7-AE5D-4D88-8F23-8EBADC9359FA}" type="slidenum">
              <a:rPr lang="en-IN" smtClean="0"/>
              <a:t>‹#›</a:t>
            </a:fld>
            <a:endParaRPr lang="en-IN"/>
          </a:p>
        </p:txBody>
      </p:sp>
    </p:spTree>
    <p:extLst>
      <p:ext uri="{BB962C8B-B14F-4D97-AF65-F5344CB8AC3E}">
        <p14:creationId xmlns:p14="http://schemas.microsoft.com/office/powerpoint/2010/main" val="11964735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1E649-FEF3-4E94-9A3F-A966EFAC30AE}" type="datetimeFigureOut">
              <a:rPr lang="en-IN" smtClean="0"/>
              <a:t>30-10-2015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D7196-EBE0-4AED-91B9-CDA721DCF8C8}" type="slidenum">
              <a:rPr lang="en-IN" smtClean="0"/>
              <a:t>‹#›</a:t>
            </a:fld>
            <a:endParaRPr lang="en-IN"/>
          </a:p>
        </p:txBody>
      </p:sp>
    </p:spTree>
    <p:extLst>
      <p:ext uri="{BB962C8B-B14F-4D97-AF65-F5344CB8AC3E}">
        <p14:creationId xmlns:p14="http://schemas.microsoft.com/office/powerpoint/2010/main" val="14299670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3D7196-EBE0-4AED-91B9-CDA721DCF8C8}" type="slidenum">
              <a:rPr lang="en-IN" smtClean="0"/>
              <a:t>1</a:t>
            </a:fld>
            <a:endParaRPr lang="en-IN"/>
          </a:p>
        </p:txBody>
      </p:sp>
    </p:spTree>
    <p:extLst>
      <p:ext uri="{BB962C8B-B14F-4D97-AF65-F5344CB8AC3E}">
        <p14:creationId xmlns:p14="http://schemas.microsoft.com/office/powerpoint/2010/main" val="103873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3D7196-EBE0-4AED-91B9-CDA721DCF8C8}" type="slidenum">
              <a:rPr lang="en-IN" smtClean="0"/>
              <a:t>3</a:t>
            </a:fld>
            <a:endParaRPr lang="en-IN"/>
          </a:p>
        </p:txBody>
      </p:sp>
    </p:spTree>
    <p:extLst>
      <p:ext uri="{BB962C8B-B14F-4D97-AF65-F5344CB8AC3E}">
        <p14:creationId xmlns:p14="http://schemas.microsoft.com/office/powerpoint/2010/main" val="334544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E1813C-8A4E-4E7D-9876-4EAA6C9BFDE8}" type="datetime1">
              <a:rPr lang="en-US" smtClean="0"/>
              <a:t>10/30/2015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783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96196-20F3-41B3-945E-4AAC63E233F3}" type="datetime1">
              <a:rPr lang="en-US" smtClean="0"/>
              <a:t>10/30/2015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58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343E033F-1BBA-4081-AE23-B6CBB03AFFED}" type="datetime1">
              <a:rPr lang="en-US" smtClean="0"/>
              <a:t>10/30/2015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077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0C7278A6-53A7-45D7-A960-AC85C93EF314}" type="datetime1">
              <a:rPr lang="en-US" smtClean="0"/>
              <a:t>10/30/2015</a:t>
            </a:fld>
            <a:endParaRPr lang="en-US" dirty="0"/>
          </a:p>
        </p:txBody>
      </p:sp>
      <p:sp>
        <p:nvSpPr>
          <p:cNvPr id="3" name="Footer Placeholder 2"/>
          <p:cNvSpPr>
            <a:spLocks noGrp="1"/>
          </p:cNvSpPr>
          <p:nvPr>
            <p:ph type="ftr" sz="quarter" idx="11"/>
          </p:nvPr>
        </p:nvSpPr>
        <p:spPr/>
        <p:txBody>
          <a:bodyPr/>
          <a:lstStyle/>
          <a:p>
            <a:r>
              <a:rPr lang="en-US" smtClean="0"/>
              <a:t>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457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7F96B3-FE50-4D8F-ABC1-CB2BF124F80B}" type="datetime1">
              <a:rPr lang="en-US" smtClean="0"/>
              <a:t>10/30/2015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52166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6AA955-81ED-44C5-9741-DCDBCFB391C1}" type="datetime1">
              <a:rPr lang="en-US" smtClean="0"/>
              <a:t>10/30/2015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12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E972E-71B4-4C59-9489-77E52F1DA5BF}" type="datetime1">
              <a:rPr lang="en-US" smtClean="0"/>
              <a:t>10/30/2015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7655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36B9A-FDC6-4C14-B098-F951A2A230F1}" type="datetime1">
              <a:rPr lang="en-US" smtClean="0"/>
              <a:t>10/30/2015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94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839EBF-2511-40C3-8692-07C6C40BEF78}" type="datetime1">
              <a:rPr lang="en-US" smtClean="0"/>
              <a:t>10/30/2015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6306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53CCC2-4D60-4D51-B00B-886BE77EED43}" type="datetime1">
              <a:rPr lang="en-US" smtClean="0"/>
              <a:t>10/30/2015</a:t>
            </a:fld>
            <a:endParaRPr lang="en-US" dirty="0"/>
          </a:p>
        </p:txBody>
      </p:sp>
      <p:sp>
        <p:nvSpPr>
          <p:cNvPr id="8" name="Footer Placeholder 7"/>
          <p:cNvSpPr>
            <a:spLocks noGrp="1"/>
          </p:cNvSpPr>
          <p:nvPr>
            <p:ph type="ftr" sz="quarter" idx="11"/>
          </p:nvPr>
        </p:nvSpPr>
        <p:spPr/>
        <p:txBody>
          <a:bodyPr/>
          <a:lstStyle/>
          <a:p>
            <a:r>
              <a:rPr lang="en-US" smtClean="0"/>
              <a:t>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9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79469-E4BE-4C8D-A113-588CEAE3DD1A}" type="datetime1">
              <a:rPr lang="en-US" smtClean="0"/>
              <a:t>10/30/2015</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876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D901E-E061-4C41-AA8E-F1B0661B993B}" type="datetime1">
              <a:rPr lang="en-US" smtClean="0"/>
              <a:t>10/30/2015</a:t>
            </a:fld>
            <a:endParaRPr lang="en-US" dirty="0"/>
          </a:p>
        </p:txBody>
      </p:sp>
      <p:sp>
        <p:nvSpPr>
          <p:cNvPr id="3" name="Footer Placeholder 2"/>
          <p:cNvSpPr>
            <a:spLocks noGrp="1"/>
          </p:cNvSpPr>
          <p:nvPr>
            <p:ph type="ftr" sz="quarter" idx="11"/>
          </p:nvPr>
        </p:nvSpPr>
        <p:spPr/>
        <p:txBody>
          <a:bodyPr/>
          <a:lstStyle/>
          <a:p>
            <a:r>
              <a:rPr lang="en-US" smtClean="0"/>
              <a:t>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730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93C1-2FFA-44C8-83F2-335172C9F45D}" type="datetime1">
              <a:rPr lang="en-US" smtClean="0"/>
              <a:t>10/30/2015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8775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1CCA5A9-6EE0-42A3-8022-51F189B1DDEF}" type="datetime1">
              <a:rPr lang="en-US" smtClean="0"/>
              <a:t>10/30/2015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smtClean="0"/>
              <a:t>1</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32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smtClean="0"/>
              <a:t>1</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8E31009-6D35-4568-86F8-4D5FF0F1FF18}" type="datetime1">
              <a:rPr lang="en-US" smtClean="0"/>
              <a:t>10/30/2015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460108"/>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78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2050779" y="2018513"/>
            <a:ext cx="8090748" cy="1468800"/>
          </a:xfrm>
        </p:spPr>
        <p:txBody>
          <a:bodyPr>
            <a:noAutofit/>
          </a:bodyPr>
          <a:lstStyle/>
          <a:p>
            <a:pPr algn="ctr"/>
            <a:r>
              <a:rPr lang="en-IN" sz="4400" dirty="0">
                <a:latin typeface="AR CENA" panose="02000000000000000000" pitchFamily="2" charset="0"/>
              </a:rPr>
              <a:t/>
            </a:r>
            <a:br>
              <a:rPr lang="en-IN" sz="4400" dirty="0">
                <a:latin typeface="AR CENA" panose="02000000000000000000" pitchFamily="2" charset="0"/>
              </a:rPr>
            </a:br>
            <a:r>
              <a:rPr lang="en-IN" sz="4400" dirty="0" smtClean="0">
                <a:latin typeface="AR CENA" panose="02000000000000000000" pitchFamily="2" charset="0"/>
              </a:rPr>
              <a:t>												</a:t>
            </a:r>
            <a:r>
              <a:rPr lang="en-IN" sz="4400" dirty="0">
                <a:latin typeface="AR CENA" panose="02000000000000000000" pitchFamily="2" charset="0"/>
              </a:rPr>
              <a:t/>
            </a:r>
            <a:br>
              <a:rPr lang="en-IN" sz="4400" dirty="0">
                <a:latin typeface="AR CENA" panose="02000000000000000000" pitchFamily="2" charset="0"/>
              </a:rPr>
            </a:br>
            <a:r>
              <a:rPr lang="en-IN" sz="4400" dirty="0" smtClean="0">
                <a:solidFill>
                  <a:schemeClr val="tx1">
                    <a:lumMod val="95000"/>
                    <a:lumOff val="5000"/>
                  </a:schemeClr>
                </a:solidFill>
                <a:latin typeface="AR CENA" panose="02000000000000000000" pitchFamily="2" charset="0"/>
              </a:rPr>
              <a:t>TWITTER DATA ANALYSIS(EPL): HADOOP2 MAP REDUCE FRAMEWORK</a:t>
            </a:r>
            <a:br>
              <a:rPr lang="en-IN" sz="4400" dirty="0" smtClean="0">
                <a:solidFill>
                  <a:schemeClr val="tx1">
                    <a:lumMod val="95000"/>
                    <a:lumOff val="5000"/>
                  </a:schemeClr>
                </a:solidFill>
                <a:latin typeface="AR CENA" panose="02000000000000000000" pitchFamily="2" charset="0"/>
              </a:rPr>
            </a:br>
            <a:r>
              <a:rPr lang="en-IN" sz="4400" dirty="0">
                <a:solidFill>
                  <a:schemeClr val="tx1">
                    <a:lumMod val="95000"/>
                    <a:lumOff val="5000"/>
                  </a:schemeClr>
                </a:solidFill>
                <a:latin typeface="AR CENA" panose="02000000000000000000" pitchFamily="2" charset="0"/>
              </a:rPr>
              <a:t/>
            </a:r>
            <a:br>
              <a:rPr lang="en-IN" sz="4400" dirty="0">
                <a:solidFill>
                  <a:schemeClr val="tx1">
                    <a:lumMod val="95000"/>
                    <a:lumOff val="5000"/>
                  </a:schemeClr>
                </a:solidFill>
                <a:latin typeface="AR CENA" panose="02000000000000000000" pitchFamily="2" charset="0"/>
              </a:rPr>
            </a:br>
            <a:endParaRPr lang="en-IN" sz="4400" dirty="0">
              <a:solidFill>
                <a:schemeClr val="tx1">
                  <a:lumMod val="95000"/>
                  <a:lumOff val="5000"/>
                </a:schemeClr>
              </a:solidFill>
              <a:latin typeface="AR CENA" panose="02000000000000000000" pitchFamily="2" charset="0"/>
            </a:endParaRPr>
          </a:p>
        </p:txBody>
      </p:sp>
      <p:sp>
        <p:nvSpPr>
          <p:cNvPr id="4" name="Text Placeholder 3"/>
          <p:cNvSpPr>
            <a:spLocks noGrp="1"/>
          </p:cNvSpPr>
          <p:nvPr>
            <p:ph type="body" idx="1"/>
          </p:nvPr>
        </p:nvSpPr>
        <p:spPr>
          <a:xfrm>
            <a:off x="2224098" y="5302637"/>
            <a:ext cx="8825658" cy="860400"/>
          </a:xfrm>
        </p:spPr>
        <p:txBody>
          <a:bodyPr>
            <a:noAutofit/>
          </a:bodyPr>
          <a:lstStyle/>
          <a:p>
            <a:pPr algn="r"/>
            <a:r>
              <a:rPr lang="en-IN" sz="2200" dirty="0" smtClean="0">
                <a:solidFill>
                  <a:schemeClr val="tx1">
                    <a:lumMod val="95000"/>
                    <a:lumOff val="5000"/>
                  </a:schemeClr>
                </a:solidFill>
                <a:latin typeface="Candara" panose="020E0502030303020204" pitchFamily="34" charset="0"/>
                <a:cs typeface="Times New Roman" panose="02020603050405020304" pitchFamily="18" charset="0"/>
              </a:rPr>
              <a:t>Nadeem </a:t>
            </a:r>
            <a:r>
              <a:rPr lang="en-IN" sz="2200" dirty="0" err="1">
                <a:solidFill>
                  <a:schemeClr val="tx1">
                    <a:lumMod val="95000"/>
                    <a:lumOff val="5000"/>
                  </a:schemeClr>
                </a:solidFill>
                <a:latin typeface="Candara" panose="020E0502030303020204" pitchFamily="34" charset="0"/>
                <a:cs typeface="Times New Roman" panose="02020603050405020304" pitchFamily="18" charset="0"/>
              </a:rPr>
              <a:t>Y</a:t>
            </a:r>
            <a:r>
              <a:rPr lang="en-IN" sz="2200" dirty="0" err="1" smtClean="0">
                <a:solidFill>
                  <a:schemeClr val="tx1">
                    <a:lumMod val="95000"/>
                    <a:lumOff val="5000"/>
                  </a:schemeClr>
                </a:solidFill>
                <a:latin typeface="Candara" panose="020E0502030303020204" pitchFamily="34" charset="0"/>
                <a:cs typeface="Times New Roman" panose="02020603050405020304" pitchFamily="18" charset="0"/>
              </a:rPr>
              <a:t>oosuf</a:t>
            </a:r>
            <a:endParaRPr lang="en-IN" sz="2200" dirty="0" smtClean="0">
              <a:solidFill>
                <a:schemeClr val="tx1">
                  <a:lumMod val="95000"/>
                  <a:lumOff val="5000"/>
                </a:schemeClr>
              </a:solidFill>
              <a:latin typeface="Candara" panose="020E0502030303020204" pitchFamily="34" charset="0"/>
              <a:cs typeface="Times New Roman" panose="02020603050405020304" pitchFamily="18" charset="0"/>
            </a:endParaRPr>
          </a:p>
          <a:p>
            <a:pPr algn="r"/>
            <a:r>
              <a:rPr lang="en-IN" sz="2200" dirty="0" err="1" smtClean="0">
                <a:solidFill>
                  <a:schemeClr val="tx1">
                    <a:lumMod val="95000"/>
                    <a:lumOff val="5000"/>
                  </a:schemeClr>
                </a:solidFill>
                <a:latin typeface="Candara" panose="020E0502030303020204" pitchFamily="34" charset="0"/>
                <a:cs typeface="Times New Roman" panose="02020603050405020304" pitchFamily="18" charset="0"/>
              </a:rPr>
              <a:t>Shyam</a:t>
            </a:r>
            <a:r>
              <a:rPr lang="en-IN" sz="2200" dirty="0" smtClean="0">
                <a:solidFill>
                  <a:schemeClr val="tx1">
                    <a:lumMod val="95000"/>
                    <a:lumOff val="5000"/>
                  </a:schemeClr>
                </a:solidFill>
                <a:latin typeface="Candara" panose="020E0502030303020204" pitchFamily="34" charset="0"/>
                <a:cs typeface="Times New Roman" panose="02020603050405020304" pitchFamily="18" charset="0"/>
              </a:rPr>
              <a:t> Nair</a:t>
            </a:r>
          </a:p>
          <a:p>
            <a:pPr algn="r"/>
            <a:r>
              <a:rPr lang="en-IN" sz="2200" dirty="0" smtClean="0">
                <a:solidFill>
                  <a:schemeClr val="tx1">
                    <a:lumMod val="95000"/>
                    <a:lumOff val="5000"/>
                  </a:schemeClr>
                </a:solidFill>
                <a:latin typeface="Candara" panose="020E0502030303020204" pitchFamily="34" charset="0"/>
                <a:cs typeface="Times New Roman" panose="02020603050405020304" pitchFamily="18" charset="0"/>
              </a:rPr>
              <a:t>Umair Akhtar</a:t>
            </a:r>
          </a:p>
        </p:txBody>
      </p:sp>
      <p:sp>
        <p:nvSpPr>
          <p:cNvPr id="5" name="Text Placeholder 3"/>
          <p:cNvSpPr txBox="1">
            <a:spLocks/>
          </p:cNvSpPr>
          <p:nvPr/>
        </p:nvSpPr>
        <p:spPr>
          <a:xfrm>
            <a:off x="1008085" y="5217666"/>
            <a:ext cx="3967584" cy="8604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IN" sz="1800" dirty="0" smtClean="0">
                <a:solidFill>
                  <a:schemeClr val="tx1">
                    <a:lumMod val="95000"/>
                    <a:lumOff val="5000"/>
                  </a:schemeClr>
                </a:solidFill>
                <a:latin typeface="Candara" panose="020E0502030303020204" pitchFamily="34" charset="0"/>
              </a:rPr>
              <a:t>Guide-</a:t>
            </a:r>
            <a:endParaRPr lang="en-IN" sz="2400" dirty="0">
              <a:solidFill>
                <a:schemeClr val="tx1">
                  <a:lumMod val="95000"/>
                  <a:lumOff val="5000"/>
                </a:schemeClr>
              </a:solidFill>
              <a:latin typeface="Candara" panose="020E0502030303020204" pitchFamily="34" charset="0"/>
            </a:endParaRPr>
          </a:p>
          <a:p>
            <a:r>
              <a:rPr lang="en-IN" sz="2200" dirty="0" smtClean="0">
                <a:solidFill>
                  <a:schemeClr val="tx1">
                    <a:lumMod val="95000"/>
                    <a:lumOff val="5000"/>
                  </a:schemeClr>
                </a:solidFill>
                <a:latin typeface="Candara" panose="020E0502030303020204" pitchFamily="34" charset="0"/>
              </a:rPr>
              <a:t>Mr. D.K. </a:t>
            </a:r>
            <a:r>
              <a:rPr lang="en-IN" sz="2200" dirty="0" err="1" smtClean="0">
                <a:solidFill>
                  <a:schemeClr val="tx1">
                    <a:lumMod val="95000"/>
                    <a:lumOff val="5000"/>
                  </a:schemeClr>
                </a:solidFill>
                <a:latin typeface="Candara" panose="020E0502030303020204" pitchFamily="34" charset="0"/>
              </a:rPr>
              <a:t>Chitre</a:t>
            </a:r>
            <a:endParaRPr lang="en-IN" sz="2200" dirty="0" smtClean="0">
              <a:solidFill>
                <a:schemeClr val="tx1">
                  <a:lumMod val="95000"/>
                  <a:lumOff val="5000"/>
                </a:schemeClr>
              </a:solidFill>
              <a:latin typeface="Candara" panose="020E0502030303020204"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993" y="1396440"/>
            <a:ext cx="7257527" cy="4526882"/>
          </a:xfrm>
          <a:prstGeom prst="rect">
            <a:avLst/>
          </a:prstGeom>
          <a:effectLst>
            <a:outerShdw blurRad="63500" sx="110000" sy="110000" algn="ctr" rotWithShape="0">
              <a:prstClr val="black">
                <a:alpha val="40000"/>
              </a:prstClr>
            </a:outerShdw>
          </a:effectLst>
        </p:spPr>
      </p:pic>
    </p:spTree>
    <p:extLst>
      <p:ext uri="{BB962C8B-B14F-4D97-AF65-F5344CB8AC3E}">
        <p14:creationId xmlns:p14="http://schemas.microsoft.com/office/powerpoint/2010/main" val="692519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22" y="446633"/>
            <a:ext cx="10571998" cy="970450"/>
          </a:xfrm>
        </p:spPr>
        <p:txBody>
          <a:bodyPr/>
          <a:lstStyle/>
          <a:p>
            <a:r>
              <a:rPr lang="en-IN" dirty="0" smtClean="0"/>
              <a:t>HDFS ARCHITECTURE</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10</a:t>
            </a:fld>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230" y="13649"/>
            <a:ext cx="6300770" cy="4449170"/>
          </a:xfrm>
          <a:prstGeom prst="rect">
            <a:avLst/>
          </a:prstGeom>
          <a:effectLst>
            <a:outerShdw blurRad="50800" dir="14400000">
              <a:srgbClr val="000000">
                <a:alpha val="40000"/>
              </a:srgbClr>
            </a:outerShdw>
          </a:effectLst>
        </p:spPr>
      </p:pic>
      <p:pic>
        <p:nvPicPr>
          <p:cNvPr id="6" name="Picture 5"/>
          <p:cNvPicPr>
            <a:picLocks noChangeAspect="1"/>
          </p:cNvPicPr>
          <p:nvPr/>
        </p:nvPicPr>
        <p:blipFill>
          <a:blip r:embed="rId3">
            <a:lum/>
          </a:blip>
          <a:stretch>
            <a:fillRect/>
          </a:stretch>
        </p:blipFill>
        <p:spPr>
          <a:xfrm>
            <a:off x="-837852" y="5676825"/>
            <a:ext cx="2479891" cy="1924694"/>
          </a:xfrm>
          <a:prstGeom prst="rect">
            <a:avLst/>
          </a:prstGeom>
        </p:spPr>
      </p:pic>
      <p:sp>
        <p:nvSpPr>
          <p:cNvPr id="7" name="Content Placeholder 2"/>
          <p:cNvSpPr>
            <a:spLocks noGrp="1"/>
          </p:cNvSpPr>
          <p:nvPr>
            <p:ph idx="1"/>
          </p:nvPr>
        </p:nvSpPr>
        <p:spPr>
          <a:xfrm>
            <a:off x="709530" y="2538484"/>
            <a:ext cx="5008882" cy="3753133"/>
          </a:xfrm>
        </p:spPr>
        <p:txBody>
          <a:bodyPr>
            <a:noAutofit/>
          </a:bodyPr>
          <a:lstStyle/>
          <a:p>
            <a:r>
              <a:rPr lang="en-GB" sz="2100" dirty="0"/>
              <a:t>The </a:t>
            </a:r>
            <a:r>
              <a:rPr lang="en-GB" sz="2100" dirty="0" err="1"/>
              <a:t>Hadoop</a:t>
            </a:r>
            <a:r>
              <a:rPr lang="en-GB" sz="2100" dirty="0"/>
              <a:t> distributed file system (HDFS) is a distributed, scalable, and portable file-system written in Java for the </a:t>
            </a:r>
            <a:r>
              <a:rPr lang="en-GB" sz="2100" dirty="0" err="1"/>
              <a:t>Hadoop</a:t>
            </a:r>
            <a:r>
              <a:rPr lang="en-GB" sz="2100" dirty="0"/>
              <a:t> framework</a:t>
            </a:r>
            <a:r>
              <a:rPr lang="en-GB" sz="2100" dirty="0" smtClean="0"/>
              <a:t>.</a:t>
            </a:r>
          </a:p>
          <a:p>
            <a:pPr lvl="0"/>
            <a:r>
              <a:rPr lang="en-US" sz="2100" dirty="0">
                <a:solidFill>
                  <a:srgbClr val="000000"/>
                </a:solidFill>
              </a:rPr>
              <a:t>It has many similarities with existing distributed file systems.</a:t>
            </a:r>
            <a:r>
              <a:rPr lang="en-US" sz="2100" dirty="0"/>
              <a:t> </a:t>
            </a:r>
          </a:p>
          <a:p>
            <a:pPr lvl="0"/>
            <a:r>
              <a:rPr lang="en-US" sz="2100" dirty="0" smtClean="0"/>
              <a:t>Highly supports communication of data. </a:t>
            </a:r>
            <a:r>
              <a:rPr lang="en-US" sz="2100" dirty="0"/>
              <a:t>All HDFS communication protocols are layered on top of the TCP/IP protocol</a:t>
            </a:r>
            <a:r>
              <a:rPr lang="en-US" sz="2100" dirty="0" smtClean="0"/>
              <a:t>.</a:t>
            </a:r>
            <a:endParaRPr lang="en-GB" sz="2100" dirty="0" smtClean="0"/>
          </a:p>
          <a:p>
            <a:r>
              <a:rPr lang="en-US" sz="2100" dirty="0"/>
              <a:t>It stores each file as a sequence of </a:t>
            </a:r>
            <a:r>
              <a:rPr lang="en-US" sz="2100" dirty="0" smtClean="0"/>
              <a:t>blocks. The </a:t>
            </a:r>
            <a:r>
              <a:rPr lang="en-US" sz="2100" dirty="0"/>
              <a:t>blocks of a file are replicated for fault tolerance.</a:t>
            </a:r>
            <a:endParaRPr lang="en-GB" sz="2100" dirty="0" smtClean="0"/>
          </a:p>
        </p:txBody>
      </p:sp>
      <p:sp>
        <p:nvSpPr>
          <p:cNvPr id="9" name="Content Placeholder 2"/>
          <p:cNvSpPr txBox="1">
            <a:spLocks/>
          </p:cNvSpPr>
          <p:nvPr/>
        </p:nvSpPr>
        <p:spPr>
          <a:xfrm>
            <a:off x="5891230" y="4643536"/>
            <a:ext cx="5849255" cy="16480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2100" dirty="0" smtClean="0"/>
              <a:t>Everything about HDFS here! https://hadoop.apache.org/docs/r1.2.1/hdfs_design.html</a:t>
            </a:r>
          </a:p>
          <a:p>
            <a:endParaRPr lang="en-IN" dirty="0"/>
          </a:p>
        </p:txBody>
      </p:sp>
    </p:spTree>
    <p:extLst>
      <p:ext uri="{BB962C8B-B14F-4D97-AF65-F5344CB8AC3E}">
        <p14:creationId xmlns:p14="http://schemas.microsoft.com/office/powerpoint/2010/main" val="662189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MAPREDUCE FRAMEWORK</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11</a:t>
            </a:fld>
            <a:endParaRPr lang="en-US" dirty="0"/>
          </a:p>
        </p:txBody>
      </p:sp>
      <p:pic>
        <p:nvPicPr>
          <p:cNvPr id="5" name="Content Placeholder 4" descr="Screen Shot 2013-03-27 at 8.26.38 AM.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7980" y="1984839"/>
            <a:ext cx="5014020" cy="3788166"/>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327546" y="2222287"/>
            <a:ext cx="6799581" cy="4184200"/>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285750" indent="-285750">
              <a:buFont typeface="Arial" panose="020B0604020202020204" pitchFamily="34" charset="0"/>
              <a:buChar char="•"/>
            </a:pPr>
            <a:r>
              <a:rPr lang="en-IN" sz="2300" dirty="0"/>
              <a:t>The volume of data with the speed it is generated makes it difficult for the current computing infrastructure to handle big data. To overcome this drawback, </a:t>
            </a:r>
            <a:r>
              <a:rPr lang="en-IN" sz="2300" dirty="0" smtClean="0"/>
              <a:t>big </a:t>
            </a:r>
            <a:r>
              <a:rPr lang="en-IN" sz="2300" dirty="0"/>
              <a:t>data processing can be performed through a programming paradigm known as </a:t>
            </a:r>
            <a:r>
              <a:rPr lang="en-IN" sz="2300" dirty="0" smtClean="0"/>
              <a:t>MapReduce.</a:t>
            </a:r>
            <a:endParaRPr lang="en-US" sz="2300" dirty="0"/>
          </a:p>
          <a:p>
            <a:pPr marL="285750" indent="-285750">
              <a:buFont typeface="Arial" panose="020B0604020202020204" pitchFamily="34" charset="0"/>
              <a:buChar char="•"/>
            </a:pPr>
            <a:r>
              <a:rPr lang="en-US" sz="2300" dirty="0" smtClean="0"/>
              <a:t>MapReduce</a:t>
            </a:r>
            <a:r>
              <a:rPr lang="en-US" sz="2300" dirty="0"/>
              <a:t> is a programming model and an associated implementation for processing and generating large data sets with a parallel, distributed algorithm on a cluster</a:t>
            </a:r>
            <a:r>
              <a:rPr lang="en-US" sz="2300" dirty="0" smtClean="0"/>
              <a:t>.</a:t>
            </a:r>
          </a:p>
        </p:txBody>
      </p:sp>
    </p:spTree>
    <p:extLst>
      <p:ext uri="{BB962C8B-B14F-4D97-AF65-F5344CB8AC3E}">
        <p14:creationId xmlns:p14="http://schemas.microsoft.com/office/powerpoint/2010/main" val="2104849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TWITTER API</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751" y="540653"/>
            <a:ext cx="6849431" cy="5620534"/>
          </a:xfrm>
          <a:prstGeom prst="rect">
            <a:avLst/>
          </a:prstGeom>
        </p:spPr>
      </p:pic>
      <p:sp>
        <p:nvSpPr>
          <p:cNvPr id="8" name="Content Placeholder 2"/>
          <p:cNvSpPr txBox="1">
            <a:spLocks/>
          </p:cNvSpPr>
          <p:nvPr/>
        </p:nvSpPr>
        <p:spPr>
          <a:xfrm>
            <a:off x="206249" y="1555847"/>
            <a:ext cx="5498516" cy="565586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2100" dirty="0" smtClean="0"/>
              <a:t>An Application programming </a:t>
            </a:r>
            <a:r>
              <a:rPr lang="en-GB" sz="2100" dirty="0"/>
              <a:t>interface (API) is a set of routines, protocols, and tools for building software </a:t>
            </a:r>
            <a:r>
              <a:rPr lang="en-GB" sz="2100" dirty="0" smtClean="0"/>
              <a:t>applications.</a:t>
            </a:r>
          </a:p>
          <a:p>
            <a:pPr marL="285750" indent="-285750">
              <a:buFont typeface="Arial" panose="020B0604020202020204" pitchFamily="34" charset="0"/>
              <a:buChar char="•"/>
            </a:pPr>
            <a:r>
              <a:rPr lang="en-GB" sz="2100" dirty="0" smtClean="0"/>
              <a:t>A </a:t>
            </a:r>
            <a:r>
              <a:rPr lang="en-GB" sz="2100" dirty="0"/>
              <a:t>good API makes it easier to develop a program by providing all the building blocks. A programmer then puts the blocks together. </a:t>
            </a:r>
            <a:endParaRPr lang="en-GB" sz="2100" dirty="0" smtClean="0"/>
          </a:p>
          <a:p>
            <a:pPr marL="285750" indent="-285750">
              <a:buFont typeface="Arial" panose="020B0604020202020204" pitchFamily="34" charset="0"/>
              <a:buChar char="•"/>
            </a:pPr>
            <a:r>
              <a:rPr lang="en-GB" sz="2100" dirty="0" smtClean="0"/>
              <a:t>How to extract data from Twitter API here: </a:t>
            </a:r>
            <a:endParaRPr lang="en-IN" sz="2100" dirty="0"/>
          </a:p>
        </p:txBody>
      </p:sp>
    </p:spTree>
    <p:extLst>
      <p:ext uri="{BB962C8B-B14F-4D97-AF65-F5344CB8AC3E}">
        <p14:creationId xmlns:p14="http://schemas.microsoft.com/office/powerpoint/2010/main" val="657565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R Language</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13</a:t>
            </a:fld>
            <a:endParaRPr lang="en-US" dirty="0"/>
          </a:p>
        </p:txBody>
      </p:sp>
      <p:pic>
        <p:nvPicPr>
          <p:cNvPr id="3074" name="Picture 2" descr="http://cdn2.hubspot.net/hub/22135/file-360608121-jpg/images/using_r_in_the_pharma_industry_11-resized-600.jpg?t=144552869854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79493" y="0"/>
            <a:ext cx="5712507" cy="36369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fs22.simplicdn.net/ice9/article_detailed_content_img/r-analys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310" y="3636963"/>
            <a:ext cx="5032871" cy="32210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618930" y="2530522"/>
            <a:ext cx="5003947" cy="4634553"/>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2300" dirty="0"/>
              <a:t>R is a programming language and software environment for statistical computing and graphics. </a:t>
            </a:r>
          </a:p>
          <a:p>
            <a:r>
              <a:rPr lang="en-GB" sz="2300" dirty="0"/>
              <a:t>R's popularity has increased substantially in recent years. </a:t>
            </a:r>
            <a:endParaRPr lang="en-GB" sz="2300" dirty="0" smtClean="0"/>
          </a:p>
          <a:p>
            <a:r>
              <a:rPr lang="en-GB" sz="2300" dirty="0" smtClean="0"/>
              <a:t>Verified course to learn </a:t>
            </a:r>
            <a:r>
              <a:rPr lang="en-GB" sz="2300" dirty="0"/>
              <a:t>R Programming: https://</a:t>
            </a:r>
            <a:r>
              <a:rPr lang="en-GB" sz="2300" dirty="0" smtClean="0"/>
              <a:t>courses.edx.org/courses/course-v1:Microsoft+DAT204x+3T2015/info </a:t>
            </a:r>
            <a:br>
              <a:rPr lang="en-GB" sz="2300" dirty="0" smtClean="0"/>
            </a:br>
            <a:endParaRPr lang="en-IN" sz="2300" dirty="0"/>
          </a:p>
          <a:p>
            <a:endParaRPr lang="en-GB" sz="2100" dirty="0" smtClean="0"/>
          </a:p>
          <a:p>
            <a:endParaRPr lang="en-IN" sz="2100" dirty="0"/>
          </a:p>
        </p:txBody>
      </p:sp>
    </p:spTree>
    <p:extLst>
      <p:ext uri="{BB962C8B-B14F-4D97-AF65-F5344CB8AC3E}">
        <p14:creationId xmlns:p14="http://schemas.microsoft.com/office/powerpoint/2010/main" val="3867958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idx="1"/>
          </p:nvPr>
        </p:nvSpPr>
        <p:spPr/>
        <p:txBody>
          <a:bodyPr>
            <a:normAutofit/>
          </a:bodyPr>
          <a:lstStyle/>
          <a:p>
            <a:r>
              <a:rPr lang="en-GB" sz="2100" b="1" cap="all" dirty="0">
                <a:solidFill>
                  <a:schemeClr val="tx1"/>
                </a:solidFill>
              </a:rPr>
              <a:t>PREREQUISITES:</a:t>
            </a:r>
            <a:endParaRPr lang="en-GB" sz="2100" cap="all" dirty="0">
              <a:solidFill>
                <a:schemeClr val="tx1"/>
              </a:solidFill>
            </a:endParaRPr>
          </a:p>
          <a:p>
            <a:r>
              <a:rPr lang="en-GB" sz="2100" dirty="0" err="1" smtClean="0">
                <a:solidFill>
                  <a:schemeClr val="tx1"/>
                </a:solidFill>
              </a:rPr>
              <a:t>Rstudio</a:t>
            </a:r>
            <a:r>
              <a:rPr lang="en-GB" sz="2100" dirty="0" smtClean="0">
                <a:solidFill>
                  <a:schemeClr val="tx1"/>
                </a:solidFill>
              </a:rPr>
              <a:t> version – installed in computer.</a:t>
            </a:r>
            <a:endParaRPr lang="en-GB" sz="2100" dirty="0">
              <a:solidFill>
                <a:schemeClr val="tx1"/>
              </a:solidFill>
            </a:endParaRPr>
          </a:p>
          <a:p>
            <a:r>
              <a:rPr lang="en-GB" sz="2100" dirty="0">
                <a:solidFill>
                  <a:schemeClr val="tx1"/>
                </a:solidFill>
              </a:rPr>
              <a:t>In order to extract tweets, </a:t>
            </a:r>
            <a:r>
              <a:rPr lang="en-GB" sz="2100" dirty="0" smtClean="0">
                <a:solidFill>
                  <a:schemeClr val="tx1"/>
                </a:solidFill>
              </a:rPr>
              <a:t>we </a:t>
            </a:r>
            <a:r>
              <a:rPr lang="en-GB" sz="2100" dirty="0">
                <a:solidFill>
                  <a:schemeClr val="tx1"/>
                </a:solidFill>
              </a:rPr>
              <a:t>will need a Twitter application and hence a Twitter account. </a:t>
            </a:r>
            <a:endParaRPr lang="en-GB" sz="2100" dirty="0" smtClean="0">
              <a:solidFill>
                <a:schemeClr val="tx1"/>
              </a:solidFill>
            </a:endParaRPr>
          </a:p>
          <a:p>
            <a:r>
              <a:rPr lang="en-GB" sz="2100" dirty="0" smtClean="0">
                <a:solidFill>
                  <a:schemeClr val="tx1"/>
                </a:solidFill>
              </a:rPr>
              <a:t>Using the Twitter </a:t>
            </a:r>
            <a:r>
              <a:rPr lang="en-GB" sz="2100" dirty="0">
                <a:solidFill>
                  <a:schemeClr val="tx1"/>
                </a:solidFill>
              </a:rPr>
              <a:t>login ID and </a:t>
            </a:r>
            <a:r>
              <a:rPr lang="en-GB" sz="2100" dirty="0" smtClean="0">
                <a:solidFill>
                  <a:schemeClr val="tx1"/>
                </a:solidFill>
              </a:rPr>
              <a:t>password, sign </a:t>
            </a:r>
            <a:r>
              <a:rPr lang="en-GB" sz="2100" dirty="0">
                <a:solidFill>
                  <a:schemeClr val="tx1"/>
                </a:solidFill>
              </a:rPr>
              <a:t>in at Twitter Developers.</a:t>
            </a:r>
          </a:p>
          <a:p>
            <a:endParaRPr lang="en-IN" sz="2100" dirty="0">
              <a:solidFill>
                <a:schemeClr val="tx1"/>
              </a:solidFill>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294460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pic>
        <p:nvPicPr>
          <p:cNvPr id="1026" name="Picture 2" descr="https://www.credera.com/wp-content/uploads/2014/05/Twitt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218" y="1839349"/>
            <a:ext cx="8373561" cy="43218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smtClean="0"/>
              <a:t>1. To Create Twitter Application</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15</a:t>
            </a:fld>
            <a:endParaRPr lang="en-US" dirty="0"/>
          </a:p>
        </p:txBody>
      </p:sp>
      <p:sp>
        <p:nvSpPr>
          <p:cNvPr id="8" name="Content Placeholder 2"/>
          <p:cNvSpPr>
            <a:spLocks noGrp="1"/>
          </p:cNvSpPr>
          <p:nvPr>
            <p:ph idx="1"/>
          </p:nvPr>
        </p:nvSpPr>
        <p:spPr>
          <a:xfrm>
            <a:off x="3243258" y="2629347"/>
            <a:ext cx="1217906" cy="1037416"/>
          </a:xfrm>
        </p:spPr>
        <p:txBody>
          <a:bodyPr>
            <a:normAutofit/>
          </a:bodyPr>
          <a:lstStyle/>
          <a:p>
            <a:pPr marL="0" indent="0">
              <a:buNone/>
            </a:pPr>
            <a:r>
              <a:rPr lang="en-GB" sz="2000" dirty="0" smtClean="0"/>
              <a:t>a.</a:t>
            </a:r>
            <a:endParaRPr lang="en-IN" sz="2000" dirty="0"/>
          </a:p>
        </p:txBody>
      </p:sp>
    </p:spTree>
    <p:extLst>
      <p:ext uri="{BB962C8B-B14F-4D97-AF65-F5344CB8AC3E}">
        <p14:creationId xmlns:p14="http://schemas.microsoft.com/office/powerpoint/2010/main" val="59971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19954A3-9DFD-4C44-94BA-B95130A3BA1C}" type="slidenum">
              <a:rPr lang="en-US" smtClean="0"/>
              <a:t>16</a:t>
            </a:fld>
            <a:endParaRPr lang="en-US" dirty="0"/>
          </a:p>
        </p:txBody>
      </p:sp>
      <p:pic>
        <p:nvPicPr>
          <p:cNvPr id="2050" name="Picture 2" descr="Twit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08" y="1900636"/>
            <a:ext cx="11014364" cy="547975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p:nvPr>
        </p:nvSpPr>
        <p:spPr>
          <a:xfrm>
            <a:off x="751362" y="280934"/>
            <a:ext cx="11218965" cy="970450"/>
          </a:xfrm>
        </p:spPr>
        <p:txBody>
          <a:bodyPr/>
          <a:lstStyle/>
          <a:p>
            <a:r>
              <a:rPr lang="en-GB" sz="2800" dirty="0" smtClean="0"/>
              <a:t>b. Navigate </a:t>
            </a:r>
            <a:r>
              <a:rPr lang="en-GB" sz="2800" dirty="0"/>
              <a:t>to My Applications in the upper right hand corner.</a:t>
            </a:r>
            <a:endParaRPr lang="en-IN" sz="2800" dirty="0"/>
          </a:p>
        </p:txBody>
      </p:sp>
    </p:spTree>
    <p:extLst>
      <p:ext uri="{BB962C8B-B14F-4D97-AF65-F5344CB8AC3E}">
        <p14:creationId xmlns:p14="http://schemas.microsoft.com/office/powerpoint/2010/main" val="212843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GB" sz="2100" dirty="0"/>
              <a:t>c. </a:t>
            </a:r>
            <a:r>
              <a:rPr lang="en-GB" sz="2100" dirty="0" smtClean="0"/>
              <a:t>Create </a:t>
            </a:r>
            <a:r>
              <a:rPr lang="en-GB" sz="2100" dirty="0"/>
              <a:t>a new application</a:t>
            </a:r>
            <a:r>
              <a:rPr lang="en-GB" sz="2100" dirty="0" smtClean="0"/>
              <a:t>.</a:t>
            </a:r>
          </a:p>
          <a:p>
            <a:pPr marL="0" indent="0">
              <a:buNone/>
            </a:pPr>
            <a:r>
              <a:rPr lang="en-GB" sz="2100" dirty="0"/>
              <a:t>d</a:t>
            </a:r>
            <a:r>
              <a:rPr lang="en-GB" sz="2100" dirty="0" smtClean="0"/>
              <a:t>. Fill </a:t>
            </a:r>
            <a:r>
              <a:rPr lang="en-GB" sz="2100" dirty="0"/>
              <a:t>out the new app form. Names should be unique, i.e., no one else </a:t>
            </a:r>
            <a:r>
              <a:rPr lang="en-GB" sz="2100" dirty="0" smtClean="0"/>
              <a:t> should </a:t>
            </a:r>
            <a:r>
              <a:rPr lang="en-GB" sz="2100" dirty="0"/>
              <a:t>have used this name for their Twitter app. </a:t>
            </a:r>
            <a:endParaRPr lang="en-GB" sz="2100" dirty="0" smtClean="0"/>
          </a:p>
          <a:p>
            <a:pPr marL="0" indent="0">
              <a:buNone/>
            </a:pPr>
            <a:r>
              <a:rPr lang="en-GB" sz="2100" dirty="0"/>
              <a:t> </a:t>
            </a:r>
            <a:r>
              <a:rPr lang="en-GB" sz="2100" dirty="0" smtClean="0"/>
              <a:t>        - Give</a:t>
            </a:r>
            <a:r>
              <a:rPr lang="en-GB" sz="2100" b="1" dirty="0"/>
              <a:t> </a:t>
            </a:r>
            <a:r>
              <a:rPr lang="en-GB" sz="2100" dirty="0"/>
              <a:t>a brief description of the app. </a:t>
            </a:r>
            <a:endParaRPr lang="en-GB" sz="2100" dirty="0" smtClean="0"/>
          </a:p>
          <a:p>
            <a:pPr marL="0" indent="0">
              <a:buNone/>
            </a:pPr>
            <a:r>
              <a:rPr lang="en-GB" sz="2100" dirty="0" smtClean="0"/>
              <a:t>         - You </a:t>
            </a:r>
            <a:r>
              <a:rPr lang="en-GB" sz="2100" dirty="0"/>
              <a:t>can change this later on if needed. Enter</a:t>
            </a:r>
            <a:r>
              <a:rPr lang="en-GB" sz="2100" b="1" dirty="0"/>
              <a:t> </a:t>
            </a:r>
            <a:r>
              <a:rPr lang="en-GB" sz="2100" dirty="0"/>
              <a:t>your website or blog </a:t>
            </a:r>
            <a:r>
              <a:rPr lang="en-GB" sz="2100" dirty="0" smtClean="0"/>
              <a:t>			     address</a:t>
            </a:r>
            <a:r>
              <a:rPr lang="en-GB" sz="2100" dirty="0"/>
              <a:t>.</a:t>
            </a:r>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3137800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18</a:t>
            </a:fld>
            <a:endParaRPr lang="en-US" dirty="0"/>
          </a:p>
        </p:txBody>
      </p:sp>
      <p:pic>
        <p:nvPicPr>
          <p:cNvPr id="3074" name="Picture 2" descr="Twitter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29609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witt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01" y="2859137"/>
            <a:ext cx="10280075" cy="684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3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blip>
          <a:stretch>
            <a:fillRect/>
          </a:stretch>
        </p:blipFill>
        <p:spPr>
          <a:xfrm>
            <a:off x="-837852" y="5676825"/>
            <a:ext cx="2479891" cy="1924694"/>
          </a:xfrm>
          <a:prstGeom prst="rect">
            <a:avLst/>
          </a:prstGeom>
        </p:spPr>
      </p:pic>
      <p:sp>
        <p:nvSpPr>
          <p:cNvPr id="3" name="Content Placeholder 2"/>
          <p:cNvSpPr>
            <a:spLocks noGrp="1"/>
          </p:cNvSpPr>
          <p:nvPr>
            <p:ph idx="1"/>
          </p:nvPr>
        </p:nvSpPr>
        <p:spPr>
          <a:xfrm>
            <a:off x="726476" y="2715491"/>
            <a:ext cx="9670473" cy="2411057"/>
          </a:xfrm>
        </p:spPr>
        <p:txBody>
          <a:bodyPr>
            <a:normAutofit/>
          </a:bodyPr>
          <a:lstStyle/>
          <a:p>
            <a:pPr marL="0" indent="0">
              <a:buNone/>
            </a:pPr>
            <a:r>
              <a:rPr lang="en-GB" sz="2100" dirty="0"/>
              <a:t>e.  Scroll down and click on “Create my access token” button</a:t>
            </a:r>
            <a:r>
              <a:rPr lang="en-GB" sz="2100" dirty="0" smtClean="0"/>
              <a:t>.</a:t>
            </a:r>
          </a:p>
          <a:p>
            <a:pPr marL="0" indent="0">
              <a:buNone/>
            </a:pPr>
            <a:r>
              <a:rPr lang="en-GB" sz="2100" dirty="0"/>
              <a:t>f.  Note the values of consumer key and consumer secret and keep them handy for future use.</a:t>
            </a:r>
            <a:endParaRPr lang="en-IN" sz="2100" dirty="0"/>
          </a:p>
        </p:txBody>
      </p:sp>
      <p:sp>
        <p:nvSpPr>
          <p:cNvPr id="2" name="Slide Number Placeholder 1"/>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3235830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103313" y="2024757"/>
            <a:ext cx="9855420" cy="4561267"/>
          </a:xfrm>
        </p:spPr>
        <p:txBody>
          <a:bodyPr>
            <a:normAutofit/>
          </a:bodyPr>
          <a:lstStyle/>
          <a:p>
            <a:r>
              <a:rPr lang="en-IN" sz="2100" dirty="0" smtClean="0"/>
              <a:t>Consider a day in your life. You have to make many choices like: What should I eat for breakfast? Which route should I take to go to college/work? How can I do my work better? How can I optimize my day? What have others done in similar situations?</a:t>
            </a:r>
          </a:p>
          <a:p>
            <a:r>
              <a:rPr lang="en-IN" sz="2100" dirty="0" smtClean="0"/>
              <a:t>Your choices define your day. Hence you need to make the correct choice. Analysis of the data at hand will help you make the best decision</a:t>
            </a:r>
          </a:p>
          <a:p>
            <a:r>
              <a:rPr lang="en-IN" sz="2100" dirty="0" smtClean="0"/>
              <a:t>Analysis of data uncovers individual characteristics of the subject and these trends and characteristics can be used in all fields of Science</a:t>
            </a:r>
          </a:p>
          <a:p>
            <a:r>
              <a:rPr lang="en-IN" sz="2100" dirty="0" smtClean="0"/>
              <a:t>Similarly, in football, we can find out which is the most popular team, most popular player, etc.</a:t>
            </a:r>
          </a:p>
        </p:txBody>
      </p:sp>
      <p:sp>
        <p:nvSpPr>
          <p:cNvPr id="4" name="Slide Number Placeholder 3"/>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4106711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20</a:t>
            </a:fld>
            <a:endParaRPr lang="en-US" dirty="0"/>
          </a:p>
        </p:txBody>
      </p:sp>
      <p:pic>
        <p:nvPicPr>
          <p:cNvPr id="5" name="Picture 2" descr="https://www.credera.com/wp-content/uploads/2014/05/Twitte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676" y="0"/>
            <a:ext cx="9462655" cy="699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591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1045527" y="765843"/>
            <a:ext cx="10571998" cy="970450"/>
          </a:xfrm>
        </p:spPr>
        <p:txBody>
          <a:bodyPr>
            <a:normAutofit fontScale="90000"/>
          </a:bodyPr>
          <a:lstStyle/>
          <a:p>
            <a:r>
              <a:rPr lang="en-GB" b="1" cap="all" dirty="0"/>
              <a:t>2.  INSTALL AND LOAD R PACKAGES</a:t>
            </a:r>
            <a:r>
              <a:rPr lang="en-GB" cap="all" dirty="0"/>
              <a:t/>
            </a:r>
            <a:br>
              <a:rPr lang="en-GB" cap="all" dirty="0"/>
            </a:br>
            <a:endParaRPr lang="en-IN" dirty="0"/>
          </a:p>
        </p:txBody>
      </p:sp>
      <p:sp>
        <p:nvSpPr>
          <p:cNvPr id="6" name="Rectangle 3"/>
          <p:cNvSpPr>
            <a:spLocks noGrp="1" noChangeArrowheads="1"/>
          </p:cNvSpPr>
          <p:nvPr>
            <p:ph idx="1"/>
          </p:nvPr>
        </p:nvSpPr>
        <p:spPr bwMode="auto">
          <a:xfrm>
            <a:off x="1491857" y="2673225"/>
            <a:ext cx="5687454" cy="23057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smtClean="0">
                <a:ln>
                  <a:noFill/>
                </a:ln>
                <a:solidFill>
                  <a:srgbClr val="333333"/>
                </a:solidFill>
                <a:effectLst/>
                <a:latin typeface="Menlo"/>
              </a:rPr>
              <a:t>install.packages</a:t>
            </a:r>
            <a:r>
              <a:rPr kumimoji="0" lang="en-US" altLang="en-US" sz="3600" b="0" i="0" u="none" strike="noStrike" cap="none" normalizeH="0" baseline="0" dirty="0" smtClean="0">
                <a:ln>
                  <a:noFill/>
                </a:ln>
                <a:solidFill>
                  <a:srgbClr val="333333"/>
                </a:solidFill>
                <a:effectLst/>
                <a:latin typeface="Menlo"/>
              </a:rPr>
              <a:t>("</a:t>
            </a:r>
            <a:r>
              <a:rPr kumimoji="0" lang="en-US" altLang="en-US" sz="3600" b="0" i="0" u="none" strike="noStrike" cap="none" normalizeH="0" baseline="0" dirty="0" err="1" smtClean="0">
                <a:ln>
                  <a:noFill/>
                </a:ln>
                <a:solidFill>
                  <a:srgbClr val="333333"/>
                </a:solidFill>
                <a:effectLst/>
                <a:latin typeface="Menlo"/>
              </a:rPr>
              <a:t>twitteR</a:t>
            </a:r>
            <a:r>
              <a:rPr kumimoji="0" lang="en-US" altLang="en-US" sz="36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smtClean="0">
                <a:ln>
                  <a:noFill/>
                </a:ln>
                <a:solidFill>
                  <a:srgbClr val="333333"/>
                </a:solidFill>
                <a:effectLst/>
                <a:latin typeface="Menlo"/>
              </a:rPr>
              <a:t>install.packages</a:t>
            </a:r>
            <a:r>
              <a:rPr kumimoji="0" lang="en-US" altLang="en-US" sz="3600" b="0" i="0" u="none" strike="noStrike" cap="none" normalizeH="0" baseline="0" dirty="0" smtClean="0">
                <a:ln>
                  <a:noFill/>
                </a:ln>
                <a:solidFill>
                  <a:srgbClr val="333333"/>
                </a:solidFill>
                <a:effectLst/>
                <a:latin typeface="Menlo"/>
              </a:rPr>
              <a:t>("</a:t>
            </a:r>
            <a:r>
              <a:rPr kumimoji="0" lang="en-US" altLang="en-US" sz="3600" b="0" i="0" u="none" strike="noStrike" cap="none" normalizeH="0" baseline="0" dirty="0" err="1" smtClean="0">
                <a:ln>
                  <a:noFill/>
                </a:ln>
                <a:solidFill>
                  <a:srgbClr val="333333"/>
                </a:solidFill>
                <a:effectLst/>
                <a:latin typeface="Menlo"/>
              </a:rPr>
              <a:t>ROAuth</a:t>
            </a:r>
            <a:r>
              <a:rPr kumimoji="0" lang="en-US" altLang="en-US" sz="36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333333"/>
                </a:solidFill>
                <a:effectLst/>
                <a:latin typeface="Menlo"/>
              </a:rPr>
              <a:t>library("</a:t>
            </a:r>
            <a:r>
              <a:rPr kumimoji="0" lang="en-US" altLang="en-US" sz="3600" b="0" i="0" u="none" strike="noStrike" cap="none" normalizeH="0" baseline="0" dirty="0" err="1" smtClean="0">
                <a:ln>
                  <a:noFill/>
                </a:ln>
                <a:solidFill>
                  <a:srgbClr val="333333"/>
                </a:solidFill>
                <a:effectLst/>
                <a:latin typeface="Menlo"/>
              </a:rPr>
              <a:t>twitteR</a:t>
            </a:r>
            <a:r>
              <a:rPr kumimoji="0" lang="en-US" altLang="en-US" sz="36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333333"/>
                </a:solidFill>
                <a:effectLst/>
                <a:latin typeface="Menlo"/>
              </a:rPr>
              <a:t>library("</a:t>
            </a:r>
            <a:r>
              <a:rPr kumimoji="0" lang="en-US" altLang="en-US" sz="3600" b="0" i="0" u="none" strike="noStrike" cap="none" normalizeH="0" baseline="0" dirty="0" err="1" smtClean="0">
                <a:ln>
                  <a:noFill/>
                </a:ln>
                <a:solidFill>
                  <a:srgbClr val="333333"/>
                </a:solidFill>
                <a:effectLst/>
                <a:latin typeface="Menlo"/>
              </a:rPr>
              <a:t>ROAuth</a:t>
            </a:r>
            <a:r>
              <a:rPr kumimoji="0" lang="en-US" altLang="en-US" sz="3600" b="0" i="0" u="none" strike="noStrike" cap="none" normalizeH="0" baseline="0" dirty="0" smtClean="0">
                <a:ln>
                  <a:noFill/>
                </a:ln>
                <a:solidFill>
                  <a:srgbClr val="333333"/>
                </a:solidFill>
                <a:effectLst/>
                <a:latin typeface="Menlo"/>
              </a:rPr>
              <a:t>")</a:t>
            </a:r>
            <a:r>
              <a:rPr kumimoji="0" lang="en-US" altLang="en-US" sz="36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519954A3-9DFD-4C44-94BA-B95130A3BA1C}" type="slidenum">
              <a:rPr lang="en-US" smtClean="0"/>
              <a:t>21</a:t>
            </a:fld>
            <a:endParaRPr lang="en-US" dirty="0"/>
          </a:p>
        </p:txBody>
      </p:sp>
    </p:spTree>
    <p:extLst>
      <p:ext uri="{BB962C8B-B14F-4D97-AF65-F5344CB8AC3E}">
        <p14:creationId xmlns:p14="http://schemas.microsoft.com/office/powerpoint/2010/main" val="3727422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677334" y="751988"/>
            <a:ext cx="10571998" cy="970450"/>
          </a:xfrm>
        </p:spPr>
        <p:txBody>
          <a:bodyPr>
            <a:normAutofit fontScale="90000"/>
          </a:bodyPr>
          <a:lstStyle/>
          <a:p>
            <a:r>
              <a:rPr lang="en-IN" b="1" cap="all" dirty="0"/>
              <a:t>3</a:t>
            </a:r>
            <a:r>
              <a:rPr lang="en-IN" b="1" cap="all" dirty="0" smtClean="0"/>
              <a:t>. </a:t>
            </a:r>
            <a:r>
              <a:rPr lang="en-IN" b="1" cap="all" dirty="0"/>
              <a:t>EXTRACT TWEETS</a:t>
            </a:r>
            <a:r>
              <a:rPr lang="en-IN" cap="all" dirty="0"/>
              <a:t/>
            </a:r>
            <a:br>
              <a:rPr lang="en-IN" cap="all" dirty="0"/>
            </a:br>
            <a:endParaRPr lang="en-IN" dirty="0"/>
          </a:p>
        </p:txBody>
      </p:sp>
      <p:sp>
        <p:nvSpPr>
          <p:cNvPr id="3" name="Content Placeholder 2"/>
          <p:cNvSpPr>
            <a:spLocks noGrp="1"/>
          </p:cNvSpPr>
          <p:nvPr>
            <p:ph idx="1"/>
          </p:nvPr>
        </p:nvSpPr>
        <p:spPr>
          <a:xfrm>
            <a:off x="677334" y="1382667"/>
            <a:ext cx="11063152" cy="3880773"/>
          </a:xfrm>
        </p:spPr>
        <p:txBody>
          <a:bodyPr>
            <a:normAutofit/>
          </a:bodyPr>
          <a:lstStyle/>
          <a:p>
            <a:r>
              <a:rPr lang="en-GB" sz="2100" dirty="0" smtClean="0"/>
              <a:t>Load “twitter </a:t>
            </a:r>
            <a:r>
              <a:rPr lang="en-GB" sz="2100" dirty="0" err="1" smtClean="0"/>
              <a:t>authentication.Rdata</a:t>
            </a:r>
            <a:r>
              <a:rPr lang="en-GB" sz="2100" dirty="0" smtClean="0"/>
              <a:t>” file in your session and run </a:t>
            </a:r>
            <a:r>
              <a:rPr lang="en-GB" sz="2100" dirty="0" err="1" smtClean="0"/>
              <a:t>registerTwitterOAuth</a:t>
            </a:r>
            <a:r>
              <a:rPr lang="en-GB" sz="2100" dirty="0" smtClean="0"/>
              <a:t>. </a:t>
            </a:r>
          </a:p>
          <a:p>
            <a:r>
              <a:rPr lang="en-GB" sz="2100" dirty="0" smtClean="0"/>
              <a:t>This should return “TRUE” indicating that all is good and we can proceed. </a:t>
            </a:r>
          </a:p>
          <a:p>
            <a:r>
              <a:rPr lang="en-GB" sz="2100" dirty="0" smtClean="0"/>
              <a:t>Then we set two variables, one for the search string, which could be a hashtag or user mention, and the second variable is the number of tweets we want to extract for analysis.</a:t>
            </a:r>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22</a:t>
            </a:fld>
            <a:endParaRPr lang="en-US" dirty="0"/>
          </a:p>
        </p:txBody>
      </p:sp>
      <p:sp>
        <p:nvSpPr>
          <p:cNvPr id="4" name="Rectangle 3"/>
          <p:cNvSpPr/>
          <p:nvPr/>
        </p:nvSpPr>
        <p:spPr>
          <a:xfrm>
            <a:off x="1009843" y="4549676"/>
            <a:ext cx="11080122" cy="2308324"/>
          </a:xfrm>
          <a:prstGeom prst="rect">
            <a:avLst/>
          </a:prstGeom>
        </p:spPr>
        <p:txBody>
          <a:bodyPr wrap="square">
            <a:spAutoFit/>
          </a:bodyPr>
          <a:lstStyle/>
          <a:p>
            <a:r>
              <a:rPr lang="en-IN" dirty="0"/>
              <a:t>load("twitter </a:t>
            </a:r>
            <a:r>
              <a:rPr lang="en-IN" dirty="0" err="1"/>
              <a:t>authentication.Rdata</a:t>
            </a:r>
            <a:r>
              <a:rPr lang="en-IN" dirty="0"/>
              <a:t>")</a:t>
            </a:r>
          </a:p>
          <a:p>
            <a:r>
              <a:rPr lang="en-IN" dirty="0" err="1"/>
              <a:t>registerTwitterOAuth</a:t>
            </a:r>
            <a:r>
              <a:rPr lang="en-IN" dirty="0"/>
              <a:t>(cred)</a:t>
            </a:r>
          </a:p>
          <a:p>
            <a:endParaRPr lang="en-IN" dirty="0"/>
          </a:p>
          <a:p>
            <a:r>
              <a:rPr lang="en-IN" dirty="0" err="1"/>
              <a:t>search.string</a:t>
            </a:r>
            <a:r>
              <a:rPr lang="en-IN" dirty="0"/>
              <a:t> &lt;- "#</a:t>
            </a:r>
            <a:r>
              <a:rPr lang="en-IN" dirty="0" err="1"/>
              <a:t>nba</a:t>
            </a:r>
            <a:r>
              <a:rPr lang="en-IN" dirty="0"/>
              <a:t>"</a:t>
            </a:r>
          </a:p>
          <a:p>
            <a:r>
              <a:rPr lang="en-IN" dirty="0" err="1"/>
              <a:t>no.of.tweets</a:t>
            </a:r>
            <a:r>
              <a:rPr lang="en-IN" dirty="0"/>
              <a:t> &lt;- 100</a:t>
            </a:r>
          </a:p>
          <a:p>
            <a:endParaRPr lang="en-IN" dirty="0"/>
          </a:p>
          <a:p>
            <a:r>
              <a:rPr lang="en-IN" dirty="0"/>
              <a:t>tweets &lt;- </a:t>
            </a:r>
            <a:r>
              <a:rPr lang="en-IN" dirty="0" err="1"/>
              <a:t>searchTwitter</a:t>
            </a:r>
            <a:r>
              <a:rPr lang="en-IN" dirty="0"/>
              <a:t>(</a:t>
            </a:r>
            <a:r>
              <a:rPr lang="en-IN" dirty="0" err="1"/>
              <a:t>search.string</a:t>
            </a:r>
            <a:r>
              <a:rPr lang="en-IN" dirty="0"/>
              <a:t>, n=</a:t>
            </a:r>
            <a:r>
              <a:rPr lang="en-IN" dirty="0" err="1"/>
              <a:t>no.of.tweets</a:t>
            </a:r>
            <a:r>
              <a:rPr lang="en-IN" dirty="0"/>
              <a:t>, </a:t>
            </a:r>
            <a:r>
              <a:rPr lang="en-IN" dirty="0" err="1"/>
              <a:t>cainfo</a:t>
            </a:r>
            <a:r>
              <a:rPr lang="en-IN" dirty="0"/>
              <a:t>="</a:t>
            </a:r>
            <a:r>
              <a:rPr lang="en-IN" dirty="0" err="1"/>
              <a:t>cacert.pem</a:t>
            </a:r>
            <a:r>
              <a:rPr lang="en-IN" dirty="0"/>
              <a:t>", </a:t>
            </a:r>
            <a:r>
              <a:rPr lang="en-IN" dirty="0" err="1"/>
              <a:t>lang</a:t>
            </a:r>
            <a:r>
              <a:rPr lang="en-IN" dirty="0"/>
              <a:t>="</a:t>
            </a:r>
            <a:r>
              <a:rPr lang="en-IN" dirty="0" err="1"/>
              <a:t>en</a:t>
            </a:r>
            <a:r>
              <a:rPr lang="en-IN" dirty="0"/>
              <a:t>")</a:t>
            </a:r>
          </a:p>
          <a:p>
            <a:r>
              <a:rPr lang="en-IN" dirty="0"/>
              <a:t>tweets</a:t>
            </a:r>
          </a:p>
        </p:txBody>
      </p:sp>
    </p:spTree>
    <p:extLst>
      <p:ext uri="{BB962C8B-B14F-4D97-AF65-F5344CB8AC3E}">
        <p14:creationId xmlns:p14="http://schemas.microsoft.com/office/powerpoint/2010/main" val="3187173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ord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76"/>
            <a:ext cx="12318825" cy="77372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 y="-401782"/>
            <a:ext cx="3685734" cy="2751087"/>
          </a:xfrm>
        </p:spPr>
        <p:txBody>
          <a:bodyPr/>
          <a:lstStyle/>
          <a:p>
            <a:r>
              <a:rPr lang="en-IN" dirty="0" smtClean="0"/>
              <a:t>For Example NBA(</a:t>
            </a:r>
            <a:r>
              <a:rPr lang="en-IN" dirty="0"/>
              <a:t>National Basketball </a:t>
            </a:r>
            <a:r>
              <a:rPr lang="en-IN" dirty="0" smtClean="0"/>
              <a:t>Association)</a:t>
            </a:r>
          </a:p>
          <a:p>
            <a:r>
              <a:rPr lang="en-IN" dirty="0" smtClean="0"/>
              <a:t>The tags which we might look out for</a:t>
            </a:r>
          </a:p>
          <a:p>
            <a:r>
              <a:rPr lang="en-IN" dirty="0" smtClean="0"/>
              <a:t>The Word cloud of NBA:</a:t>
            </a:r>
            <a:endParaRPr lang="en-IN" dirty="0"/>
          </a:p>
        </p:txBody>
      </p:sp>
      <p:sp>
        <p:nvSpPr>
          <p:cNvPr id="2" name="Slide Number Placeholder 1"/>
          <p:cNvSpPr>
            <a:spLocks noGrp="1"/>
          </p:cNvSpPr>
          <p:nvPr>
            <p:ph type="sldNum" sz="quarter" idx="12"/>
          </p:nvPr>
        </p:nvSpPr>
        <p:spPr/>
        <p:txBody>
          <a:bodyPr/>
          <a:lstStyle/>
          <a:p>
            <a:fld id="{519954A3-9DFD-4C44-94BA-B95130A3BA1C}" type="slidenum">
              <a:rPr lang="en-US" smtClean="0"/>
              <a:t>23</a:t>
            </a:fld>
            <a:endParaRPr lang="en-US" dirty="0"/>
          </a:p>
        </p:txBody>
      </p:sp>
    </p:spTree>
    <p:extLst>
      <p:ext uri="{BB962C8B-B14F-4D97-AF65-F5344CB8AC3E}">
        <p14:creationId xmlns:p14="http://schemas.microsoft.com/office/powerpoint/2010/main" val="3342519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1043094" y="648221"/>
            <a:ext cx="8596668" cy="1320800"/>
          </a:xfrm>
        </p:spPr>
        <p:txBody>
          <a:bodyPr>
            <a:normAutofit/>
          </a:bodyPr>
          <a:lstStyle/>
          <a:p>
            <a:r>
              <a:rPr lang="en-GB" b="1" cap="all" dirty="0"/>
              <a:t>4</a:t>
            </a:r>
            <a:r>
              <a:rPr lang="en-GB" b="1" cap="all" dirty="0" smtClean="0"/>
              <a:t>. </a:t>
            </a:r>
            <a:r>
              <a:rPr lang="en-GB" b="1" cap="all" dirty="0"/>
              <a:t>CLEAN UP TEXT</a:t>
            </a:r>
            <a:r>
              <a:rPr lang="en-GB" cap="all" dirty="0"/>
              <a:t/>
            </a:r>
            <a:br>
              <a:rPr lang="en-GB" cap="all" dirty="0"/>
            </a:br>
            <a:endParaRPr lang="en-IN" dirty="0"/>
          </a:p>
        </p:txBody>
      </p:sp>
      <p:sp>
        <p:nvSpPr>
          <p:cNvPr id="3" name="Content Placeholder 2"/>
          <p:cNvSpPr>
            <a:spLocks noGrp="1"/>
          </p:cNvSpPr>
          <p:nvPr>
            <p:ph idx="1"/>
          </p:nvPr>
        </p:nvSpPr>
        <p:spPr>
          <a:xfrm>
            <a:off x="677334" y="1425498"/>
            <a:ext cx="10942580" cy="3880773"/>
          </a:xfrm>
        </p:spPr>
        <p:txBody>
          <a:bodyPr>
            <a:normAutofit/>
          </a:bodyPr>
          <a:lstStyle/>
          <a:p>
            <a:r>
              <a:rPr lang="en-GB" sz="2100" dirty="0"/>
              <a:t>We have already been authenticated and successfully retrieved the text from the tweets using #</a:t>
            </a:r>
            <a:r>
              <a:rPr lang="en-GB" sz="2100" dirty="0" err="1"/>
              <a:t>nba</a:t>
            </a:r>
            <a:r>
              <a:rPr lang="en-GB" sz="2100" dirty="0"/>
              <a:t>. </a:t>
            </a:r>
            <a:endParaRPr lang="en-GB" sz="2100" dirty="0" smtClean="0"/>
          </a:p>
          <a:p>
            <a:r>
              <a:rPr lang="en-GB" sz="2100" dirty="0" smtClean="0"/>
              <a:t>The </a:t>
            </a:r>
            <a:r>
              <a:rPr lang="en-GB" sz="2100" dirty="0"/>
              <a:t>first step in creating a word cloud is to clean up the text by using lowercase and removing punctuation, usernames, links, etc. </a:t>
            </a:r>
            <a:endParaRPr lang="en-GB" sz="2100" dirty="0" smtClean="0"/>
          </a:p>
          <a:p>
            <a:r>
              <a:rPr lang="en-GB" sz="2100" dirty="0" smtClean="0"/>
              <a:t>We </a:t>
            </a:r>
            <a:r>
              <a:rPr lang="en-GB" sz="2100" dirty="0"/>
              <a:t>are using the function </a:t>
            </a:r>
            <a:r>
              <a:rPr lang="en-GB" sz="2100" dirty="0" err="1"/>
              <a:t>gsub</a:t>
            </a:r>
            <a:r>
              <a:rPr lang="en-GB" sz="2100" dirty="0"/>
              <a:t> to replace unwanted text</a:t>
            </a:r>
            <a:r>
              <a:rPr lang="en-GB" sz="2100" dirty="0" smtClean="0"/>
              <a:t>.</a:t>
            </a:r>
            <a:r>
              <a:rPr lang="en-IN" sz="2400" dirty="0"/>
              <a:t> </a:t>
            </a:r>
            <a:r>
              <a:rPr lang="en-GB" sz="2100" dirty="0"/>
              <a:t/>
            </a:r>
            <a:br>
              <a:rPr lang="en-GB" sz="2100" dirty="0"/>
            </a:br>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24</a:t>
            </a:fld>
            <a:endParaRPr lang="en-US" dirty="0"/>
          </a:p>
        </p:txBody>
      </p:sp>
      <p:sp>
        <p:nvSpPr>
          <p:cNvPr id="4" name="Rectangle 3"/>
          <p:cNvSpPr/>
          <p:nvPr/>
        </p:nvSpPr>
        <p:spPr>
          <a:xfrm>
            <a:off x="874803" y="4346227"/>
            <a:ext cx="4865337" cy="2031325"/>
          </a:xfrm>
          <a:prstGeom prst="rect">
            <a:avLst/>
          </a:prstGeom>
        </p:spPr>
        <p:txBody>
          <a:bodyPr wrap="square">
            <a:spAutoFit/>
          </a:bodyPr>
          <a:lstStyle/>
          <a:p>
            <a:r>
              <a:rPr lang="en-IN" dirty="0"/>
              <a:t>#convert all text to lower case</a:t>
            </a:r>
          </a:p>
          <a:p>
            <a:r>
              <a:rPr lang="en-IN" dirty="0" err="1"/>
              <a:t>tweets.text</a:t>
            </a:r>
            <a:r>
              <a:rPr lang="en-IN" dirty="0"/>
              <a:t> &lt;- </a:t>
            </a:r>
            <a:r>
              <a:rPr lang="en-IN" dirty="0" err="1"/>
              <a:t>tolower</a:t>
            </a:r>
            <a:r>
              <a:rPr lang="en-IN" dirty="0"/>
              <a:t>(</a:t>
            </a:r>
            <a:r>
              <a:rPr lang="en-IN" dirty="0" err="1"/>
              <a:t>tweets.text</a:t>
            </a:r>
            <a:r>
              <a:rPr lang="en-IN" dirty="0"/>
              <a:t>)</a:t>
            </a:r>
          </a:p>
          <a:p>
            <a:endParaRPr lang="en-IN" dirty="0"/>
          </a:p>
          <a:p>
            <a:r>
              <a:rPr lang="en-IN" dirty="0"/>
              <a:t># Replace blank space (“</a:t>
            </a:r>
            <a:r>
              <a:rPr lang="en-IN" dirty="0" err="1"/>
              <a:t>rt</a:t>
            </a:r>
            <a:r>
              <a:rPr lang="en-IN" dirty="0"/>
              <a:t>”)</a:t>
            </a:r>
          </a:p>
          <a:p>
            <a:r>
              <a:rPr lang="en-IN" dirty="0"/>
              <a:t> </a:t>
            </a:r>
            <a:r>
              <a:rPr lang="en-IN" dirty="0" err="1"/>
              <a:t>tweets.text</a:t>
            </a:r>
            <a:r>
              <a:rPr lang="en-IN" dirty="0"/>
              <a:t> &lt;- </a:t>
            </a:r>
            <a:r>
              <a:rPr lang="en-IN" dirty="0" err="1"/>
              <a:t>gsub</a:t>
            </a:r>
            <a:r>
              <a:rPr lang="en-IN" dirty="0"/>
              <a:t>("</a:t>
            </a:r>
            <a:r>
              <a:rPr lang="en-IN" dirty="0" err="1"/>
              <a:t>rt</a:t>
            </a:r>
            <a:r>
              <a:rPr lang="en-IN" dirty="0"/>
              <a:t>", "", </a:t>
            </a:r>
            <a:r>
              <a:rPr lang="en-IN" dirty="0" err="1"/>
              <a:t>tweets.text</a:t>
            </a:r>
            <a:r>
              <a:rPr lang="en-IN" dirty="0"/>
              <a:t>)</a:t>
            </a:r>
          </a:p>
          <a:p>
            <a:endParaRPr lang="en-IN" dirty="0"/>
          </a:p>
          <a:p>
            <a:r>
              <a:rPr lang="en-IN" dirty="0"/>
              <a:t> </a:t>
            </a:r>
          </a:p>
        </p:txBody>
      </p:sp>
      <p:sp>
        <p:nvSpPr>
          <p:cNvPr id="8" name="Rectangle 7"/>
          <p:cNvSpPr/>
          <p:nvPr/>
        </p:nvSpPr>
        <p:spPr>
          <a:xfrm>
            <a:off x="5937608" y="4346227"/>
            <a:ext cx="4865337" cy="3139321"/>
          </a:xfrm>
          <a:prstGeom prst="rect">
            <a:avLst/>
          </a:prstGeom>
        </p:spPr>
        <p:txBody>
          <a:bodyPr wrap="square">
            <a:spAutoFit/>
          </a:bodyPr>
          <a:lstStyle/>
          <a:p>
            <a:r>
              <a:rPr lang="en-IN" dirty="0"/>
              <a:t># Replace @</a:t>
            </a:r>
            <a:r>
              <a:rPr lang="en-IN" dirty="0" err="1"/>
              <a:t>UserName</a:t>
            </a:r>
            <a:endParaRPr lang="en-IN" dirty="0"/>
          </a:p>
          <a:p>
            <a:r>
              <a:rPr lang="en-IN" dirty="0"/>
              <a:t> </a:t>
            </a:r>
            <a:r>
              <a:rPr lang="en-IN" dirty="0" err="1"/>
              <a:t>tweets.text</a:t>
            </a:r>
            <a:r>
              <a:rPr lang="en-IN" dirty="0"/>
              <a:t> &lt;- </a:t>
            </a:r>
            <a:r>
              <a:rPr lang="en-IN" dirty="0" err="1"/>
              <a:t>gsub</a:t>
            </a:r>
            <a:r>
              <a:rPr lang="en-IN" dirty="0"/>
              <a:t>("@\\w+", "", </a:t>
            </a:r>
            <a:r>
              <a:rPr lang="en-IN" dirty="0" err="1"/>
              <a:t>tweets.text</a:t>
            </a:r>
            <a:r>
              <a:rPr lang="en-IN" dirty="0"/>
              <a:t>)</a:t>
            </a:r>
          </a:p>
          <a:p>
            <a:endParaRPr lang="en-IN" dirty="0"/>
          </a:p>
          <a:p>
            <a:r>
              <a:rPr lang="en-IN" dirty="0"/>
              <a:t> # Remove punctuation</a:t>
            </a:r>
          </a:p>
          <a:p>
            <a:r>
              <a:rPr lang="en-IN" dirty="0"/>
              <a:t> </a:t>
            </a:r>
            <a:r>
              <a:rPr lang="en-IN" dirty="0" err="1"/>
              <a:t>tweets.text</a:t>
            </a:r>
            <a:r>
              <a:rPr lang="en-IN" dirty="0"/>
              <a:t> &lt;- </a:t>
            </a:r>
            <a:r>
              <a:rPr lang="en-IN" dirty="0" err="1"/>
              <a:t>gsub</a:t>
            </a:r>
            <a:r>
              <a:rPr lang="en-IN" dirty="0"/>
              <a:t>("[[:</a:t>
            </a:r>
            <a:r>
              <a:rPr lang="en-IN" dirty="0" err="1"/>
              <a:t>punct</a:t>
            </a:r>
            <a:r>
              <a:rPr lang="en-IN" dirty="0"/>
              <a:t>:]]", "", </a:t>
            </a:r>
            <a:r>
              <a:rPr lang="en-IN" dirty="0" err="1"/>
              <a:t>tweets.text</a:t>
            </a:r>
            <a:r>
              <a:rPr lang="en-IN" dirty="0"/>
              <a:t>)</a:t>
            </a:r>
          </a:p>
          <a:p>
            <a:r>
              <a:rPr lang="en-IN" dirty="0"/>
              <a:t>.</a:t>
            </a:r>
          </a:p>
          <a:p>
            <a:r>
              <a:rPr lang="en-IN" dirty="0"/>
              <a:t>.</a:t>
            </a:r>
          </a:p>
          <a:p>
            <a:endParaRPr lang="en-IN" dirty="0"/>
          </a:p>
          <a:p>
            <a:r>
              <a:rPr lang="en-IN" dirty="0"/>
              <a:t> </a:t>
            </a:r>
          </a:p>
        </p:txBody>
      </p:sp>
    </p:spTree>
    <p:extLst>
      <p:ext uri="{BB962C8B-B14F-4D97-AF65-F5344CB8AC3E}">
        <p14:creationId xmlns:p14="http://schemas.microsoft.com/office/powerpoint/2010/main" val="455143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818011" y="716183"/>
            <a:ext cx="8596668" cy="1320800"/>
          </a:xfrm>
        </p:spPr>
        <p:txBody>
          <a:bodyPr>
            <a:normAutofit/>
          </a:bodyPr>
          <a:lstStyle/>
          <a:p>
            <a:r>
              <a:rPr lang="en-GB" b="1" cap="all" dirty="0"/>
              <a:t>5. CREATE THE GRID</a:t>
            </a:r>
            <a:r>
              <a:rPr lang="en-GB" cap="all" dirty="0"/>
              <a:t/>
            </a:r>
            <a:br>
              <a:rPr lang="en-GB" cap="all" dirty="0"/>
            </a:br>
            <a:endParaRPr lang="en-IN" dirty="0"/>
          </a:p>
        </p:txBody>
      </p:sp>
      <p:sp>
        <p:nvSpPr>
          <p:cNvPr id="3" name="Content Placeholder 2"/>
          <p:cNvSpPr>
            <a:spLocks noGrp="1"/>
          </p:cNvSpPr>
          <p:nvPr>
            <p:ph idx="1"/>
          </p:nvPr>
        </p:nvSpPr>
        <p:spPr>
          <a:xfrm>
            <a:off x="508522" y="1793024"/>
            <a:ext cx="10956648" cy="3880773"/>
          </a:xfrm>
        </p:spPr>
        <p:txBody>
          <a:bodyPr>
            <a:normAutofit/>
          </a:bodyPr>
          <a:lstStyle/>
          <a:p>
            <a:r>
              <a:rPr lang="en-GB" sz="2100" dirty="0" smtClean="0"/>
              <a:t>Now </a:t>
            </a:r>
            <a:r>
              <a:rPr lang="en-GB" sz="2100" dirty="0"/>
              <a:t>that we have extracted and scored the tweets for each team, we want to graph the results. Here we will use a line graph to display the results. </a:t>
            </a:r>
            <a:endParaRPr lang="en-GB" sz="2100" dirty="0" smtClean="0"/>
          </a:p>
          <a:p>
            <a:r>
              <a:rPr lang="en-GB" sz="2100" dirty="0" smtClean="0"/>
              <a:t>The </a:t>
            </a:r>
            <a:r>
              <a:rPr lang="en-GB" sz="2100" dirty="0"/>
              <a:t>y-axis displays the average sentiment score of tweets. The x-axis shows the time the tweet was created. </a:t>
            </a:r>
            <a:endParaRPr lang="en-GB" sz="2100" dirty="0" smtClean="0"/>
          </a:p>
          <a:p>
            <a:r>
              <a:rPr lang="en-GB" sz="2100" dirty="0" smtClean="0"/>
              <a:t>The </a:t>
            </a:r>
            <a:r>
              <a:rPr lang="en-GB" sz="2100" dirty="0"/>
              <a:t>two plots are arranged on a grid using the </a:t>
            </a:r>
            <a:r>
              <a:rPr lang="en-GB" sz="2100" dirty="0" err="1"/>
              <a:t>gridExtra</a:t>
            </a:r>
            <a:r>
              <a:rPr lang="en-GB" sz="2100" dirty="0"/>
              <a:t> package. The legend on the side helps map time to game events</a:t>
            </a:r>
          </a:p>
          <a:p>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25</a:t>
            </a:fld>
            <a:endParaRPr lang="en-US" dirty="0"/>
          </a:p>
        </p:txBody>
      </p:sp>
    </p:spTree>
    <p:extLst>
      <p:ext uri="{BB962C8B-B14F-4D97-AF65-F5344CB8AC3E}">
        <p14:creationId xmlns:p14="http://schemas.microsoft.com/office/powerpoint/2010/main" val="2013257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26</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22843638"/>
              </p:ext>
            </p:extLst>
          </p:nvPr>
        </p:nvGraphicFramePr>
        <p:xfrm>
          <a:off x="1088571" y="667657"/>
          <a:ext cx="4310744" cy="6217920"/>
        </p:xfrm>
        <a:graphic>
          <a:graphicData uri="http://schemas.openxmlformats.org/drawingml/2006/table">
            <a:tbl>
              <a:tblPr firstRow="1" bandRow="1">
                <a:tableStyleId>{5C22544A-7EE6-4342-B048-85BDC9FD1C3A}</a:tableStyleId>
              </a:tblPr>
              <a:tblGrid>
                <a:gridCol w="2155372"/>
                <a:gridCol w="2155372"/>
              </a:tblGrid>
              <a:tr h="304800">
                <a:tc>
                  <a:txBody>
                    <a:bodyPr/>
                    <a:lstStyle/>
                    <a:p>
                      <a:r>
                        <a:rPr lang="en-IN" dirty="0" smtClean="0">
                          <a:solidFill>
                            <a:schemeClr val="tx1"/>
                          </a:solidFill>
                        </a:rPr>
                        <a:t>TIME</a:t>
                      </a:r>
                      <a:endParaRPr lang="en-IN" dirty="0">
                        <a:solidFill>
                          <a:schemeClr val="tx1"/>
                        </a:solidFill>
                      </a:endParaRPr>
                    </a:p>
                  </a:txBody>
                  <a:tcPr/>
                </a:tc>
                <a:tc>
                  <a:txBody>
                    <a:bodyPr/>
                    <a:lstStyle/>
                    <a:p>
                      <a:r>
                        <a:rPr lang="en-IN" dirty="0" smtClean="0">
                          <a:solidFill>
                            <a:schemeClr val="tx1"/>
                          </a:solidFill>
                        </a:rPr>
                        <a:t>SCORE</a:t>
                      </a:r>
                      <a:endParaRPr lang="en-IN" dirty="0">
                        <a:solidFill>
                          <a:schemeClr val="tx1"/>
                        </a:solidFill>
                      </a:endParaRPr>
                    </a:p>
                  </a:txBody>
                  <a:tcPr/>
                </a:tc>
              </a:tr>
              <a:tr h="284562">
                <a:tc>
                  <a:txBody>
                    <a:bodyPr/>
                    <a:lstStyle/>
                    <a:p>
                      <a:r>
                        <a:rPr lang="en-IN" dirty="0" smtClean="0">
                          <a:solidFill>
                            <a:schemeClr val="tx1"/>
                          </a:solidFill>
                        </a:rPr>
                        <a:t>20:00</a:t>
                      </a:r>
                      <a:endParaRPr lang="en-IN" dirty="0">
                        <a:solidFill>
                          <a:schemeClr val="tx1"/>
                        </a:solidFill>
                      </a:endParaRPr>
                    </a:p>
                  </a:txBody>
                  <a:tcPr/>
                </a:tc>
                <a:tc>
                  <a:txBody>
                    <a:bodyPr/>
                    <a:lstStyle/>
                    <a:p>
                      <a:r>
                        <a:rPr lang="en-IN" dirty="0" smtClean="0">
                          <a:solidFill>
                            <a:schemeClr val="tx1"/>
                          </a:solidFill>
                        </a:rPr>
                        <a:t>+0.25</a:t>
                      </a:r>
                    </a:p>
                  </a:txBody>
                  <a:tcPr/>
                </a:tc>
              </a:tr>
              <a:tr h="284562">
                <a:tc>
                  <a:txBody>
                    <a:bodyPr/>
                    <a:lstStyle/>
                    <a:p>
                      <a:r>
                        <a:rPr lang="en-IN" dirty="0" smtClean="0">
                          <a:solidFill>
                            <a:schemeClr val="tx1"/>
                          </a:solidFill>
                        </a:rPr>
                        <a:t>20:10</a:t>
                      </a:r>
                      <a:endParaRPr lang="en-IN" dirty="0">
                        <a:solidFill>
                          <a:schemeClr val="tx1"/>
                        </a:solidFill>
                      </a:endParaRPr>
                    </a:p>
                  </a:txBody>
                  <a:tcPr/>
                </a:tc>
                <a:tc>
                  <a:txBody>
                    <a:bodyPr/>
                    <a:lstStyle/>
                    <a:p>
                      <a:r>
                        <a:rPr lang="en-IN" dirty="0" smtClean="0">
                          <a:solidFill>
                            <a:schemeClr val="tx1"/>
                          </a:solidFill>
                        </a:rPr>
                        <a:t>+0.26</a:t>
                      </a:r>
                      <a:endParaRPr lang="en-IN" dirty="0">
                        <a:solidFill>
                          <a:schemeClr val="tx1"/>
                        </a:solidFill>
                      </a:endParaRPr>
                    </a:p>
                  </a:txBody>
                  <a:tcPr/>
                </a:tc>
              </a:tr>
              <a:tr h="284562">
                <a:tc>
                  <a:txBody>
                    <a:bodyPr/>
                    <a:lstStyle/>
                    <a:p>
                      <a:r>
                        <a:rPr lang="en-IN" dirty="0" smtClean="0">
                          <a:solidFill>
                            <a:schemeClr val="tx1"/>
                          </a:solidFill>
                        </a:rPr>
                        <a:t>20:20</a:t>
                      </a:r>
                      <a:endParaRPr lang="en-IN" dirty="0">
                        <a:solidFill>
                          <a:schemeClr val="tx1"/>
                        </a:solidFill>
                      </a:endParaRPr>
                    </a:p>
                  </a:txBody>
                  <a:tcPr/>
                </a:tc>
                <a:tc>
                  <a:txBody>
                    <a:bodyPr/>
                    <a:lstStyle/>
                    <a:p>
                      <a:r>
                        <a:rPr lang="en-IN" dirty="0" smtClean="0">
                          <a:solidFill>
                            <a:schemeClr val="tx1"/>
                          </a:solidFill>
                        </a:rPr>
                        <a:t>+1.3</a:t>
                      </a:r>
                      <a:endParaRPr lang="en-IN" dirty="0">
                        <a:solidFill>
                          <a:schemeClr val="tx1"/>
                        </a:solidFill>
                      </a:endParaRPr>
                    </a:p>
                  </a:txBody>
                  <a:tcPr/>
                </a:tc>
              </a:tr>
              <a:tr h="284562">
                <a:tc>
                  <a:txBody>
                    <a:bodyPr/>
                    <a:lstStyle/>
                    <a:p>
                      <a:r>
                        <a:rPr lang="en-IN" dirty="0" smtClean="0">
                          <a:solidFill>
                            <a:schemeClr val="tx1"/>
                          </a:solidFill>
                        </a:rPr>
                        <a:t>20:30</a:t>
                      </a:r>
                      <a:endParaRPr lang="en-IN" dirty="0">
                        <a:solidFill>
                          <a:schemeClr val="tx1"/>
                        </a:solidFill>
                      </a:endParaRPr>
                    </a:p>
                  </a:txBody>
                  <a:tcPr/>
                </a:tc>
                <a:tc>
                  <a:txBody>
                    <a:bodyPr/>
                    <a:lstStyle/>
                    <a:p>
                      <a:r>
                        <a:rPr lang="en-IN" dirty="0" smtClean="0">
                          <a:solidFill>
                            <a:schemeClr val="tx1"/>
                          </a:solidFill>
                        </a:rPr>
                        <a:t>+0.8</a:t>
                      </a:r>
                      <a:endParaRPr lang="en-IN" dirty="0">
                        <a:solidFill>
                          <a:schemeClr val="tx1"/>
                        </a:solidFill>
                      </a:endParaRPr>
                    </a:p>
                  </a:txBody>
                  <a:tcPr/>
                </a:tc>
              </a:tr>
              <a:tr h="284562">
                <a:tc>
                  <a:txBody>
                    <a:bodyPr/>
                    <a:lstStyle/>
                    <a:p>
                      <a:r>
                        <a:rPr lang="en-IN" dirty="0" smtClean="0">
                          <a:solidFill>
                            <a:schemeClr val="tx1"/>
                          </a:solidFill>
                        </a:rPr>
                        <a:t>20:40</a:t>
                      </a:r>
                      <a:endParaRPr lang="en-IN" dirty="0">
                        <a:solidFill>
                          <a:schemeClr val="tx1"/>
                        </a:solidFill>
                      </a:endParaRPr>
                    </a:p>
                  </a:txBody>
                  <a:tcPr/>
                </a:tc>
                <a:tc>
                  <a:txBody>
                    <a:bodyPr/>
                    <a:lstStyle/>
                    <a:p>
                      <a:r>
                        <a:rPr lang="en-IN" dirty="0" smtClean="0">
                          <a:solidFill>
                            <a:schemeClr val="tx1"/>
                          </a:solidFill>
                        </a:rPr>
                        <a:t>+0.1</a:t>
                      </a:r>
                      <a:endParaRPr lang="en-IN" dirty="0">
                        <a:solidFill>
                          <a:schemeClr val="tx1"/>
                        </a:solidFill>
                      </a:endParaRPr>
                    </a:p>
                  </a:txBody>
                  <a:tcPr/>
                </a:tc>
              </a:tr>
              <a:tr h="284562">
                <a:tc>
                  <a:txBody>
                    <a:bodyPr/>
                    <a:lstStyle/>
                    <a:p>
                      <a:r>
                        <a:rPr lang="en-IN" dirty="0" smtClean="0">
                          <a:solidFill>
                            <a:schemeClr val="tx1"/>
                          </a:solidFill>
                        </a:rPr>
                        <a:t>20:50</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r>
              <a:tr h="284562">
                <a:tc>
                  <a:txBody>
                    <a:bodyPr/>
                    <a:lstStyle/>
                    <a:p>
                      <a:r>
                        <a:rPr lang="en-IN" dirty="0" smtClean="0">
                          <a:solidFill>
                            <a:schemeClr val="tx1"/>
                          </a:solidFill>
                        </a:rPr>
                        <a:t>21:00</a:t>
                      </a:r>
                      <a:endParaRPr lang="en-IN" dirty="0">
                        <a:solidFill>
                          <a:schemeClr val="tx1"/>
                        </a:solidFill>
                      </a:endParaRPr>
                    </a:p>
                  </a:txBody>
                  <a:tcPr/>
                </a:tc>
                <a:tc>
                  <a:txBody>
                    <a:bodyPr/>
                    <a:lstStyle/>
                    <a:p>
                      <a:r>
                        <a:rPr lang="en-IN" dirty="0" smtClean="0">
                          <a:solidFill>
                            <a:schemeClr val="tx1"/>
                          </a:solidFill>
                        </a:rPr>
                        <a:t>+0.1</a:t>
                      </a:r>
                      <a:endParaRPr lang="en-IN" dirty="0">
                        <a:solidFill>
                          <a:schemeClr val="tx1"/>
                        </a:solidFill>
                      </a:endParaRPr>
                    </a:p>
                  </a:txBody>
                  <a:tcPr/>
                </a:tc>
              </a:tr>
              <a:tr h="284562">
                <a:tc>
                  <a:txBody>
                    <a:bodyPr/>
                    <a:lstStyle/>
                    <a:p>
                      <a:r>
                        <a:rPr lang="en-IN" dirty="0" smtClean="0">
                          <a:solidFill>
                            <a:schemeClr val="tx1"/>
                          </a:solidFill>
                        </a:rPr>
                        <a:t>21:10</a:t>
                      </a:r>
                      <a:endParaRPr lang="en-IN" dirty="0">
                        <a:solidFill>
                          <a:schemeClr val="tx1"/>
                        </a:solidFill>
                      </a:endParaRPr>
                    </a:p>
                  </a:txBody>
                  <a:tcPr/>
                </a:tc>
                <a:tc>
                  <a:txBody>
                    <a:bodyPr/>
                    <a:lstStyle/>
                    <a:p>
                      <a:r>
                        <a:rPr lang="en-IN" dirty="0" smtClean="0">
                          <a:solidFill>
                            <a:schemeClr val="tx1"/>
                          </a:solidFill>
                        </a:rPr>
                        <a:t>+0.85</a:t>
                      </a:r>
                      <a:endParaRPr lang="en-IN" dirty="0">
                        <a:solidFill>
                          <a:schemeClr val="tx1"/>
                        </a:solidFill>
                      </a:endParaRPr>
                    </a:p>
                  </a:txBody>
                  <a:tcPr/>
                </a:tc>
              </a:tr>
              <a:tr h="284562">
                <a:tc>
                  <a:txBody>
                    <a:bodyPr/>
                    <a:lstStyle/>
                    <a:p>
                      <a:r>
                        <a:rPr lang="en-IN" dirty="0" smtClean="0">
                          <a:solidFill>
                            <a:schemeClr val="tx1"/>
                          </a:solidFill>
                        </a:rPr>
                        <a:t>21:20</a:t>
                      </a:r>
                      <a:endParaRPr lang="en-IN" dirty="0">
                        <a:solidFill>
                          <a:schemeClr val="tx1"/>
                        </a:solidFill>
                      </a:endParaRPr>
                    </a:p>
                  </a:txBody>
                  <a:tcPr/>
                </a:tc>
                <a:tc>
                  <a:txBody>
                    <a:bodyPr/>
                    <a:lstStyle/>
                    <a:p>
                      <a:r>
                        <a:rPr lang="en-IN" dirty="0" smtClean="0">
                          <a:solidFill>
                            <a:schemeClr val="tx1"/>
                          </a:solidFill>
                        </a:rPr>
                        <a:t>+0.3</a:t>
                      </a:r>
                      <a:endParaRPr lang="en-IN" dirty="0">
                        <a:solidFill>
                          <a:schemeClr val="tx1"/>
                        </a:solidFill>
                      </a:endParaRPr>
                    </a:p>
                  </a:txBody>
                  <a:tcPr/>
                </a:tc>
              </a:tr>
              <a:tr h="284562">
                <a:tc>
                  <a:txBody>
                    <a:bodyPr/>
                    <a:lstStyle/>
                    <a:p>
                      <a:r>
                        <a:rPr lang="en-IN" dirty="0" smtClean="0">
                          <a:solidFill>
                            <a:schemeClr val="tx1"/>
                          </a:solidFill>
                        </a:rPr>
                        <a:t>21:30</a:t>
                      </a:r>
                      <a:endParaRPr lang="en-IN" dirty="0">
                        <a:solidFill>
                          <a:schemeClr val="tx1"/>
                        </a:solidFill>
                      </a:endParaRPr>
                    </a:p>
                  </a:txBody>
                  <a:tcPr/>
                </a:tc>
                <a:tc>
                  <a:txBody>
                    <a:bodyPr/>
                    <a:lstStyle/>
                    <a:p>
                      <a:r>
                        <a:rPr lang="en-IN" dirty="0" smtClean="0">
                          <a:solidFill>
                            <a:schemeClr val="tx1"/>
                          </a:solidFill>
                        </a:rPr>
                        <a:t>+0.25</a:t>
                      </a:r>
                      <a:endParaRPr lang="en-IN" dirty="0">
                        <a:solidFill>
                          <a:schemeClr val="tx1"/>
                        </a:solidFill>
                      </a:endParaRPr>
                    </a:p>
                  </a:txBody>
                  <a:tcPr/>
                </a:tc>
              </a:tr>
              <a:tr h="284562">
                <a:tc>
                  <a:txBody>
                    <a:bodyPr/>
                    <a:lstStyle/>
                    <a:p>
                      <a:r>
                        <a:rPr lang="en-IN" dirty="0" smtClean="0">
                          <a:solidFill>
                            <a:schemeClr val="tx1"/>
                          </a:solidFill>
                        </a:rPr>
                        <a:t>21:30</a:t>
                      </a:r>
                      <a:endParaRPr lang="en-IN" dirty="0">
                        <a:solidFill>
                          <a:schemeClr val="tx1"/>
                        </a:solidFill>
                      </a:endParaRPr>
                    </a:p>
                  </a:txBody>
                  <a:tcPr/>
                </a:tc>
                <a:tc>
                  <a:txBody>
                    <a:bodyPr/>
                    <a:lstStyle/>
                    <a:p>
                      <a:r>
                        <a:rPr lang="en-IN" dirty="0" smtClean="0">
                          <a:solidFill>
                            <a:schemeClr val="tx1"/>
                          </a:solidFill>
                        </a:rPr>
                        <a:t>+1.1</a:t>
                      </a:r>
                      <a:endParaRPr lang="en-IN" dirty="0">
                        <a:solidFill>
                          <a:schemeClr val="tx1"/>
                        </a:solidFill>
                      </a:endParaRPr>
                    </a:p>
                  </a:txBody>
                  <a:tcPr/>
                </a:tc>
              </a:tr>
              <a:tr h="284562">
                <a:tc>
                  <a:txBody>
                    <a:bodyPr/>
                    <a:lstStyle/>
                    <a:p>
                      <a:r>
                        <a:rPr lang="en-IN" dirty="0" smtClean="0">
                          <a:solidFill>
                            <a:schemeClr val="tx1"/>
                          </a:solidFill>
                        </a:rPr>
                        <a:t>21:50</a:t>
                      </a:r>
                      <a:endParaRPr lang="en-IN" dirty="0">
                        <a:solidFill>
                          <a:schemeClr val="tx1"/>
                        </a:solidFill>
                      </a:endParaRPr>
                    </a:p>
                  </a:txBody>
                  <a:tcPr/>
                </a:tc>
                <a:tc>
                  <a:txBody>
                    <a:bodyPr/>
                    <a:lstStyle/>
                    <a:p>
                      <a:r>
                        <a:rPr lang="en-IN" dirty="0" smtClean="0">
                          <a:solidFill>
                            <a:schemeClr val="tx1"/>
                          </a:solidFill>
                        </a:rPr>
                        <a:t>+0.75</a:t>
                      </a:r>
                      <a:endParaRPr lang="en-IN" dirty="0">
                        <a:solidFill>
                          <a:schemeClr val="tx1"/>
                        </a:solidFill>
                      </a:endParaRPr>
                    </a:p>
                  </a:txBody>
                  <a:tcPr/>
                </a:tc>
              </a:tr>
              <a:tr h="284562">
                <a:tc>
                  <a:txBody>
                    <a:bodyPr/>
                    <a:lstStyle/>
                    <a:p>
                      <a:r>
                        <a:rPr lang="en-IN" dirty="0" smtClean="0">
                          <a:solidFill>
                            <a:schemeClr val="tx1"/>
                          </a:solidFill>
                        </a:rPr>
                        <a:t>22:00</a:t>
                      </a:r>
                      <a:endParaRPr lang="en-IN" dirty="0">
                        <a:solidFill>
                          <a:schemeClr val="tx1"/>
                        </a:solidFill>
                      </a:endParaRPr>
                    </a:p>
                  </a:txBody>
                  <a:tcPr/>
                </a:tc>
                <a:tc>
                  <a:txBody>
                    <a:bodyPr/>
                    <a:lstStyle/>
                    <a:p>
                      <a:r>
                        <a:rPr lang="en-IN" dirty="0" smtClean="0">
                          <a:solidFill>
                            <a:schemeClr val="tx1"/>
                          </a:solidFill>
                        </a:rPr>
                        <a:t>+0.8</a:t>
                      </a:r>
                      <a:endParaRPr lang="en-IN" dirty="0">
                        <a:solidFill>
                          <a:schemeClr val="tx1"/>
                        </a:solidFill>
                      </a:endParaRPr>
                    </a:p>
                  </a:txBody>
                  <a:tcPr/>
                </a:tc>
              </a:tr>
              <a:tr h="284562">
                <a:tc>
                  <a:txBody>
                    <a:bodyPr/>
                    <a:lstStyle/>
                    <a:p>
                      <a:r>
                        <a:rPr lang="en-IN" dirty="0" smtClean="0">
                          <a:solidFill>
                            <a:schemeClr val="tx1"/>
                          </a:solidFill>
                        </a:rPr>
                        <a:t>22:10</a:t>
                      </a:r>
                      <a:endParaRPr lang="en-IN" dirty="0">
                        <a:solidFill>
                          <a:schemeClr val="tx1"/>
                        </a:solidFill>
                      </a:endParaRPr>
                    </a:p>
                  </a:txBody>
                  <a:tcPr/>
                </a:tc>
                <a:tc>
                  <a:txBody>
                    <a:bodyPr/>
                    <a:lstStyle/>
                    <a:p>
                      <a:r>
                        <a:rPr lang="en-IN" dirty="0" smtClean="0">
                          <a:solidFill>
                            <a:schemeClr val="tx1"/>
                          </a:solidFill>
                        </a:rPr>
                        <a:t>+0.85</a:t>
                      </a:r>
                      <a:endParaRPr lang="en-IN" dirty="0">
                        <a:solidFill>
                          <a:schemeClr val="tx1"/>
                        </a:solidFill>
                      </a:endParaRPr>
                    </a:p>
                  </a:txBody>
                  <a:tcPr/>
                </a:tc>
              </a:tr>
              <a:tr h="284562">
                <a:tc>
                  <a:txBody>
                    <a:bodyPr/>
                    <a:lstStyle/>
                    <a:p>
                      <a:r>
                        <a:rPr lang="en-IN" dirty="0" smtClean="0">
                          <a:solidFill>
                            <a:schemeClr val="tx1"/>
                          </a:solidFill>
                        </a:rPr>
                        <a:t>22:20</a:t>
                      </a:r>
                      <a:endParaRPr lang="en-IN" dirty="0">
                        <a:solidFill>
                          <a:schemeClr val="tx1"/>
                        </a:solidFill>
                      </a:endParaRPr>
                    </a:p>
                  </a:txBody>
                  <a:tcPr/>
                </a:tc>
                <a:tc>
                  <a:txBody>
                    <a:bodyPr/>
                    <a:lstStyle/>
                    <a:p>
                      <a:r>
                        <a:rPr lang="en-IN" dirty="0" smtClean="0">
                          <a:solidFill>
                            <a:schemeClr val="tx1"/>
                          </a:solidFill>
                        </a:rPr>
                        <a:t>+0.45</a:t>
                      </a:r>
                      <a:endParaRPr lang="en-IN" dirty="0">
                        <a:solidFill>
                          <a:schemeClr val="tx1"/>
                        </a:solidFill>
                      </a:endParaRPr>
                    </a:p>
                  </a:txBody>
                  <a:tcPr/>
                </a:tc>
              </a:tr>
              <a:tr h="284562">
                <a:tc>
                  <a:txBody>
                    <a:bodyPr/>
                    <a:lstStyle/>
                    <a:p>
                      <a:r>
                        <a:rPr lang="en-IN" dirty="0" smtClean="0">
                          <a:solidFill>
                            <a:schemeClr val="tx1"/>
                          </a:solidFill>
                        </a:rPr>
                        <a:t>22:30</a:t>
                      </a:r>
                      <a:endParaRPr lang="en-IN" dirty="0">
                        <a:solidFill>
                          <a:schemeClr val="tx1"/>
                        </a:solidFill>
                      </a:endParaRPr>
                    </a:p>
                  </a:txBody>
                  <a:tcPr/>
                </a:tc>
                <a:tc>
                  <a:txBody>
                    <a:bodyPr/>
                    <a:lstStyle/>
                    <a:p>
                      <a:r>
                        <a:rPr lang="en-IN" dirty="0" smtClean="0">
                          <a:solidFill>
                            <a:schemeClr val="tx1"/>
                          </a:solidFill>
                        </a:rPr>
                        <a:t>+1.5</a:t>
                      </a:r>
                      <a:endParaRPr lang="en-IN" dirty="0">
                        <a:solidFill>
                          <a:schemeClr val="tx1"/>
                        </a:solidFill>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51564157"/>
              </p:ext>
            </p:extLst>
          </p:nvPr>
        </p:nvGraphicFramePr>
        <p:xfrm>
          <a:off x="6807199" y="667657"/>
          <a:ext cx="4688114" cy="6217920"/>
        </p:xfrm>
        <a:graphic>
          <a:graphicData uri="http://schemas.openxmlformats.org/drawingml/2006/table">
            <a:tbl>
              <a:tblPr firstRow="1" bandRow="1">
                <a:tableStyleId>{5C22544A-7EE6-4342-B048-85BDC9FD1C3A}</a:tableStyleId>
              </a:tblPr>
              <a:tblGrid>
                <a:gridCol w="2344057"/>
                <a:gridCol w="2344057"/>
              </a:tblGrid>
              <a:tr h="319314">
                <a:tc>
                  <a:txBody>
                    <a:bodyPr/>
                    <a:lstStyle/>
                    <a:p>
                      <a:r>
                        <a:rPr lang="en-IN" dirty="0" smtClean="0">
                          <a:solidFill>
                            <a:schemeClr val="tx1"/>
                          </a:solidFill>
                        </a:rPr>
                        <a:t>TIME</a:t>
                      </a:r>
                      <a:endParaRPr lang="en-IN" dirty="0">
                        <a:solidFill>
                          <a:schemeClr val="tx1"/>
                        </a:solidFill>
                      </a:endParaRPr>
                    </a:p>
                  </a:txBody>
                  <a:tcPr/>
                </a:tc>
                <a:tc>
                  <a:txBody>
                    <a:bodyPr/>
                    <a:lstStyle/>
                    <a:p>
                      <a:r>
                        <a:rPr lang="en-IN" baseline="0" dirty="0" smtClean="0">
                          <a:solidFill>
                            <a:schemeClr val="tx1"/>
                          </a:solidFill>
                        </a:rPr>
                        <a:t> SCORE</a:t>
                      </a:r>
                      <a:endParaRPr lang="en-IN" dirty="0">
                        <a:solidFill>
                          <a:schemeClr val="tx1"/>
                        </a:solidFill>
                      </a:endParaRPr>
                    </a:p>
                  </a:txBody>
                  <a:tcPr/>
                </a:tc>
              </a:tr>
              <a:tr h="296075">
                <a:tc>
                  <a:txBody>
                    <a:bodyPr/>
                    <a:lstStyle/>
                    <a:p>
                      <a:r>
                        <a:rPr lang="en-IN" dirty="0" smtClean="0">
                          <a:solidFill>
                            <a:schemeClr val="tx1"/>
                          </a:solidFill>
                        </a:rPr>
                        <a:t>20:00</a:t>
                      </a:r>
                      <a:endParaRPr lang="en-IN" dirty="0">
                        <a:solidFill>
                          <a:schemeClr val="tx1"/>
                        </a:solidFill>
                      </a:endParaRPr>
                    </a:p>
                  </a:txBody>
                  <a:tcPr/>
                </a:tc>
                <a:tc>
                  <a:txBody>
                    <a:bodyPr/>
                    <a:lstStyle/>
                    <a:p>
                      <a:r>
                        <a:rPr lang="en-IN" dirty="0" smtClean="0">
                          <a:solidFill>
                            <a:schemeClr val="tx1"/>
                          </a:solidFill>
                        </a:rPr>
                        <a:t>+0.5</a:t>
                      </a:r>
                      <a:endParaRPr lang="en-IN" dirty="0">
                        <a:solidFill>
                          <a:schemeClr val="tx1"/>
                        </a:solidFill>
                      </a:endParaRPr>
                    </a:p>
                  </a:txBody>
                  <a:tcPr/>
                </a:tc>
              </a:tr>
              <a:tr h="296075">
                <a:tc>
                  <a:txBody>
                    <a:bodyPr/>
                    <a:lstStyle/>
                    <a:p>
                      <a:r>
                        <a:rPr lang="en-IN" dirty="0" smtClean="0">
                          <a:solidFill>
                            <a:schemeClr val="tx1"/>
                          </a:solidFill>
                        </a:rPr>
                        <a:t>20:10</a:t>
                      </a:r>
                      <a:endParaRPr lang="en-IN" dirty="0">
                        <a:solidFill>
                          <a:schemeClr val="tx1"/>
                        </a:solidFill>
                      </a:endParaRPr>
                    </a:p>
                  </a:txBody>
                  <a:tcPr/>
                </a:tc>
                <a:tc>
                  <a:txBody>
                    <a:bodyPr/>
                    <a:lstStyle/>
                    <a:p>
                      <a:r>
                        <a:rPr lang="en-IN" dirty="0" smtClean="0">
                          <a:solidFill>
                            <a:schemeClr val="tx1"/>
                          </a:solidFill>
                        </a:rPr>
                        <a:t>+0.1</a:t>
                      </a:r>
                      <a:endParaRPr lang="en-IN" dirty="0">
                        <a:solidFill>
                          <a:schemeClr val="tx1"/>
                        </a:solidFill>
                      </a:endParaRPr>
                    </a:p>
                  </a:txBody>
                  <a:tcPr/>
                </a:tc>
              </a:tr>
              <a:tr h="296075">
                <a:tc>
                  <a:txBody>
                    <a:bodyPr/>
                    <a:lstStyle/>
                    <a:p>
                      <a:r>
                        <a:rPr lang="en-IN" dirty="0" smtClean="0">
                          <a:solidFill>
                            <a:schemeClr val="tx1"/>
                          </a:solidFill>
                        </a:rPr>
                        <a:t>20:20</a:t>
                      </a:r>
                      <a:endParaRPr lang="en-IN" dirty="0">
                        <a:solidFill>
                          <a:schemeClr val="tx1"/>
                        </a:solidFill>
                      </a:endParaRPr>
                    </a:p>
                  </a:txBody>
                  <a:tcPr/>
                </a:tc>
                <a:tc>
                  <a:txBody>
                    <a:bodyPr/>
                    <a:lstStyle/>
                    <a:p>
                      <a:r>
                        <a:rPr lang="en-IN" dirty="0" smtClean="0">
                          <a:solidFill>
                            <a:schemeClr val="tx1"/>
                          </a:solidFill>
                        </a:rPr>
                        <a:t>+1.55</a:t>
                      </a:r>
                      <a:endParaRPr lang="en-IN" dirty="0">
                        <a:solidFill>
                          <a:schemeClr val="tx1"/>
                        </a:solidFill>
                      </a:endParaRPr>
                    </a:p>
                  </a:txBody>
                  <a:tcPr/>
                </a:tc>
              </a:tr>
              <a:tr h="296075">
                <a:tc>
                  <a:txBody>
                    <a:bodyPr/>
                    <a:lstStyle/>
                    <a:p>
                      <a:r>
                        <a:rPr lang="en-IN" dirty="0" smtClean="0">
                          <a:solidFill>
                            <a:schemeClr val="tx1"/>
                          </a:solidFill>
                        </a:rPr>
                        <a:t>20:30</a:t>
                      </a:r>
                      <a:endParaRPr lang="en-IN" dirty="0">
                        <a:solidFill>
                          <a:schemeClr val="tx1"/>
                        </a:solidFill>
                      </a:endParaRPr>
                    </a:p>
                  </a:txBody>
                  <a:tcPr/>
                </a:tc>
                <a:tc>
                  <a:txBody>
                    <a:bodyPr/>
                    <a:lstStyle/>
                    <a:p>
                      <a:r>
                        <a:rPr lang="en-IN" dirty="0" smtClean="0">
                          <a:solidFill>
                            <a:schemeClr val="tx1"/>
                          </a:solidFill>
                        </a:rPr>
                        <a:t>+0.75</a:t>
                      </a:r>
                      <a:endParaRPr lang="en-IN" dirty="0">
                        <a:solidFill>
                          <a:schemeClr val="tx1"/>
                        </a:solidFill>
                      </a:endParaRPr>
                    </a:p>
                  </a:txBody>
                  <a:tcPr/>
                </a:tc>
              </a:tr>
              <a:tr h="296075">
                <a:tc>
                  <a:txBody>
                    <a:bodyPr/>
                    <a:lstStyle/>
                    <a:p>
                      <a:r>
                        <a:rPr lang="en-IN" dirty="0" smtClean="0">
                          <a:solidFill>
                            <a:schemeClr val="tx1"/>
                          </a:solidFill>
                        </a:rPr>
                        <a:t>20:40</a:t>
                      </a:r>
                      <a:endParaRPr lang="en-IN" dirty="0">
                        <a:solidFill>
                          <a:schemeClr val="tx1"/>
                        </a:solidFill>
                      </a:endParaRPr>
                    </a:p>
                  </a:txBody>
                  <a:tcPr/>
                </a:tc>
                <a:tc>
                  <a:txBody>
                    <a:bodyPr/>
                    <a:lstStyle/>
                    <a:p>
                      <a:r>
                        <a:rPr lang="en-IN" dirty="0" smtClean="0">
                          <a:solidFill>
                            <a:schemeClr val="tx1"/>
                          </a:solidFill>
                        </a:rPr>
                        <a:t>+0.6</a:t>
                      </a:r>
                      <a:endParaRPr lang="en-IN" dirty="0">
                        <a:solidFill>
                          <a:schemeClr val="tx1"/>
                        </a:solidFill>
                      </a:endParaRPr>
                    </a:p>
                  </a:txBody>
                  <a:tcPr/>
                </a:tc>
              </a:tr>
              <a:tr h="296075">
                <a:tc>
                  <a:txBody>
                    <a:bodyPr/>
                    <a:lstStyle/>
                    <a:p>
                      <a:r>
                        <a:rPr lang="en-IN" dirty="0" smtClean="0">
                          <a:solidFill>
                            <a:schemeClr val="tx1"/>
                          </a:solidFill>
                        </a:rPr>
                        <a:t>20:50</a:t>
                      </a:r>
                      <a:endParaRPr lang="en-IN" dirty="0">
                        <a:solidFill>
                          <a:schemeClr val="tx1"/>
                        </a:solidFill>
                      </a:endParaRPr>
                    </a:p>
                  </a:txBody>
                  <a:tcPr/>
                </a:tc>
                <a:tc>
                  <a:txBody>
                    <a:bodyPr/>
                    <a:lstStyle/>
                    <a:p>
                      <a:r>
                        <a:rPr lang="en-IN" dirty="0" smtClean="0">
                          <a:solidFill>
                            <a:schemeClr val="tx1"/>
                          </a:solidFill>
                        </a:rPr>
                        <a:t>+0.45</a:t>
                      </a:r>
                      <a:endParaRPr lang="en-IN" dirty="0">
                        <a:solidFill>
                          <a:schemeClr val="tx1"/>
                        </a:solidFill>
                      </a:endParaRPr>
                    </a:p>
                  </a:txBody>
                  <a:tcPr/>
                </a:tc>
              </a:tr>
              <a:tr h="296075">
                <a:tc>
                  <a:txBody>
                    <a:bodyPr/>
                    <a:lstStyle/>
                    <a:p>
                      <a:r>
                        <a:rPr lang="en-IN" dirty="0" smtClean="0">
                          <a:solidFill>
                            <a:schemeClr val="tx1"/>
                          </a:solidFill>
                        </a:rPr>
                        <a:t>21:00</a:t>
                      </a:r>
                      <a:endParaRPr lang="en-IN" dirty="0">
                        <a:solidFill>
                          <a:schemeClr val="tx1"/>
                        </a:solidFill>
                      </a:endParaRPr>
                    </a:p>
                  </a:txBody>
                  <a:tcPr/>
                </a:tc>
                <a:tc>
                  <a:txBody>
                    <a:bodyPr/>
                    <a:lstStyle/>
                    <a:p>
                      <a:r>
                        <a:rPr lang="en-IN" dirty="0" smtClean="0">
                          <a:solidFill>
                            <a:schemeClr val="tx1"/>
                          </a:solidFill>
                        </a:rPr>
                        <a:t>+0.25</a:t>
                      </a:r>
                      <a:endParaRPr lang="en-IN" dirty="0">
                        <a:solidFill>
                          <a:schemeClr val="tx1"/>
                        </a:solidFill>
                      </a:endParaRPr>
                    </a:p>
                  </a:txBody>
                  <a:tcPr/>
                </a:tc>
              </a:tr>
              <a:tr h="296075">
                <a:tc>
                  <a:txBody>
                    <a:bodyPr/>
                    <a:lstStyle/>
                    <a:p>
                      <a:r>
                        <a:rPr lang="en-IN" dirty="0" smtClean="0">
                          <a:solidFill>
                            <a:schemeClr val="tx1"/>
                          </a:solidFill>
                        </a:rPr>
                        <a:t>21:10</a:t>
                      </a:r>
                      <a:endParaRPr lang="en-IN" dirty="0">
                        <a:solidFill>
                          <a:schemeClr val="tx1"/>
                        </a:solidFill>
                      </a:endParaRPr>
                    </a:p>
                  </a:txBody>
                  <a:tcPr/>
                </a:tc>
                <a:tc>
                  <a:txBody>
                    <a:bodyPr/>
                    <a:lstStyle/>
                    <a:p>
                      <a:r>
                        <a:rPr lang="en-IN" dirty="0" smtClean="0">
                          <a:solidFill>
                            <a:schemeClr val="tx1"/>
                          </a:solidFill>
                        </a:rPr>
                        <a:t>-0.2</a:t>
                      </a:r>
                      <a:endParaRPr lang="en-IN" dirty="0">
                        <a:solidFill>
                          <a:schemeClr val="tx1"/>
                        </a:solidFill>
                      </a:endParaRPr>
                    </a:p>
                  </a:txBody>
                  <a:tcPr/>
                </a:tc>
              </a:tr>
              <a:tr h="296075">
                <a:tc>
                  <a:txBody>
                    <a:bodyPr/>
                    <a:lstStyle/>
                    <a:p>
                      <a:r>
                        <a:rPr lang="en-IN" dirty="0" smtClean="0">
                          <a:solidFill>
                            <a:schemeClr val="tx1"/>
                          </a:solidFill>
                        </a:rPr>
                        <a:t>21:20</a:t>
                      </a:r>
                      <a:endParaRPr lang="en-IN" dirty="0">
                        <a:solidFill>
                          <a:schemeClr val="tx1"/>
                        </a:solidFill>
                      </a:endParaRPr>
                    </a:p>
                  </a:txBody>
                  <a:tcPr/>
                </a:tc>
                <a:tc>
                  <a:txBody>
                    <a:bodyPr/>
                    <a:lstStyle/>
                    <a:p>
                      <a:r>
                        <a:rPr lang="en-IN" dirty="0" smtClean="0">
                          <a:solidFill>
                            <a:schemeClr val="tx1"/>
                          </a:solidFill>
                        </a:rPr>
                        <a:t>-0.55</a:t>
                      </a:r>
                      <a:endParaRPr lang="en-IN" dirty="0">
                        <a:solidFill>
                          <a:schemeClr val="tx1"/>
                        </a:solidFill>
                      </a:endParaRPr>
                    </a:p>
                  </a:txBody>
                  <a:tcPr/>
                </a:tc>
              </a:tr>
              <a:tr h="296075">
                <a:tc>
                  <a:txBody>
                    <a:bodyPr/>
                    <a:lstStyle/>
                    <a:p>
                      <a:r>
                        <a:rPr lang="en-IN" dirty="0" smtClean="0">
                          <a:solidFill>
                            <a:schemeClr val="tx1"/>
                          </a:solidFill>
                        </a:rPr>
                        <a:t>21:30</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r>
              <a:tr h="296075">
                <a:tc>
                  <a:txBody>
                    <a:bodyPr/>
                    <a:lstStyle/>
                    <a:p>
                      <a:r>
                        <a:rPr lang="en-IN" dirty="0" smtClean="0">
                          <a:solidFill>
                            <a:schemeClr val="tx1"/>
                          </a:solidFill>
                        </a:rPr>
                        <a:t>21:40</a:t>
                      </a:r>
                      <a:endParaRPr lang="en-IN" dirty="0">
                        <a:solidFill>
                          <a:schemeClr val="tx1"/>
                        </a:solidFill>
                      </a:endParaRPr>
                    </a:p>
                  </a:txBody>
                  <a:tcPr/>
                </a:tc>
                <a:tc>
                  <a:txBody>
                    <a:bodyPr/>
                    <a:lstStyle/>
                    <a:p>
                      <a:r>
                        <a:rPr lang="en-IN" dirty="0" smtClean="0">
                          <a:solidFill>
                            <a:schemeClr val="tx1"/>
                          </a:solidFill>
                        </a:rPr>
                        <a:t>0.15</a:t>
                      </a:r>
                      <a:endParaRPr lang="en-IN" dirty="0">
                        <a:solidFill>
                          <a:schemeClr val="tx1"/>
                        </a:solidFill>
                      </a:endParaRPr>
                    </a:p>
                  </a:txBody>
                  <a:tcPr/>
                </a:tc>
              </a:tr>
              <a:tr h="296075">
                <a:tc>
                  <a:txBody>
                    <a:bodyPr/>
                    <a:lstStyle/>
                    <a:p>
                      <a:r>
                        <a:rPr lang="en-IN" dirty="0" smtClean="0">
                          <a:solidFill>
                            <a:schemeClr val="tx1"/>
                          </a:solidFill>
                        </a:rPr>
                        <a:t>21:50</a:t>
                      </a:r>
                      <a:endParaRPr lang="en-IN" dirty="0">
                        <a:solidFill>
                          <a:schemeClr val="tx1"/>
                        </a:solidFill>
                      </a:endParaRPr>
                    </a:p>
                  </a:txBody>
                  <a:tcPr/>
                </a:tc>
                <a:tc>
                  <a:txBody>
                    <a:bodyPr/>
                    <a:lstStyle/>
                    <a:p>
                      <a:r>
                        <a:rPr lang="en-IN" dirty="0" smtClean="0">
                          <a:solidFill>
                            <a:schemeClr val="tx1"/>
                          </a:solidFill>
                        </a:rPr>
                        <a:t>-0.2</a:t>
                      </a:r>
                      <a:endParaRPr lang="en-IN" dirty="0">
                        <a:solidFill>
                          <a:schemeClr val="tx1"/>
                        </a:solidFill>
                      </a:endParaRPr>
                    </a:p>
                  </a:txBody>
                  <a:tcPr/>
                </a:tc>
              </a:tr>
              <a:tr h="296075">
                <a:tc>
                  <a:txBody>
                    <a:bodyPr/>
                    <a:lstStyle/>
                    <a:p>
                      <a:r>
                        <a:rPr lang="en-IN" dirty="0" smtClean="0">
                          <a:solidFill>
                            <a:schemeClr val="tx1"/>
                          </a:solidFill>
                        </a:rPr>
                        <a:t>22:00</a:t>
                      </a:r>
                      <a:endParaRPr lang="en-IN" dirty="0">
                        <a:solidFill>
                          <a:schemeClr val="tx1"/>
                        </a:solidFill>
                      </a:endParaRPr>
                    </a:p>
                  </a:txBody>
                  <a:tcPr/>
                </a:tc>
                <a:tc>
                  <a:txBody>
                    <a:bodyPr/>
                    <a:lstStyle/>
                    <a:p>
                      <a:r>
                        <a:rPr lang="en-IN" dirty="0" smtClean="0">
                          <a:solidFill>
                            <a:schemeClr val="tx1"/>
                          </a:solidFill>
                        </a:rPr>
                        <a:t>0</a:t>
                      </a:r>
                      <a:endParaRPr lang="en-IN" dirty="0">
                        <a:solidFill>
                          <a:schemeClr val="tx1"/>
                        </a:solidFill>
                      </a:endParaRPr>
                    </a:p>
                  </a:txBody>
                  <a:tcPr/>
                </a:tc>
              </a:tr>
              <a:tr h="296075">
                <a:tc>
                  <a:txBody>
                    <a:bodyPr/>
                    <a:lstStyle/>
                    <a:p>
                      <a:r>
                        <a:rPr lang="en-IN" dirty="0" smtClean="0">
                          <a:solidFill>
                            <a:schemeClr val="tx1"/>
                          </a:solidFill>
                        </a:rPr>
                        <a:t>22:10</a:t>
                      </a:r>
                      <a:endParaRPr lang="en-IN" dirty="0">
                        <a:solidFill>
                          <a:schemeClr val="tx1"/>
                        </a:solidFill>
                      </a:endParaRPr>
                    </a:p>
                  </a:txBody>
                  <a:tcPr/>
                </a:tc>
                <a:tc>
                  <a:txBody>
                    <a:bodyPr/>
                    <a:lstStyle/>
                    <a:p>
                      <a:r>
                        <a:rPr lang="en-IN" dirty="0" smtClean="0">
                          <a:solidFill>
                            <a:schemeClr val="tx1"/>
                          </a:solidFill>
                        </a:rPr>
                        <a:t>-0.25</a:t>
                      </a:r>
                      <a:endParaRPr lang="en-IN" dirty="0">
                        <a:solidFill>
                          <a:schemeClr val="tx1"/>
                        </a:solidFill>
                      </a:endParaRPr>
                    </a:p>
                  </a:txBody>
                  <a:tcPr/>
                </a:tc>
              </a:tr>
              <a:tr h="296075">
                <a:tc>
                  <a:txBody>
                    <a:bodyPr/>
                    <a:lstStyle/>
                    <a:p>
                      <a:r>
                        <a:rPr lang="en-IN" dirty="0" smtClean="0">
                          <a:solidFill>
                            <a:schemeClr val="tx1"/>
                          </a:solidFill>
                        </a:rPr>
                        <a:t>22:20</a:t>
                      </a:r>
                      <a:endParaRPr lang="en-IN" dirty="0">
                        <a:solidFill>
                          <a:schemeClr val="tx1"/>
                        </a:solidFill>
                      </a:endParaRPr>
                    </a:p>
                  </a:txBody>
                  <a:tcPr/>
                </a:tc>
                <a:tc>
                  <a:txBody>
                    <a:bodyPr/>
                    <a:lstStyle/>
                    <a:p>
                      <a:r>
                        <a:rPr lang="en-IN" dirty="0" smtClean="0">
                          <a:solidFill>
                            <a:schemeClr val="tx1"/>
                          </a:solidFill>
                        </a:rPr>
                        <a:t>-0.45</a:t>
                      </a:r>
                      <a:endParaRPr lang="en-IN" dirty="0">
                        <a:solidFill>
                          <a:schemeClr val="tx1"/>
                        </a:solidFill>
                      </a:endParaRPr>
                    </a:p>
                  </a:txBody>
                  <a:tcPr/>
                </a:tc>
              </a:tr>
              <a:tr h="296075">
                <a:tc>
                  <a:txBody>
                    <a:bodyPr/>
                    <a:lstStyle/>
                    <a:p>
                      <a:r>
                        <a:rPr lang="en-IN" dirty="0" smtClean="0">
                          <a:solidFill>
                            <a:schemeClr val="tx1"/>
                          </a:solidFill>
                        </a:rPr>
                        <a:t>22:30</a:t>
                      </a:r>
                      <a:endParaRPr lang="en-IN" dirty="0">
                        <a:solidFill>
                          <a:schemeClr val="tx1"/>
                        </a:solidFill>
                      </a:endParaRPr>
                    </a:p>
                  </a:txBody>
                  <a:tcPr/>
                </a:tc>
                <a:tc>
                  <a:txBody>
                    <a:bodyPr/>
                    <a:lstStyle/>
                    <a:p>
                      <a:r>
                        <a:rPr lang="en-IN" dirty="0" smtClean="0">
                          <a:solidFill>
                            <a:schemeClr val="tx1"/>
                          </a:solidFill>
                        </a:rPr>
                        <a:t>+0.5</a:t>
                      </a:r>
                      <a:endParaRPr lang="en-IN" dirty="0">
                        <a:solidFill>
                          <a:schemeClr val="tx1"/>
                        </a:solidFill>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99879355"/>
              </p:ext>
            </p:extLst>
          </p:nvPr>
        </p:nvGraphicFramePr>
        <p:xfrm>
          <a:off x="1088571" y="275771"/>
          <a:ext cx="4310744" cy="365760"/>
        </p:xfrm>
        <a:graphic>
          <a:graphicData uri="http://schemas.openxmlformats.org/drawingml/2006/table">
            <a:tbl>
              <a:tblPr firstRow="1" bandRow="1">
                <a:tableStyleId>{5C22544A-7EE6-4342-B048-85BDC9FD1C3A}</a:tableStyleId>
              </a:tblPr>
              <a:tblGrid>
                <a:gridCol w="4310744"/>
              </a:tblGrid>
              <a:tr h="333829">
                <a:tc>
                  <a:txBody>
                    <a:bodyPr/>
                    <a:lstStyle/>
                    <a:p>
                      <a:pPr algn="ctr"/>
                      <a:r>
                        <a:rPr lang="en-IN" dirty="0" smtClean="0"/>
                        <a:t>SPURS</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7481369"/>
              </p:ext>
            </p:extLst>
          </p:nvPr>
        </p:nvGraphicFramePr>
        <p:xfrm>
          <a:off x="6807199" y="275771"/>
          <a:ext cx="4688114" cy="365760"/>
        </p:xfrm>
        <a:graphic>
          <a:graphicData uri="http://schemas.openxmlformats.org/drawingml/2006/table">
            <a:tbl>
              <a:tblPr firstRow="1" bandRow="1">
                <a:tableStyleId>{5C22544A-7EE6-4342-B048-85BDC9FD1C3A}</a:tableStyleId>
              </a:tblPr>
              <a:tblGrid>
                <a:gridCol w="4688114"/>
              </a:tblGrid>
              <a:tr h="356837">
                <a:tc>
                  <a:txBody>
                    <a:bodyPr/>
                    <a:lstStyle/>
                    <a:p>
                      <a:pPr algn="ctr"/>
                      <a:r>
                        <a:rPr lang="en-IN" dirty="0" smtClean="0"/>
                        <a:t>OKC THUNDER</a:t>
                      </a:r>
                      <a:endParaRPr lang="en-IN" dirty="0"/>
                    </a:p>
                  </a:txBody>
                  <a:tcPr/>
                </a:tc>
              </a:tr>
            </a:tbl>
          </a:graphicData>
        </a:graphic>
      </p:graphicFrame>
    </p:spTree>
    <p:extLst>
      <p:ext uri="{BB962C8B-B14F-4D97-AF65-F5344CB8AC3E}">
        <p14:creationId xmlns:p14="http://schemas.microsoft.com/office/powerpoint/2010/main" val="793522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27</a:t>
            </a:fld>
            <a:endParaRPr lang="en-US" dirty="0"/>
          </a:p>
        </p:txBody>
      </p:sp>
      <p:pic>
        <p:nvPicPr>
          <p:cNvPr id="5" name="Picture 4"/>
          <p:cNvPicPr>
            <a:picLocks noChangeAspect="1"/>
          </p:cNvPicPr>
          <p:nvPr/>
        </p:nvPicPr>
        <p:blipFill>
          <a:blip r:embed="rId2"/>
          <a:stretch>
            <a:fillRect/>
          </a:stretch>
        </p:blipFill>
        <p:spPr>
          <a:xfrm>
            <a:off x="0" y="812727"/>
            <a:ext cx="12216747" cy="5708073"/>
          </a:xfrm>
          <a:prstGeom prst="rect">
            <a:avLst/>
          </a:prstGeom>
        </p:spPr>
      </p:pic>
    </p:spTree>
    <p:extLst>
      <p:ext uri="{BB962C8B-B14F-4D97-AF65-F5344CB8AC3E}">
        <p14:creationId xmlns:p14="http://schemas.microsoft.com/office/powerpoint/2010/main" val="19912400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595448" y="241731"/>
            <a:ext cx="8596668" cy="1320800"/>
          </a:xfrm>
        </p:spPr>
        <p:txBody>
          <a:bodyPr>
            <a:normAutofit/>
          </a:bodyPr>
          <a:lstStyle/>
          <a:p>
            <a:r>
              <a:rPr lang="en-IN" dirty="0" smtClean="0"/>
              <a:t>Code for Previous Graph Presentation</a:t>
            </a:r>
            <a:endParaRPr lang="en-IN" dirty="0"/>
          </a:p>
        </p:txBody>
      </p:sp>
      <p:sp>
        <p:nvSpPr>
          <p:cNvPr id="3" name="Slide Number Placeholder 2"/>
          <p:cNvSpPr>
            <a:spLocks noGrp="1"/>
          </p:cNvSpPr>
          <p:nvPr>
            <p:ph type="sldNum" sz="quarter" idx="12"/>
          </p:nvPr>
        </p:nvSpPr>
        <p:spPr/>
        <p:txBody>
          <a:bodyPr/>
          <a:lstStyle/>
          <a:p>
            <a:fld id="{519954A3-9DFD-4C44-94BA-B95130A3BA1C}" type="slidenum">
              <a:rPr lang="en-US" smtClean="0"/>
              <a:t>28</a:t>
            </a:fld>
            <a:endParaRPr lang="en-US" dirty="0"/>
          </a:p>
        </p:txBody>
      </p:sp>
      <p:sp>
        <p:nvSpPr>
          <p:cNvPr id="5" name="Rectangle 4"/>
          <p:cNvSpPr/>
          <p:nvPr/>
        </p:nvSpPr>
        <p:spPr>
          <a:xfrm>
            <a:off x="262939" y="2436169"/>
            <a:ext cx="11145038" cy="3970318"/>
          </a:xfrm>
          <a:prstGeom prst="rect">
            <a:avLst/>
          </a:prstGeom>
        </p:spPr>
        <p:txBody>
          <a:bodyPr wrap="square">
            <a:spAutoFit/>
          </a:bodyPr>
          <a:lstStyle/>
          <a:p>
            <a:r>
              <a:rPr lang="en-IN" dirty="0" smtClean="0"/>
              <a:t>#plot by time and average score</a:t>
            </a:r>
          </a:p>
          <a:p>
            <a:r>
              <a:rPr lang="en-IN" dirty="0" err="1" smtClean="0"/>
              <a:t>plot.OKCThunder</a:t>
            </a:r>
            <a:r>
              <a:rPr lang="en-IN" dirty="0" smtClean="0"/>
              <a:t> &lt;- </a:t>
            </a:r>
            <a:r>
              <a:rPr lang="en-IN" dirty="0" err="1" smtClean="0"/>
              <a:t>ggplot</a:t>
            </a:r>
            <a:r>
              <a:rPr lang="en-IN" dirty="0" smtClean="0"/>
              <a:t>(</a:t>
            </a:r>
            <a:r>
              <a:rPr lang="en-IN" dirty="0" err="1" smtClean="0"/>
              <a:t>OKCThunder.summary</a:t>
            </a:r>
            <a:r>
              <a:rPr lang="en-IN" dirty="0" smtClean="0"/>
              <a:t>, </a:t>
            </a:r>
            <a:r>
              <a:rPr lang="en-IN" dirty="0" err="1" smtClean="0"/>
              <a:t>aes</a:t>
            </a:r>
            <a:r>
              <a:rPr lang="en-IN" dirty="0" smtClean="0"/>
              <a:t>(x=created, y=</a:t>
            </a:r>
            <a:r>
              <a:rPr lang="en-IN" dirty="0" err="1" smtClean="0"/>
              <a:t>avg</a:t>
            </a:r>
            <a:r>
              <a:rPr lang="en-IN" dirty="0" smtClean="0"/>
              <a:t>))+ </a:t>
            </a:r>
            <a:r>
              <a:rPr lang="en-IN" dirty="0" err="1" smtClean="0"/>
              <a:t>geom_line</a:t>
            </a:r>
            <a:r>
              <a:rPr lang="en-IN" dirty="0" smtClean="0"/>
              <a:t>(</a:t>
            </a:r>
            <a:r>
              <a:rPr lang="en-IN" dirty="0" err="1" smtClean="0"/>
              <a:t>color</a:t>
            </a:r>
            <a:r>
              <a:rPr lang="en-IN" dirty="0" smtClean="0"/>
              <a:t>='blue')+ </a:t>
            </a:r>
            <a:r>
              <a:rPr lang="en-IN" dirty="0" err="1" smtClean="0"/>
              <a:t>scale_x_datetime</a:t>
            </a:r>
            <a:r>
              <a:rPr lang="en-IN" dirty="0" smtClean="0"/>
              <a:t>(limits = c(</a:t>
            </a:r>
            <a:r>
              <a:rPr lang="en-IN" dirty="0" err="1" smtClean="0"/>
              <a:t>as.POSIXct</a:t>
            </a:r>
            <a:r>
              <a:rPr lang="en-IN" dirty="0" smtClean="0"/>
              <a:t>(</a:t>
            </a:r>
            <a:r>
              <a:rPr lang="en-IN" dirty="0" err="1" smtClean="0"/>
              <a:t>strptime</a:t>
            </a:r>
            <a:r>
              <a:rPr lang="en-IN" dirty="0" smtClean="0"/>
              <a:t>("2014-05-22 20:00", "%Y-%m-%d %H:%M")), </a:t>
            </a:r>
            <a:r>
              <a:rPr lang="en-IN" dirty="0" err="1" smtClean="0"/>
              <a:t>as.POSIXct</a:t>
            </a:r>
            <a:r>
              <a:rPr lang="en-IN" dirty="0" smtClean="0"/>
              <a:t>(</a:t>
            </a:r>
            <a:r>
              <a:rPr lang="en-IN" dirty="0" err="1" smtClean="0"/>
              <a:t>strptime</a:t>
            </a:r>
            <a:r>
              <a:rPr lang="en-IN" dirty="0" smtClean="0"/>
              <a:t>("2014-05-22 22:30", "%Y-%m-%d %H:%M")))) + labs(title = "OKC Thunder", x = "Time", y = "Average Sentiment Score") + </a:t>
            </a:r>
            <a:r>
              <a:rPr lang="en-IN" dirty="0" err="1" smtClean="0"/>
              <a:t>ylim</a:t>
            </a:r>
            <a:r>
              <a:rPr lang="en-IN" dirty="0" smtClean="0"/>
              <a:t>(-1, 2) +</a:t>
            </a:r>
            <a:r>
              <a:rPr lang="en-IN" dirty="0" err="1" smtClean="0"/>
              <a:t>theme_bw</a:t>
            </a:r>
            <a:r>
              <a:rPr lang="en-IN" dirty="0" smtClean="0"/>
              <a:t>()</a:t>
            </a:r>
          </a:p>
          <a:p>
            <a:endParaRPr lang="en-IN" dirty="0" smtClean="0"/>
          </a:p>
          <a:p>
            <a:r>
              <a:rPr lang="en-IN" dirty="0" err="1" smtClean="0"/>
              <a:t>plot.Spurs</a:t>
            </a:r>
            <a:r>
              <a:rPr lang="en-IN" dirty="0" smtClean="0"/>
              <a:t> &lt;- </a:t>
            </a:r>
            <a:r>
              <a:rPr lang="en-IN" dirty="0" err="1" smtClean="0"/>
              <a:t>ggplot</a:t>
            </a:r>
            <a:r>
              <a:rPr lang="en-IN" dirty="0" smtClean="0"/>
              <a:t>(</a:t>
            </a:r>
            <a:r>
              <a:rPr lang="en-IN" dirty="0" err="1" smtClean="0"/>
              <a:t>Spurs.summary</a:t>
            </a:r>
            <a:r>
              <a:rPr lang="en-IN" dirty="0" smtClean="0"/>
              <a:t>, </a:t>
            </a:r>
            <a:r>
              <a:rPr lang="en-IN" dirty="0" err="1" smtClean="0"/>
              <a:t>aes</a:t>
            </a:r>
            <a:r>
              <a:rPr lang="en-IN" dirty="0" smtClean="0"/>
              <a:t>(x=created, y=</a:t>
            </a:r>
            <a:r>
              <a:rPr lang="en-IN" dirty="0" err="1" smtClean="0"/>
              <a:t>avg</a:t>
            </a:r>
            <a:r>
              <a:rPr lang="en-IN" dirty="0" smtClean="0"/>
              <a:t>))+ </a:t>
            </a:r>
            <a:r>
              <a:rPr lang="en-IN" dirty="0" err="1" smtClean="0"/>
              <a:t>geom_line</a:t>
            </a:r>
            <a:r>
              <a:rPr lang="en-IN" dirty="0" smtClean="0"/>
              <a:t>(</a:t>
            </a:r>
            <a:r>
              <a:rPr lang="en-IN" dirty="0" err="1" smtClean="0"/>
              <a:t>color</a:t>
            </a:r>
            <a:r>
              <a:rPr lang="en-IN" dirty="0" smtClean="0"/>
              <a:t>='</a:t>
            </a:r>
            <a:r>
              <a:rPr lang="en-IN" dirty="0" err="1" smtClean="0"/>
              <a:t>slategray</a:t>
            </a:r>
            <a:r>
              <a:rPr lang="en-IN" dirty="0" smtClean="0"/>
              <a:t>')+ </a:t>
            </a:r>
            <a:r>
              <a:rPr lang="en-IN" dirty="0" err="1" smtClean="0"/>
              <a:t>scale_x_datetime</a:t>
            </a:r>
            <a:r>
              <a:rPr lang="en-IN" dirty="0" smtClean="0"/>
              <a:t>(limits = c(</a:t>
            </a:r>
            <a:r>
              <a:rPr lang="en-IN" dirty="0" err="1" smtClean="0"/>
              <a:t>as.POSIXct</a:t>
            </a:r>
            <a:r>
              <a:rPr lang="en-IN" dirty="0" smtClean="0"/>
              <a:t>(</a:t>
            </a:r>
            <a:r>
              <a:rPr lang="en-IN" dirty="0" err="1" smtClean="0"/>
              <a:t>strptime</a:t>
            </a:r>
            <a:r>
              <a:rPr lang="en-IN" dirty="0" smtClean="0"/>
              <a:t>("2014-05-22 20:00", "%Y-%m-%d %H:%M")), </a:t>
            </a:r>
            <a:r>
              <a:rPr lang="en-IN" dirty="0" err="1" smtClean="0"/>
              <a:t>as.POSIXct</a:t>
            </a:r>
            <a:r>
              <a:rPr lang="en-IN" dirty="0" smtClean="0"/>
              <a:t>(</a:t>
            </a:r>
            <a:r>
              <a:rPr lang="en-IN" dirty="0" err="1" smtClean="0"/>
              <a:t>strptime</a:t>
            </a:r>
            <a:r>
              <a:rPr lang="en-IN" dirty="0" smtClean="0"/>
              <a:t>("2014-05-22 22:30", "%Y-%m-%d %H:%M")))) + labs(title = "Spurs", x = "Time", y = "Average Sentiment Score") + </a:t>
            </a:r>
            <a:r>
              <a:rPr lang="en-IN" dirty="0" err="1" smtClean="0"/>
              <a:t>ylim</a:t>
            </a:r>
            <a:r>
              <a:rPr lang="en-IN" dirty="0" smtClean="0"/>
              <a:t>(-1, 2) + </a:t>
            </a:r>
            <a:r>
              <a:rPr lang="en-IN" dirty="0" err="1" smtClean="0"/>
              <a:t>theme_bw</a:t>
            </a:r>
            <a:r>
              <a:rPr lang="en-IN" dirty="0" smtClean="0"/>
              <a:t>()</a:t>
            </a:r>
          </a:p>
          <a:p>
            <a:endParaRPr lang="en-IN" dirty="0" smtClean="0"/>
          </a:p>
          <a:p>
            <a:r>
              <a:rPr lang="en-IN" dirty="0" smtClean="0"/>
              <a:t>#create legend for grid</a:t>
            </a:r>
          </a:p>
          <a:p>
            <a:r>
              <a:rPr lang="en-IN" dirty="0" err="1" smtClean="0"/>
              <a:t>legendtable</a:t>
            </a:r>
            <a:r>
              <a:rPr lang="en-IN" dirty="0" smtClean="0"/>
              <a:t> &lt;- </a:t>
            </a:r>
            <a:r>
              <a:rPr lang="en-IN" dirty="0" err="1" smtClean="0"/>
              <a:t>data.frame</a:t>
            </a:r>
            <a:r>
              <a:rPr lang="en-IN" dirty="0" smtClean="0"/>
              <a:t>(Time = c('20:00', '21:10', '21:30', '22:30'), Event = c("Tip </a:t>
            </a:r>
            <a:r>
              <a:rPr lang="en-IN" dirty="0" err="1" smtClean="0"/>
              <a:t>Off","Half</a:t>
            </a:r>
            <a:r>
              <a:rPr lang="en-IN" dirty="0" smtClean="0"/>
              <a:t> Time", "Third </a:t>
            </a:r>
            <a:r>
              <a:rPr lang="en-IN" dirty="0" err="1" smtClean="0"/>
              <a:t>Quarter","Final</a:t>
            </a:r>
            <a:r>
              <a:rPr lang="en-IN" dirty="0" smtClean="0"/>
              <a:t> Buzzer"))</a:t>
            </a:r>
            <a:endParaRPr lang="en-IN" dirty="0"/>
          </a:p>
        </p:txBody>
      </p:sp>
    </p:spTree>
    <p:extLst>
      <p:ext uri="{BB962C8B-B14F-4D97-AF65-F5344CB8AC3E}">
        <p14:creationId xmlns:p14="http://schemas.microsoft.com/office/powerpoint/2010/main" val="414440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The Dashboard</a:t>
            </a:r>
            <a:endParaRPr lang="en-IN" dirty="0"/>
          </a:p>
        </p:txBody>
      </p:sp>
      <p:sp>
        <p:nvSpPr>
          <p:cNvPr id="3" name="Content Placeholder 2"/>
          <p:cNvSpPr>
            <a:spLocks noGrp="1"/>
          </p:cNvSpPr>
          <p:nvPr>
            <p:ph idx="1"/>
          </p:nvPr>
        </p:nvSpPr>
        <p:spPr/>
        <p:txBody>
          <a:bodyPr/>
          <a:lstStyle/>
          <a:p>
            <a:r>
              <a:rPr lang="en-IN" dirty="0" smtClean="0"/>
              <a:t>So, now comes the part of displaying the data. What all is included in our dashboard?</a:t>
            </a:r>
          </a:p>
          <a:p>
            <a:pPr>
              <a:buFont typeface="Arial" panose="020B0604020202020204" pitchFamily="34" charset="0"/>
              <a:buChar char="•"/>
            </a:pPr>
            <a:r>
              <a:rPr lang="en-IN" dirty="0" smtClean="0"/>
              <a:t>Top teams of English Premier League</a:t>
            </a:r>
          </a:p>
          <a:p>
            <a:pPr>
              <a:buFont typeface="Arial" panose="020B0604020202020204" pitchFamily="34" charset="0"/>
              <a:buChar char="•"/>
            </a:pPr>
            <a:r>
              <a:rPr lang="en-IN" dirty="0" smtClean="0"/>
              <a:t>Their popularity based on the social network hashtags</a:t>
            </a:r>
          </a:p>
          <a:p>
            <a:pPr>
              <a:buFont typeface="Arial" panose="020B0604020202020204" pitchFamily="34" charset="0"/>
              <a:buChar char="•"/>
            </a:pPr>
            <a:r>
              <a:rPr lang="en-IN" dirty="0" smtClean="0"/>
              <a:t>Stats of teams during a period</a:t>
            </a:r>
          </a:p>
          <a:p>
            <a:pPr>
              <a:buFont typeface="Arial" panose="020B0604020202020204" pitchFamily="34" charset="0"/>
              <a:buChar char="•"/>
            </a:pPr>
            <a:r>
              <a:rPr lang="en-IN" dirty="0" smtClean="0"/>
              <a:t>Stats of players during the same period</a:t>
            </a:r>
          </a:p>
          <a:p>
            <a:pPr>
              <a:buFont typeface="Arial" panose="020B0604020202020204" pitchFamily="34" charset="0"/>
              <a:buChar char="•"/>
            </a:pPr>
            <a:r>
              <a:rPr lang="en-IN" dirty="0" smtClean="0"/>
              <a:t>.</a:t>
            </a:r>
          </a:p>
          <a:p>
            <a:pPr>
              <a:buFont typeface="Arial" panose="020B0604020202020204" pitchFamily="34" charset="0"/>
              <a:buChar char="•"/>
            </a:pPr>
            <a:r>
              <a:rPr lang="en-IN" dirty="0" smtClean="0"/>
              <a:t>.</a:t>
            </a:r>
          </a:p>
          <a:p>
            <a:pPr>
              <a:buFont typeface="Arial" panose="020B0604020202020204" pitchFamily="34" charset="0"/>
              <a:buChar char="•"/>
            </a:pPr>
            <a:r>
              <a:rPr lang="en-IN" dirty="0"/>
              <a:t>.</a:t>
            </a:r>
            <a:endParaRPr lang="en-IN" dirty="0" smtClean="0"/>
          </a:p>
          <a:p>
            <a:pPr>
              <a:buFont typeface="Arial" panose="020B0604020202020204" pitchFamily="34" charset="0"/>
              <a:buChar char="•"/>
            </a:pP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29</a:t>
            </a:fld>
            <a:endParaRPr lang="en-US" dirty="0"/>
          </a:p>
        </p:txBody>
      </p:sp>
    </p:spTree>
    <p:extLst>
      <p:ext uri="{BB962C8B-B14F-4D97-AF65-F5344CB8AC3E}">
        <p14:creationId xmlns:p14="http://schemas.microsoft.com/office/powerpoint/2010/main" val="9249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816856" y="0"/>
            <a:ext cx="8596668" cy="1320800"/>
          </a:xfrm>
        </p:spPr>
        <p:txBody>
          <a:bodyPr/>
          <a:lstStyle/>
          <a:p>
            <a:r>
              <a:rPr lang="en-IN" dirty="0" smtClean="0">
                <a:solidFill>
                  <a:schemeClr val="bg1"/>
                </a:solidFill>
              </a:rPr>
              <a:t>PROBLEM DEFINITION</a:t>
            </a:r>
            <a:endParaRPr lang="en-IN" dirty="0">
              <a:solidFill>
                <a:schemeClr val="bg1"/>
              </a:solidFill>
            </a:endParaRPr>
          </a:p>
        </p:txBody>
      </p:sp>
      <p:sp>
        <p:nvSpPr>
          <p:cNvPr id="3" name="Content Placeholder 2"/>
          <p:cNvSpPr>
            <a:spLocks noGrp="1"/>
          </p:cNvSpPr>
          <p:nvPr>
            <p:ph idx="1"/>
          </p:nvPr>
        </p:nvSpPr>
        <p:spPr>
          <a:xfrm>
            <a:off x="678310" y="2392182"/>
            <a:ext cx="10322412" cy="3880773"/>
          </a:xfrm>
        </p:spPr>
        <p:txBody>
          <a:bodyPr>
            <a:noAutofit/>
          </a:bodyPr>
          <a:lstStyle/>
          <a:p>
            <a:pPr marL="0" indent="0">
              <a:buNone/>
            </a:pPr>
            <a:r>
              <a:rPr lang="en-IN" sz="2100" b="1" dirty="0" smtClean="0"/>
              <a:t>PROBLEM</a:t>
            </a:r>
          </a:p>
          <a:p>
            <a:r>
              <a:rPr lang="en-IN" sz="2100" dirty="0" smtClean="0"/>
              <a:t>In order to analyse data, we need to choose the site from where we collect data. </a:t>
            </a:r>
          </a:p>
          <a:p>
            <a:r>
              <a:rPr lang="en-IN" sz="2100" dirty="0" smtClean="0"/>
              <a:t>Social media sites contain a lot of data in the form of tweets and hashtags. Another added advantage of social media sites is that they encompass the people’s sentiment and their thoughts</a:t>
            </a:r>
          </a:p>
          <a:p>
            <a:pPr marL="0" indent="0">
              <a:buNone/>
            </a:pPr>
            <a:r>
              <a:rPr lang="en-IN" sz="2100" b="1" dirty="0" smtClean="0"/>
              <a:t>SOLUTION</a:t>
            </a:r>
          </a:p>
          <a:p>
            <a:r>
              <a:rPr lang="en-IN" sz="2100" dirty="0" smtClean="0"/>
              <a:t>So our project, Twitter Data Analysis (EPL) will statistically represent, in the form of graphs, the most popular teams, the trending topics and the recent tweets by most popular users. </a:t>
            </a:r>
          </a:p>
          <a:p>
            <a:r>
              <a:rPr lang="en-IN" sz="2100" dirty="0" smtClean="0"/>
              <a:t>Representing data in the correct form is of utmost importance as we want even the common layman to understand. </a:t>
            </a:r>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3333391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781864" y="813593"/>
            <a:ext cx="10571998" cy="970450"/>
          </a:xfrm>
        </p:spPr>
        <p:txBody>
          <a:bodyPr>
            <a:normAutofit fontScale="90000"/>
          </a:bodyPr>
          <a:lstStyle/>
          <a:p>
            <a:r>
              <a:rPr lang="en-GB" dirty="0"/>
              <a:t>Amount of data collected and details </a:t>
            </a:r>
            <a:br>
              <a:rPr lang="en-GB" dirty="0"/>
            </a:br>
            <a:endParaRPr lang="en-IN" dirty="0"/>
          </a:p>
        </p:txBody>
      </p:sp>
      <p:sp>
        <p:nvSpPr>
          <p:cNvPr id="3" name="Content Placeholder 2"/>
          <p:cNvSpPr>
            <a:spLocks noGrp="1"/>
          </p:cNvSpPr>
          <p:nvPr>
            <p:ph idx="1"/>
          </p:nvPr>
        </p:nvSpPr>
        <p:spPr>
          <a:xfrm>
            <a:off x="358396" y="1627700"/>
            <a:ext cx="6717654" cy="4110963"/>
          </a:xfrm>
        </p:spPr>
        <p:txBody>
          <a:bodyPr>
            <a:normAutofit/>
          </a:bodyPr>
          <a:lstStyle/>
          <a:p>
            <a:endParaRPr lang="en-IN" sz="2100" dirty="0"/>
          </a:p>
          <a:p>
            <a:endParaRPr lang="en-IN" sz="2100" dirty="0"/>
          </a:p>
          <a:p>
            <a:r>
              <a:rPr lang="en-GB" sz="2100" dirty="0"/>
              <a:t>1. Data is collected for different ranges of dates (day-range , week-range) </a:t>
            </a:r>
          </a:p>
          <a:p>
            <a:r>
              <a:rPr lang="en-GB" sz="2100" dirty="0"/>
              <a:t>2. Total of 300 MB data is collected over the period from 17th April to 26th April. </a:t>
            </a:r>
          </a:p>
          <a:p>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30</a:t>
            </a:fld>
            <a:endParaRPr lang="en-US" dirty="0"/>
          </a:p>
        </p:txBody>
      </p:sp>
      <p:pic>
        <p:nvPicPr>
          <p:cNvPr id="4" name="Picture 3"/>
          <p:cNvPicPr>
            <a:picLocks noChangeAspect="1"/>
          </p:cNvPicPr>
          <p:nvPr/>
        </p:nvPicPr>
        <p:blipFill>
          <a:blip r:embed="rId3"/>
          <a:stretch>
            <a:fillRect/>
          </a:stretch>
        </p:blipFill>
        <p:spPr>
          <a:xfrm>
            <a:off x="7076050" y="2258287"/>
            <a:ext cx="4807158" cy="4148199"/>
          </a:xfrm>
          <a:prstGeom prst="rect">
            <a:avLst/>
          </a:prstGeom>
        </p:spPr>
      </p:pic>
    </p:spTree>
    <p:extLst>
      <p:ext uri="{BB962C8B-B14F-4D97-AF65-F5344CB8AC3E}">
        <p14:creationId xmlns:p14="http://schemas.microsoft.com/office/powerpoint/2010/main" val="28334526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4975668" y="419895"/>
            <a:ext cx="4298334" cy="1320800"/>
          </a:xfrm>
        </p:spPr>
        <p:txBody>
          <a:bodyPr>
            <a:normAutofit/>
          </a:bodyPr>
          <a:lstStyle/>
          <a:p>
            <a:r>
              <a:rPr lang="en-IN" sz="2800" dirty="0" smtClean="0">
                <a:solidFill>
                  <a:schemeClr val="tx1"/>
                </a:solidFill>
              </a:rPr>
              <a:t>Stats of Teams during period 19Apr to 25 Apr</a:t>
            </a:r>
            <a:endParaRPr lang="en-IN" sz="2800" dirty="0">
              <a:solidFill>
                <a:schemeClr val="tx1"/>
              </a:solidFill>
            </a:endParaRPr>
          </a:p>
        </p:txBody>
      </p:sp>
      <p:sp>
        <p:nvSpPr>
          <p:cNvPr id="3" name="Content Placeholder 2"/>
          <p:cNvSpPr>
            <a:spLocks noGrp="1"/>
          </p:cNvSpPr>
          <p:nvPr>
            <p:ph idx="1"/>
          </p:nvPr>
        </p:nvSpPr>
        <p:spPr/>
        <p:txBody>
          <a:bodyPr/>
          <a:lstStyle/>
          <a:p>
            <a:endParaRPr lang="en-IN" dirty="0"/>
          </a:p>
        </p:txBody>
      </p:sp>
      <p:sp>
        <p:nvSpPr>
          <p:cNvPr id="7" name="Slide Number Placeholder 6"/>
          <p:cNvSpPr>
            <a:spLocks noGrp="1"/>
          </p:cNvSpPr>
          <p:nvPr>
            <p:ph type="sldNum" sz="quarter" idx="12"/>
          </p:nvPr>
        </p:nvSpPr>
        <p:spPr/>
        <p:txBody>
          <a:bodyPr/>
          <a:lstStyle/>
          <a:p>
            <a:fld id="{519954A3-9DFD-4C44-94BA-B95130A3BA1C}" type="slidenum">
              <a:rPr lang="en-US" smtClean="0"/>
              <a:t>31</a:t>
            </a:fld>
            <a:endParaRPr lang="en-US" dirty="0"/>
          </a:p>
        </p:txBody>
      </p:sp>
      <p:pic>
        <p:nvPicPr>
          <p:cNvPr id="4" name="Picture 3"/>
          <p:cNvPicPr>
            <a:picLocks noChangeAspect="1"/>
          </p:cNvPicPr>
          <p:nvPr/>
        </p:nvPicPr>
        <p:blipFill>
          <a:blip r:embed="rId3"/>
          <a:stretch>
            <a:fillRect/>
          </a:stretch>
        </p:blipFill>
        <p:spPr>
          <a:xfrm>
            <a:off x="0" y="1"/>
            <a:ext cx="4722125" cy="3860656"/>
          </a:xfrm>
          <a:prstGeom prst="rect">
            <a:avLst/>
          </a:prstGeom>
        </p:spPr>
      </p:pic>
      <p:pic>
        <p:nvPicPr>
          <p:cNvPr id="5" name="Picture 4"/>
          <p:cNvPicPr>
            <a:picLocks noChangeAspect="1"/>
          </p:cNvPicPr>
          <p:nvPr/>
        </p:nvPicPr>
        <p:blipFill>
          <a:blip r:embed="rId4"/>
          <a:stretch>
            <a:fillRect/>
          </a:stretch>
        </p:blipFill>
        <p:spPr>
          <a:xfrm>
            <a:off x="6172415" y="2702256"/>
            <a:ext cx="6019585" cy="4155743"/>
          </a:xfrm>
          <a:prstGeom prst="rect">
            <a:avLst/>
          </a:prstGeom>
        </p:spPr>
      </p:pic>
      <p:sp>
        <p:nvSpPr>
          <p:cNvPr id="6" name="Title 1"/>
          <p:cNvSpPr txBox="1">
            <a:spLocks/>
          </p:cNvSpPr>
          <p:nvPr/>
        </p:nvSpPr>
        <p:spPr>
          <a:xfrm>
            <a:off x="1770290" y="4780127"/>
            <a:ext cx="429833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rPr>
              <a:t>Players Stats for the same period</a:t>
            </a:r>
            <a:endParaRPr lang="en-IN" sz="2800" b="1" dirty="0">
              <a:solidFill>
                <a:schemeClr val="tx1"/>
              </a:solidFill>
            </a:endParaRPr>
          </a:p>
        </p:txBody>
      </p:sp>
    </p:spTree>
    <p:extLst>
      <p:ext uri="{BB962C8B-B14F-4D97-AF65-F5344CB8AC3E}">
        <p14:creationId xmlns:p14="http://schemas.microsoft.com/office/powerpoint/2010/main" val="937743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5390866" y="683551"/>
            <a:ext cx="3883136" cy="1320800"/>
          </a:xfrm>
        </p:spPr>
        <p:txBody>
          <a:bodyPr>
            <a:noAutofit/>
          </a:bodyPr>
          <a:lstStyle/>
          <a:p>
            <a:r>
              <a:rPr lang="en-IN" sz="2800" dirty="0" smtClean="0">
                <a:solidFill>
                  <a:schemeClr val="tx1"/>
                </a:solidFill>
              </a:rPr>
              <a:t>Pie chart displaying hash tags </a:t>
            </a:r>
            <a:r>
              <a:rPr lang="en-IN" sz="2800" dirty="0" err="1" smtClean="0">
                <a:solidFill>
                  <a:schemeClr val="tx1"/>
                </a:solidFill>
              </a:rPr>
              <a:t>occureances</a:t>
            </a:r>
            <a:endParaRPr lang="en-IN" sz="2800" dirty="0">
              <a:solidFill>
                <a:schemeClr val="tx1"/>
              </a:solidFill>
            </a:endParaRPr>
          </a:p>
        </p:txBody>
      </p:sp>
      <p:sp>
        <p:nvSpPr>
          <p:cNvPr id="3" name="Content Placeholder 2"/>
          <p:cNvSpPr>
            <a:spLocks noGrp="1"/>
          </p:cNvSpPr>
          <p:nvPr>
            <p:ph idx="1"/>
          </p:nvPr>
        </p:nvSpPr>
        <p:spPr/>
        <p:txBody>
          <a:bodyPr/>
          <a:lstStyle/>
          <a:p>
            <a:endParaRPr lang="en-IN"/>
          </a:p>
        </p:txBody>
      </p:sp>
      <p:sp>
        <p:nvSpPr>
          <p:cNvPr id="7" name="Slide Number Placeholder 6"/>
          <p:cNvSpPr>
            <a:spLocks noGrp="1"/>
          </p:cNvSpPr>
          <p:nvPr>
            <p:ph type="sldNum" sz="quarter" idx="12"/>
          </p:nvPr>
        </p:nvSpPr>
        <p:spPr/>
        <p:txBody>
          <a:bodyPr/>
          <a:lstStyle/>
          <a:p>
            <a:fld id="{519954A3-9DFD-4C44-94BA-B95130A3BA1C}" type="slidenum">
              <a:rPr lang="en-US" smtClean="0"/>
              <a:t>32</a:t>
            </a:fld>
            <a:endParaRPr lang="en-US" dirty="0"/>
          </a:p>
        </p:txBody>
      </p:sp>
      <p:pic>
        <p:nvPicPr>
          <p:cNvPr id="4" name="Picture 3"/>
          <p:cNvPicPr>
            <a:picLocks noChangeAspect="1"/>
          </p:cNvPicPr>
          <p:nvPr/>
        </p:nvPicPr>
        <p:blipFill>
          <a:blip r:embed="rId3"/>
          <a:stretch>
            <a:fillRect/>
          </a:stretch>
        </p:blipFill>
        <p:spPr>
          <a:xfrm>
            <a:off x="0" y="0"/>
            <a:ext cx="5390866" cy="3848347"/>
          </a:xfrm>
          <a:prstGeom prst="rect">
            <a:avLst/>
          </a:prstGeom>
        </p:spPr>
      </p:pic>
      <p:pic>
        <p:nvPicPr>
          <p:cNvPr id="5" name="Picture 4"/>
          <p:cNvPicPr>
            <a:picLocks noChangeAspect="1"/>
          </p:cNvPicPr>
          <p:nvPr/>
        </p:nvPicPr>
        <p:blipFill>
          <a:blip r:embed="rId4"/>
          <a:stretch>
            <a:fillRect/>
          </a:stretch>
        </p:blipFill>
        <p:spPr>
          <a:xfrm>
            <a:off x="6755642" y="2713936"/>
            <a:ext cx="5436358" cy="4144064"/>
          </a:xfrm>
          <a:prstGeom prst="rect">
            <a:avLst/>
          </a:prstGeom>
        </p:spPr>
      </p:pic>
      <p:sp>
        <p:nvSpPr>
          <p:cNvPr id="6" name="Title 1"/>
          <p:cNvSpPr txBox="1">
            <a:spLocks/>
          </p:cNvSpPr>
          <p:nvPr/>
        </p:nvSpPr>
        <p:spPr>
          <a:xfrm>
            <a:off x="2533839" y="5025813"/>
            <a:ext cx="3883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rPr>
              <a:t>Hash tags </a:t>
            </a:r>
            <a:r>
              <a:rPr lang="en-IN" sz="2800" b="1" dirty="0" err="1" smtClean="0">
                <a:solidFill>
                  <a:schemeClr val="tx1"/>
                </a:solidFill>
              </a:rPr>
              <a:t>Textplot</a:t>
            </a:r>
            <a:r>
              <a:rPr lang="en-IN" sz="2800" b="1" dirty="0" smtClean="0">
                <a:solidFill>
                  <a:schemeClr val="tx1"/>
                </a:solidFill>
              </a:rPr>
              <a:t> by day</a:t>
            </a:r>
            <a:endParaRPr lang="en-IN" sz="2800" b="1" dirty="0">
              <a:solidFill>
                <a:schemeClr val="tx1"/>
              </a:solidFill>
            </a:endParaRPr>
          </a:p>
        </p:txBody>
      </p:sp>
    </p:spTree>
    <p:extLst>
      <p:ext uri="{BB962C8B-B14F-4D97-AF65-F5344CB8AC3E}">
        <p14:creationId xmlns:p14="http://schemas.microsoft.com/office/powerpoint/2010/main" val="2342741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pic>
        <p:nvPicPr>
          <p:cNvPr id="8" name="Picture 7"/>
          <p:cNvPicPr>
            <a:picLocks noChangeAspect="1"/>
          </p:cNvPicPr>
          <p:nvPr/>
        </p:nvPicPr>
        <p:blipFill>
          <a:blip r:embed="rId3"/>
          <a:stretch>
            <a:fillRect/>
          </a:stretch>
        </p:blipFill>
        <p:spPr>
          <a:xfrm>
            <a:off x="1205344" y="0"/>
            <a:ext cx="9781309" cy="6879305"/>
          </a:xfrm>
          <a:prstGeom prst="rect">
            <a:avLst/>
          </a:prstGeom>
        </p:spPr>
      </p:pic>
      <p:sp>
        <p:nvSpPr>
          <p:cNvPr id="2" name="Title 1"/>
          <p:cNvSpPr>
            <a:spLocks noGrp="1"/>
          </p:cNvSpPr>
          <p:nvPr>
            <p:ph type="title"/>
          </p:nvPr>
        </p:nvSpPr>
        <p:spPr/>
        <p:txBody>
          <a:bodyPr/>
          <a:lstStyle/>
          <a:p>
            <a:endParaRPr lang="en-IN"/>
          </a:p>
        </p:txBody>
      </p:sp>
      <p:sp>
        <p:nvSpPr>
          <p:cNvPr id="5" name="Slide Number Placeholder 4"/>
          <p:cNvSpPr>
            <a:spLocks noGrp="1"/>
          </p:cNvSpPr>
          <p:nvPr>
            <p:ph type="sldNum" sz="quarter" idx="12"/>
          </p:nvPr>
        </p:nvSpPr>
        <p:spPr/>
        <p:txBody>
          <a:bodyPr/>
          <a:lstStyle/>
          <a:p>
            <a:fld id="{519954A3-9DFD-4C44-94BA-B95130A3BA1C}" type="slidenum">
              <a:rPr lang="en-US" smtClean="0"/>
              <a:t>33</a:t>
            </a:fld>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6531038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pic>
        <p:nvPicPr>
          <p:cNvPr id="8" name="Picture 7"/>
          <p:cNvPicPr>
            <a:picLocks noChangeAspect="1"/>
          </p:cNvPicPr>
          <p:nvPr/>
        </p:nvPicPr>
        <p:blipFill>
          <a:blip r:embed="rId3"/>
          <a:stretch>
            <a:fillRect/>
          </a:stretch>
        </p:blipFill>
        <p:spPr>
          <a:xfrm>
            <a:off x="1205344" y="0"/>
            <a:ext cx="9781309" cy="6879305"/>
          </a:xfrm>
          <a:prstGeom prst="rect">
            <a:avLst/>
          </a:prstGeom>
        </p:spPr>
      </p:pic>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269674" y="2393899"/>
            <a:ext cx="4544290" cy="2545727"/>
          </a:xfrm>
        </p:spPr>
        <p:txBody>
          <a:bodyPr>
            <a:normAutofit/>
          </a:bodyPr>
          <a:lstStyle/>
          <a:p>
            <a:r>
              <a:rPr lang="en-IN" sz="2800" b="1" dirty="0" smtClean="0"/>
              <a:t>The teams of Barclays Premier League are listed with their present standings</a:t>
            </a:r>
            <a:endParaRPr lang="en-IN" sz="2800" b="1" dirty="0"/>
          </a:p>
        </p:txBody>
      </p:sp>
      <p:sp>
        <p:nvSpPr>
          <p:cNvPr id="5" name="Slide Number Placeholder 4"/>
          <p:cNvSpPr>
            <a:spLocks noGrp="1"/>
          </p:cNvSpPr>
          <p:nvPr>
            <p:ph type="sldNum" sz="quarter" idx="12"/>
          </p:nvPr>
        </p:nvSpPr>
        <p:spPr/>
        <p:txBody>
          <a:bodyPr/>
          <a:lstStyle/>
          <a:p>
            <a:fld id="{519954A3-9DFD-4C44-94BA-B95130A3BA1C}" type="slidenum">
              <a:rPr lang="en-US" smtClean="0"/>
              <a:t>34</a:t>
            </a:fld>
            <a:endParaRPr lang="en-US" dirty="0"/>
          </a:p>
        </p:txBody>
      </p:sp>
    </p:spTree>
    <p:extLst>
      <p:ext uri="{BB962C8B-B14F-4D97-AF65-F5344CB8AC3E}">
        <p14:creationId xmlns:p14="http://schemas.microsoft.com/office/powerpoint/2010/main" val="2128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35</a:t>
            </a:fld>
            <a:endParaRPr lang="en-US" dirty="0"/>
          </a:p>
        </p:txBody>
      </p:sp>
      <p:pic>
        <p:nvPicPr>
          <p:cNvPr id="5" name="Picture 4"/>
          <p:cNvPicPr>
            <a:picLocks noChangeAspect="1"/>
          </p:cNvPicPr>
          <p:nvPr/>
        </p:nvPicPr>
        <p:blipFill>
          <a:blip r:embed="rId2"/>
          <a:stretch>
            <a:fillRect/>
          </a:stretch>
        </p:blipFill>
        <p:spPr>
          <a:xfrm>
            <a:off x="802268" y="110836"/>
            <a:ext cx="10571018" cy="7001359"/>
          </a:xfrm>
          <a:prstGeom prst="rect">
            <a:avLst/>
          </a:prstGeom>
        </p:spPr>
      </p:pic>
    </p:spTree>
    <p:extLst>
      <p:ext uri="{BB962C8B-B14F-4D97-AF65-F5344CB8AC3E}">
        <p14:creationId xmlns:p14="http://schemas.microsoft.com/office/powerpoint/2010/main" val="14692124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 Should I follow?</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36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78" y="1543050"/>
            <a:ext cx="7922520" cy="5314950"/>
          </a:xfrm>
          <a:prstGeom prst="rect">
            <a:avLst/>
          </a:prstGeom>
        </p:spPr>
      </p:pic>
    </p:spTree>
    <p:extLst>
      <p:ext uri="{BB962C8B-B14F-4D97-AF65-F5344CB8AC3E}">
        <p14:creationId xmlns:p14="http://schemas.microsoft.com/office/powerpoint/2010/main" val="3020946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37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011" y="2348837"/>
            <a:ext cx="6086475" cy="4057650"/>
          </a:xfrm>
          <a:prstGeom prst="rect">
            <a:avLst/>
          </a:prstGeo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1" y="3172688"/>
            <a:ext cx="5638800" cy="2743200"/>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093002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38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4150"/>
            <a:ext cx="5772150" cy="4133850"/>
          </a:xfrm>
          <a:prstGeom prst="rect">
            <a:avLst/>
          </a:prstGeom>
        </p:spPr>
      </p:pic>
      <p:sp>
        <p:nvSpPr>
          <p:cNvPr id="7" name="Content Placeholder 6"/>
          <p:cNvSpPr>
            <a:spLocks noGrp="1"/>
          </p:cNvSpPr>
          <p:nvPr>
            <p:ph idx="1"/>
          </p:nvPr>
        </p:nvSpPr>
        <p:spPr/>
        <p:txBody>
          <a:bodyPr/>
          <a:lstStyle/>
          <a:p>
            <a:endParaRPr lang="en-IN"/>
          </a:p>
        </p:txBody>
      </p:sp>
      <p:pic>
        <p:nvPicPr>
          <p:cNvPr id="8"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9753" y="2222287"/>
            <a:ext cx="6232245" cy="4626682"/>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8841534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695729" y="1518988"/>
            <a:ext cx="4232946" cy="3880773"/>
          </a:xfrm>
        </p:spPr>
        <p:txBody>
          <a:bodyPr>
            <a:normAutofit/>
          </a:bodyPr>
          <a:lstStyle/>
          <a:p>
            <a:r>
              <a:rPr lang="en-IN" sz="3200" dirty="0" smtClean="0"/>
              <a:t>Stats necessary for our display in our dashboard</a:t>
            </a:r>
            <a:endParaRPr lang="en-IN" sz="3200" dirty="0"/>
          </a:p>
        </p:txBody>
      </p:sp>
      <p:sp>
        <p:nvSpPr>
          <p:cNvPr id="5" name="Slide Number Placeholder 4"/>
          <p:cNvSpPr>
            <a:spLocks noGrp="1"/>
          </p:cNvSpPr>
          <p:nvPr>
            <p:ph type="sldNum" sz="quarter" idx="12"/>
          </p:nvPr>
        </p:nvSpPr>
        <p:spPr/>
        <p:txBody>
          <a:bodyPr/>
          <a:lstStyle/>
          <a:p>
            <a:fld id="{519954A3-9DFD-4C44-94BA-B95130A3BA1C}" type="slidenum">
              <a:rPr lang="en-US" smtClean="0"/>
              <a:t>39</a:t>
            </a:fld>
            <a:endParaRPr lang="en-US" dirty="0"/>
          </a:p>
        </p:txBody>
      </p:sp>
      <p:pic>
        <p:nvPicPr>
          <p:cNvPr id="4" name="Picture 3"/>
          <p:cNvPicPr>
            <a:picLocks noChangeAspect="1"/>
          </p:cNvPicPr>
          <p:nvPr/>
        </p:nvPicPr>
        <p:blipFill>
          <a:blip r:embed="rId2"/>
          <a:stretch>
            <a:fillRect/>
          </a:stretch>
        </p:blipFill>
        <p:spPr>
          <a:xfrm>
            <a:off x="-37482" y="0"/>
            <a:ext cx="4983555" cy="6918750"/>
          </a:xfrm>
          <a:prstGeom prst="rect">
            <a:avLst/>
          </a:prstGeom>
        </p:spPr>
      </p:pic>
    </p:spTree>
    <p:extLst>
      <p:ext uri="{BB962C8B-B14F-4D97-AF65-F5344CB8AC3E}">
        <p14:creationId xmlns:p14="http://schemas.microsoft.com/office/powerpoint/2010/main" val="1562853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Objective and Scope</a:t>
            </a:r>
            <a:endParaRPr lang="en-IN" dirty="0"/>
          </a:p>
        </p:txBody>
      </p:sp>
      <p:sp>
        <p:nvSpPr>
          <p:cNvPr id="3" name="Content Placeholder 2"/>
          <p:cNvSpPr>
            <a:spLocks noGrp="1"/>
          </p:cNvSpPr>
          <p:nvPr>
            <p:ph idx="1"/>
          </p:nvPr>
        </p:nvSpPr>
        <p:spPr>
          <a:xfrm>
            <a:off x="818712" y="2306809"/>
            <a:ext cx="10554574" cy="3981565"/>
          </a:xfrm>
        </p:spPr>
        <p:txBody>
          <a:bodyPr>
            <a:normAutofit fontScale="92500" lnSpcReduction="10000"/>
          </a:bodyPr>
          <a:lstStyle/>
          <a:p>
            <a:r>
              <a:rPr lang="en-US" sz="2300" dirty="0" smtClean="0"/>
              <a:t>The Project aims to analyze data about the English Premier League (Football) which is obtained from Twitter. Tweets and most popular hashtags are recorded, which would give information such as: Most active users, most popular team, the popularity of those teams in different parts of the world, etc.</a:t>
            </a:r>
          </a:p>
          <a:p>
            <a:r>
              <a:rPr lang="en-US" sz="2300" dirty="0" smtClean="0"/>
              <a:t>The main sections of this project would be:</a:t>
            </a:r>
          </a:p>
          <a:p>
            <a:pPr lvl="1">
              <a:buFont typeface="+mj-lt"/>
              <a:buAutoNum type="arabicPeriod"/>
            </a:pPr>
            <a:r>
              <a:rPr lang="en-IN" sz="2300" dirty="0" smtClean="0"/>
              <a:t>Content </a:t>
            </a:r>
            <a:r>
              <a:rPr lang="en-IN" sz="2300" dirty="0"/>
              <a:t>Retrieval: The large amount of data is collected using java Twitter streaming API. </a:t>
            </a:r>
            <a:endParaRPr lang="en-IN" sz="2300" dirty="0" smtClean="0"/>
          </a:p>
          <a:p>
            <a:pPr lvl="1">
              <a:buFont typeface="+mj-lt"/>
              <a:buAutoNum type="arabicPeriod"/>
            </a:pPr>
            <a:r>
              <a:rPr lang="en-IN" sz="2300" dirty="0"/>
              <a:t>Data Processing: Data collected over a period of time is processed by using parallel and distributed processing software framework developed by Apache Hadoop and using map reduce programming model. </a:t>
            </a:r>
          </a:p>
          <a:p>
            <a:pPr lvl="1">
              <a:buFont typeface="+mj-lt"/>
              <a:buAutoNum type="arabicPeriod"/>
            </a:pPr>
            <a:endParaRPr lang="en-IN" dirty="0"/>
          </a:p>
        </p:txBody>
      </p:sp>
      <p:sp>
        <p:nvSpPr>
          <p:cNvPr id="5" name="Slide Number Placeholder 4"/>
          <p:cNvSpPr>
            <a:spLocks noGrp="1"/>
          </p:cNvSpPr>
          <p:nvPr>
            <p:ph type="sldNum" sz="quarter" idx="12"/>
          </p:nvPr>
        </p:nvSpPr>
        <p:spPr/>
        <p:txBody>
          <a:bodyPr/>
          <a:lstStyle/>
          <a:p>
            <a:fld id="{519954A3-9DFD-4C44-94BA-B95130A3BA1C}" type="slidenum">
              <a:rPr lang="en-US" smtClean="0"/>
              <a:t>4</a:t>
            </a:fld>
            <a:endParaRPr lang="en-US" dirty="0"/>
          </a:p>
        </p:txBody>
      </p:sp>
      <p:pic>
        <p:nvPicPr>
          <p:cNvPr id="4" name="Picture 3"/>
          <p:cNvPicPr>
            <a:picLocks noChangeAspect="1"/>
          </p:cNvPicPr>
          <p:nvPr/>
        </p:nvPicPr>
        <p:blipFill>
          <a:blip r:embed="rId3"/>
          <a:stretch>
            <a:fillRect/>
          </a:stretch>
        </p:blipFill>
        <p:spPr>
          <a:xfrm>
            <a:off x="8876714" y="0"/>
            <a:ext cx="2505284" cy="1924694"/>
          </a:xfrm>
          <a:prstGeom prst="rect">
            <a:avLst/>
          </a:prstGeom>
        </p:spPr>
      </p:pic>
    </p:spTree>
    <p:extLst>
      <p:ext uri="{BB962C8B-B14F-4D97-AF65-F5344CB8AC3E}">
        <p14:creationId xmlns:p14="http://schemas.microsoft.com/office/powerpoint/2010/main" val="1235226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Feasibility and Analysis</a:t>
            </a:r>
            <a:endParaRPr lang="en-IN" dirty="0"/>
          </a:p>
        </p:txBody>
      </p:sp>
      <p:sp>
        <p:nvSpPr>
          <p:cNvPr id="3" name="Slide Number Placeholder 2"/>
          <p:cNvSpPr>
            <a:spLocks noGrp="1"/>
          </p:cNvSpPr>
          <p:nvPr>
            <p:ph type="sldNum" sz="quarter" idx="12"/>
          </p:nvPr>
        </p:nvSpPr>
        <p:spPr/>
        <p:txBody>
          <a:bodyPr/>
          <a:lstStyle/>
          <a:p>
            <a:fld id="{519954A3-9DFD-4C44-94BA-B95130A3BA1C}" type="slidenum">
              <a:rPr lang="en-US" smtClean="0"/>
              <a:t>40</a:t>
            </a:fld>
            <a:endParaRPr lang="en-US" dirty="0"/>
          </a:p>
        </p:txBody>
      </p:sp>
      <p:sp>
        <p:nvSpPr>
          <p:cNvPr id="6" name="Content Placeholder 5"/>
          <p:cNvSpPr>
            <a:spLocks noGrp="1"/>
          </p:cNvSpPr>
          <p:nvPr>
            <p:ph idx="1"/>
          </p:nvPr>
        </p:nvSpPr>
        <p:spPr/>
        <p:txBody>
          <a:bodyPr/>
          <a:lstStyle/>
          <a:p>
            <a:endParaRPr lang="en-IN"/>
          </a:p>
        </p:txBody>
      </p:sp>
    </p:spTree>
    <p:extLst>
      <p:ext uri="{BB962C8B-B14F-4D97-AF65-F5344CB8AC3E}">
        <p14:creationId xmlns:p14="http://schemas.microsoft.com/office/powerpoint/2010/main" val="217686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Feasibility</a:t>
            </a:r>
            <a:endParaRPr lang="en-IN" dirty="0"/>
          </a:p>
        </p:txBody>
      </p:sp>
      <p:sp>
        <p:nvSpPr>
          <p:cNvPr id="3" name="Content Placeholder 2"/>
          <p:cNvSpPr>
            <a:spLocks noGrp="1"/>
          </p:cNvSpPr>
          <p:nvPr>
            <p:ph idx="1"/>
          </p:nvPr>
        </p:nvSpPr>
        <p:spPr>
          <a:xfrm>
            <a:off x="486203" y="2984287"/>
            <a:ext cx="10554574" cy="3636511"/>
          </a:xfrm>
        </p:spPr>
        <p:txBody>
          <a:bodyPr>
            <a:noAutofit/>
          </a:bodyPr>
          <a:lstStyle/>
          <a:p>
            <a:r>
              <a:rPr lang="en-GB" sz="2100" b="1" dirty="0"/>
              <a:t>Twitter API: </a:t>
            </a:r>
            <a:r>
              <a:rPr lang="en-GB" sz="2100" dirty="0"/>
              <a:t>The Streaming API is the real-time sample of the Twitter Firehose. This API is for those developers with data intensive needs. Streaming API allows for large quantities of keywords to be specified and tracked, retrieving geo-tagged tweets from a certain region, or have the public statuses of a user set returned. We used twitter API to get tweet text, date, username, follower count, retweet count. We also used filter query to collect topic specific tweet. </a:t>
            </a:r>
          </a:p>
          <a:p>
            <a:r>
              <a:rPr lang="en-GB" sz="2100" b="1" dirty="0"/>
              <a:t>Data aggregator: </a:t>
            </a:r>
            <a:r>
              <a:rPr lang="en-GB" sz="2100" dirty="0"/>
              <a:t>we collect the data from twitter using Streaming API. Once the data is received, we clean the unwanted details from the tweets and save them in a set of regular files in a designated directory. </a:t>
            </a:r>
          </a:p>
          <a:p>
            <a:r>
              <a:rPr lang="en-GB" sz="2100" b="1" dirty="0"/>
              <a:t>Data: </a:t>
            </a:r>
            <a:r>
              <a:rPr lang="en-GB" sz="2100" dirty="0"/>
              <a:t>Once the data collected we put this data into Hadoop’s /input directory so that map reduce program can read the data from this folder. </a:t>
            </a:r>
          </a:p>
          <a:p>
            <a:endParaRPr lang="en-IN" sz="2100" dirty="0"/>
          </a:p>
          <a:p>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41</a:t>
            </a:fld>
            <a:endParaRPr lang="en-US" dirty="0"/>
          </a:p>
        </p:txBody>
      </p:sp>
    </p:spTree>
    <p:extLst>
      <p:ext uri="{BB962C8B-B14F-4D97-AF65-F5344CB8AC3E}">
        <p14:creationId xmlns:p14="http://schemas.microsoft.com/office/powerpoint/2010/main" val="1535361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89221" y="2873451"/>
            <a:ext cx="10554574" cy="3636511"/>
          </a:xfrm>
        </p:spPr>
        <p:txBody>
          <a:bodyPr>
            <a:noAutofit/>
          </a:bodyPr>
          <a:lstStyle/>
          <a:p>
            <a:r>
              <a:rPr lang="en-IN" sz="2100" b="1" dirty="0"/>
              <a:t>Data-Intensive Analysis (MR): </a:t>
            </a:r>
            <a:endParaRPr lang="en-IN" sz="2100" dirty="0"/>
          </a:p>
          <a:p>
            <a:pPr>
              <a:buFont typeface="Arial" panose="020B0604020202020204" pitchFamily="34" charset="0"/>
              <a:buChar char="•"/>
            </a:pPr>
            <a:r>
              <a:rPr lang="en-GB" sz="2100" dirty="0"/>
              <a:t>Setup Hadoop 2 for HDFS and Map Reduce infrastructure. </a:t>
            </a:r>
          </a:p>
          <a:p>
            <a:pPr>
              <a:buFont typeface="Arial" panose="020B0604020202020204" pitchFamily="34" charset="0"/>
              <a:buChar char="•"/>
            </a:pPr>
            <a:r>
              <a:rPr lang="en-GB" sz="2100" dirty="0"/>
              <a:t>Designing and implementing the various MR workflows to extract various information from the data. (I) simple word count (ii) trends (iii) #tag counts (iv)@xyz counts etc. </a:t>
            </a:r>
            <a:endParaRPr lang="en-GB" sz="2100" b="1" dirty="0" smtClean="0"/>
          </a:p>
          <a:p>
            <a:r>
              <a:rPr lang="en-GB" sz="2100" b="1" dirty="0" smtClean="0"/>
              <a:t>Discovery</a:t>
            </a:r>
            <a:r>
              <a:rPr lang="en-GB" sz="2100" b="1" dirty="0"/>
              <a:t>: </a:t>
            </a:r>
            <a:r>
              <a:rPr lang="en-GB" sz="2100" dirty="0"/>
              <a:t>From the MR implementation we discover different knowledge about most trending words, hash tags, most co-occurring hash tags. The output files are converted into csv and visualization on this data is done in R. </a:t>
            </a:r>
          </a:p>
          <a:p>
            <a:r>
              <a:rPr lang="en-GB" sz="2100" b="1" dirty="0"/>
              <a:t>Visualization: </a:t>
            </a:r>
            <a:r>
              <a:rPr lang="en-GB" sz="2100" dirty="0"/>
              <a:t>We analyse the discovered knowledge in R. We plot various graph to find the most trending words, hash tags. We analyse the data on daily/ weekly basis to find the current trend. Also uploads the result on website </a:t>
            </a:r>
            <a:endParaRPr lang="en-IN" sz="2100" dirty="0"/>
          </a:p>
          <a:p>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42</a:t>
            </a:fld>
            <a:endParaRPr lang="en-US" dirty="0"/>
          </a:p>
        </p:txBody>
      </p:sp>
    </p:spTree>
    <p:extLst>
      <p:ext uri="{BB962C8B-B14F-4D97-AF65-F5344CB8AC3E}">
        <p14:creationId xmlns:p14="http://schemas.microsoft.com/office/powerpoint/2010/main" val="3765686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Risk Analysis</a:t>
            </a:r>
            <a:endParaRPr lang="en-IN" dirty="0"/>
          </a:p>
        </p:txBody>
      </p:sp>
      <p:sp>
        <p:nvSpPr>
          <p:cNvPr id="3" name="Content Placeholder 2"/>
          <p:cNvSpPr>
            <a:spLocks noGrp="1"/>
          </p:cNvSpPr>
          <p:nvPr>
            <p:ph idx="1"/>
          </p:nvPr>
        </p:nvSpPr>
        <p:spPr/>
        <p:txBody>
          <a:bodyPr>
            <a:normAutofit/>
          </a:bodyPr>
          <a:lstStyle/>
          <a:p>
            <a:r>
              <a:rPr lang="en-IN" sz="2100" dirty="0" smtClean="0"/>
              <a:t>Unreliable data</a:t>
            </a:r>
          </a:p>
          <a:p>
            <a:r>
              <a:rPr lang="en-IN" sz="2100" dirty="0" smtClean="0"/>
              <a:t>Fake data</a:t>
            </a:r>
          </a:p>
          <a:p>
            <a:r>
              <a:rPr lang="en-IN" sz="2100" dirty="0" smtClean="0"/>
              <a:t>Fake account</a:t>
            </a:r>
          </a:p>
          <a:p>
            <a:r>
              <a:rPr lang="en-IN" sz="2100" dirty="0" smtClean="0"/>
              <a:t>Hash tags misinterpreted</a:t>
            </a:r>
          </a:p>
          <a:p>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43</a:t>
            </a:fld>
            <a:endParaRPr lang="en-US" dirty="0"/>
          </a:p>
        </p:txBody>
      </p:sp>
    </p:spTree>
    <p:extLst>
      <p:ext uri="{BB962C8B-B14F-4D97-AF65-F5344CB8AC3E}">
        <p14:creationId xmlns:p14="http://schemas.microsoft.com/office/powerpoint/2010/main" val="5158465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823854" y="183951"/>
            <a:ext cx="10571998" cy="970450"/>
          </a:xfrm>
        </p:spPr>
        <p:txBody>
          <a:bodyPr/>
          <a:lstStyle/>
          <a:p>
            <a:r>
              <a:rPr lang="en-US" sz="2800" dirty="0" smtClean="0"/>
              <a:t>Analysis &amp; Design</a:t>
            </a:r>
            <a:endParaRPr lang="en-IN"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3889" y="1931256"/>
            <a:ext cx="9531927" cy="492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519954A3-9DFD-4C44-94BA-B95130A3BA1C}" type="slidenum">
              <a:rPr lang="en-US" smtClean="0"/>
              <a:t>44</a:t>
            </a:fld>
            <a:endParaRPr lang="en-US" dirty="0"/>
          </a:p>
        </p:txBody>
      </p:sp>
    </p:spTree>
    <p:extLst>
      <p:ext uri="{BB962C8B-B14F-4D97-AF65-F5344CB8AC3E}">
        <p14:creationId xmlns:p14="http://schemas.microsoft.com/office/powerpoint/2010/main" val="26772559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45</a:t>
            </a:fld>
            <a:endParaRPr lang="en-US" dirty="0"/>
          </a:p>
        </p:txBody>
      </p:sp>
      <p:pic>
        <p:nvPicPr>
          <p:cNvPr id="5"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3314" y="2481943"/>
            <a:ext cx="8403772" cy="3924544"/>
          </a:xfrm>
          <a:prstGeom prst="rect">
            <a:avLst/>
          </a:prstGeom>
          <a:noFill/>
          <a:ln>
            <a:noFill/>
          </a:ln>
        </p:spPr>
      </p:pic>
    </p:spTree>
    <p:extLst>
      <p:ext uri="{BB962C8B-B14F-4D97-AF65-F5344CB8AC3E}">
        <p14:creationId xmlns:p14="http://schemas.microsoft.com/office/powerpoint/2010/main" val="1964140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2181192" y="147918"/>
            <a:ext cx="9404723" cy="1400530"/>
          </a:xfrm>
        </p:spPr>
        <p:txBody>
          <a:bodyPr/>
          <a:lstStyle/>
          <a:p>
            <a:r>
              <a:rPr lang="en-US" dirty="0"/>
              <a:t>	</a:t>
            </a:r>
            <a:r>
              <a:rPr lang="en-US" dirty="0" smtClean="0"/>
              <a:t>						Data Analysis</a:t>
            </a:r>
            <a:endParaRPr lang="en-IN" dirty="0"/>
          </a:p>
        </p:txBody>
      </p:sp>
      <p:sp>
        <p:nvSpPr>
          <p:cNvPr id="3" name="Content Placeholder 2"/>
          <p:cNvSpPr>
            <a:spLocks noGrp="1"/>
          </p:cNvSpPr>
          <p:nvPr>
            <p:ph idx="1"/>
          </p:nvPr>
        </p:nvSpPr>
        <p:spPr>
          <a:xfrm>
            <a:off x="469516" y="2202873"/>
            <a:ext cx="10489430" cy="4092778"/>
          </a:xfrm>
        </p:spPr>
        <p:txBody>
          <a:bodyPr>
            <a:noAutofit/>
          </a:bodyPr>
          <a:lstStyle/>
          <a:p>
            <a:pPr marL="3657600" lvl="8" indent="0">
              <a:buNone/>
            </a:pPr>
            <a:endParaRPr lang="en-US" sz="2100" dirty="0" smtClean="0">
              <a:solidFill>
                <a:schemeClr val="accent1">
                  <a:lumMod val="60000"/>
                  <a:lumOff val="40000"/>
                </a:schemeClr>
              </a:solidFill>
            </a:endParaRPr>
          </a:p>
          <a:p>
            <a:endParaRPr lang="en-US" sz="2100" dirty="0">
              <a:solidFill>
                <a:schemeClr val="accent1">
                  <a:lumMod val="60000"/>
                  <a:lumOff val="40000"/>
                </a:schemeClr>
              </a:solidFill>
            </a:endParaRPr>
          </a:p>
          <a:p>
            <a:r>
              <a:rPr lang="en-IN" sz="2100" dirty="0" smtClean="0"/>
              <a:t>Data </a:t>
            </a:r>
            <a:r>
              <a:rPr lang="en-IN" sz="2100" dirty="0"/>
              <a:t>is aggregated from Twitter using java Twitter Streaming API </a:t>
            </a:r>
          </a:p>
          <a:p>
            <a:r>
              <a:rPr lang="en-IN" sz="2100" dirty="0" smtClean="0"/>
              <a:t>Tweets </a:t>
            </a:r>
            <a:r>
              <a:rPr lang="en-IN" sz="2100" dirty="0"/>
              <a:t>for the current trending topic “Indian Premier League” are collected using filter query in Twitter API. Various hash tags for IPL are added as filter while collecting data. </a:t>
            </a:r>
          </a:p>
          <a:p>
            <a:r>
              <a:rPr lang="en-IN" sz="2100" dirty="0" smtClean="0"/>
              <a:t>Data </a:t>
            </a:r>
            <a:r>
              <a:rPr lang="en-IN" sz="2100" dirty="0"/>
              <a:t>is collected for different ranges of dates (day-range ,week-range) </a:t>
            </a:r>
          </a:p>
          <a:p>
            <a:r>
              <a:rPr lang="en-IN" sz="2100" dirty="0" smtClean="0"/>
              <a:t>Aggregated raw data is cleansed to some extend before analysing it using Map-Reduce methods. </a:t>
            </a:r>
          </a:p>
          <a:p>
            <a:pPr lvl="1"/>
            <a:r>
              <a:rPr lang="en-IN" sz="2100" dirty="0" smtClean="0"/>
              <a:t> Removal of stop words </a:t>
            </a:r>
          </a:p>
          <a:p>
            <a:pPr lvl="1"/>
            <a:r>
              <a:rPr lang="en-IN" sz="2100" dirty="0" smtClean="0"/>
              <a:t> Removal of hyperlinks </a:t>
            </a:r>
          </a:p>
          <a:p>
            <a:pPr lvl="1"/>
            <a:r>
              <a:rPr lang="en-IN" sz="2100" dirty="0" smtClean="0"/>
              <a:t> Removal of punctuations </a:t>
            </a:r>
          </a:p>
          <a:p>
            <a:endParaRPr lang="en-IN" sz="2100" dirty="0">
              <a:solidFill>
                <a:schemeClr val="accent1">
                  <a:lumMod val="60000"/>
                  <a:lumOff val="40000"/>
                </a:schemeClr>
              </a:solidFill>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t>46</a:t>
            </a:fld>
            <a:endParaRPr lang="en-US" dirty="0"/>
          </a:p>
        </p:txBody>
      </p:sp>
    </p:spTree>
    <p:extLst>
      <p:ext uri="{BB962C8B-B14F-4D97-AF65-F5344CB8AC3E}">
        <p14:creationId xmlns:p14="http://schemas.microsoft.com/office/powerpoint/2010/main" val="6303532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10000" y="2524673"/>
            <a:ext cx="10554574" cy="3636511"/>
          </a:xfrm>
        </p:spPr>
        <p:txBody>
          <a:bodyPr>
            <a:normAutofit/>
          </a:bodyPr>
          <a:lstStyle/>
          <a:p>
            <a:r>
              <a:rPr lang="en-IN" sz="2100" dirty="0" smtClean="0"/>
              <a:t>The </a:t>
            </a:r>
            <a:r>
              <a:rPr lang="en-IN" sz="2100" dirty="0"/>
              <a:t>format of collected tweets has following fields: </a:t>
            </a:r>
          </a:p>
          <a:p>
            <a:pPr marL="0" indent="0">
              <a:buNone/>
            </a:pPr>
            <a:r>
              <a:rPr lang="en-IN" sz="2100" dirty="0" smtClean="0"/>
              <a:t>		 Date</a:t>
            </a:r>
          </a:p>
          <a:p>
            <a:pPr marL="0" indent="0">
              <a:buNone/>
            </a:pPr>
            <a:r>
              <a:rPr lang="en-IN" sz="2100" dirty="0"/>
              <a:t>	</a:t>
            </a:r>
            <a:r>
              <a:rPr lang="en-IN" sz="2100" dirty="0" smtClean="0"/>
              <a:t>	 </a:t>
            </a:r>
            <a:r>
              <a:rPr lang="en-IN" sz="2100" dirty="0"/>
              <a:t>User name </a:t>
            </a:r>
          </a:p>
          <a:p>
            <a:pPr marL="0" indent="0">
              <a:buNone/>
            </a:pPr>
            <a:r>
              <a:rPr lang="en-IN" sz="2100" dirty="0" smtClean="0"/>
              <a:t>		 </a:t>
            </a:r>
            <a:r>
              <a:rPr lang="en-IN" sz="2100" dirty="0"/>
              <a:t>Follower count of the </a:t>
            </a:r>
            <a:r>
              <a:rPr lang="en-IN" sz="2100" dirty="0" smtClean="0"/>
              <a:t>user</a:t>
            </a:r>
          </a:p>
          <a:p>
            <a:pPr marL="0" indent="0">
              <a:buNone/>
            </a:pPr>
            <a:r>
              <a:rPr lang="en-IN" sz="2100" dirty="0"/>
              <a:t>	</a:t>
            </a:r>
            <a:r>
              <a:rPr lang="en-IN" sz="2100" dirty="0" smtClean="0"/>
              <a:t>	 </a:t>
            </a:r>
            <a:r>
              <a:rPr lang="en-IN" sz="2100" dirty="0"/>
              <a:t>Tweet text </a:t>
            </a:r>
          </a:p>
          <a:p>
            <a:r>
              <a:rPr lang="en-IN" sz="2100" dirty="0" smtClean="0"/>
              <a:t>Each </a:t>
            </a:r>
            <a:r>
              <a:rPr lang="en-IN" sz="2100" dirty="0"/>
              <a:t>tweet is separated by new line and the above information is separated by a delimiter so that the processing in Map reduce is easy. </a:t>
            </a:r>
          </a:p>
          <a:p>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47</a:t>
            </a:fld>
            <a:endParaRPr lang="en-US" dirty="0"/>
          </a:p>
        </p:txBody>
      </p:sp>
    </p:spTree>
    <p:extLst>
      <p:ext uri="{BB962C8B-B14F-4D97-AF65-F5344CB8AC3E}">
        <p14:creationId xmlns:p14="http://schemas.microsoft.com/office/powerpoint/2010/main" val="14350162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46256" y="2239446"/>
            <a:ext cx="11491562" cy="4553756"/>
          </a:xfrm>
        </p:spPr>
        <p:txBody>
          <a:bodyPr>
            <a:normAutofit/>
          </a:bodyPr>
          <a:lstStyle/>
          <a:p>
            <a:r>
              <a:rPr lang="en-GB" sz="2100" dirty="0"/>
              <a:t>As we have entered an era of Big Data, processing large volumes of data has never been greater. </a:t>
            </a:r>
            <a:r>
              <a:rPr lang="en-GB" sz="2100" dirty="0" smtClean="0"/>
              <a:t>In this Project we aim to serve a processed twitter tweet database to frontend third party visualization applications. Text analysis focused on processing the tweets to extract information from the raw data of tweet, which can benefit the frontend application in projecting more information to the user, in terms of usability and exploring text-engineered data.</a:t>
            </a:r>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48</a:t>
            </a:fld>
            <a:endParaRPr lang="en-US" dirty="0"/>
          </a:p>
        </p:txBody>
      </p:sp>
    </p:spTree>
    <p:extLst>
      <p:ext uri="{BB962C8B-B14F-4D97-AF65-F5344CB8AC3E}">
        <p14:creationId xmlns:p14="http://schemas.microsoft.com/office/powerpoint/2010/main" val="817741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smtClean="0"/>
              <a:t>REFERENCES</a:t>
            </a:r>
            <a:endParaRPr lang="en-IN" dirty="0"/>
          </a:p>
        </p:txBody>
      </p:sp>
      <p:sp>
        <p:nvSpPr>
          <p:cNvPr id="3" name="Content Placeholder 2"/>
          <p:cNvSpPr>
            <a:spLocks noGrp="1"/>
          </p:cNvSpPr>
          <p:nvPr>
            <p:ph idx="1"/>
          </p:nvPr>
        </p:nvSpPr>
        <p:spPr>
          <a:xfrm>
            <a:off x="123757" y="2769976"/>
            <a:ext cx="11616729" cy="3636511"/>
          </a:xfrm>
        </p:spPr>
        <p:txBody>
          <a:bodyPr>
            <a:noAutofit/>
          </a:bodyPr>
          <a:lstStyle/>
          <a:p>
            <a:endParaRPr lang="en-IN" sz="2400" dirty="0"/>
          </a:p>
          <a:p>
            <a:r>
              <a:rPr lang="en-GB" sz="2100" dirty="0"/>
              <a:t>B</a:t>
            </a:r>
            <a:r>
              <a:rPr lang="en-GB" sz="2100" dirty="0" smtClean="0"/>
              <a:t>ig-data content retrieval, storage and analysis foundations of data-intensive computing </a:t>
            </a:r>
            <a:r>
              <a:rPr lang="en-IN" sz="2100" dirty="0" smtClean="0"/>
              <a:t>Website: http</a:t>
            </a:r>
            <a:r>
              <a:rPr lang="en-IN" sz="2100" dirty="0"/>
              <a:t>://www.acsu.buffalo.edu/~</a:t>
            </a:r>
            <a:r>
              <a:rPr lang="en-IN" sz="2100" dirty="0" smtClean="0"/>
              <a:t>mjalimin/</a:t>
            </a:r>
          </a:p>
          <a:p>
            <a:r>
              <a:rPr lang="en-GB" sz="2100" dirty="0" smtClean="0"/>
              <a:t>International </a:t>
            </a:r>
            <a:r>
              <a:rPr lang="en-GB" sz="2100" dirty="0"/>
              <a:t>Journal of Recent Development in Engineering and Technology Website: www.ijrdet.com (ISSN 2347-6435(Online) Volume 2, Issue 6, June 2014) </a:t>
            </a:r>
            <a:endParaRPr lang="en-GB" sz="2100" dirty="0" smtClean="0"/>
          </a:p>
          <a:p>
            <a:r>
              <a:rPr lang="en-GB" sz="2100" dirty="0"/>
              <a:t>Big Data and the Future of </a:t>
            </a:r>
            <a:r>
              <a:rPr lang="en-GB" sz="2100" dirty="0" smtClean="0"/>
              <a:t>Business </a:t>
            </a:r>
            <a:r>
              <a:rPr lang="en-IN" sz="2100" dirty="0" smtClean="0"/>
              <a:t>http</a:t>
            </a:r>
            <a:r>
              <a:rPr lang="en-IN" sz="2100" dirty="0"/>
              <a:t>://www.technologyreview.com/view/538916/big-data-and-the-future-of-business</a:t>
            </a:r>
            <a:r>
              <a:rPr lang="en-IN" sz="2100" dirty="0" smtClean="0"/>
              <a:t>/</a:t>
            </a:r>
          </a:p>
          <a:p>
            <a:r>
              <a:rPr lang="en-IN" sz="2100" dirty="0"/>
              <a:t>https://</a:t>
            </a:r>
            <a:r>
              <a:rPr lang="en-IN" sz="2100" dirty="0" smtClean="0"/>
              <a:t>www.credera.com/blog/business-intelligence/twitter-analytics-using-r-part</a:t>
            </a:r>
          </a:p>
          <a:p>
            <a:r>
              <a:rPr lang="en-GB" sz="2100" dirty="0"/>
              <a:t>How-to: </a:t>
            </a:r>
            <a:r>
              <a:rPr lang="en-GB" sz="2100" dirty="0" err="1"/>
              <a:t>Analyze</a:t>
            </a:r>
            <a:r>
              <a:rPr lang="en-GB" sz="2100" dirty="0"/>
              <a:t> Twitter Data with Apache </a:t>
            </a:r>
            <a:r>
              <a:rPr lang="en-GB" sz="2100" dirty="0" smtClean="0"/>
              <a:t>Hadoop</a:t>
            </a:r>
            <a:r>
              <a:rPr lang="en-IN" sz="2100" dirty="0"/>
              <a:t> http://blog.cloudera.com/blog/2012/09/analyzing-twitter-data-with-hadoop/</a:t>
            </a:r>
            <a:endParaRPr lang="en-GB"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49</a:t>
            </a:fld>
            <a:endParaRPr lang="en-US" dirty="0"/>
          </a:p>
        </p:txBody>
      </p:sp>
    </p:spTree>
    <p:extLst>
      <p:ext uri="{BB962C8B-B14F-4D97-AF65-F5344CB8AC3E}">
        <p14:creationId xmlns:p14="http://schemas.microsoft.com/office/powerpoint/2010/main" val="2029441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18712" y="2222287"/>
            <a:ext cx="10554574" cy="3840888"/>
          </a:xfrm>
        </p:spPr>
        <p:txBody>
          <a:bodyPr>
            <a:normAutofit/>
          </a:bodyPr>
          <a:lstStyle/>
          <a:p>
            <a:pPr lvl="1"/>
            <a:r>
              <a:rPr lang="en-US" sz="2100" dirty="0" smtClean="0"/>
              <a:t>3. </a:t>
            </a:r>
            <a:r>
              <a:rPr lang="en-IN" sz="2100" dirty="0" smtClean="0"/>
              <a:t>Storage</a:t>
            </a:r>
            <a:r>
              <a:rPr lang="en-IN" sz="2100" dirty="0"/>
              <a:t>: This data is stored in a certain format so as to form key value pair which is needed to feed to mapper in map-reduce programming approach. The data is stored in Hadoop2 Distributed File System. </a:t>
            </a:r>
            <a:endParaRPr lang="en-IN" sz="2100" dirty="0" smtClean="0"/>
          </a:p>
          <a:p>
            <a:pPr lvl="1"/>
            <a:r>
              <a:rPr lang="en-US" sz="2100" dirty="0" smtClean="0"/>
              <a:t>4. </a:t>
            </a:r>
            <a:r>
              <a:rPr lang="en-IN" sz="2100" dirty="0"/>
              <a:t>Data Analysis: The output obtained from reducer phase is </a:t>
            </a:r>
            <a:r>
              <a:rPr lang="en-IN" sz="2100" dirty="0" smtClean="0"/>
              <a:t>analysed </a:t>
            </a:r>
            <a:r>
              <a:rPr lang="en-IN" sz="2100" dirty="0"/>
              <a:t>using a data analysis tool like RStudio in language R. </a:t>
            </a:r>
          </a:p>
          <a:p>
            <a:pPr lvl="1"/>
            <a:r>
              <a:rPr lang="en-US" sz="2100" dirty="0" smtClean="0"/>
              <a:t>5. </a:t>
            </a:r>
            <a:r>
              <a:rPr lang="en-IN" sz="2100" dirty="0"/>
              <a:t>Visualization: Various ongoing trends on social networking sites are aesthetically represented using plotting libraries in R. </a:t>
            </a:r>
          </a:p>
          <a:p>
            <a:pPr marL="457200" lvl="1" indent="0">
              <a:buNone/>
            </a:pPr>
            <a:endParaRPr lang="en-IN" sz="1800" dirty="0"/>
          </a:p>
          <a:p>
            <a:pPr lvl="1"/>
            <a:endParaRPr lang="en-IN" sz="1800" dirty="0"/>
          </a:p>
        </p:txBody>
      </p:sp>
      <p:sp>
        <p:nvSpPr>
          <p:cNvPr id="4" name="Slide Number Placeholder 3"/>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11750858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8000" b="1" dirty="0" smtClean="0"/>
              <a:t>THANK YOU</a:t>
            </a:r>
            <a:endParaRPr lang="en-IN" sz="8000" b="1" dirty="0"/>
          </a:p>
        </p:txBody>
      </p:sp>
      <p:sp>
        <p:nvSpPr>
          <p:cNvPr id="4" name="Slide Number Placeholder 3"/>
          <p:cNvSpPr>
            <a:spLocks noGrp="1"/>
          </p:cNvSpPr>
          <p:nvPr>
            <p:ph type="sldNum" sz="quarter" idx="12"/>
          </p:nvPr>
        </p:nvSpPr>
        <p:spPr/>
        <p:txBody>
          <a:bodyPr/>
          <a:lstStyle/>
          <a:p>
            <a:fld id="{519954A3-9DFD-4C44-94BA-B95130A3BA1C}" type="slidenum">
              <a:rPr lang="en-US" smtClean="0"/>
              <a:t>50</a:t>
            </a:fld>
            <a:endParaRPr lang="en-US" dirty="0"/>
          </a:p>
        </p:txBody>
      </p:sp>
    </p:spTree>
    <p:extLst>
      <p:ext uri="{BB962C8B-B14F-4D97-AF65-F5344CB8AC3E}">
        <p14:creationId xmlns:p14="http://schemas.microsoft.com/office/powerpoint/2010/main" val="368824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a:xfrm>
            <a:off x="651235" y="2392956"/>
            <a:ext cx="10532579" cy="3880773"/>
          </a:xfrm>
        </p:spPr>
        <p:txBody>
          <a:bodyPr>
            <a:normAutofit fontScale="92500" lnSpcReduction="10000"/>
          </a:bodyPr>
          <a:lstStyle/>
          <a:p>
            <a:r>
              <a:rPr lang="en-IN" sz="2300" dirty="0"/>
              <a:t>The motivation for doing this project was </a:t>
            </a:r>
            <a:r>
              <a:rPr lang="en-IN" sz="2300" dirty="0" smtClean="0"/>
              <a:t>mainly </a:t>
            </a:r>
            <a:r>
              <a:rPr lang="en-IN" sz="2300" dirty="0"/>
              <a:t>an interest in undertaking a challenging project in an interesting area of </a:t>
            </a:r>
            <a:r>
              <a:rPr lang="en-IN" sz="2300" dirty="0" smtClean="0"/>
              <a:t>big data analysis. </a:t>
            </a:r>
            <a:r>
              <a:rPr lang="en-IN" sz="2300" dirty="0"/>
              <a:t>The opportunity to learn about a new area of computing not covered in lectures was appealing to us</a:t>
            </a:r>
            <a:r>
              <a:rPr lang="en-IN" sz="2300" dirty="0" smtClean="0"/>
              <a:t>.</a:t>
            </a:r>
          </a:p>
          <a:p>
            <a:r>
              <a:rPr lang="en-IN" sz="2300" dirty="0" smtClean="0"/>
              <a:t>It </a:t>
            </a:r>
            <a:r>
              <a:rPr lang="en-IN" sz="2300" dirty="0"/>
              <a:t>would be very interesting to gather and then aggregate the social networking data so as to extract interesting patterns and recent trends from it. </a:t>
            </a:r>
            <a:endParaRPr lang="en-IN" sz="2300" dirty="0" smtClean="0"/>
          </a:p>
          <a:p>
            <a:r>
              <a:rPr lang="en-IN" sz="2300" dirty="0" smtClean="0"/>
              <a:t>Since Hadoop is a very popular and relatively easy language which is used for processing data, we were excited to work with Hadoop</a:t>
            </a:r>
          </a:p>
          <a:p>
            <a:r>
              <a:rPr lang="en-US" sz="2300" dirty="0" smtClean="0"/>
              <a:t>We will also be introduced to a statistical programming language for the first time: R language</a:t>
            </a:r>
            <a:endParaRPr lang="en-IN" sz="2300" dirty="0" smtClean="0"/>
          </a:p>
          <a:p>
            <a:endParaRPr lang="en-IN" dirty="0"/>
          </a:p>
        </p:txBody>
      </p:sp>
      <p:sp>
        <p:nvSpPr>
          <p:cNvPr id="5" name="Slide Number Placeholder 4"/>
          <p:cNvSpPr>
            <a:spLocks noGrp="1"/>
          </p:cNvSpPr>
          <p:nvPr>
            <p:ph type="sldNum" sz="quarter" idx="12"/>
          </p:nvPr>
        </p:nvSpPr>
        <p:spPr/>
        <p:txBody>
          <a:bodyPr/>
          <a:lstStyle/>
          <a:p>
            <a:fld id="{519954A3-9DFD-4C44-94BA-B95130A3BA1C}" type="slidenum">
              <a:rPr lang="en-US" smtClean="0"/>
              <a:t>6</a:t>
            </a:fld>
            <a:endParaRPr lang="en-US" dirty="0"/>
          </a:p>
        </p:txBody>
      </p:sp>
      <p:pic>
        <p:nvPicPr>
          <p:cNvPr id="4" name="Picture 3"/>
          <p:cNvPicPr>
            <a:picLocks noChangeAspect="1"/>
          </p:cNvPicPr>
          <p:nvPr/>
        </p:nvPicPr>
        <p:blipFill>
          <a:blip r:embed="rId3"/>
          <a:stretch>
            <a:fillRect/>
          </a:stretch>
        </p:blipFill>
        <p:spPr>
          <a:xfrm>
            <a:off x="7680957" y="-140612"/>
            <a:ext cx="4229686" cy="2236697"/>
          </a:xfrm>
          <a:prstGeom prst="rect">
            <a:avLst/>
          </a:prstGeom>
        </p:spPr>
      </p:pic>
    </p:spTree>
    <p:extLst>
      <p:ext uri="{BB962C8B-B14F-4D97-AF65-F5344CB8AC3E}">
        <p14:creationId xmlns:p14="http://schemas.microsoft.com/office/powerpoint/2010/main" val="2048978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MOTIVATION (cont.)</a:t>
            </a:r>
            <a:endParaRPr lang="en-IN" dirty="0"/>
          </a:p>
        </p:txBody>
      </p:sp>
      <p:sp>
        <p:nvSpPr>
          <p:cNvPr id="3" name="Content Placeholder 2"/>
          <p:cNvSpPr>
            <a:spLocks noGrp="1"/>
          </p:cNvSpPr>
          <p:nvPr>
            <p:ph idx="1"/>
          </p:nvPr>
        </p:nvSpPr>
        <p:spPr>
          <a:xfrm>
            <a:off x="818712" y="2292626"/>
            <a:ext cx="10554574" cy="3636511"/>
          </a:xfrm>
        </p:spPr>
        <p:txBody>
          <a:bodyPr/>
          <a:lstStyle/>
          <a:p>
            <a:r>
              <a:rPr lang="en-US" sz="2100" dirty="0"/>
              <a:t>We also hope that our findings, our research and our product can at least slightly contribute to mankind.  </a:t>
            </a:r>
          </a:p>
          <a:p>
            <a:r>
              <a:rPr lang="en-US" sz="2100" dirty="0"/>
              <a:t>If the main objective of this project is fulfilled, then it would be beneficial to many football fans and other organizations like “OptaStats” who use this information and provide it to football clubs who want better results. </a:t>
            </a:r>
          </a:p>
          <a:p>
            <a:r>
              <a:rPr lang="en-US" sz="2100" dirty="0"/>
              <a:t>This project can make football more interesting and more appealing for fans </a:t>
            </a:r>
            <a:r>
              <a:rPr lang="en-US" sz="2100" dirty="0" smtClean="0"/>
              <a:t>to </a:t>
            </a:r>
            <a:r>
              <a:rPr lang="en-US" sz="2100" dirty="0"/>
              <a:t>watch</a:t>
            </a:r>
          </a:p>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242537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a:xfrm>
            <a:off x="818712" y="2549838"/>
            <a:ext cx="10822828" cy="4308161"/>
          </a:xfrm>
        </p:spPr>
        <p:txBody>
          <a:bodyPr>
            <a:normAutofit fontScale="92500"/>
          </a:bodyPr>
          <a:lstStyle/>
          <a:p>
            <a:r>
              <a:rPr lang="en-US" sz="2300" dirty="0" smtClean="0"/>
              <a:t>We need knowledge of </a:t>
            </a:r>
            <a:r>
              <a:rPr lang="en-US" sz="2300" dirty="0" err="1" smtClean="0"/>
              <a:t>Hadoop</a:t>
            </a:r>
            <a:r>
              <a:rPr lang="en-US" sz="2300" dirty="0" smtClean="0"/>
              <a:t>, R and Twitter API to construct our project</a:t>
            </a:r>
          </a:p>
          <a:p>
            <a:r>
              <a:rPr lang="en-US" sz="2300" dirty="0" smtClean="0"/>
              <a:t>Twitter API extracts the tweets, which is the data we will use.</a:t>
            </a:r>
          </a:p>
          <a:p>
            <a:r>
              <a:rPr lang="en-US" sz="2300" dirty="0" err="1" smtClean="0"/>
              <a:t>Hadoop</a:t>
            </a:r>
            <a:r>
              <a:rPr lang="en-US" sz="2300" dirty="0" smtClean="0"/>
              <a:t> will be mainly used to store and organize the data</a:t>
            </a:r>
          </a:p>
          <a:p>
            <a:r>
              <a:rPr lang="en-US" sz="2300" dirty="0" smtClean="0"/>
              <a:t>We can install </a:t>
            </a:r>
            <a:r>
              <a:rPr lang="en-US" sz="2300" dirty="0" err="1" smtClean="0"/>
              <a:t>Hadoop</a:t>
            </a:r>
            <a:r>
              <a:rPr lang="en-US" sz="2300" dirty="0" smtClean="0"/>
              <a:t> and its virtual machine from this website:	https</a:t>
            </a:r>
            <a:r>
              <a:rPr lang="en-US" sz="2300" dirty="0"/>
              <a:t>://</a:t>
            </a:r>
            <a:r>
              <a:rPr lang="en-US" sz="2300" dirty="0" smtClean="0"/>
              <a:t>ccp.cloudera.com/display/SUPPORT/Demo+VMs</a:t>
            </a:r>
          </a:p>
          <a:p>
            <a:r>
              <a:rPr lang="en-US" sz="2300" dirty="0" smtClean="0"/>
              <a:t>R will be used to aggregate and display the data in an attractive way with all the necessary statistical information </a:t>
            </a:r>
          </a:p>
          <a:p>
            <a:r>
              <a:rPr lang="en-US" sz="2300" dirty="0" smtClean="0"/>
              <a:t>We can install R from: </a:t>
            </a:r>
          </a:p>
          <a:p>
            <a:r>
              <a:rPr lang="en-US" sz="2300" dirty="0" smtClean="0"/>
              <a:t>A paper from IJRDET tells us that the total market worth of Big Data is around US $ 100 Billion. Hadoop is the leading software used for Big Data Analysis</a:t>
            </a:r>
            <a:endParaRPr lang="en-US" dirty="0" smtClean="0">
              <a:solidFill>
                <a:srgbClr val="002060"/>
              </a:solidFill>
              <a:latin typeface="Tekton Pro" pitchFamily="-84" charset="0"/>
            </a:endParaRPr>
          </a:p>
          <a:p>
            <a:endParaRPr lang="en-US" dirty="0" smtClean="0"/>
          </a:p>
        </p:txBody>
      </p:sp>
      <p:sp>
        <p:nvSpPr>
          <p:cNvPr id="4" name="Slide Number Placeholder 3"/>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903988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err="1" smtClean="0"/>
              <a:t>Hadoop</a:t>
            </a:r>
            <a:endParaRPr lang="en-US" dirty="0"/>
          </a:p>
        </p:txBody>
      </p:sp>
      <p:sp>
        <p:nvSpPr>
          <p:cNvPr id="3" name="Content Placeholder 2"/>
          <p:cNvSpPr>
            <a:spLocks noGrp="1"/>
          </p:cNvSpPr>
          <p:nvPr>
            <p:ph idx="1"/>
          </p:nvPr>
        </p:nvSpPr>
        <p:spPr>
          <a:xfrm>
            <a:off x="659636" y="1417638"/>
            <a:ext cx="11354936" cy="5602405"/>
          </a:xfrm>
        </p:spPr>
        <p:txBody>
          <a:bodyPr>
            <a:noAutofit/>
          </a:bodyPr>
          <a:lstStyle/>
          <a:p>
            <a:r>
              <a:rPr lang="en-GB" sz="2100" dirty="0"/>
              <a:t>Apache </a:t>
            </a:r>
            <a:r>
              <a:rPr lang="en-GB" sz="2100" dirty="0" err="1"/>
              <a:t>Hadoop</a:t>
            </a:r>
            <a:r>
              <a:rPr lang="en-GB" sz="2100" dirty="0"/>
              <a:t> is a source software written in Java for </a:t>
            </a:r>
            <a:r>
              <a:rPr lang="en-GB" sz="2100" dirty="0" smtClean="0"/>
              <a:t>distributed &amp; distributed </a:t>
            </a:r>
            <a:r>
              <a:rPr lang="en-GB" sz="2100" dirty="0"/>
              <a:t>processing of very large data sets on computer built from commodity </a:t>
            </a:r>
            <a:r>
              <a:rPr lang="en-GB" sz="2100" dirty="0" smtClean="0"/>
              <a:t>hardware</a:t>
            </a:r>
          </a:p>
          <a:p>
            <a:r>
              <a:rPr lang="en-US" sz="2100" dirty="0"/>
              <a:t>Cheaper</a:t>
            </a:r>
          </a:p>
          <a:p>
            <a:pPr lvl="1"/>
            <a:r>
              <a:rPr lang="en-US" sz="2100" dirty="0"/>
              <a:t>Scales to Petabytes or more</a:t>
            </a:r>
          </a:p>
          <a:p>
            <a:r>
              <a:rPr lang="en-US" sz="2100" dirty="0"/>
              <a:t>Faster</a:t>
            </a:r>
          </a:p>
          <a:p>
            <a:pPr lvl="1"/>
            <a:r>
              <a:rPr lang="en-US" sz="2100" dirty="0"/>
              <a:t>Parallel data processing</a:t>
            </a:r>
          </a:p>
          <a:p>
            <a:r>
              <a:rPr lang="en-US" sz="2100" dirty="0"/>
              <a:t>Better</a:t>
            </a:r>
          </a:p>
          <a:p>
            <a:pPr lvl="1"/>
            <a:r>
              <a:rPr lang="en-US" sz="2100" dirty="0"/>
              <a:t>Suited for particular types of </a:t>
            </a:r>
            <a:r>
              <a:rPr lang="en-US" sz="2100" dirty="0" err="1"/>
              <a:t>BigData</a:t>
            </a:r>
            <a:r>
              <a:rPr lang="en-US" sz="2100" dirty="0"/>
              <a:t> </a:t>
            </a:r>
            <a:r>
              <a:rPr lang="en-US" sz="2100" dirty="0" smtClean="0"/>
              <a:t>problems</a:t>
            </a:r>
            <a:endParaRPr lang="en-GB" sz="2100" dirty="0" smtClean="0"/>
          </a:p>
          <a:p>
            <a:r>
              <a:rPr lang="en-US" sz="2100" dirty="0" err="1" smtClean="0"/>
              <a:t>Hadoop</a:t>
            </a:r>
            <a:r>
              <a:rPr lang="en-US" sz="2100" dirty="0" smtClean="0"/>
              <a:t> has 3 core parts: The HDFS, </a:t>
            </a:r>
            <a:r>
              <a:rPr lang="en-US" sz="2100" dirty="0" err="1" smtClean="0"/>
              <a:t>MapReduce</a:t>
            </a:r>
            <a:r>
              <a:rPr lang="en-US" sz="2100" dirty="0" smtClean="0"/>
              <a:t> API and other libraries</a:t>
            </a:r>
          </a:p>
        </p:txBody>
      </p:sp>
      <p:sp>
        <p:nvSpPr>
          <p:cNvPr id="4" name="Slide Number Placeholder 3"/>
          <p:cNvSpPr>
            <a:spLocks noGrp="1"/>
          </p:cNvSpPr>
          <p:nvPr>
            <p:ph type="sldNum" sz="quarter" idx="12"/>
          </p:nvPr>
        </p:nvSpPr>
        <p:spPr/>
        <p:txBody>
          <a:bodyPr/>
          <a:lstStyle/>
          <a:p>
            <a:fld id="{519954A3-9DFD-4C44-94BA-B95130A3BA1C}" type="slidenum">
              <a:rPr lang="en-US" smtClean="0"/>
              <a:t>9</a:t>
            </a:fld>
            <a:endParaRPr lang="en-US" dirty="0"/>
          </a:p>
        </p:txBody>
      </p:sp>
      <p:pic>
        <p:nvPicPr>
          <p:cNvPr id="5" name="Picture 4" descr="Screen Shot 2013-03-23 at 6.55.55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636" y="392663"/>
            <a:ext cx="3289300" cy="1079500"/>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584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8">
      <a:dk1>
        <a:srgbClr val="FFFFFF"/>
      </a:dk1>
      <a:lt1>
        <a:srgbClr val="270904"/>
      </a:lt1>
      <a:dk2>
        <a:srgbClr val="FFFFFF"/>
      </a:dk2>
      <a:lt2>
        <a:srgbClr val="F8C7BF"/>
      </a:lt2>
      <a:accent1>
        <a:srgbClr val="49D0D7"/>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1440</TotalTime>
  <Words>2467</Words>
  <Application>Microsoft Office PowerPoint</Application>
  <PresentationFormat>Widescreen</PresentationFormat>
  <Paragraphs>319</Paragraphs>
  <Slides>50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 CENA</vt:lpstr>
      <vt:lpstr>Arial</vt:lpstr>
      <vt:lpstr>Calibri</vt:lpstr>
      <vt:lpstr>Candara</vt:lpstr>
      <vt:lpstr>Century Gothic</vt:lpstr>
      <vt:lpstr>Menlo</vt:lpstr>
      <vt:lpstr>Tekton Pro</vt:lpstr>
      <vt:lpstr>Times New Roman</vt:lpstr>
      <vt:lpstr>Wingdings 2</vt:lpstr>
      <vt:lpstr>Wingdings 3</vt:lpstr>
      <vt:lpstr>Quotable</vt:lpstr>
      <vt:lpstr>              TWITTER DATA ANALYSIS(EPL): HADOOP2 MAP REDUCE FRAMEWORK  </vt:lpstr>
      <vt:lpstr>INTRODUCTION</vt:lpstr>
      <vt:lpstr>PROBLEM DEFINITION</vt:lpstr>
      <vt:lpstr>Objective and Scope</vt:lpstr>
      <vt:lpstr>PowerPoint Presentation</vt:lpstr>
      <vt:lpstr>MOTIVATION</vt:lpstr>
      <vt:lpstr>MOTIVATION (cont.)</vt:lpstr>
      <vt:lpstr>LITERATURE SURVEY</vt:lpstr>
      <vt:lpstr>Hadoop</vt:lpstr>
      <vt:lpstr>HDFS ARCHITECTURE</vt:lpstr>
      <vt:lpstr>MAPREDUCE FRAMEWORK</vt:lpstr>
      <vt:lpstr>TWITTER API</vt:lpstr>
      <vt:lpstr>R Language</vt:lpstr>
      <vt:lpstr>Implementation</vt:lpstr>
      <vt:lpstr>1. To Create Twitter Application</vt:lpstr>
      <vt:lpstr>b. Navigate to My Applications in the upper right hand corner.</vt:lpstr>
      <vt:lpstr>PowerPoint Presentation</vt:lpstr>
      <vt:lpstr>PowerPoint Presentation</vt:lpstr>
      <vt:lpstr>PowerPoint Presentation</vt:lpstr>
      <vt:lpstr>PowerPoint Presentation</vt:lpstr>
      <vt:lpstr>2.  INSTALL AND LOAD R PACKAGES </vt:lpstr>
      <vt:lpstr>3. EXTRACT TWEETS </vt:lpstr>
      <vt:lpstr>PowerPoint Presentation</vt:lpstr>
      <vt:lpstr>4. CLEAN UP TEXT </vt:lpstr>
      <vt:lpstr>5. CREATE THE GRID </vt:lpstr>
      <vt:lpstr>PowerPoint Presentation</vt:lpstr>
      <vt:lpstr>PowerPoint Presentation</vt:lpstr>
      <vt:lpstr>Code for Previous Graph Presentation</vt:lpstr>
      <vt:lpstr>The Dashboard</vt:lpstr>
      <vt:lpstr>Amount of data collected and details  </vt:lpstr>
      <vt:lpstr>Stats of Teams during period 19Apr to 25 Apr</vt:lpstr>
      <vt:lpstr>Pie chart displaying hash tags occureances</vt:lpstr>
      <vt:lpstr>PowerPoint Presentation</vt:lpstr>
      <vt:lpstr>PowerPoint Presentation</vt:lpstr>
      <vt:lpstr>PowerPoint Presentation</vt:lpstr>
      <vt:lpstr>Who Should I follow?</vt:lpstr>
      <vt:lpstr>PowerPoint Presentation</vt:lpstr>
      <vt:lpstr>PowerPoint Presentation</vt:lpstr>
      <vt:lpstr>PowerPoint Presentation</vt:lpstr>
      <vt:lpstr>Feasibility and Analysis</vt:lpstr>
      <vt:lpstr>Feasibility</vt:lpstr>
      <vt:lpstr>PowerPoint Presentation</vt:lpstr>
      <vt:lpstr>Risk Analysis</vt:lpstr>
      <vt:lpstr>Analysis &amp; Design</vt:lpstr>
      <vt:lpstr>PowerPoint Presentation</vt:lpstr>
      <vt:lpstr>       Data Analysis</vt:lpstr>
      <vt:lpstr>PowerPoint Presentation</vt:lpstr>
      <vt:lpstr>CONCLUSION</vt:lpstr>
      <vt:lpstr>REFERENCES</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ELECTROCARDIOGRAM MONITORING</dc:title>
  <dc:creator>Uzair Akhtar</dc:creator>
  <cp:lastModifiedBy>Dell</cp:lastModifiedBy>
  <cp:revision>97</cp:revision>
  <dcterms:created xsi:type="dcterms:W3CDTF">2015-07-29T15:20:31Z</dcterms:created>
  <dcterms:modified xsi:type="dcterms:W3CDTF">2015-10-30T15:32:31Z</dcterms:modified>
</cp:coreProperties>
</file>