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42"/>
  </p:notesMasterIdLst>
  <p:handoutMasterIdLst>
    <p:handoutMasterId r:id="rId43"/>
  </p:handoutMasterIdLst>
  <p:sldIdLst>
    <p:sldId id="293" r:id="rId2"/>
    <p:sldId id="291" r:id="rId3"/>
    <p:sldId id="292" r:id="rId4"/>
    <p:sldId id="300" r:id="rId5"/>
    <p:sldId id="301" r:id="rId6"/>
    <p:sldId id="277" r:id="rId7"/>
    <p:sldId id="278" r:id="rId8"/>
    <p:sldId id="279" r:id="rId9"/>
    <p:sldId id="280" r:id="rId10"/>
    <p:sldId id="281" r:id="rId11"/>
    <p:sldId id="282" r:id="rId12"/>
    <p:sldId id="283" r:id="rId13"/>
    <p:sldId id="302" r:id="rId14"/>
    <p:sldId id="304" r:id="rId15"/>
    <p:sldId id="305" r:id="rId16"/>
    <p:sldId id="306" r:id="rId17"/>
    <p:sldId id="307" r:id="rId18"/>
    <p:sldId id="308" r:id="rId19"/>
    <p:sldId id="309" r:id="rId20"/>
    <p:sldId id="310" r:id="rId21"/>
    <p:sldId id="313" r:id="rId22"/>
    <p:sldId id="314" r:id="rId23"/>
    <p:sldId id="315" r:id="rId24"/>
    <p:sldId id="316" r:id="rId25"/>
    <p:sldId id="317" r:id="rId26"/>
    <p:sldId id="318" r:id="rId27"/>
    <p:sldId id="319" r:id="rId28"/>
    <p:sldId id="311" r:id="rId29"/>
    <p:sldId id="312" r:id="rId30"/>
    <p:sldId id="297" r:id="rId31"/>
    <p:sldId id="298" r:id="rId32"/>
    <p:sldId id="299" r:id="rId33"/>
    <p:sldId id="303" r:id="rId34"/>
    <p:sldId id="287" r:id="rId35"/>
    <p:sldId id="288" r:id="rId36"/>
    <p:sldId id="289" r:id="rId37"/>
    <p:sldId id="290"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94434" autoAdjust="0"/>
  </p:normalViewPr>
  <p:slideViewPr>
    <p:cSldViewPr snapToGrid="0">
      <p:cViewPr varScale="1">
        <p:scale>
          <a:sx n="70" d="100"/>
          <a:sy n="70" d="100"/>
        </p:scale>
        <p:origin x="7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1369B-1F53-418E-8D14-CCF8C3A17C54}" type="datetimeFigureOut">
              <a:rPr lang="en-IN" smtClean="0"/>
              <a:t>23-10-2015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B27A7-AE5D-4D88-8F23-8EBADC9359FA}" type="slidenum">
              <a:rPr lang="en-IN" smtClean="0"/>
              <a:t>‹#›</a:t>
            </a:fld>
            <a:endParaRPr lang="en-IN"/>
          </a:p>
        </p:txBody>
      </p:sp>
    </p:spTree>
    <p:extLst>
      <p:ext uri="{BB962C8B-B14F-4D97-AF65-F5344CB8AC3E}">
        <p14:creationId xmlns:p14="http://schemas.microsoft.com/office/powerpoint/2010/main" val="11964735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1E649-FEF3-4E94-9A3F-A966EFAC30AE}" type="datetimeFigureOut">
              <a:rPr lang="en-IN" smtClean="0"/>
              <a:t>23-10-2015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D7196-EBE0-4AED-91B9-CDA721DCF8C8}" type="slidenum">
              <a:rPr lang="en-IN" smtClean="0"/>
              <a:t>‹#›</a:t>
            </a:fld>
            <a:endParaRPr lang="en-IN"/>
          </a:p>
        </p:txBody>
      </p:sp>
    </p:spTree>
    <p:extLst>
      <p:ext uri="{BB962C8B-B14F-4D97-AF65-F5344CB8AC3E}">
        <p14:creationId xmlns:p14="http://schemas.microsoft.com/office/powerpoint/2010/main" val="14299670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3D7196-EBE0-4AED-91B9-CDA721DCF8C8}" type="slidenum">
              <a:rPr lang="en-IN" smtClean="0"/>
              <a:t>1</a:t>
            </a:fld>
            <a:endParaRPr lang="en-IN"/>
          </a:p>
        </p:txBody>
      </p:sp>
    </p:spTree>
    <p:extLst>
      <p:ext uri="{BB962C8B-B14F-4D97-AF65-F5344CB8AC3E}">
        <p14:creationId xmlns:p14="http://schemas.microsoft.com/office/powerpoint/2010/main" val="103873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61E60E-5CC3-4B14-9E82-BC2CB2338E55}"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716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5A2A0-617E-4908-815A-EC57B4E9BC56}"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37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C4DF37-1F5C-43FD-8510-908415D6494F}"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3818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05A2E-1F69-42D1-BC26-380BADF42D08}"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48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3A2AD-6654-42C5-B866-AF2BB3BE650F}"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636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CCB2E-9CD4-4677-B69B-4C58065F98E5}"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684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3C096-B483-46CC-B366-8150E2CBF0DC}"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213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F4D5D5-0D55-4686-95E9-EC2A95FA8890}"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143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C02757-F439-413A-A178-5F7E6A3B9ED0}"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284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6BBE8-5E20-4EFD-9BAC-BE93B6AFA515}" type="datetime1">
              <a:rPr lang="en-US" smtClean="0"/>
              <a:t>10/23/2015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46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0D0C4C-CEFA-4218-8D9A-E6C1B690725A}" type="datetime1">
              <a:rPr lang="en-US" smtClean="0"/>
              <a:t>10/23/2015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6752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501042-70DE-4EBB-8C19-C30538D31005}" type="datetime1">
              <a:rPr lang="en-US" smtClean="0"/>
              <a:t>10/23/2015</a:t>
            </a:fld>
            <a:endParaRPr lang="en-US" dirty="0"/>
          </a:p>
        </p:txBody>
      </p:sp>
      <p:sp>
        <p:nvSpPr>
          <p:cNvPr id="8" name="Footer Placeholder 7"/>
          <p:cNvSpPr>
            <a:spLocks noGrp="1"/>
          </p:cNvSpPr>
          <p:nvPr>
            <p:ph type="ftr" sz="quarter" idx="11"/>
          </p:nvPr>
        </p:nvSpPr>
        <p:spPr/>
        <p:txBody>
          <a:bodyPr/>
          <a:lstStyle/>
          <a:p>
            <a:r>
              <a:rPr lang="en-US" smtClean="0"/>
              <a:t>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03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23D282-B156-4E89-AA4F-28CEF8E4B0AB}" type="datetime1">
              <a:rPr lang="en-US" smtClean="0"/>
              <a:t>10/23/2015</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0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89344-6511-49EA-AD45-08132DB3C8EA}" type="datetime1">
              <a:rPr lang="en-US" smtClean="0"/>
              <a:t>10/23/2015</a:t>
            </a:fld>
            <a:endParaRPr lang="en-US" dirty="0"/>
          </a:p>
        </p:txBody>
      </p:sp>
      <p:sp>
        <p:nvSpPr>
          <p:cNvPr id="3" name="Footer Placeholder 2"/>
          <p:cNvSpPr>
            <a:spLocks noGrp="1"/>
          </p:cNvSpPr>
          <p:nvPr>
            <p:ph type="ftr" sz="quarter" idx="11"/>
          </p:nvPr>
        </p:nvSpPr>
        <p:spPr/>
        <p:txBody>
          <a:bodyPr/>
          <a:lstStyle/>
          <a:p>
            <a:r>
              <a:rPr lang="en-US" smtClean="0"/>
              <a:t>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96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FB086-1698-41D4-9B27-1A328A9BC2EC}" type="datetime1">
              <a:rPr lang="en-US" smtClean="0"/>
              <a:t>10/23/2015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9017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D883C-9C12-4B0F-B4E9-AAB0AE68196E}" type="datetime1">
              <a:rPr lang="en-US" smtClean="0"/>
              <a:t>10/23/2015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18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2C36DE-32AF-4291-817C-C58A241AABEF}" type="datetime1">
              <a:rPr lang="en-US" smtClean="0"/>
              <a:t>10/23/2015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1392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29873" y="1095046"/>
            <a:ext cx="4786788" cy="3211641"/>
          </a:xfrm>
          <a:prstGeom prst="rect">
            <a:avLst/>
          </a:prstGeom>
        </p:spPr>
      </p:pic>
      <p:sp>
        <p:nvSpPr>
          <p:cNvPr id="2" name="Title 1"/>
          <p:cNvSpPr>
            <a:spLocks noGrp="1"/>
          </p:cNvSpPr>
          <p:nvPr>
            <p:ph type="title"/>
          </p:nvPr>
        </p:nvSpPr>
        <p:spPr/>
        <p:txBody>
          <a:bodyPr>
            <a:normAutofit fontScale="90000"/>
          </a:bodyPr>
          <a:lstStyle/>
          <a:p>
            <a:pPr algn="ctr"/>
            <a:r>
              <a:rPr lang="en-IN" sz="4400" dirty="0" smtClean="0"/>
              <a:t/>
            </a:r>
            <a:br>
              <a:rPr lang="en-IN" sz="4400" dirty="0" smtClean="0"/>
            </a:br>
            <a:r>
              <a:rPr lang="en-IN" sz="4400" dirty="0">
                <a:latin typeface="AR CENA" panose="02000000000000000000" pitchFamily="2" charset="0"/>
              </a:rPr>
              <a:t/>
            </a:r>
            <a:br>
              <a:rPr lang="en-IN" sz="4400" dirty="0">
                <a:latin typeface="AR CENA" panose="02000000000000000000" pitchFamily="2" charset="0"/>
              </a:rPr>
            </a:br>
            <a:r>
              <a:rPr lang="en-IN" sz="4400" dirty="0" smtClean="0">
                <a:solidFill>
                  <a:schemeClr val="tx1">
                    <a:lumMod val="95000"/>
                    <a:lumOff val="5000"/>
                  </a:schemeClr>
                </a:solidFill>
                <a:latin typeface="AR CENA" panose="02000000000000000000" pitchFamily="2" charset="0"/>
              </a:rPr>
              <a:t>TWITTER DATA ANALYSIS(EPL): HADOOP2 MAP REDUCE FRAMEWORK</a:t>
            </a:r>
            <a:br>
              <a:rPr lang="en-IN" sz="4400" dirty="0" smtClean="0">
                <a:solidFill>
                  <a:schemeClr val="tx1">
                    <a:lumMod val="95000"/>
                    <a:lumOff val="5000"/>
                  </a:schemeClr>
                </a:solidFill>
                <a:latin typeface="AR CENA" panose="02000000000000000000" pitchFamily="2" charset="0"/>
              </a:rPr>
            </a:br>
            <a:r>
              <a:rPr lang="en-IN" sz="4400" dirty="0">
                <a:solidFill>
                  <a:schemeClr val="tx1">
                    <a:lumMod val="95000"/>
                    <a:lumOff val="5000"/>
                  </a:schemeClr>
                </a:solidFill>
                <a:latin typeface="AR CENA" panose="02000000000000000000" pitchFamily="2" charset="0"/>
              </a:rPr>
              <a:t/>
            </a:r>
            <a:br>
              <a:rPr lang="en-IN" sz="4400" dirty="0">
                <a:solidFill>
                  <a:schemeClr val="tx1">
                    <a:lumMod val="95000"/>
                    <a:lumOff val="5000"/>
                  </a:schemeClr>
                </a:solidFill>
                <a:latin typeface="AR CENA" panose="02000000000000000000" pitchFamily="2" charset="0"/>
              </a:rPr>
            </a:br>
            <a:endParaRPr lang="en-IN" sz="4400" dirty="0">
              <a:solidFill>
                <a:schemeClr val="tx1">
                  <a:lumMod val="95000"/>
                  <a:lumOff val="5000"/>
                </a:schemeClr>
              </a:solidFill>
              <a:latin typeface="AR CENA" panose="02000000000000000000" pitchFamily="2" charset="0"/>
            </a:endParaRPr>
          </a:p>
        </p:txBody>
      </p:sp>
      <p:sp>
        <p:nvSpPr>
          <p:cNvPr id="4" name="Text Placeholder 3"/>
          <p:cNvSpPr>
            <a:spLocks noGrp="1"/>
          </p:cNvSpPr>
          <p:nvPr>
            <p:ph type="body" idx="1"/>
          </p:nvPr>
        </p:nvSpPr>
        <p:spPr>
          <a:xfrm>
            <a:off x="1154956" y="4347180"/>
            <a:ext cx="8825658" cy="860400"/>
          </a:xfrm>
        </p:spPr>
        <p:txBody>
          <a:bodyPr>
            <a:noAutofit/>
          </a:bodyPr>
          <a:lstStyle/>
          <a:p>
            <a:pPr algn="r"/>
            <a:r>
              <a:rPr lang="en-IN" dirty="0" smtClean="0">
                <a:solidFill>
                  <a:schemeClr val="tx1">
                    <a:lumMod val="95000"/>
                    <a:lumOff val="5000"/>
                  </a:schemeClr>
                </a:solidFill>
                <a:latin typeface="Footlight MT Light" panose="0204060206030A020304" pitchFamily="18" charset="0"/>
              </a:rPr>
              <a:t>Nadeem </a:t>
            </a:r>
            <a:r>
              <a:rPr lang="en-IN" dirty="0" err="1" smtClean="0">
                <a:solidFill>
                  <a:schemeClr val="tx1">
                    <a:lumMod val="95000"/>
                    <a:lumOff val="5000"/>
                  </a:schemeClr>
                </a:solidFill>
                <a:latin typeface="Footlight MT Light" panose="0204060206030A020304" pitchFamily="18" charset="0"/>
              </a:rPr>
              <a:t>yoosuf</a:t>
            </a:r>
            <a:endParaRPr lang="en-IN" dirty="0" smtClean="0">
              <a:solidFill>
                <a:schemeClr val="tx1">
                  <a:lumMod val="95000"/>
                  <a:lumOff val="5000"/>
                </a:schemeClr>
              </a:solidFill>
              <a:latin typeface="Footlight MT Light" panose="0204060206030A020304" pitchFamily="18" charset="0"/>
            </a:endParaRPr>
          </a:p>
          <a:p>
            <a:pPr algn="r"/>
            <a:r>
              <a:rPr lang="en-IN" dirty="0" err="1" smtClean="0">
                <a:solidFill>
                  <a:schemeClr val="tx1">
                    <a:lumMod val="95000"/>
                    <a:lumOff val="5000"/>
                  </a:schemeClr>
                </a:solidFill>
                <a:latin typeface="Footlight MT Light" panose="0204060206030A020304" pitchFamily="18" charset="0"/>
              </a:rPr>
              <a:t>Shyam</a:t>
            </a:r>
            <a:r>
              <a:rPr lang="en-IN" dirty="0" smtClean="0">
                <a:solidFill>
                  <a:schemeClr val="tx1">
                    <a:lumMod val="95000"/>
                    <a:lumOff val="5000"/>
                  </a:schemeClr>
                </a:solidFill>
                <a:latin typeface="Footlight MT Light" panose="0204060206030A020304" pitchFamily="18" charset="0"/>
              </a:rPr>
              <a:t> Nair</a:t>
            </a:r>
          </a:p>
          <a:p>
            <a:pPr algn="r"/>
            <a:r>
              <a:rPr lang="en-IN" dirty="0" smtClean="0">
                <a:solidFill>
                  <a:schemeClr val="tx1">
                    <a:lumMod val="95000"/>
                    <a:lumOff val="5000"/>
                  </a:schemeClr>
                </a:solidFill>
                <a:latin typeface="Footlight MT Light" panose="0204060206030A020304" pitchFamily="18" charset="0"/>
              </a:rPr>
              <a:t>Umair </a:t>
            </a:r>
            <a:r>
              <a:rPr lang="en-IN" dirty="0" err="1" smtClean="0">
                <a:solidFill>
                  <a:schemeClr val="tx1">
                    <a:lumMod val="95000"/>
                    <a:lumOff val="5000"/>
                  </a:schemeClr>
                </a:solidFill>
                <a:latin typeface="Footlight MT Light" panose="0204060206030A020304" pitchFamily="18" charset="0"/>
              </a:rPr>
              <a:t>akhtar</a:t>
            </a:r>
            <a:endParaRPr lang="en-IN" dirty="0" smtClean="0">
              <a:solidFill>
                <a:schemeClr val="tx1">
                  <a:lumMod val="95000"/>
                  <a:lumOff val="5000"/>
                </a:schemeClr>
              </a:solidFill>
              <a:latin typeface="Footlight MT Light" panose="0204060206030A020304" pitchFamily="18" charset="0"/>
            </a:endParaRPr>
          </a:p>
        </p:txBody>
      </p:sp>
      <p:sp>
        <p:nvSpPr>
          <p:cNvPr id="5" name="Text Placeholder 3"/>
          <p:cNvSpPr txBox="1">
            <a:spLocks/>
          </p:cNvSpPr>
          <p:nvPr/>
        </p:nvSpPr>
        <p:spPr>
          <a:xfrm>
            <a:off x="1008085" y="4387673"/>
            <a:ext cx="3967584" cy="8604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IN" dirty="0" smtClean="0">
                <a:solidFill>
                  <a:schemeClr val="tx1">
                    <a:lumMod val="95000"/>
                    <a:lumOff val="5000"/>
                  </a:schemeClr>
                </a:solidFill>
                <a:latin typeface="Footlight MT Light" panose="0204060206030A020304" pitchFamily="18" charset="0"/>
              </a:rPr>
              <a:t>Guide-</a:t>
            </a:r>
          </a:p>
          <a:p>
            <a:r>
              <a:rPr lang="en-IN" dirty="0" smtClean="0">
                <a:solidFill>
                  <a:schemeClr val="tx1">
                    <a:lumMod val="95000"/>
                    <a:lumOff val="5000"/>
                  </a:schemeClr>
                </a:solidFill>
                <a:latin typeface="Footlight MT Light" panose="0204060206030A020304" pitchFamily="18" charset="0"/>
              </a:rPr>
              <a:t>Mr. D.K. </a:t>
            </a:r>
            <a:r>
              <a:rPr lang="en-IN" dirty="0" err="1" smtClean="0">
                <a:solidFill>
                  <a:schemeClr val="tx1">
                    <a:lumMod val="95000"/>
                    <a:lumOff val="5000"/>
                  </a:schemeClr>
                </a:solidFill>
                <a:latin typeface="Footlight MT Light" panose="0204060206030A020304" pitchFamily="18" charset="0"/>
              </a:rPr>
              <a:t>Chitre</a:t>
            </a:r>
            <a:endParaRPr lang="en-IN" dirty="0" smtClean="0">
              <a:solidFill>
                <a:schemeClr val="tx1">
                  <a:lumMod val="95000"/>
                  <a:lumOff val="5000"/>
                </a:schemeClr>
              </a:solidFill>
              <a:latin typeface="Footlight MT Light" panose="0204060206030A0203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Footer Placeholder 6"/>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692519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937" y="226675"/>
            <a:ext cx="5240063" cy="598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19954A3-9DFD-4C44-94BA-B95130A3BA1C}" type="slidenum">
              <a:rPr lang="en-US" smtClean="0"/>
              <a:t>10</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84465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77334" y="596901"/>
            <a:ext cx="8596668" cy="5444462"/>
          </a:xfrm>
        </p:spPr>
        <p:txBody>
          <a:bodyPr>
            <a:normAutofit lnSpcReduction="10000"/>
          </a:bodyPr>
          <a:lstStyle/>
          <a:p>
            <a:r>
              <a:rPr lang="en-US" sz="2400" u="sng" dirty="0" smtClean="0">
                <a:solidFill>
                  <a:srgbClr val="FF0000"/>
                </a:solidFill>
              </a:rPr>
              <a:t>Goals of Big Data</a:t>
            </a:r>
          </a:p>
          <a:p>
            <a:endParaRPr lang="en-US" sz="2400" u="sng" dirty="0" smtClean="0">
              <a:solidFill>
                <a:srgbClr val="FF0000"/>
              </a:solidFill>
            </a:endParaRPr>
          </a:p>
          <a:p>
            <a:pPr marL="0" indent="0">
              <a:buNone/>
            </a:pPr>
            <a:r>
              <a:rPr lang="en-IN" i="1" dirty="0" smtClean="0"/>
              <a:t>	A</a:t>
            </a:r>
            <a:r>
              <a:rPr lang="en-IN" i="1" dirty="0"/>
              <a:t>. Meeting the need for speed </a:t>
            </a:r>
            <a:endParaRPr lang="en-IN" dirty="0"/>
          </a:p>
          <a:p>
            <a:pPr marL="0" indent="0">
              <a:buNone/>
            </a:pPr>
            <a:r>
              <a:rPr lang="en-IN" dirty="0" smtClean="0"/>
              <a:t>	In </a:t>
            </a:r>
            <a:r>
              <a:rPr lang="en-IN" dirty="0"/>
              <a:t>today’s hypercompetitive business environment, companies not only have to find and </a:t>
            </a:r>
            <a:r>
              <a:rPr lang="en-IN" dirty="0" smtClean="0"/>
              <a:t>analyse </a:t>
            </a:r>
            <a:r>
              <a:rPr lang="en-IN" dirty="0"/>
              <a:t>the relevant data they need, they must find it quickly. </a:t>
            </a:r>
            <a:endParaRPr lang="en-IN" dirty="0" smtClean="0"/>
          </a:p>
          <a:p>
            <a:pPr marL="0" indent="0">
              <a:buNone/>
            </a:pPr>
            <a:r>
              <a:rPr lang="en-US" dirty="0" smtClean="0"/>
              <a:t>	 </a:t>
            </a:r>
            <a:r>
              <a:rPr lang="en-IN" i="1" dirty="0"/>
              <a:t>B. Understanding the data </a:t>
            </a:r>
            <a:endParaRPr lang="en-IN" dirty="0"/>
          </a:p>
          <a:p>
            <a:pPr marL="0" indent="0">
              <a:buNone/>
            </a:pPr>
            <a:r>
              <a:rPr lang="en-IN" dirty="0" smtClean="0"/>
              <a:t>	It </a:t>
            </a:r>
            <a:r>
              <a:rPr lang="en-IN" dirty="0"/>
              <a:t>takes a lot of understanding to get data in the right shape so that you can use visualization as part of data analysis. For example, if the data comes from social media content, you need to know who the user is in a general sense. </a:t>
            </a:r>
            <a:endParaRPr lang="en-IN" dirty="0" smtClean="0"/>
          </a:p>
          <a:p>
            <a:pPr marL="0" indent="0">
              <a:buNone/>
            </a:pPr>
            <a:r>
              <a:rPr lang="en-US" dirty="0"/>
              <a:t>	</a:t>
            </a:r>
            <a:r>
              <a:rPr lang="en-IN" i="1" dirty="0"/>
              <a:t>C. Addressing data quality </a:t>
            </a:r>
            <a:endParaRPr lang="en-IN" i="1" dirty="0" smtClean="0"/>
          </a:p>
          <a:p>
            <a:pPr marL="0" indent="0">
              <a:buNone/>
            </a:pPr>
            <a:r>
              <a:rPr lang="en-IN" dirty="0" smtClean="0"/>
              <a:t>	Data </a:t>
            </a:r>
            <a:r>
              <a:rPr lang="en-IN" dirty="0"/>
              <a:t>visualization will only prove to be a valuable tool if the data quality is assured. </a:t>
            </a:r>
            <a:endParaRPr lang="en-IN" dirty="0" smtClean="0"/>
          </a:p>
          <a:p>
            <a:pPr marL="0" indent="0">
              <a:buNone/>
            </a:pPr>
            <a:r>
              <a:rPr lang="en-US" dirty="0"/>
              <a:t>	</a:t>
            </a:r>
            <a:r>
              <a:rPr lang="en-IN" i="1" dirty="0"/>
              <a:t>D. Displaying meaningful results </a:t>
            </a:r>
            <a:endParaRPr lang="en-IN" i="1" dirty="0" smtClean="0"/>
          </a:p>
          <a:p>
            <a:pPr marL="0" indent="0">
              <a:buNone/>
            </a:pPr>
            <a:r>
              <a:rPr lang="en-US" i="1" dirty="0"/>
              <a:t>	</a:t>
            </a:r>
            <a:r>
              <a:rPr lang="en-US" dirty="0" smtClean="0"/>
              <a:t>According to the context, results should be displayed appropriately in a way such that users can understand</a:t>
            </a:r>
          </a:p>
          <a:p>
            <a:pPr marL="0" indent="0">
              <a:buNone/>
            </a:pP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11</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414646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4" y="0"/>
            <a:ext cx="8596668" cy="1320800"/>
          </a:xfrm>
        </p:spPr>
        <p:txBody>
          <a:bodyPr/>
          <a:lstStyle/>
          <a:p>
            <a:endParaRPr lang="en-IN" dirty="0"/>
          </a:p>
        </p:txBody>
      </p:sp>
      <p:sp>
        <p:nvSpPr>
          <p:cNvPr id="3" name="Content Placeholder 2"/>
          <p:cNvSpPr>
            <a:spLocks noGrp="1"/>
          </p:cNvSpPr>
          <p:nvPr>
            <p:ph idx="1"/>
          </p:nvPr>
        </p:nvSpPr>
        <p:spPr>
          <a:xfrm>
            <a:off x="677334" y="800101"/>
            <a:ext cx="8596668" cy="5241262"/>
          </a:xfrm>
        </p:spPr>
        <p:txBody>
          <a:bodyPr/>
          <a:lstStyle/>
          <a:p>
            <a:r>
              <a:rPr lang="en-US" sz="2400" dirty="0" smtClean="0">
                <a:solidFill>
                  <a:srgbClr val="FF0000"/>
                </a:solidFill>
              </a:rPr>
              <a:t>Applications of Big Data</a:t>
            </a:r>
          </a:p>
          <a:p>
            <a:pPr lvl="1"/>
            <a:endParaRPr lang="en-US" sz="2400" i="1" u="sng" dirty="0"/>
          </a:p>
          <a:p>
            <a:pPr lvl="1"/>
            <a:r>
              <a:rPr lang="en-IN" i="1" u="sng" dirty="0" smtClean="0"/>
              <a:t>Personalized </a:t>
            </a:r>
            <a:r>
              <a:rPr lang="en-IN" i="1" u="sng" dirty="0"/>
              <a:t>services</a:t>
            </a:r>
            <a:r>
              <a:rPr lang="en-IN" dirty="0"/>
              <a:t>. With more personal data collected, commercial enterprises are able to provide personalized services adapt to individual preferences. </a:t>
            </a:r>
            <a:endParaRPr lang="en-IN" dirty="0" smtClean="0"/>
          </a:p>
          <a:p>
            <a:pPr lvl="1"/>
            <a:r>
              <a:rPr lang="en-IN" i="1" u="sng" dirty="0" smtClean="0"/>
              <a:t>Internet </a:t>
            </a:r>
            <a:r>
              <a:rPr lang="en-IN" i="1" u="sng" dirty="0"/>
              <a:t>security</a:t>
            </a:r>
            <a:r>
              <a:rPr lang="en-IN" i="1" dirty="0"/>
              <a:t>. </a:t>
            </a:r>
            <a:r>
              <a:rPr lang="en-IN" dirty="0"/>
              <a:t>When a network-based attack takes place, historical data on network traffic may allow us to efficiently identify the source and targets of the attack. </a:t>
            </a:r>
            <a:endParaRPr lang="en-IN" dirty="0" smtClean="0"/>
          </a:p>
          <a:p>
            <a:pPr lvl="1"/>
            <a:r>
              <a:rPr lang="en-IN" i="1" u="sng" dirty="0"/>
              <a:t>Digital humanities</a:t>
            </a:r>
            <a:r>
              <a:rPr lang="en-IN" i="1" dirty="0"/>
              <a:t>. </a:t>
            </a:r>
            <a:r>
              <a:rPr lang="en-IN" dirty="0"/>
              <a:t>Nowadays many archives are being digitized. For example, Google has scanned millions of books and identified about every word in every one of those books. This produces massive amount of data and enables addressing topics in the humanities </a:t>
            </a:r>
            <a:endParaRPr lang="en-IN" dirty="0" smtClean="0"/>
          </a:p>
          <a:p>
            <a:pPr lvl="1"/>
            <a:r>
              <a:rPr lang="en-US" i="1" u="sng" dirty="0" smtClean="0"/>
              <a:t>Betterment of Sport</a:t>
            </a:r>
            <a:r>
              <a:rPr lang="en-US" dirty="0" smtClean="0"/>
              <a:t>: Analyzing the trends and behaviors of certain teams, the owners of those teams can improve based on these results</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12</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4101627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idx="1"/>
          </p:nvPr>
        </p:nvSpPr>
        <p:spPr/>
        <p:txBody>
          <a:bodyPr>
            <a:normAutofit/>
          </a:bodyPr>
          <a:lstStyle/>
          <a:p>
            <a:r>
              <a:rPr lang="en-GB" sz="2000" b="1" cap="all" dirty="0">
                <a:solidFill>
                  <a:schemeClr val="tx1"/>
                </a:solidFill>
              </a:rPr>
              <a:t>PREREQUISITES:</a:t>
            </a:r>
            <a:endParaRPr lang="en-GB" sz="2000" cap="all" dirty="0">
              <a:solidFill>
                <a:schemeClr val="tx1"/>
              </a:solidFill>
            </a:endParaRPr>
          </a:p>
          <a:p>
            <a:r>
              <a:rPr lang="en-GB" sz="2000" dirty="0">
                <a:solidFill>
                  <a:schemeClr val="tx1"/>
                </a:solidFill>
              </a:rPr>
              <a:t>You have already installed R and are using RStudio.</a:t>
            </a:r>
          </a:p>
          <a:p>
            <a:r>
              <a:rPr lang="en-GB" sz="2000" dirty="0">
                <a:solidFill>
                  <a:schemeClr val="tx1"/>
                </a:solidFill>
              </a:rPr>
              <a:t>In order to extract tweets, you will need a Twitter application and hence a Twitter account. If you don’t have a Twitter account, please sign up.</a:t>
            </a:r>
          </a:p>
          <a:p>
            <a:r>
              <a:rPr lang="en-GB" sz="2000" dirty="0">
                <a:solidFill>
                  <a:schemeClr val="tx1"/>
                </a:solidFill>
              </a:rPr>
              <a:t>Use your Twitter login ID and password to sign in at Twitter Developers.</a:t>
            </a:r>
          </a:p>
          <a:p>
            <a:endParaRPr lang="en-IN" sz="2000" dirty="0">
              <a:solidFill>
                <a:schemeClr val="tx1"/>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t>13</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944606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redera.com/wp-content/uploads/2014/05/Twitt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87" y="1930400"/>
            <a:ext cx="8373561" cy="43218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smtClean="0"/>
              <a:t>1. To Create Twitter Application</a:t>
            </a:r>
            <a:endParaRPr lang="en-IN" dirty="0"/>
          </a:p>
        </p:txBody>
      </p:sp>
      <p:sp>
        <p:nvSpPr>
          <p:cNvPr id="3" name="Content Placeholder 2"/>
          <p:cNvSpPr>
            <a:spLocks noGrp="1"/>
          </p:cNvSpPr>
          <p:nvPr>
            <p:ph idx="1"/>
          </p:nvPr>
        </p:nvSpPr>
        <p:spPr>
          <a:xfrm>
            <a:off x="565780" y="1409962"/>
            <a:ext cx="8596668" cy="3880773"/>
          </a:xfrm>
        </p:spPr>
        <p:txBody>
          <a:bodyPr/>
          <a:lstStyle/>
          <a:p>
            <a:r>
              <a:rPr lang="en-GB" dirty="0" smtClean="0"/>
              <a:t>Sign in to the Twitter Account</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14</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59971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561" y="440972"/>
            <a:ext cx="8596668" cy="3880773"/>
          </a:xfrm>
        </p:spPr>
        <p:txBody>
          <a:bodyPr/>
          <a:lstStyle/>
          <a:p>
            <a:r>
              <a:rPr lang="en-GB" dirty="0"/>
              <a:t>Navigate to My Applications in the upper right hand corner.</a:t>
            </a:r>
            <a:endParaRPr lang="en-IN" dirty="0"/>
          </a:p>
        </p:txBody>
      </p:sp>
      <p:pic>
        <p:nvPicPr>
          <p:cNvPr id="2050" name="Picture 2" descr="Twit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32" y="866457"/>
            <a:ext cx="8213835" cy="54797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519954A3-9DFD-4C44-94BA-B95130A3BA1C}" type="slidenum">
              <a:rPr lang="en-US" smtClean="0"/>
              <a:t>15</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128439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GB" dirty="0"/>
              <a:t>c.  Create a new application</a:t>
            </a:r>
            <a:r>
              <a:rPr lang="en-GB" dirty="0" smtClean="0"/>
              <a:t>.</a:t>
            </a:r>
          </a:p>
          <a:p>
            <a:pPr marL="0" indent="0">
              <a:buNone/>
            </a:pPr>
            <a:r>
              <a:rPr lang="en-GB" dirty="0"/>
              <a:t>d</a:t>
            </a:r>
            <a:r>
              <a:rPr lang="en-GB" dirty="0" smtClean="0"/>
              <a:t>. Fill </a:t>
            </a:r>
            <a:r>
              <a:rPr lang="en-GB" dirty="0"/>
              <a:t>out the new app form. Names should be unique, i.e., no one else </a:t>
            </a:r>
            <a:r>
              <a:rPr lang="en-GB" dirty="0" smtClean="0"/>
              <a:t> should </a:t>
            </a:r>
            <a:r>
              <a:rPr lang="en-GB" dirty="0"/>
              <a:t>have used this name for their Twitter app. </a:t>
            </a:r>
            <a:endParaRPr lang="en-GB" dirty="0" smtClean="0"/>
          </a:p>
          <a:p>
            <a:pPr marL="0" indent="0">
              <a:buNone/>
            </a:pPr>
            <a:r>
              <a:rPr lang="en-GB" dirty="0"/>
              <a:t> </a:t>
            </a:r>
            <a:r>
              <a:rPr lang="en-GB" dirty="0" smtClean="0"/>
              <a:t>        Give</a:t>
            </a:r>
            <a:r>
              <a:rPr lang="en-GB" b="1" dirty="0"/>
              <a:t> </a:t>
            </a:r>
            <a:r>
              <a:rPr lang="en-GB" dirty="0"/>
              <a:t>a brief description of the app. </a:t>
            </a:r>
            <a:endParaRPr lang="en-GB" dirty="0" smtClean="0"/>
          </a:p>
          <a:p>
            <a:pPr marL="0" indent="0">
              <a:buNone/>
            </a:pPr>
            <a:r>
              <a:rPr lang="en-GB" dirty="0" smtClean="0"/>
              <a:t>         You </a:t>
            </a:r>
            <a:r>
              <a:rPr lang="en-GB" dirty="0"/>
              <a:t>can change this later on if needed. Enter</a:t>
            </a:r>
            <a:r>
              <a:rPr lang="en-GB" b="1" dirty="0"/>
              <a:t> </a:t>
            </a:r>
            <a:r>
              <a:rPr lang="en-GB" dirty="0"/>
              <a:t>your website or blog address.</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16</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137800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Twitte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26243"/>
            <a:ext cx="6667500" cy="16192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witt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113757"/>
            <a:ext cx="6838950" cy="45529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19954A3-9DFD-4C44-94BA-B95130A3BA1C}" type="slidenum">
              <a:rPr lang="en-US" smtClean="0"/>
              <a:t>17</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79743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9084"/>
            <a:ext cx="8596668" cy="3880773"/>
          </a:xfrm>
        </p:spPr>
        <p:txBody>
          <a:bodyPr/>
          <a:lstStyle/>
          <a:p>
            <a:pPr marL="0" indent="0">
              <a:buNone/>
            </a:pPr>
            <a:r>
              <a:rPr lang="en-GB" dirty="0"/>
              <a:t>e.  Scroll down and click on “Create my access token” button</a:t>
            </a:r>
            <a:r>
              <a:rPr lang="en-GB" dirty="0" smtClean="0"/>
              <a:t>.</a:t>
            </a:r>
          </a:p>
          <a:p>
            <a:pPr marL="0" indent="0">
              <a:buNone/>
            </a:pPr>
            <a:r>
              <a:rPr lang="en-GB" dirty="0"/>
              <a:t>f.  Note the values of consumer key and consumer secret and keep them handy for future use.</a:t>
            </a:r>
            <a:endParaRPr lang="en-IN" dirty="0"/>
          </a:p>
        </p:txBody>
      </p:sp>
      <p:pic>
        <p:nvPicPr>
          <p:cNvPr id="4098" name="Picture 2" descr="https://www.credera.com/wp-content/uploads/2014/05/Twitter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14960"/>
            <a:ext cx="6851724" cy="506772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519954A3-9DFD-4C44-94BA-B95130A3BA1C}" type="slidenum">
              <a:rPr lang="en-US" smtClean="0"/>
              <a:t>18</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235830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2.  INSTALL AND LOAD R PACKAGES</a:t>
            </a:r>
            <a:r>
              <a:rPr lang="en-GB" cap="all" dirty="0"/>
              <a:t/>
            </a:r>
            <a:br>
              <a:rPr lang="en-GB" cap="all" dirty="0"/>
            </a:br>
            <a:endParaRPr lang="en-IN" dirty="0"/>
          </a:p>
        </p:txBody>
      </p:sp>
      <p:sp>
        <p:nvSpPr>
          <p:cNvPr id="6" name="Rectangle 3"/>
          <p:cNvSpPr>
            <a:spLocks noGrp="1" noChangeArrowheads="1"/>
          </p:cNvSpPr>
          <p:nvPr>
            <p:ph idx="1"/>
          </p:nvPr>
        </p:nvSpPr>
        <p:spPr bwMode="auto">
          <a:xfrm>
            <a:off x="868403" y="1930400"/>
            <a:ext cx="6958636" cy="27981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err="1" smtClean="0">
                <a:ln>
                  <a:noFill/>
                </a:ln>
                <a:solidFill>
                  <a:srgbClr val="333333"/>
                </a:solidFill>
                <a:effectLst/>
                <a:latin typeface="Menlo"/>
              </a:rPr>
              <a:t>install.packages</a:t>
            </a:r>
            <a:r>
              <a:rPr kumimoji="0" lang="en-US" altLang="en-US" sz="4400" b="0" i="0" u="none" strike="noStrike" cap="none" normalizeH="0" baseline="0" dirty="0" smtClean="0">
                <a:ln>
                  <a:noFill/>
                </a:ln>
                <a:solidFill>
                  <a:srgbClr val="333333"/>
                </a:solidFill>
                <a:effectLst/>
                <a:latin typeface="Menlo"/>
              </a:rPr>
              <a:t>("</a:t>
            </a:r>
            <a:r>
              <a:rPr kumimoji="0" lang="en-US" altLang="en-US" sz="4400" b="0" i="0" u="none" strike="noStrike" cap="none" normalizeH="0" baseline="0" dirty="0" err="1" smtClean="0">
                <a:ln>
                  <a:noFill/>
                </a:ln>
                <a:solidFill>
                  <a:srgbClr val="333333"/>
                </a:solidFill>
                <a:effectLst/>
                <a:latin typeface="Menlo"/>
              </a:rPr>
              <a:t>twitteR</a:t>
            </a:r>
            <a:r>
              <a:rPr kumimoji="0" lang="en-US" altLang="en-US" sz="44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err="1" smtClean="0">
                <a:ln>
                  <a:noFill/>
                </a:ln>
                <a:solidFill>
                  <a:srgbClr val="333333"/>
                </a:solidFill>
                <a:effectLst/>
                <a:latin typeface="Menlo"/>
              </a:rPr>
              <a:t>install.packages</a:t>
            </a:r>
            <a:r>
              <a:rPr kumimoji="0" lang="en-US" altLang="en-US" sz="4400" b="0" i="0" u="none" strike="noStrike" cap="none" normalizeH="0" baseline="0" dirty="0" smtClean="0">
                <a:ln>
                  <a:noFill/>
                </a:ln>
                <a:solidFill>
                  <a:srgbClr val="333333"/>
                </a:solidFill>
                <a:effectLst/>
                <a:latin typeface="Menlo"/>
              </a:rPr>
              <a:t>("</a:t>
            </a:r>
            <a:r>
              <a:rPr kumimoji="0" lang="en-US" altLang="en-US" sz="4400" b="0" i="0" u="none" strike="noStrike" cap="none" normalizeH="0" baseline="0" dirty="0" err="1" smtClean="0">
                <a:ln>
                  <a:noFill/>
                </a:ln>
                <a:solidFill>
                  <a:srgbClr val="333333"/>
                </a:solidFill>
                <a:effectLst/>
                <a:latin typeface="Menlo"/>
              </a:rPr>
              <a:t>ROAuth</a:t>
            </a:r>
            <a:r>
              <a:rPr kumimoji="0" lang="en-US" altLang="en-US" sz="44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333333"/>
                </a:solidFill>
                <a:effectLst/>
                <a:latin typeface="Menlo"/>
              </a:rPr>
              <a:t>library("</a:t>
            </a:r>
            <a:r>
              <a:rPr kumimoji="0" lang="en-US" altLang="en-US" sz="4400" b="0" i="0" u="none" strike="noStrike" cap="none" normalizeH="0" baseline="0" dirty="0" err="1" smtClean="0">
                <a:ln>
                  <a:noFill/>
                </a:ln>
                <a:solidFill>
                  <a:srgbClr val="333333"/>
                </a:solidFill>
                <a:effectLst/>
                <a:latin typeface="Menlo"/>
              </a:rPr>
              <a:t>twitteR</a:t>
            </a:r>
            <a:r>
              <a:rPr kumimoji="0" lang="en-US" altLang="en-US" sz="44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333333"/>
                </a:solidFill>
                <a:effectLst/>
                <a:latin typeface="Menlo"/>
              </a:rPr>
              <a:t>library("</a:t>
            </a:r>
            <a:r>
              <a:rPr kumimoji="0" lang="en-US" altLang="en-US" sz="4400" b="0" i="0" u="none" strike="noStrike" cap="none" normalizeH="0" baseline="0" dirty="0" err="1" smtClean="0">
                <a:ln>
                  <a:noFill/>
                </a:ln>
                <a:solidFill>
                  <a:srgbClr val="333333"/>
                </a:solidFill>
                <a:effectLst/>
                <a:latin typeface="Menlo"/>
              </a:rPr>
              <a:t>ROAuth</a:t>
            </a:r>
            <a:r>
              <a:rPr kumimoji="0" lang="en-US" altLang="en-US" sz="4400" b="0" i="0" u="none" strike="noStrike" cap="none" normalizeH="0" baseline="0" dirty="0" smtClean="0">
                <a:ln>
                  <a:noFill/>
                </a:ln>
                <a:solidFill>
                  <a:srgbClr val="333333"/>
                </a:solidFill>
                <a:effectLst/>
                <a:latin typeface="Menlo"/>
              </a:rPr>
              <a:t>")</a:t>
            </a:r>
            <a:r>
              <a:rPr kumimoji="0" lang="en-US" altLang="en-US" sz="44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519954A3-9DFD-4C44-94BA-B95130A3BA1C}" type="slidenum">
              <a:rPr lang="en-US" smtClean="0"/>
              <a:t>19</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727422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2" y="1687132"/>
            <a:ext cx="8946541" cy="4561267"/>
          </a:xfrm>
        </p:spPr>
        <p:txBody>
          <a:bodyPr/>
          <a:lstStyle/>
          <a:p>
            <a:r>
              <a:rPr lang="en-IN" dirty="0" smtClean="0"/>
              <a:t>Consider a day in your life. You have to make many choices like: What should I eat for breakfast? Which route should I take to go to college/work? How can I do my work better? How can I optimize my day? What have others done in similar situations?</a:t>
            </a:r>
          </a:p>
          <a:p>
            <a:r>
              <a:rPr lang="en-IN" dirty="0" smtClean="0"/>
              <a:t>Your choices define your day. Hence you need to make the correct choice. Analysis of the data at hand will help you make the best decision</a:t>
            </a:r>
          </a:p>
          <a:p>
            <a:r>
              <a:rPr lang="en-IN" dirty="0" smtClean="0"/>
              <a:t>Analysis of data uncovers individual characteristics of the subject and these trends and characteristics can be used in all fields of Science</a:t>
            </a:r>
          </a:p>
          <a:p>
            <a:r>
              <a:rPr lang="en-IN" dirty="0" smtClean="0"/>
              <a:t>Similarly, in football, we can find out which is the most popular team, most popular player, etc.</a:t>
            </a:r>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4106711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a:t>3</a:t>
            </a:r>
            <a:r>
              <a:rPr lang="en-IN" b="1" cap="all" dirty="0" smtClean="0"/>
              <a:t>. </a:t>
            </a:r>
            <a:r>
              <a:rPr lang="en-IN" b="1" cap="all" dirty="0"/>
              <a:t>EXTRACT TWEETS</a:t>
            </a:r>
            <a:r>
              <a:rPr lang="en-IN" cap="all" dirty="0"/>
              <a:t/>
            </a:r>
            <a:br>
              <a:rPr lang="en-IN" cap="all" dirty="0"/>
            </a:br>
            <a:endParaRPr lang="en-IN" dirty="0"/>
          </a:p>
        </p:txBody>
      </p:sp>
      <p:sp>
        <p:nvSpPr>
          <p:cNvPr id="3" name="Content Placeholder 2"/>
          <p:cNvSpPr>
            <a:spLocks noGrp="1"/>
          </p:cNvSpPr>
          <p:nvPr>
            <p:ph idx="1"/>
          </p:nvPr>
        </p:nvSpPr>
        <p:spPr>
          <a:xfrm>
            <a:off x="677334" y="1382667"/>
            <a:ext cx="8596668" cy="3880773"/>
          </a:xfrm>
        </p:spPr>
        <p:txBody>
          <a:bodyPr/>
          <a:lstStyle/>
          <a:p>
            <a:r>
              <a:rPr lang="en-GB" dirty="0"/>
              <a:t>Load “twitter </a:t>
            </a:r>
            <a:r>
              <a:rPr lang="en-GB" dirty="0" err="1"/>
              <a:t>authentication.Rdata</a:t>
            </a:r>
            <a:r>
              <a:rPr lang="en-GB" dirty="0"/>
              <a:t>” file in your session and run </a:t>
            </a:r>
            <a:r>
              <a:rPr lang="en-GB" dirty="0" err="1"/>
              <a:t>registerTwitterOAuth</a:t>
            </a:r>
            <a:r>
              <a:rPr lang="en-GB" dirty="0"/>
              <a:t>. </a:t>
            </a:r>
            <a:endParaRPr lang="en-GB" dirty="0" smtClean="0"/>
          </a:p>
          <a:p>
            <a:r>
              <a:rPr lang="en-GB" dirty="0" smtClean="0"/>
              <a:t>This </a:t>
            </a:r>
            <a:r>
              <a:rPr lang="en-GB" dirty="0"/>
              <a:t>should return “TRUE” indicating that all is good and we can proceed. </a:t>
            </a:r>
            <a:endParaRPr lang="en-GB" dirty="0" smtClean="0"/>
          </a:p>
          <a:p>
            <a:r>
              <a:rPr lang="en-GB" dirty="0" smtClean="0"/>
              <a:t>Then </a:t>
            </a:r>
            <a:r>
              <a:rPr lang="en-GB" dirty="0"/>
              <a:t>we set two variables, one for the search string, which could be a hashtag or user mention, and the second variable is the number of tweets we want to extract for analysis.</a:t>
            </a:r>
            <a:endParaRPr lang="en-IN" dirty="0"/>
          </a:p>
        </p:txBody>
      </p:sp>
      <p:sp>
        <p:nvSpPr>
          <p:cNvPr id="4" name="Rectangle 3"/>
          <p:cNvSpPr/>
          <p:nvPr/>
        </p:nvSpPr>
        <p:spPr>
          <a:xfrm>
            <a:off x="987188" y="3555706"/>
            <a:ext cx="6096000" cy="2585323"/>
          </a:xfrm>
          <a:prstGeom prst="rect">
            <a:avLst/>
          </a:prstGeom>
        </p:spPr>
        <p:txBody>
          <a:bodyPr>
            <a:spAutoFit/>
          </a:bodyPr>
          <a:lstStyle/>
          <a:p>
            <a:r>
              <a:rPr lang="en-IN" dirty="0"/>
              <a:t>load("twitter </a:t>
            </a:r>
            <a:r>
              <a:rPr lang="en-IN" dirty="0" err="1"/>
              <a:t>authentication.Rdata</a:t>
            </a:r>
            <a:r>
              <a:rPr lang="en-IN" dirty="0"/>
              <a:t>")</a:t>
            </a:r>
          </a:p>
          <a:p>
            <a:r>
              <a:rPr lang="en-IN" dirty="0" err="1"/>
              <a:t>registerTwitterOAuth</a:t>
            </a:r>
            <a:r>
              <a:rPr lang="en-IN" dirty="0"/>
              <a:t>(cred)</a:t>
            </a:r>
          </a:p>
          <a:p>
            <a:endParaRPr lang="en-IN" dirty="0"/>
          </a:p>
          <a:p>
            <a:r>
              <a:rPr lang="en-IN" dirty="0" err="1"/>
              <a:t>search.string</a:t>
            </a:r>
            <a:r>
              <a:rPr lang="en-IN" dirty="0"/>
              <a:t> &lt;- "#</a:t>
            </a:r>
            <a:r>
              <a:rPr lang="en-IN" dirty="0" err="1"/>
              <a:t>nba</a:t>
            </a:r>
            <a:r>
              <a:rPr lang="en-IN" dirty="0"/>
              <a:t>"</a:t>
            </a:r>
          </a:p>
          <a:p>
            <a:r>
              <a:rPr lang="en-IN" dirty="0" err="1"/>
              <a:t>no.of.tweets</a:t>
            </a:r>
            <a:r>
              <a:rPr lang="en-IN" dirty="0"/>
              <a:t> &lt;- 100</a:t>
            </a:r>
          </a:p>
          <a:p>
            <a:endParaRPr lang="en-IN" dirty="0"/>
          </a:p>
          <a:p>
            <a:r>
              <a:rPr lang="en-IN" dirty="0"/>
              <a:t>tweets &lt;- </a:t>
            </a:r>
            <a:r>
              <a:rPr lang="en-IN" dirty="0" err="1"/>
              <a:t>searchTwitter</a:t>
            </a:r>
            <a:r>
              <a:rPr lang="en-IN" dirty="0"/>
              <a:t>(</a:t>
            </a:r>
            <a:r>
              <a:rPr lang="en-IN" dirty="0" err="1"/>
              <a:t>search.string</a:t>
            </a:r>
            <a:r>
              <a:rPr lang="en-IN" dirty="0"/>
              <a:t>, n=</a:t>
            </a:r>
            <a:r>
              <a:rPr lang="en-IN" dirty="0" err="1"/>
              <a:t>no.of.tweets</a:t>
            </a:r>
            <a:r>
              <a:rPr lang="en-IN" dirty="0"/>
              <a:t>, </a:t>
            </a:r>
            <a:r>
              <a:rPr lang="en-IN" dirty="0" err="1"/>
              <a:t>cainfo</a:t>
            </a:r>
            <a:r>
              <a:rPr lang="en-IN" dirty="0"/>
              <a:t>="</a:t>
            </a:r>
            <a:r>
              <a:rPr lang="en-IN" dirty="0" err="1"/>
              <a:t>cacert.pem</a:t>
            </a:r>
            <a:r>
              <a:rPr lang="en-IN" dirty="0"/>
              <a:t>", </a:t>
            </a:r>
            <a:r>
              <a:rPr lang="en-IN" dirty="0" err="1"/>
              <a:t>lang</a:t>
            </a:r>
            <a:r>
              <a:rPr lang="en-IN" dirty="0"/>
              <a:t>="</a:t>
            </a:r>
            <a:r>
              <a:rPr lang="en-IN" dirty="0" err="1"/>
              <a:t>en</a:t>
            </a:r>
            <a:r>
              <a:rPr lang="en-IN" dirty="0"/>
              <a:t>")</a:t>
            </a:r>
          </a:p>
          <a:p>
            <a:r>
              <a:rPr lang="en-IN" dirty="0"/>
              <a:t>tweets</a:t>
            </a:r>
          </a:p>
        </p:txBody>
      </p:sp>
      <p:sp>
        <p:nvSpPr>
          <p:cNvPr id="5" name="Slide Number Placeholder 4"/>
          <p:cNvSpPr>
            <a:spLocks noGrp="1"/>
          </p:cNvSpPr>
          <p:nvPr>
            <p:ph type="sldNum" sz="quarter" idx="12"/>
          </p:nvPr>
        </p:nvSpPr>
        <p:spPr/>
        <p:txBody>
          <a:bodyPr/>
          <a:lstStyle/>
          <a:p>
            <a:fld id="{519954A3-9DFD-4C44-94BA-B95130A3BA1C}" type="slidenum">
              <a:rPr lang="en-US" smtClean="0"/>
              <a:t>20</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187173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ord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58" y="963874"/>
            <a:ext cx="9297770" cy="60101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27208" y="304494"/>
            <a:ext cx="8596668" cy="3880773"/>
          </a:xfrm>
        </p:spPr>
        <p:txBody>
          <a:bodyPr/>
          <a:lstStyle/>
          <a:p>
            <a:r>
              <a:rPr lang="en-IN" dirty="0" smtClean="0"/>
              <a:t>For Example NBA(</a:t>
            </a:r>
            <a:r>
              <a:rPr lang="en-IN" dirty="0"/>
              <a:t>National Basketball </a:t>
            </a:r>
            <a:r>
              <a:rPr lang="en-IN" dirty="0" smtClean="0"/>
              <a:t>Association)</a:t>
            </a:r>
          </a:p>
          <a:p>
            <a:r>
              <a:rPr lang="en-IN" dirty="0" smtClean="0"/>
              <a:t>The tags which we might look out for</a:t>
            </a:r>
          </a:p>
          <a:p>
            <a:r>
              <a:rPr lang="en-IN" dirty="0" smtClean="0"/>
              <a:t>The Word cloud of NBA:</a:t>
            </a:r>
            <a:endParaRPr lang="en-IN" dirty="0"/>
          </a:p>
        </p:txBody>
      </p:sp>
      <p:sp>
        <p:nvSpPr>
          <p:cNvPr id="2" name="Slide Number Placeholder 1"/>
          <p:cNvSpPr>
            <a:spLocks noGrp="1"/>
          </p:cNvSpPr>
          <p:nvPr>
            <p:ph type="sldNum" sz="quarter" idx="12"/>
          </p:nvPr>
        </p:nvSpPr>
        <p:spPr/>
        <p:txBody>
          <a:bodyPr/>
          <a:lstStyle/>
          <a:p>
            <a:fld id="{519954A3-9DFD-4C44-94BA-B95130A3BA1C}" type="slidenum">
              <a:rPr lang="en-US" smtClean="0"/>
              <a:t>21</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342519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281"/>
            <a:ext cx="8596668" cy="1320800"/>
          </a:xfrm>
        </p:spPr>
        <p:txBody>
          <a:bodyPr>
            <a:normAutofit/>
          </a:bodyPr>
          <a:lstStyle/>
          <a:p>
            <a:r>
              <a:rPr lang="en-GB" b="1" cap="all" dirty="0"/>
              <a:t>4</a:t>
            </a:r>
            <a:r>
              <a:rPr lang="en-GB" b="1" cap="all" dirty="0" smtClean="0"/>
              <a:t>. </a:t>
            </a:r>
            <a:r>
              <a:rPr lang="en-GB" b="1" cap="all" dirty="0"/>
              <a:t>CLEAN UP TEXT</a:t>
            </a:r>
            <a:r>
              <a:rPr lang="en-GB" cap="all" dirty="0"/>
              <a:t/>
            </a:r>
            <a:br>
              <a:rPr lang="en-GB" cap="all" dirty="0"/>
            </a:br>
            <a:endParaRPr lang="en-IN" dirty="0"/>
          </a:p>
        </p:txBody>
      </p:sp>
      <p:sp>
        <p:nvSpPr>
          <p:cNvPr id="3" name="Content Placeholder 2"/>
          <p:cNvSpPr>
            <a:spLocks noGrp="1"/>
          </p:cNvSpPr>
          <p:nvPr>
            <p:ph idx="1"/>
          </p:nvPr>
        </p:nvSpPr>
        <p:spPr>
          <a:xfrm>
            <a:off x="677334" y="904994"/>
            <a:ext cx="8596668" cy="3880773"/>
          </a:xfrm>
        </p:spPr>
        <p:txBody>
          <a:bodyPr/>
          <a:lstStyle/>
          <a:p>
            <a:r>
              <a:rPr lang="en-GB" dirty="0"/>
              <a:t>We have already been authenticated and successfully retrieved the text from the tweets using #</a:t>
            </a:r>
            <a:r>
              <a:rPr lang="en-GB" dirty="0" err="1"/>
              <a:t>nba</a:t>
            </a:r>
            <a:r>
              <a:rPr lang="en-GB" dirty="0"/>
              <a:t>. </a:t>
            </a:r>
            <a:endParaRPr lang="en-GB" dirty="0" smtClean="0"/>
          </a:p>
          <a:p>
            <a:r>
              <a:rPr lang="en-GB" dirty="0" smtClean="0"/>
              <a:t>The </a:t>
            </a:r>
            <a:r>
              <a:rPr lang="en-GB" dirty="0"/>
              <a:t>first step in creating a word cloud is to clean up the text by using lowercase and removing punctuation, usernames, links, etc. </a:t>
            </a:r>
            <a:endParaRPr lang="en-GB" dirty="0" smtClean="0"/>
          </a:p>
          <a:p>
            <a:r>
              <a:rPr lang="en-GB" dirty="0" smtClean="0"/>
              <a:t>We </a:t>
            </a:r>
            <a:r>
              <a:rPr lang="en-GB" dirty="0"/>
              <a:t>are using the function </a:t>
            </a:r>
            <a:r>
              <a:rPr lang="en-GB" dirty="0" err="1"/>
              <a:t>gsub</a:t>
            </a:r>
            <a:r>
              <a:rPr lang="en-GB" dirty="0"/>
              <a:t> to replace unwanted text.</a:t>
            </a:r>
            <a:br>
              <a:rPr lang="en-GB" dirty="0"/>
            </a:br>
            <a:endParaRPr lang="en-IN" dirty="0"/>
          </a:p>
        </p:txBody>
      </p:sp>
      <p:sp>
        <p:nvSpPr>
          <p:cNvPr id="4" name="Rectangle 3"/>
          <p:cNvSpPr/>
          <p:nvPr/>
        </p:nvSpPr>
        <p:spPr>
          <a:xfrm>
            <a:off x="796120" y="3033047"/>
            <a:ext cx="6096000" cy="3970318"/>
          </a:xfrm>
          <a:prstGeom prst="rect">
            <a:avLst/>
          </a:prstGeom>
        </p:spPr>
        <p:txBody>
          <a:bodyPr>
            <a:spAutoFit/>
          </a:bodyPr>
          <a:lstStyle/>
          <a:p>
            <a:r>
              <a:rPr lang="en-IN" dirty="0"/>
              <a:t>#convert all text to lower case</a:t>
            </a:r>
          </a:p>
          <a:p>
            <a:r>
              <a:rPr lang="en-IN" dirty="0" err="1"/>
              <a:t>tweets.text</a:t>
            </a:r>
            <a:r>
              <a:rPr lang="en-IN" dirty="0"/>
              <a:t> &lt;- </a:t>
            </a:r>
            <a:r>
              <a:rPr lang="en-IN" dirty="0" err="1"/>
              <a:t>tolower</a:t>
            </a:r>
            <a:r>
              <a:rPr lang="en-IN" dirty="0"/>
              <a:t>(</a:t>
            </a:r>
            <a:r>
              <a:rPr lang="en-IN" dirty="0" err="1"/>
              <a:t>tweets.text</a:t>
            </a:r>
            <a:r>
              <a:rPr lang="en-IN" dirty="0"/>
              <a:t>)</a:t>
            </a:r>
          </a:p>
          <a:p>
            <a:endParaRPr lang="en-IN" dirty="0"/>
          </a:p>
          <a:p>
            <a:r>
              <a:rPr lang="en-IN" dirty="0"/>
              <a:t># Replace blank space (“</a:t>
            </a:r>
            <a:r>
              <a:rPr lang="en-IN" dirty="0" err="1"/>
              <a:t>rt</a:t>
            </a:r>
            <a:r>
              <a:rPr lang="en-IN" dirty="0"/>
              <a:t>”)</a:t>
            </a:r>
          </a:p>
          <a:p>
            <a:r>
              <a:rPr lang="en-IN" dirty="0"/>
              <a:t> </a:t>
            </a:r>
            <a:r>
              <a:rPr lang="en-IN" dirty="0" err="1"/>
              <a:t>tweets.text</a:t>
            </a:r>
            <a:r>
              <a:rPr lang="en-IN" dirty="0"/>
              <a:t> &lt;- </a:t>
            </a:r>
            <a:r>
              <a:rPr lang="en-IN" dirty="0" err="1"/>
              <a:t>gsub</a:t>
            </a:r>
            <a:r>
              <a:rPr lang="en-IN" dirty="0"/>
              <a:t>("</a:t>
            </a:r>
            <a:r>
              <a:rPr lang="en-IN" dirty="0" err="1"/>
              <a:t>rt</a:t>
            </a:r>
            <a:r>
              <a:rPr lang="en-IN" dirty="0"/>
              <a:t>", "", </a:t>
            </a:r>
            <a:r>
              <a:rPr lang="en-IN" dirty="0" err="1"/>
              <a:t>tweets.text</a:t>
            </a:r>
            <a:r>
              <a:rPr lang="en-IN" dirty="0"/>
              <a:t>)</a:t>
            </a:r>
          </a:p>
          <a:p>
            <a:endParaRPr lang="en-IN" dirty="0"/>
          </a:p>
          <a:p>
            <a:r>
              <a:rPr lang="en-IN" dirty="0"/>
              <a:t> # Replace @</a:t>
            </a:r>
            <a:r>
              <a:rPr lang="en-IN" dirty="0" err="1"/>
              <a:t>UserName</a:t>
            </a:r>
            <a:endParaRPr lang="en-IN" dirty="0"/>
          </a:p>
          <a:p>
            <a:r>
              <a:rPr lang="en-IN" dirty="0"/>
              <a:t> </a:t>
            </a:r>
            <a:r>
              <a:rPr lang="en-IN" dirty="0" err="1"/>
              <a:t>tweets.text</a:t>
            </a:r>
            <a:r>
              <a:rPr lang="en-IN" dirty="0"/>
              <a:t> &lt;- </a:t>
            </a:r>
            <a:r>
              <a:rPr lang="en-IN" dirty="0" err="1"/>
              <a:t>gsub</a:t>
            </a:r>
            <a:r>
              <a:rPr lang="en-IN" dirty="0"/>
              <a:t>("@\\w+", "", </a:t>
            </a:r>
            <a:r>
              <a:rPr lang="en-IN" dirty="0" err="1"/>
              <a:t>tweets.text</a:t>
            </a:r>
            <a:r>
              <a:rPr lang="en-IN" dirty="0"/>
              <a:t>)</a:t>
            </a:r>
          </a:p>
          <a:p>
            <a:endParaRPr lang="en-IN" dirty="0"/>
          </a:p>
          <a:p>
            <a:r>
              <a:rPr lang="en-IN" dirty="0"/>
              <a:t> # Remove punctuation</a:t>
            </a:r>
          </a:p>
          <a:p>
            <a:r>
              <a:rPr lang="en-IN" dirty="0"/>
              <a:t> </a:t>
            </a:r>
            <a:r>
              <a:rPr lang="en-IN" dirty="0" err="1"/>
              <a:t>tweets.text</a:t>
            </a:r>
            <a:r>
              <a:rPr lang="en-IN" dirty="0"/>
              <a:t> &lt;- </a:t>
            </a:r>
            <a:r>
              <a:rPr lang="en-IN" dirty="0" err="1"/>
              <a:t>gsub</a:t>
            </a:r>
            <a:r>
              <a:rPr lang="en-IN" dirty="0"/>
              <a:t>("[[:</a:t>
            </a:r>
            <a:r>
              <a:rPr lang="en-IN" dirty="0" err="1"/>
              <a:t>punct</a:t>
            </a:r>
            <a:r>
              <a:rPr lang="en-IN" dirty="0"/>
              <a:t>:]]", "", </a:t>
            </a:r>
            <a:r>
              <a:rPr lang="en-IN" dirty="0" err="1"/>
              <a:t>tweets.text</a:t>
            </a:r>
            <a:r>
              <a:rPr lang="en-IN" dirty="0" smtClean="0"/>
              <a:t>)</a:t>
            </a:r>
          </a:p>
          <a:p>
            <a:r>
              <a:rPr lang="en-IN" dirty="0" smtClean="0"/>
              <a:t>.</a:t>
            </a:r>
          </a:p>
          <a:p>
            <a:r>
              <a:rPr lang="en-IN" dirty="0" smtClean="0"/>
              <a:t>.</a:t>
            </a:r>
          </a:p>
          <a:p>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22</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455143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90582" y="2885853"/>
            <a:ext cx="8501418" cy="3972147"/>
          </a:xfrm>
          <a:prstGeom prst="rect">
            <a:avLst/>
          </a:prstGeom>
        </p:spPr>
      </p:pic>
      <p:sp>
        <p:nvSpPr>
          <p:cNvPr id="2" name="Title 1"/>
          <p:cNvSpPr>
            <a:spLocks noGrp="1"/>
          </p:cNvSpPr>
          <p:nvPr>
            <p:ph type="title"/>
          </p:nvPr>
        </p:nvSpPr>
        <p:spPr>
          <a:xfrm>
            <a:off x="677334" y="377588"/>
            <a:ext cx="8596668" cy="1320800"/>
          </a:xfrm>
        </p:spPr>
        <p:txBody>
          <a:bodyPr/>
          <a:lstStyle/>
          <a:p>
            <a:r>
              <a:rPr lang="en-GB" b="1" cap="all" dirty="0"/>
              <a:t>5. CREATE THE GRID</a:t>
            </a:r>
            <a:r>
              <a:rPr lang="en-GB" cap="all" dirty="0"/>
              <a:t/>
            </a:r>
            <a:br>
              <a:rPr lang="en-GB" cap="all" dirty="0"/>
            </a:br>
            <a:endParaRPr lang="en-IN" dirty="0"/>
          </a:p>
        </p:txBody>
      </p:sp>
      <p:sp>
        <p:nvSpPr>
          <p:cNvPr id="3" name="Content Placeholder 2"/>
          <p:cNvSpPr>
            <a:spLocks noGrp="1"/>
          </p:cNvSpPr>
          <p:nvPr>
            <p:ph idx="1"/>
          </p:nvPr>
        </p:nvSpPr>
        <p:spPr>
          <a:xfrm>
            <a:off x="677334" y="1188113"/>
            <a:ext cx="8596668" cy="3880773"/>
          </a:xfrm>
        </p:spPr>
        <p:txBody>
          <a:bodyPr/>
          <a:lstStyle/>
          <a:p>
            <a:r>
              <a:rPr lang="en-GB" dirty="0" smtClean="0"/>
              <a:t>Now </a:t>
            </a:r>
            <a:r>
              <a:rPr lang="en-GB" dirty="0"/>
              <a:t>that we have extracted and scored the tweets for each team, we want to graph the results. Here we will use a line graph to display the results. </a:t>
            </a:r>
            <a:endParaRPr lang="en-GB" dirty="0" smtClean="0"/>
          </a:p>
          <a:p>
            <a:r>
              <a:rPr lang="en-GB" dirty="0" smtClean="0"/>
              <a:t>The </a:t>
            </a:r>
            <a:r>
              <a:rPr lang="en-GB" dirty="0"/>
              <a:t>y-axis displays the average sentiment score of tweets. The x-axis shows the time the tweet was created. </a:t>
            </a:r>
            <a:endParaRPr lang="en-GB" dirty="0" smtClean="0"/>
          </a:p>
          <a:p>
            <a:r>
              <a:rPr lang="en-GB" dirty="0" smtClean="0"/>
              <a:t>The </a:t>
            </a:r>
            <a:r>
              <a:rPr lang="en-GB" dirty="0"/>
              <a:t>two plots are arranged on a grid using the </a:t>
            </a:r>
            <a:r>
              <a:rPr lang="en-GB" dirty="0" err="1"/>
              <a:t>gridExtra</a:t>
            </a:r>
            <a:r>
              <a:rPr lang="en-GB" dirty="0"/>
              <a:t> package. The legend on the side helps map time to game events</a:t>
            </a:r>
          </a:p>
          <a:p>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23</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013257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8" y="200167"/>
            <a:ext cx="8596668" cy="1320800"/>
          </a:xfrm>
        </p:spPr>
        <p:txBody>
          <a:bodyPr/>
          <a:lstStyle/>
          <a:p>
            <a:r>
              <a:rPr lang="en-IN" dirty="0" smtClean="0"/>
              <a:t>Code for Previous Graph Presentation</a:t>
            </a:r>
            <a:endParaRPr lang="en-IN" dirty="0"/>
          </a:p>
        </p:txBody>
      </p:sp>
      <p:sp>
        <p:nvSpPr>
          <p:cNvPr id="5" name="Rectangle 4"/>
          <p:cNvSpPr/>
          <p:nvPr/>
        </p:nvSpPr>
        <p:spPr>
          <a:xfrm>
            <a:off x="595448" y="1297296"/>
            <a:ext cx="9353770" cy="4524315"/>
          </a:xfrm>
          <a:prstGeom prst="rect">
            <a:avLst/>
          </a:prstGeom>
        </p:spPr>
        <p:txBody>
          <a:bodyPr wrap="square">
            <a:spAutoFit/>
          </a:bodyPr>
          <a:lstStyle/>
          <a:p>
            <a:r>
              <a:rPr lang="en-IN" dirty="0"/>
              <a:t>#plot by time and average score</a:t>
            </a:r>
          </a:p>
          <a:p>
            <a:r>
              <a:rPr lang="en-IN" dirty="0" err="1"/>
              <a:t>plot.OKCThunder</a:t>
            </a:r>
            <a:r>
              <a:rPr lang="en-IN" dirty="0"/>
              <a:t> &lt;- </a:t>
            </a:r>
            <a:r>
              <a:rPr lang="en-IN" dirty="0" err="1"/>
              <a:t>ggplot</a:t>
            </a:r>
            <a:r>
              <a:rPr lang="en-IN" dirty="0"/>
              <a:t>(</a:t>
            </a:r>
            <a:r>
              <a:rPr lang="en-IN" dirty="0" err="1"/>
              <a:t>OKCThunder.summary</a:t>
            </a:r>
            <a:r>
              <a:rPr lang="en-IN" dirty="0"/>
              <a:t>, </a:t>
            </a:r>
            <a:r>
              <a:rPr lang="en-IN" dirty="0" err="1"/>
              <a:t>aes</a:t>
            </a:r>
            <a:r>
              <a:rPr lang="en-IN" dirty="0"/>
              <a:t>(x=created, y=</a:t>
            </a:r>
            <a:r>
              <a:rPr lang="en-IN" dirty="0" err="1"/>
              <a:t>avg</a:t>
            </a:r>
            <a:r>
              <a:rPr lang="en-IN" dirty="0"/>
              <a:t>))+ </a:t>
            </a:r>
            <a:r>
              <a:rPr lang="en-IN" dirty="0" err="1"/>
              <a:t>geom_line</a:t>
            </a:r>
            <a:r>
              <a:rPr lang="en-IN" dirty="0"/>
              <a:t>(</a:t>
            </a:r>
            <a:r>
              <a:rPr lang="en-IN" dirty="0" err="1"/>
              <a:t>color</a:t>
            </a:r>
            <a:r>
              <a:rPr lang="en-IN" dirty="0"/>
              <a:t>='blue')+ </a:t>
            </a:r>
            <a:r>
              <a:rPr lang="en-IN" dirty="0" err="1"/>
              <a:t>scale_x_datetime</a:t>
            </a:r>
            <a:r>
              <a:rPr lang="en-IN" dirty="0"/>
              <a:t>(limits = c(</a:t>
            </a:r>
            <a:r>
              <a:rPr lang="en-IN" dirty="0" err="1"/>
              <a:t>as.POSIXct</a:t>
            </a:r>
            <a:r>
              <a:rPr lang="en-IN" dirty="0"/>
              <a:t>(</a:t>
            </a:r>
            <a:r>
              <a:rPr lang="en-IN" dirty="0" err="1"/>
              <a:t>strptime</a:t>
            </a:r>
            <a:r>
              <a:rPr lang="en-IN" dirty="0"/>
              <a:t>("2014-05-22 20:00", "%Y-%m-%d %H:%M")), </a:t>
            </a:r>
            <a:r>
              <a:rPr lang="en-IN" dirty="0" err="1"/>
              <a:t>as.POSIXct</a:t>
            </a:r>
            <a:r>
              <a:rPr lang="en-IN" dirty="0"/>
              <a:t>(</a:t>
            </a:r>
            <a:r>
              <a:rPr lang="en-IN" dirty="0" err="1"/>
              <a:t>strptime</a:t>
            </a:r>
            <a:r>
              <a:rPr lang="en-IN" dirty="0"/>
              <a:t>("2014-05-22 22:30", "%Y-%m-%d %H:%M")))) + labs(title = "OKC Thunder", x = "Time", y = "Average Sentiment Score") + </a:t>
            </a:r>
            <a:r>
              <a:rPr lang="en-IN" dirty="0" err="1"/>
              <a:t>ylim</a:t>
            </a:r>
            <a:r>
              <a:rPr lang="en-IN" dirty="0"/>
              <a:t>(-1, 2) +</a:t>
            </a:r>
            <a:r>
              <a:rPr lang="en-IN" dirty="0" err="1"/>
              <a:t>theme_bw</a:t>
            </a:r>
            <a:r>
              <a:rPr lang="en-IN" dirty="0"/>
              <a:t>()</a:t>
            </a:r>
          </a:p>
          <a:p>
            <a:endParaRPr lang="en-IN" dirty="0"/>
          </a:p>
          <a:p>
            <a:r>
              <a:rPr lang="en-IN" dirty="0" err="1"/>
              <a:t>plot.Spurs</a:t>
            </a:r>
            <a:r>
              <a:rPr lang="en-IN" dirty="0"/>
              <a:t> &lt;- </a:t>
            </a:r>
            <a:r>
              <a:rPr lang="en-IN" dirty="0" err="1"/>
              <a:t>ggplot</a:t>
            </a:r>
            <a:r>
              <a:rPr lang="en-IN" dirty="0"/>
              <a:t>(</a:t>
            </a:r>
            <a:r>
              <a:rPr lang="en-IN" dirty="0" err="1"/>
              <a:t>Spurs.summary</a:t>
            </a:r>
            <a:r>
              <a:rPr lang="en-IN" dirty="0"/>
              <a:t>, </a:t>
            </a:r>
            <a:r>
              <a:rPr lang="en-IN" dirty="0" err="1"/>
              <a:t>aes</a:t>
            </a:r>
            <a:r>
              <a:rPr lang="en-IN" dirty="0"/>
              <a:t>(x=created, y=</a:t>
            </a:r>
            <a:r>
              <a:rPr lang="en-IN" dirty="0" err="1"/>
              <a:t>avg</a:t>
            </a:r>
            <a:r>
              <a:rPr lang="en-IN" dirty="0"/>
              <a:t>))+ </a:t>
            </a:r>
            <a:r>
              <a:rPr lang="en-IN" dirty="0" err="1"/>
              <a:t>geom_line</a:t>
            </a:r>
            <a:r>
              <a:rPr lang="en-IN" dirty="0"/>
              <a:t>(</a:t>
            </a:r>
            <a:r>
              <a:rPr lang="en-IN" dirty="0" err="1"/>
              <a:t>color</a:t>
            </a:r>
            <a:r>
              <a:rPr lang="en-IN" dirty="0"/>
              <a:t>='</a:t>
            </a:r>
            <a:r>
              <a:rPr lang="en-IN" dirty="0" err="1"/>
              <a:t>slategray</a:t>
            </a:r>
            <a:r>
              <a:rPr lang="en-IN" dirty="0"/>
              <a:t>')+ </a:t>
            </a:r>
            <a:r>
              <a:rPr lang="en-IN" dirty="0" err="1"/>
              <a:t>scale_x_datetime</a:t>
            </a:r>
            <a:r>
              <a:rPr lang="en-IN" dirty="0"/>
              <a:t>(limits = c(</a:t>
            </a:r>
            <a:r>
              <a:rPr lang="en-IN" dirty="0" err="1"/>
              <a:t>as.POSIXct</a:t>
            </a:r>
            <a:r>
              <a:rPr lang="en-IN" dirty="0"/>
              <a:t>(</a:t>
            </a:r>
            <a:r>
              <a:rPr lang="en-IN" dirty="0" err="1"/>
              <a:t>strptime</a:t>
            </a:r>
            <a:r>
              <a:rPr lang="en-IN" dirty="0"/>
              <a:t>("2014-05-22 20:00", "%Y-%m-%d %H:%M")), </a:t>
            </a:r>
            <a:r>
              <a:rPr lang="en-IN" dirty="0" err="1"/>
              <a:t>as.POSIXct</a:t>
            </a:r>
            <a:r>
              <a:rPr lang="en-IN" dirty="0"/>
              <a:t>(</a:t>
            </a:r>
            <a:r>
              <a:rPr lang="en-IN" dirty="0" err="1"/>
              <a:t>strptime</a:t>
            </a:r>
            <a:r>
              <a:rPr lang="en-IN" dirty="0"/>
              <a:t>("2014-05-22 22:30", "%Y-%m-%d %H:%M")))) + labs(title = "Spurs", x = "Time", y = "Average Sentiment Score") + </a:t>
            </a:r>
            <a:r>
              <a:rPr lang="en-IN" dirty="0" err="1"/>
              <a:t>ylim</a:t>
            </a:r>
            <a:r>
              <a:rPr lang="en-IN" dirty="0"/>
              <a:t>(-1, 2) + </a:t>
            </a:r>
            <a:r>
              <a:rPr lang="en-IN" dirty="0" err="1"/>
              <a:t>theme_bw</a:t>
            </a:r>
            <a:r>
              <a:rPr lang="en-IN" dirty="0"/>
              <a:t>()</a:t>
            </a:r>
          </a:p>
          <a:p>
            <a:endParaRPr lang="en-IN" dirty="0"/>
          </a:p>
          <a:p>
            <a:r>
              <a:rPr lang="en-IN" dirty="0"/>
              <a:t>#create legend for grid</a:t>
            </a:r>
          </a:p>
          <a:p>
            <a:r>
              <a:rPr lang="en-IN" dirty="0" err="1"/>
              <a:t>legendtable</a:t>
            </a:r>
            <a:r>
              <a:rPr lang="en-IN" dirty="0"/>
              <a:t> &lt;- </a:t>
            </a:r>
            <a:r>
              <a:rPr lang="en-IN" dirty="0" err="1"/>
              <a:t>data.frame</a:t>
            </a:r>
            <a:r>
              <a:rPr lang="en-IN" dirty="0"/>
              <a:t>(Time = c('20:00', '21:10', '21:30', '22:30'), Event = c("Tip </a:t>
            </a:r>
            <a:r>
              <a:rPr lang="en-IN" dirty="0" err="1"/>
              <a:t>Off","Half</a:t>
            </a:r>
            <a:r>
              <a:rPr lang="en-IN" dirty="0"/>
              <a:t> Time", "Third </a:t>
            </a:r>
            <a:r>
              <a:rPr lang="en-IN" dirty="0" err="1"/>
              <a:t>Quarter","Final</a:t>
            </a:r>
            <a:r>
              <a:rPr lang="en-IN" dirty="0"/>
              <a:t> Buzzer"))</a:t>
            </a:r>
          </a:p>
        </p:txBody>
      </p:sp>
      <p:sp>
        <p:nvSpPr>
          <p:cNvPr id="3" name="Slide Number Placeholder 2"/>
          <p:cNvSpPr>
            <a:spLocks noGrp="1"/>
          </p:cNvSpPr>
          <p:nvPr>
            <p:ph type="sldNum" sz="quarter" idx="12"/>
          </p:nvPr>
        </p:nvSpPr>
        <p:spPr/>
        <p:txBody>
          <a:bodyPr/>
          <a:lstStyle/>
          <a:p>
            <a:fld id="{519954A3-9DFD-4C44-94BA-B95130A3BA1C}" type="slidenum">
              <a:rPr lang="en-US" smtClean="0"/>
              <a:t>24</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41444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Amount of data collected and details </a:t>
            </a:r>
            <a:br>
              <a:rPr lang="en-GB" dirty="0"/>
            </a:br>
            <a:endParaRPr lang="en-IN" dirty="0"/>
          </a:p>
        </p:txBody>
      </p:sp>
      <p:sp>
        <p:nvSpPr>
          <p:cNvPr id="3" name="Content Placeholder 2"/>
          <p:cNvSpPr>
            <a:spLocks noGrp="1"/>
          </p:cNvSpPr>
          <p:nvPr>
            <p:ph idx="1"/>
          </p:nvPr>
        </p:nvSpPr>
        <p:spPr>
          <a:xfrm>
            <a:off x="527208" y="642961"/>
            <a:ext cx="8596668" cy="4110963"/>
          </a:xfrm>
        </p:spPr>
        <p:txBody>
          <a:bodyPr>
            <a:normAutofit/>
          </a:bodyPr>
          <a:lstStyle/>
          <a:p>
            <a:endParaRPr lang="en-IN" dirty="0"/>
          </a:p>
          <a:p>
            <a:endParaRPr lang="en-IN" dirty="0"/>
          </a:p>
          <a:p>
            <a:r>
              <a:rPr lang="en-GB" dirty="0"/>
              <a:t>1. Data is collected for different ranges of dates (day-range , week-range) </a:t>
            </a:r>
          </a:p>
          <a:p>
            <a:r>
              <a:rPr lang="en-GB" dirty="0"/>
              <a:t>2. Total of 300 MB data is collected over the period from 17th April to 26th April. </a:t>
            </a:r>
          </a:p>
          <a:p>
            <a:endParaRPr lang="en-IN" dirty="0"/>
          </a:p>
        </p:txBody>
      </p:sp>
      <p:pic>
        <p:nvPicPr>
          <p:cNvPr id="4" name="Picture 3"/>
          <p:cNvPicPr>
            <a:picLocks noChangeAspect="1"/>
          </p:cNvPicPr>
          <p:nvPr/>
        </p:nvPicPr>
        <p:blipFill>
          <a:blip r:embed="rId2"/>
          <a:stretch>
            <a:fillRect/>
          </a:stretch>
        </p:blipFill>
        <p:spPr>
          <a:xfrm>
            <a:off x="2257069" y="2528248"/>
            <a:ext cx="4238625" cy="3657600"/>
          </a:xfrm>
          <a:prstGeom prst="rect">
            <a:avLst/>
          </a:prstGeom>
        </p:spPr>
      </p:pic>
      <p:sp>
        <p:nvSpPr>
          <p:cNvPr id="5" name="Slide Number Placeholder 4"/>
          <p:cNvSpPr>
            <a:spLocks noGrp="1"/>
          </p:cNvSpPr>
          <p:nvPr>
            <p:ph type="sldNum" sz="quarter" idx="12"/>
          </p:nvPr>
        </p:nvSpPr>
        <p:spPr/>
        <p:txBody>
          <a:bodyPr/>
          <a:lstStyle/>
          <a:p>
            <a:fld id="{519954A3-9DFD-4C44-94BA-B95130A3BA1C}" type="slidenum">
              <a:rPr lang="en-US" smtClean="0"/>
              <a:t>25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833452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668" y="419895"/>
            <a:ext cx="4298334" cy="1320800"/>
          </a:xfrm>
        </p:spPr>
        <p:txBody>
          <a:bodyPr>
            <a:normAutofit/>
          </a:bodyPr>
          <a:lstStyle/>
          <a:p>
            <a:r>
              <a:rPr lang="en-IN" sz="2400" dirty="0" smtClean="0">
                <a:solidFill>
                  <a:schemeClr val="tx1"/>
                </a:solidFill>
              </a:rPr>
              <a:t>Stats of Teams during period 19Apr to 25 Apr</a:t>
            </a:r>
            <a:endParaRPr lang="en-IN" sz="2400" dirty="0">
              <a:solidFill>
                <a:schemeClr val="tx1"/>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
            <a:ext cx="4722125" cy="3860656"/>
          </a:xfrm>
          <a:prstGeom prst="rect">
            <a:avLst/>
          </a:prstGeom>
        </p:spPr>
      </p:pic>
      <p:pic>
        <p:nvPicPr>
          <p:cNvPr id="5" name="Picture 4"/>
          <p:cNvPicPr>
            <a:picLocks noChangeAspect="1"/>
          </p:cNvPicPr>
          <p:nvPr/>
        </p:nvPicPr>
        <p:blipFill>
          <a:blip r:embed="rId3"/>
          <a:stretch>
            <a:fillRect/>
          </a:stretch>
        </p:blipFill>
        <p:spPr>
          <a:xfrm>
            <a:off x="6172415" y="2702256"/>
            <a:ext cx="6019585" cy="4155743"/>
          </a:xfrm>
          <a:prstGeom prst="rect">
            <a:avLst/>
          </a:prstGeom>
        </p:spPr>
      </p:pic>
      <p:sp>
        <p:nvSpPr>
          <p:cNvPr id="6" name="Title 1"/>
          <p:cNvSpPr txBox="1">
            <a:spLocks/>
          </p:cNvSpPr>
          <p:nvPr/>
        </p:nvSpPr>
        <p:spPr>
          <a:xfrm>
            <a:off x="2019650" y="4966874"/>
            <a:ext cx="429833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solidFill>
                  <a:schemeClr val="tx1"/>
                </a:solidFill>
              </a:rPr>
              <a:t>Players Stats for the same period</a:t>
            </a:r>
            <a:endParaRPr lang="en-IN" sz="2400" dirty="0">
              <a:solidFill>
                <a:schemeClr val="tx1"/>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smtClean="0"/>
              <a:t>26</a:t>
            </a:fld>
            <a:endParaRPr lang="en-US" dirty="0"/>
          </a:p>
        </p:txBody>
      </p:sp>
      <p:sp>
        <p:nvSpPr>
          <p:cNvPr id="8" name="Footer Placeholder 7"/>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937743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0866" y="683551"/>
            <a:ext cx="3883136" cy="1320800"/>
          </a:xfrm>
        </p:spPr>
        <p:txBody>
          <a:bodyPr>
            <a:normAutofit/>
          </a:bodyPr>
          <a:lstStyle/>
          <a:p>
            <a:r>
              <a:rPr lang="en-IN" sz="2400" dirty="0" smtClean="0">
                <a:solidFill>
                  <a:schemeClr val="tx1"/>
                </a:solidFill>
              </a:rPr>
              <a:t>Pie chart displaying hash tags </a:t>
            </a:r>
            <a:r>
              <a:rPr lang="en-IN" sz="2400" dirty="0" err="1" smtClean="0">
                <a:solidFill>
                  <a:schemeClr val="tx1"/>
                </a:solidFill>
              </a:rPr>
              <a:t>occureances</a:t>
            </a:r>
            <a:endParaRPr lang="en-IN" sz="2400" dirty="0">
              <a:solidFill>
                <a:schemeClr val="tx1"/>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0"/>
            <a:ext cx="5390866" cy="3848347"/>
          </a:xfrm>
          <a:prstGeom prst="rect">
            <a:avLst/>
          </a:prstGeom>
        </p:spPr>
      </p:pic>
      <p:pic>
        <p:nvPicPr>
          <p:cNvPr id="5" name="Picture 4"/>
          <p:cNvPicPr>
            <a:picLocks noChangeAspect="1"/>
          </p:cNvPicPr>
          <p:nvPr/>
        </p:nvPicPr>
        <p:blipFill>
          <a:blip r:embed="rId3"/>
          <a:stretch>
            <a:fillRect/>
          </a:stretch>
        </p:blipFill>
        <p:spPr>
          <a:xfrm>
            <a:off x="6755642" y="2713936"/>
            <a:ext cx="5436358" cy="4144064"/>
          </a:xfrm>
          <a:prstGeom prst="rect">
            <a:avLst/>
          </a:prstGeom>
        </p:spPr>
      </p:pic>
      <p:sp>
        <p:nvSpPr>
          <p:cNvPr id="6" name="Title 1"/>
          <p:cNvSpPr txBox="1">
            <a:spLocks/>
          </p:cNvSpPr>
          <p:nvPr/>
        </p:nvSpPr>
        <p:spPr>
          <a:xfrm>
            <a:off x="2533839" y="5025813"/>
            <a:ext cx="3883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solidFill>
                  <a:schemeClr val="tx1"/>
                </a:solidFill>
              </a:rPr>
              <a:t>Hash tags </a:t>
            </a:r>
            <a:r>
              <a:rPr lang="en-IN" sz="2400" dirty="0" err="1" smtClean="0">
                <a:solidFill>
                  <a:schemeClr val="tx1"/>
                </a:solidFill>
              </a:rPr>
              <a:t>Textplot</a:t>
            </a:r>
            <a:r>
              <a:rPr lang="en-IN" sz="2400" dirty="0" smtClean="0">
                <a:solidFill>
                  <a:schemeClr val="tx1"/>
                </a:solidFill>
              </a:rPr>
              <a:t> by day</a:t>
            </a:r>
            <a:endParaRPr lang="en-IN" sz="2400" dirty="0">
              <a:solidFill>
                <a:schemeClr val="tx1"/>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smtClean="0"/>
              <a:t>27</a:t>
            </a:fld>
            <a:endParaRPr lang="en-US" dirty="0"/>
          </a:p>
        </p:txBody>
      </p:sp>
      <p:sp>
        <p:nvSpPr>
          <p:cNvPr id="8" name="Footer Placeholder 7"/>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342741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085444" y="1062642"/>
            <a:ext cx="3826427" cy="3880773"/>
          </a:xfrm>
        </p:spPr>
        <p:txBody>
          <a:bodyPr>
            <a:normAutofit/>
          </a:bodyPr>
          <a:lstStyle/>
          <a:p>
            <a:r>
              <a:rPr lang="en-IN" sz="2400" dirty="0" smtClean="0"/>
              <a:t>The teams of Barclays Premier League are listed with their present standings</a:t>
            </a:r>
            <a:endParaRPr lang="en-IN" sz="2400" dirty="0"/>
          </a:p>
        </p:txBody>
      </p:sp>
      <p:pic>
        <p:nvPicPr>
          <p:cNvPr id="4" name="Picture 3"/>
          <p:cNvPicPr>
            <a:picLocks noChangeAspect="1"/>
          </p:cNvPicPr>
          <p:nvPr/>
        </p:nvPicPr>
        <p:blipFill>
          <a:blip r:embed="rId2"/>
          <a:stretch>
            <a:fillRect/>
          </a:stretch>
        </p:blipFill>
        <p:spPr>
          <a:xfrm>
            <a:off x="968992" y="364308"/>
            <a:ext cx="3116452" cy="6148020"/>
          </a:xfrm>
          <a:prstGeom prst="rect">
            <a:avLst/>
          </a:prstGeom>
        </p:spPr>
      </p:pic>
      <p:sp>
        <p:nvSpPr>
          <p:cNvPr id="5" name="Slide Number Placeholder 4"/>
          <p:cNvSpPr>
            <a:spLocks noGrp="1"/>
          </p:cNvSpPr>
          <p:nvPr>
            <p:ph type="sldNum" sz="quarter" idx="12"/>
          </p:nvPr>
        </p:nvSpPr>
        <p:spPr/>
        <p:txBody>
          <a:bodyPr/>
          <a:lstStyle/>
          <a:p>
            <a:fld id="{519954A3-9DFD-4C44-94BA-B95130A3BA1C}" type="slidenum">
              <a:rPr lang="en-US" smtClean="0"/>
              <a:t>28</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653103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15269" y="1096063"/>
            <a:ext cx="4232946" cy="3880773"/>
          </a:xfrm>
        </p:spPr>
        <p:txBody>
          <a:bodyPr>
            <a:normAutofit/>
          </a:bodyPr>
          <a:lstStyle/>
          <a:p>
            <a:r>
              <a:rPr lang="en-IN" sz="3200" dirty="0" smtClean="0"/>
              <a:t>Stats necessary for our display in our dashboard</a:t>
            </a:r>
            <a:endParaRPr lang="en-IN" sz="3200" dirty="0"/>
          </a:p>
        </p:txBody>
      </p:sp>
      <p:pic>
        <p:nvPicPr>
          <p:cNvPr id="4" name="Picture 3"/>
          <p:cNvPicPr>
            <a:picLocks noChangeAspect="1"/>
          </p:cNvPicPr>
          <p:nvPr/>
        </p:nvPicPr>
        <p:blipFill>
          <a:blip r:embed="rId2"/>
          <a:stretch>
            <a:fillRect/>
          </a:stretch>
        </p:blipFill>
        <p:spPr>
          <a:xfrm>
            <a:off x="573205" y="609600"/>
            <a:ext cx="3837935" cy="5328267"/>
          </a:xfrm>
          <a:prstGeom prst="rect">
            <a:avLst/>
          </a:prstGeom>
        </p:spPr>
      </p:pic>
      <p:sp>
        <p:nvSpPr>
          <p:cNvPr id="5" name="Slide Number Placeholder 4"/>
          <p:cNvSpPr>
            <a:spLocks noGrp="1"/>
          </p:cNvSpPr>
          <p:nvPr>
            <p:ph type="sldNum" sz="quarter" idx="12"/>
          </p:nvPr>
        </p:nvSpPr>
        <p:spPr/>
        <p:txBody>
          <a:bodyPr/>
          <a:lstStyle/>
          <a:p>
            <a:fld id="{519954A3-9DFD-4C44-94BA-B95130A3BA1C}" type="slidenum">
              <a:rPr lang="en-US" smtClean="0"/>
              <a:t>29</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56285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6" y="648237"/>
            <a:ext cx="8596668" cy="1320800"/>
          </a:xfrm>
        </p:spPr>
        <p:txBody>
          <a:bodyPr/>
          <a:lstStyle/>
          <a:p>
            <a:r>
              <a:rPr lang="en-IN" dirty="0" smtClean="0"/>
              <a:t> </a:t>
            </a:r>
            <a:endParaRPr lang="en-IN" dirty="0"/>
          </a:p>
        </p:txBody>
      </p:sp>
      <p:sp>
        <p:nvSpPr>
          <p:cNvPr id="3" name="Content Placeholder 2"/>
          <p:cNvSpPr>
            <a:spLocks noGrp="1"/>
          </p:cNvSpPr>
          <p:nvPr>
            <p:ph idx="1"/>
          </p:nvPr>
        </p:nvSpPr>
        <p:spPr>
          <a:xfrm>
            <a:off x="664456" y="2015338"/>
            <a:ext cx="8596668" cy="3880773"/>
          </a:xfrm>
        </p:spPr>
        <p:txBody>
          <a:bodyPr/>
          <a:lstStyle/>
          <a:p>
            <a:r>
              <a:rPr lang="en-IN" dirty="0" smtClean="0"/>
              <a:t>In order to analyse data, we need to choose the site from where we collect data. </a:t>
            </a:r>
          </a:p>
          <a:p>
            <a:r>
              <a:rPr lang="en-IN" dirty="0" smtClean="0"/>
              <a:t>Social media sites contain a lot of data in the form of tweets and hashtags. Another added advantage of social media sites is that they encompass the people’s sentiment and their thoughts</a:t>
            </a:r>
          </a:p>
          <a:p>
            <a:r>
              <a:rPr lang="en-IN" dirty="0" smtClean="0"/>
              <a:t>So our project, Twitter Data Analysis (EPL) will statistically represent, in the form of graphs, the most popular teams, the trending topics and the recent tweets by most popular users. </a:t>
            </a:r>
          </a:p>
          <a:p>
            <a:r>
              <a:rPr lang="en-IN" dirty="0" smtClean="0"/>
              <a:t>Representing data in the correct form is of utmost importance as we want even the common layman to understand. </a:t>
            </a:r>
            <a:endParaRPr lang="en-IN" dirty="0"/>
          </a:p>
        </p:txBody>
      </p:sp>
      <p:sp>
        <p:nvSpPr>
          <p:cNvPr id="4" name="Rectangle 3"/>
          <p:cNvSpPr/>
          <p:nvPr/>
        </p:nvSpPr>
        <p:spPr>
          <a:xfrm>
            <a:off x="664456" y="754639"/>
            <a:ext cx="3537033" cy="553998"/>
          </a:xfrm>
          <a:prstGeom prst="rect">
            <a:avLst/>
          </a:prstGeom>
        </p:spPr>
        <p:txBody>
          <a:bodyPr wrap="square">
            <a:spAutoFit/>
          </a:bodyPr>
          <a:lstStyle/>
          <a:p>
            <a:r>
              <a:rPr lang="en-IN" sz="3000" dirty="0" smtClean="0">
                <a:solidFill>
                  <a:schemeClr val="accent1"/>
                </a:solidFill>
              </a:rPr>
              <a:t>Problem Definition</a:t>
            </a:r>
            <a:endParaRPr lang="en-IN" sz="3000" dirty="0">
              <a:solidFill>
                <a:schemeClr val="accent1"/>
              </a:solidFill>
            </a:endParaRPr>
          </a:p>
        </p:txBody>
      </p:sp>
      <p:sp>
        <p:nvSpPr>
          <p:cNvPr id="5" name="Slide Number Placeholder 4"/>
          <p:cNvSpPr>
            <a:spLocks noGrp="1"/>
          </p:cNvSpPr>
          <p:nvPr>
            <p:ph type="sldNum" sz="quarter" idx="12"/>
          </p:nvPr>
        </p:nvSpPr>
        <p:spPr/>
        <p:txBody>
          <a:bodyPr/>
          <a:lstStyle/>
          <a:p>
            <a:fld id="{519954A3-9DFD-4C44-94BA-B95130A3BA1C}" type="slidenum">
              <a:rPr lang="en-US" smtClean="0"/>
              <a:t>3</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333391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and Analysis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0613" y="2112135"/>
            <a:ext cx="6297769" cy="4095482"/>
          </a:xfrm>
          <a:prstGeom prst="rect">
            <a:avLst/>
          </a:prstGeom>
          <a:noFill/>
          <a:ln>
            <a:noFill/>
          </a:ln>
        </p:spPr>
      </p:pic>
      <p:sp>
        <p:nvSpPr>
          <p:cNvPr id="3" name="Slide Number Placeholder 2"/>
          <p:cNvSpPr>
            <a:spLocks noGrp="1"/>
          </p:cNvSpPr>
          <p:nvPr>
            <p:ph type="sldNum" sz="quarter" idx="12"/>
          </p:nvPr>
        </p:nvSpPr>
        <p:spPr/>
        <p:txBody>
          <a:bodyPr/>
          <a:lstStyle/>
          <a:p>
            <a:fld id="{519954A3-9DFD-4C44-94BA-B95130A3BA1C}" type="slidenum">
              <a:rPr lang="en-US" smtClean="0"/>
              <a:t>30</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17686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a:t>
            </a:r>
            <a:endParaRPr lang="en-IN" dirty="0"/>
          </a:p>
        </p:txBody>
      </p:sp>
      <p:sp>
        <p:nvSpPr>
          <p:cNvPr id="3" name="Content Placeholder 2"/>
          <p:cNvSpPr>
            <a:spLocks noGrp="1"/>
          </p:cNvSpPr>
          <p:nvPr>
            <p:ph idx="1"/>
          </p:nvPr>
        </p:nvSpPr>
        <p:spPr/>
        <p:txBody>
          <a:bodyPr>
            <a:normAutofit/>
          </a:bodyPr>
          <a:lstStyle/>
          <a:p>
            <a:r>
              <a:rPr lang="en-GB" b="1" dirty="0"/>
              <a:t>Twitter API: </a:t>
            </a:r>
            <a:r>
              <a:rPr lang="en-GB" dirty="0"/>
              <a:t>The Streaming API is the real-time sample of the Twitter Firehose. This API is for those developers with data intensive needs. Streaming API allows for large quantities of keywords to be specified and tracked, retrieving geo-tagged tweets from a certain region, or have the public statuses of a user set returned. We used twitter API to get tweet text, date, username, follower count, retweet count. We also used filter query to collect topic specific tweet. </a:t>
            </a:r>
          </a:p>
          <a:p>
            <a:r>
              <a:rPr lang="en-GB" b="1" dirty="0"/>
              <a:t>Data aggregator: </a:t>
            </a:r>
            <a:r>
              <a:rPr lang="en-GB" dirty="0"/>
              <a:t>we collect the data from twitter using Streaming API. Once the data is received, we clean the unwanted details from the tweets and save them in a set of regular files in a designated directory. </a:t>
            </a:r>
          </a:p>
          <a:p>
            <a:r>
              <a:rPr lang="en-GB" b="1" dirty="0"/>
              <a:t>Data: </a:t>
            </a:r>
            <a:r>
              <a:rPr lang="en-GB" dirty="0"/>
              <a:t>Once the data collected we put this data into Hadoop’s /input directory so that map reduce program can read the data from this folder. </a:t>
            </a:r>
          </a:p>
          <a:p>
            <a:endParaRPr lang="en-IN" dirty="0"/>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31</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53536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Data-Intensive Analysis (MR): </a:t>
            </a:r>
            <a:endParaRPr lang="en-IN" dirty="0"/>
          </a:p>
          <a:p>
            <a:pPr>
              <a:buFont typeface="Arial" panose="020B0604020202020204" pitchFamily="34" charset="0"/>
              <a:buChar char="•"/>
            </a:pPr>
            <a:r>
              <a:rPr lang="en-GB" dirty="0"/>
              <a:t>Setup Hadoop 2 for HDFS and Map Reduce infrastructure. </a:t>
            </a:r>
          </a:p>
          <a:p>
            <a:pPr>
              <a:buFont typeface="Arial" panose="020B0604020202020204" pitchFamily="34" charset="0"/>
              <a:buChar char="•"/>
            </a:pPr>
            <a:r>
              <a:rPr lang="en-GB" dirty="0"/>
              <a:t>Designing and implementing the various MR workflows to extract various information from the data. (I) simple word count (ii) trends (iii) #tag counts (iv)@xyz counts etc. </a:t>
            </a:r>
            <a:endParaRPr lang="en-GB" b="1" dirty="0" smtClean="0"/>
          </a:p>
          <a:p>
            <a:r>
              <a:rPr lang="en-GB" b="1" dirty="0" smtClean="0"/>
              <a:t>Discovery</a:t>
            </a:r>
            <a:r>
              <a:rPr lang="en-GB" b="1" dirty="0"/>
              <a:t>: </a:t>
            </a:r>
            <a:r>
              <a:rPr lang="en-GB" dirty="0"/>
              <a:t>From the MR implementation we discover different knowledge about most trending words, hash tags, most co-occurring hash tags. The output files are converted into csv and visualization on this data is done in R. </a:t>
            </a:r>
          </a:p>
          <a:p>
            <a:r>
              <a:rPr lang="en-GB" b="1" dirty="0"/>
              <a:t>Visualization: </a:t>
            </a:r>
            <a:r>
              <a:rPr lang="en-GB" dirty="0"/>
              <a:t>We analyse the discovered knowledge in R. We plot various graph to find the most trending words, hash tags. We analyse the data on daily/ weekly basis to find the current trend. Also uploads the result on website </a:t>
            </a:r>
            <a:endParaRPr lang="en-IN" dirty="0"/>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32</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765686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Analysis</a:t>
            </a:r>
            <a:endParaRPr lang="en-IN" dirty="0"/>
          </a:p>
        </p:txBody>
      </p:sp>
      <p:sp>
        <p:nvSpPr>
          <p:cNvPr id="3" name="Content Placeholder 2"/>
          <p:cNvSpPr>
            <a:spLocks noGrp="1"/>
          </p:cNvSpPr>
          <p:nvPr>
            <p:ph idx="1"/>
          </p:nvPr>
        </p:nvSpPr>
        <p:spPr/>
        <p:txBody>
          <a:bodyPr/>
          <a:lstStyle/>
          <a:p>
            <a:r>
              <a:rPr lang="en-IN" dirty="0" smtClean="0"/>
              <a:t>Unreliable data</a:t>
            </a:r>
          </a:p>
          <a:p>
            <a:r>
              <a:rPr lang="en-IN" dirty="0" smtClean="0"/>
              <a:t>Fake data</a:t>
            </a:r>
          </a:p>
          <a:p>
            <a:r>
              <a:rPr lang="en-IN" dirty="0" smtClean="0"/>
              <a:t>Fake account</a:t>
            </a:r>
          </a:p>
          <a:p>
            <a:r>
              <a:rPr lang="en-IN" dirty="0" smtClean="0"/>
              <a:t>Hash tags misinterpreted</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33</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515846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Analysis &amp; Design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73" y="1384300"/>
            <a:ext cx="9011448"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19954A3-9DFD-4C44-94BA-B95130A3BA1C}" type="slidenum">
              <a:rPr lang="en-US" smtClean="0"/>
              <a:t>34</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677255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90" y="452718"/>
            <a:ext cx="9404723" cy="1400530"/>
          </a:xfrm>
        </p:spPr>
        <p:txBody>
          <a:bodyPr/>
          <a:lstStyle/>
          <a:p>
            <a:r>
              <a:rPr lang="en-US" dirty="0"/>
              <a:t>	</a:t>
            </a:r>
            <a:r>
              <a:rPr lang="en-US" dirty="0" smtClean="0"/>
              <a:t>						Data Analysis</a:t>
            </a:r>
            <a:endParaRPr lang="en-IN" dirty="0"/>
          </a:p>
        </p:txBody>
      </p:sp>
      <p:sp>
        <p:nvSpPr>
          <p:cNvPr id="3" name="Content Placeholder 2"/>
          <p:cNvSpPr>
            <a:spLocks noGrp="1"/>
          </p:cNvSpPr>
          <p:nvPr>
            <p:ph idx="1"/>
          </p:nvPr>
        </p:nvSpPr>
        <p:spPr>
          <a:xfrm>
            <a:off x="677334" y="673101"/>
            <a:ext cx="8596668" cy="5368262"/>
          </a:xfrm>
        </p:spPr>
        <p:txBody>
          <a:bodyPr>
            <a:normAutofit/>
          </a:bodyPr>
          <a:lstStyle/>
          <a:p>
            <a:pPr marL="3657600" lvl="8" indent="0">
              <a:buNone/>
            </a:pPr>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r>
              <a:rPr lang="en-IN" dirty="0" smtClean="0"/>
              <a:t>Data </a:t>
            </a:r>
            <a:r>
              <a:rPr lang="en-IN" dirty="0"/>
              <a:t>is aggregated from Twitter using java Twitter Streaming API </a:t>
            </a:r>
          </a:p>
          <a:p>
            <a:r>
              <a:rPr lang="en-IN" dirty="0" smtClean="0"/>
              <a:t>Tweets </a:t>
            </a:r>
            <a:r>
              <a:rPr lang="en-IN" dirty="0"/>
              <a:t>for the current trending topic “Indian Premier League” are collected using filter query in Twitter API. Various hash tags for IPL are added as filter while collecting data. </a:t>
            </a:r>
          </a:p>
          <a:p>
            <a:r>
              <a:rPr lang="en-IN" dirty="0" smtClean="0"/>
              <a:t>Data </a:t>
            </a:r>
            <a:r>
              <a:rPr lang="en-IN" dirty="0"/>
              <a:t>is collected for different ranges of dates (day-range ,week-range) </a:t>
            </a:r>
          </a:p>
          <a:p>
            <a:r>
              <a:rPr lang="en-IN" dirty="0" smtClean="0"/>
              <a:t>Aggregated raw data is cleansed to some extend before analysing it using Map-Reduce methods. </a:t>
            </a:r>
          </a:p>
          <a:p>
            <a:pPr lvl="1"/>
            <a:r>
              <a:rPr lang="en-IN" dirty="0" smtClean="0"/>
              <a:t> Removal of stop words </a:t>
            </a:r>
          </a:p>
          <a:p>
            <a:pPr lvl="1"/>
            <a:r>
              <a:rPr lang="en-IN" dirty="0" smtClean="0"/>
              <a:t> Removal of hyperlinks </a:t>
            </a:r>
          </a:p>
          <a:p>
            <a:pPr lvl="1"/>
            <a:r>
              <a:rPr lang="en-IN" dirty="0" smtClean="0"/>
              <a:t> Removal of punctuations </a:t>
            </a:r>
          </a:p>
          <a:p>
            <a:endParaRPr lang="en-IN" dirty="0">
              <a:solidFill>
                <a:schemeClr val="accent1">
                  <a:lumMod val="60000"/>
                  <a:lumOff val="40000"/>
                </a:schemeClr>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t>35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630353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The </a:t>
            </a:r>
            <a:r>
              <a:rPr lang="en-IN" dirty="0"/>
              <a:t>format of collected tweets has following fields: </a:t>
            </a:r>
          </a:p>
          <a:p>
            <a:pPr marL="0" indent="0">
              <a:buNone/>
            </a:pPr>
            <a:r>
              <a:rPr lang="en-IN" dirty="0" smtClean="0"/>
              <a:t>		 Date</a:t>
            </a:r>
          </a:p>
          <a:p>
            <a:pPr marL="0" indent="0">
              <a:buNone/>
            </a:pPr>
            <a:r>
              <a:rPr lang="en-IN" dirty="0"/>
              <a:t>	</a:t>
            </a:r>
            <a:r>
              <a:rPr lang="en-IN" dirty="0" smtClean="0"/>
              <a:t>	 </a:t>
            </a:r>
            <a:r>
              <a:rPr lang="en-IN" dirty="0"/>
              <a:t>User name </a:t>
            </a:r>
          </a:p>
          <a:p>
            <a:pPr marL="0" indent="0">
              <a:buNone/>
            </a:pPr>
            <a:r>
              <a:rPr lang="en-IN" dirty="0" smtClean="0"/>
              <a:t>		 </a:t>
            </a:r>
            <a:r>
              <a:rPr lang="en-IN" dirty="0"/>
              <a:t>Follower count of the </a:t>
            </a:r>
            <a:r>
              <a:rPr lang="en-IN" dirty="0" smtClean="0"/>
              <a:t>user</a:t>
            </a:r>
          </a:p>
          <a:p>
            <a:pPr marL="0" indent="0">
              <a:buNone/>
            </a:pPr>
            <a:r>
              <a:rPr lang="en-IN" dirty="0"/>
              <a:t>	</a:t>
            </a:r>
            <a:r>
              <a:rPr lang="en-IN" dirty="0" smtClean="0"/>
              <a:t>	 </a:t>
            </a:r>
            <a:r>
              <a:rPr lang="en-IN" dirty="0"/>
              <a:t>Tweet text </a:t>
            </a:r>
          </a:p>
          <a:p>
            <a:r>
              <a:rPr lang="en-IN" dirty="0" smtClean="0"/>
              <a:t>Each </a:t>
            </a:r>
            <a:r>
              <a:rPr lang="en-IN" dirty="0"/>
              <a:t>tweet is separated by new line and the above information is separated by a delimiter so that the processing in Map reduce is easy. </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36</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4350162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677334" y="1487607"/>
            <a:ext cx="8596668" cy="4553756"/>
          </a:xfrm>
        </p:spPr>
        <p:txBody>
          <a:bodyPr>
            <a:normAutofit/>
          </a:bodyPr>
          <a:lstStyle/>
          <a:p>
            <a:r>
              <a:rPr lang="en-GB" dirty="0"/>
              <a:t>As we have entered an era of Big Data, processing large volumes of data has never been greater. Through better Big Data analysis tools like Map Reduce over Hadoop and HDFS, guarantees faster advances in many scientific disciplines and improving the profitability and success of many enterprises. MapReduce has received a lot of attentions in many fields, including data mining, information retrieval, image retrieval, machine learning, and pattern recognition. However, as the amount of data that need to be processed grows, many data processing methods have become not suitable or limited. </a:t>
            </a:r>
          </a:p>
          <a:p>
            <a:r>
              <a:rPr lang="en-GB" dirty="0"/>
              <a:t>In this Project we aim to serve a processed twitter tweet database to frontend third party visualization applications. Text analysis focused on processing the tweets to extract information from the raw data of tweet, which can benefit the frontend application in projecting more information to the user, in terms of usability and exploring text-engineered data. </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37</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817741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r>
              <a:rPr lang="en-IN" dirty="0"/>
              <a:t>[1] Hadoop,“</a:t>
            </a:r>
            <a:r>
              <a:rPr lang="en-IN" dirty="0" err="1"/>
              <a:t>PoweredbyHadoop</a:t>
            </a:r>
            <a:r>
              <a:rPr lang="en-IN" dirty="0"/>
              <a:t>,”http://wiki.apache.org/</a:t>
            </a:r>
            <a:r>
              <a:rPr lang="en-IN" dirty="0" err="1"/>
              <a:t>hadoop</a:t>
            </a:r>
            <a:r>
              <a:rPr lang="en-IN" dirty="0"/>
              <a:t>/</a:t>
            </a:r>
            <a:r>
              <a:rPr lang="en-IN" dirty="0" err="1"/>
              <a:t>PoweredBy</a:t>
            </a:r>
            <a:r>
              <a:rPr lang="en-IN" dirty="0"/>
              <a:t>. </a:t>
            </a:r>
          </a:p>
          <a:p>
            <a:r>
              <a:rPr lang="es-ES" dirty="0"/>
              <a:t>[2] </a:t>
            </a:r>
            <a:r>
              <a:rPr lang="es-ES" dirty="0" err="1"/>
              <a:t>Hadoop</a:t>
            </a:r>
            <a:r>
              <a:rPr lang="es-ES" dirty="0"/>
              <a:t> Tutorial, </a:t>
            </a:r>
            <a:r>
              <a:rPr lang="es-ES" dirty="0" err="1"/>
              <a:t>YahooInc</a:t>
            </a:r>
            <a:r>
              <a:rPr lang="es-ES" dirty="0"/>
              <a:t>. https://developer.yahoo.com/hadoop/tutorial/index.html </a:t>
            </a:r>
          </a:p>
          <a:p>
            <a:r>
              <a:rPr lang="en-IN" dirty="0"/>
              <a:t>[3] Apache: Apache Hadoop, http://hadoop.apache.org </a:t>
            </a:r>
          </a:p>
          <a:p>
            <a:r>
              <a:rPr lang="en-GB" dirty="0"/>
              <a:t>[4] Hadoop Distributed File System (HDFS), http://hortonworks.com/hadoop/hdfs/ </a:t>
            </a:r>
          </a:p>
          <a:p>
            <a:r>
              <a:rPr lang="en-GB" dirty="0"/>
              <a:t>[5] </a:t>
            </a:r>
            <a:r>
              <a:rPr lang="en-GB" dirty="0" err="1"/>
              <a:t>Jianqing</a:t>
            </a:r>
            <a:r>
              <a:rPr lang="en-GB" dirty="0"/>
              <a:t> Fan1, Fang Han and Han Liu, Challenges of Big Data analysis, National Science Review Advance Access published February, 2014. </a:t>
            </a:r>
          </a:p>
          <a:p>
            <a:r>
              <a:rPr lang="en-IN" dirty="0"/>
              <a:t>[6] Hadoop MapReduce- http://hadooptutorial.wikispaces.com/MapReduce </a:t>
            </a:r>
          </a:p>
        </p:txBody>
      </p:sp>
      <p:sp>
        <p:nvSpPr>
          <p:cNvPr id="4" name="Slide Number Placeholder 3"/>
          <p:cNvSpPr>
            <a:spLocks noGrp="1"/>
          </p:cNvSpPr>
          <p:nvPr>
            <p:ph type="sldNum" sz="quarter" idx="12"/>
          </p:nvPr>
        </p:nvSpPr>
        <p:spPr/>
        <p:txBody>
          <a:bodyPr/>
          <a:lstStyle/>
          <a:p>
            <a:fld id="{519954A3-9DFD-4C44-94BA-B95130A3BA1C}" type="slidenum">
              <a:rPr lang="en-US" smtClean="0"/>
              <a:t>38</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096510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(continued)</a:t>
            </a:r>
            <a:endParaRPr lang="en-IN" dirty="0"/>
          </a:p>
        </p:txBody>
      </p:sp>
      <p:sp>
        <p:nvSpPr>
          <p:cNvPr id="3" name="Content Placeholder 2"/>
          <p:cNvSpPr>
            <a:spLocks noGrp="1"/>
          </p:cNvSpPr>
          <p:nvPr>
            <p:ph idx="1"/>
          </p:nvPr>
        </p:nvSpPr>
        <p:spPr/>
        <p:txBody>
          <a:bodyPr/>
          <a:lstStyle/>
          <a:p>
            <a:r>
              <a:rPr lang="en-GB" dirty="0"/>
              <a:t>[7] Amazon Simple Storage Service (Amazon S3). http://aws.amazon.com/s3/ </a:t>
            </a:r>
          </a:p>
          <a:p>
            <a:r>
              <a:rPr lang="en-GB" dirty="0"/>
              <a:t>[8] Apache Hive, http://hive.apache.org/ </a:t>
            </a:r>
          </a:p>
          <a:p>
            <a:r>
              <a:rPr lang="en-IN" dirty="0"/>
              <a:t>[9] Jens </a:t>
            </a:r>
            <a:r>
              <a:rPr lang="en-IN" dirty="0" err="1"/>
              <a:t>Dittrich</a:t>
            </a:r>
            <a:r>
              <a:rPr lang="en-IN" dirty="0"/>
              <a:t> </a:t>
            </a:r>
            <a:r>
              <a:rPr lang="en-IN" dirty="0" err="1"/>
              <a:t>JorgeArnulfo</a:t>
            </a:r>
            <a:r>
              <a:rPr lang="en-IN" dirty="0"/>
              <a:t> </a:t>
            </a:r>
            <a:r>
              <a:rPr lang="en-IN" dirty="0" err="1"/>
              <a:t>Quian´eRuiz</a:t>
            </a:r>
            <a:r>
              <a:rPr lang="en-IN" dirty="0"/>
              <a:t>, Efficient Big Data Processing in Hadoop MapReduce. </a:t>
            </a:r>
          </a:p>
          <a:p>
            <a:r>
              <a:rPr lang="en-IN" dirty="0"/>
              <a:t>[10] </a:t>
            </a:r>
            <a:r>
              <a:rPr lang="en-IN" dirty="0" err="1"/>
              <a:t>Changqing</a:t>
            </a:r>
            <a:r>
              <a:rPr lang="en-IN" dirty="0"/>
              <a:t> Ji, Yu Li, </a:t>
            </a:r>
            <a:r>
              <a:rPr lang="en-IN" dirty="0" err="1"/>
              <a:t>Wenming</a:t>
            </a:r>
            <a:r>
              <a:rPr lang="en-IN" dirty="0"/>
              <a:t> </a:t>
            </a:r>
            <a:r>
              <a:rPr lang="en-IN" dirty="0" err="1"/>
              <a:t>Qiu</a:t>
            </a:r>
            <a:r>
              <a:rPr lang="en-IN" dirty="0"/>
              <a:t>, </a:t>
            </a:r>
            <a:r>
              <a:rPr lang="en-IN" dirty="0" err="1"/>
              <a:t>Uchechukwu</a:t>
            </a:r>
            <a:r>
              <a:rPr lang="en-IN" dirty="0"/>
              <a:t> </a:t>
            </a:r>
            <a:r>
              <a:rPr lang="en-IN" dirty="0" err="1"/>
              <a:t>Awada</a:t>
            </a:r>
            <a:r>
              <a:rPr lang="en-IN" dirty="0"/>
              <a:t>, </a:t>
            </a:r>
            <a:r>
              <a:rPr lang="en-IN" dirty="0" err="1"/>
              <a:t>Keqiu</a:t>
            </a:r>
            <a:r>
              <a:rPr lang="en-IN" dirty="0"/>
              <a:t> Li, Big Data Processing in Cloud Computing Environments, 2012 International Symposium on Pervasive Systems, Algorithms and Networks. </a:t>
            </a:r>
          </a:p>
          <a:p>
            <a:r>
              <a:rPr lang="en-GB" dirty="0"/>
              <a:t>[11] </a:t>
            </a:r>
            <a:r>
              <a:rPr lang="en-GB" dirty="0" err="1"/>
              <a:t>Kyuseok</a:t>
            </a:r>
            <a:r>
              <a:rPr lang="en-GB" dirty="0"/>
              <a:t> Shim, MapReduce Algorithms for Big Data Analysis. </a:t>
            </a:r>
          </a:p>
          <a:p>
            <a:r>
              <a:rPr lang="en-GB" dirty="0"/>
              <a:t>[12] Jeffrey Dean and Sanjay </a:t>
            </a:r>
            <a:r>
              <a:rPr lang="en-GB" dirty="0" err="1"/>
              <a:t>Ghemawat</a:t>
            </a:r>
            <a:r>
              <a:rPr lang="en-GB" dirty="0"/>
              <a:t>, MapReduce: Simplified Data Processing on Large Clusters. </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39</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615401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and Scope</a:t>
            </a:r>
            <a:endParaRPr lang="en-IN" dirty="0"/>
          </a:p>
        </p:txBody>
      </p:sp>
      <p:sp>
        <p:nvSpPr>
          <p:cNvPr id="3" name="Content Placeholder 2"/>
          <p:cNvSpPr>
            <a:spLocks noGrp="1"/>
          </p:cNvSpPr>
          <p:nvPr>
            <p:ph idx="1"/>
          </p:nvPr>
        </p:nvSpPr>
        <p:spPr/>
        <p:txBody>
          <a:bodyPr>
            <a:normAutofit/>
          </a:bodyPr>
          <a:lstStyle/>
          <a:p>
            <a:r>
              <a:rPr lang="en-US" dirty="0" smtClean="0"/>
              <a:t>The Project aims to analyze data about the English Premier League (Football) which is obtained from Twitter. Tweets and most popular hashtags are recorded, which would give information such as: Most active users, most popular team, the popularity of those teams in different parts of the world, etc.</a:t>
            </a:r>
          </a:p>
          <a:p>
            <a:r>
              <a:rPr lang="en-US" dirty="0" smtClean="0"/>
              <a:t>The main sections of this project would be:</a:t>
            </a:r>
          </a:p>
          <a:p>
            <a:pPr lvl="1">
              <a:buFont typeface="+mj-lt"/>
              <a:buAutoNum type="arabicPeriod"/>
            </a:pPr>
            <a:r>
              <a:rPr lang="en-IN" sz="1800" dirty="0" smtClean="0"/>
              <a:t>Content </a:t>
            </a:r>
            <a:r>
              <a:rPr lang="en-IN" sz="1800" dirty="0"/>
              <a:t>Retrieval: The large amount of data is collected using java Twitter streaming API. </a:t>
            </a:r>
            <a:endParaRPr lang="en-IN" sz="1800" dirty="0" smtClean="0"/>
          </a:p>
          <a:p>
            <a:pPr lvl="1">
              <a:buFont typeface="+mj-lt"/>
              <a:buAutoNum type="arabicPeriod"/>
            </a:pPr>
            <a:r>
              <a:rPr lang="en-IN" sz="1800" dirty="0"/>
              <a:t>Data Processing: Data collected over a period of time is processed by using parallel and distributed processing software framework developed by Apache Hadoop and using map reduce programming model. </a:t>
            </a:r>
          </a:p>
          <a:p>
            <a:pPr lvl="1">
              <a:buFont typeface="+mj-lt"/>
              <a:buAutoNum type="arabicPeriod"/>
            </a:pPr>
            <a:endParaRPr lang="en-IN" dirty="0"/>
          </a:p>
        </p:txBody>
      </p:sp>
      <p:pic>
        <p:nvPicPr>
          <p:cNvPr id="4" name="Picture 3"/>
          <p:cNvPicPr>
            <a:picLocks noChangeAspect="1"/>
          </p:cNvPicPr>
          <p:nvPr/>
        </p:nvPicPr>
        <p:blipFill>
          <a:blip r:embed="rId2"/>
          <a:stretch>
            <a:fillRect/>
          </a:stretch>
        </p:blipFill>
        <p:spPr>
          <a:xfrm>
            <a:off x="6467318" y="0"/>
            <a:ext cx="2806684" cy="2156246"/>
          </a:xfrm>
          <a:prstGeom prst="rect">
            <a:avLst/>
          </a:prstGeom>
        </p:spPr>
      </p:pic>
      <p:sp>
        <p:nvSpPr>
          <p:cNvPr id="5" name="Slide Number Placeholder 4"/>
          <p:cNvSpPr>
            <a:spLocks noGrp="1"/>
          </p:cNvSpPr>
          <p:nvPr>
            <p:ph type="sldNum" sz="quarter" idx="12"/>
          </p:nvPr>
        </p:nvSpPr>
        <p:spPr/>
        <p:txBody>
          <a:bodyPr/>
          <a:lstStyle/>
          <a:p>
            <a:fld id="{519954A3-9DFD-4C44-94BA-B95130A3BA1C}" type="slidenum">
              <a:rPr lang="en-US" smtClean="0"/>
              <a:t>4</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235226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(continued)</a:t>
            </a:r>
            <a:endParaRPr lang="en-IN" dirty="0"/>
          </a:p>
        </p:txBody>
      </p:sp>
      <p:sp>
        <p:nvSpPr>
          <p:cNvPr id="3" name="Content Placeholder 2"/>
          <p:cNvSpPr>
            <a:spLocks noGrp="1"/>
          </p:cNvSpPr>
          <p:nvPr>
            <p:ph idx="1"/>
          </p:nvPr>
        </p:nvSpPr>
        <p:spPr/>
        <p:txBody>
          <a:bodyPr>
            <a:normAutofit lnSpcReduction="10000"/>
          </a:bodyPr>
          <a:lstStyle/>
          <a:p>
            <a:r>
              <a:rPr lang="en-GB" dirty="0"/>
              <a:t>[13] Apache </a:t>
            </a:r>
            <a:r>
              <a:rPr lang="en-GB" dirty="0" err="1"/>
              <a:t>Giraph</a:t>
            </a:r>
            <a:r>
              <a:rPr lang="en-GB" dirty="0"/>
              <a:t> Project, http://giraph.apache.org/ </a:t>
            </a:r>
          </a:p>
          <a:p>
            <a:r>
              <a:rPr lang="en-GB" dirty="0"/>
              <a:t>[14] </a:t>
            </a:r>
            <a:r>
              <a:rPr lang="en-GB" dirty="0" err="1"/>
              <a:t>Guoping</a:t>
            </a:r>
            <a:r>
              <a:rPr lang="en-GB" dirty="0"/>
              <a:t> Wang and </a:t>
            </a:r>
            <a:r>
              <a:rPr lang="en-GB" dirty="0" err="1"/>
              <a:t>CheeYong</a:t>
            </a:r>
            <a:r>
              <a:rPr lang="en-GB" dirty="0"/>
              <a:t> Chan, </a:t>
            </a:r>
            <a:r>
              <a:rPr lang="en-GB" dirty="0" err="1"/>
              <a:t>MultiQuery</a:t>
            </a:r>
            <a:r>
              <a:rPr lang="en-GB" dirty="0"/>
              <a:t> Optimization in MapReduce Framework </a:t>
            </a:r>
          </a:p>
          <a:p>
            <a:r>
              <a:rPr lang="en-IN" dirty="0"/>
              <a:t>[15] </a:t>
            </a:r>
            <a:r>
              <a:rPr lang="en-IN" dirty="0" err="1"/>
              <a:t>VinayakBorkar</a:t>
            </a:r>
            <a:r>
              <a:rPr lang="en-IN" dirty="0"/>
              <a:t>, Michael J. Carey, Chen Li, Inside “Big Data Management”: Ogres, Onions, or Parfaits? EDBT/ICDT 2012 Joint Conference Berlin, Germany,2012 ACM 2012, pp 3-14. </a:t>
            </a:r>
          </a:p>
          <a:p>
            <a:r>
              <a:rPr lang="en-IN" dirty="0"/>
              <a:t>[16] </a:t>
            </a:r>
            <a:r>
              <a:rPr lang="en-IN" dirty="0" err="1"/>
              <a:t>OnurSavas</a:t>
            </a:r>
            <a:r>
              <a:rPr lang="en-IN" dirty="0"/>
              <a:t>, </a:t>
            </a:r>
            <a:r>
              <a:rPr lang="en-IN" dirty="0" err="1"/>
              <a:t>YalinSagduyu</a:t>
            </a:r>
            <a:r>
              <a:rPr lang="en-IN" dirty="0"/>
              <a:t>, Julia Deng, and Jason </a:t>
            </a:r>
            <a:r>
              <a:rPr lang="en-IN" dirty="0" err="1"/>
              <a:t>Li,Tactical</a:t>
            </a:r>
            <a:r>
              <a:rPr lang="en-IN" dirty="0"/>
              <a:t> Big Data Analytics: Challenges, Use Cases and Solutions, Big Data Analytics Workshop in conjunction with ACM </a:t>
            </a:r>
            <a:r>
              <a:rPr lang="en-IN" dirty="0" err="1"/>
              <a:t>Sigmetrics</a:t>
            </a:r>
            <a:r>
              <a:rPr lang="en-IN" dirty="0"/>
              <a:t> 2013,June 21, 2013. </a:t>
            </a:r>
          </a:p>
          <a:p>
            <a:r>
              <a:rPr lang="en-IN" dirty="0"/>
              <a:t>[17] </a:t>
            </a:r>
            <a:r>
              <a:rPr lang="en-IN" dirty="0" err="1"/>
              <a:t>GrzegorzMalewicz</a:t>
            </a:r>
            <a:r>
              <a:rPr lang="en-IN" dirty="0"/>
              <a:t>, Matthew H. </a:t>
            </a:r>
            <a:r>
              <a:rPr lang="en-IN" dirty="0" err="1"/>
              <a:t>Austern</a:t>
            </a:r>
            <a:r>
              <a:rPr lang="en-IN" dirty="0"/>
              <a:t>, </a:t>
            </a:r>
            <a:r>
              <a:rPr lang="en-IN" dirty="0" err="1"/>
              <a:t>Aart</a:t>
            </a:r>
            <a:r>
              <a:rPr lang="en-IN" dirty="0"/>
              <a:t> J. C. Bik, James </a:t>
            </a:r>
            <a:r>
              <a:rPr lang="en-IN" dirty="0" err="1"/>
              <a:t>C.Dehnert</a:t>
            </a:r>
            <a:r>
              <a:rPr lang="en-IN" dirty="0"/>
              <a:t>, </a:t>
            </a:r>
            <a:r>
              <a:rPr lang="en-IN" dirty="0" err="1"/>
              <a:t>Ilan</a:t>
            </a:r>
            <a:r>
              <a:rPr lang="en-IN" dirty="0"/>
              <a:t> Horn, </a:t>
            </a:r>
            <a:r>
              <a:rPr lang="en-IN" dirty="0" err="1"/>
              <a:t>NatyLeiser</a:t>
            </a:r>
            <a:r>
              <a:rPr lang="en-IN" dirty="0"/>
              <a:t>, and </a:t>
            </a:r>
            <a:r>
              <a:rPr lang="en-IN" dirty="0" err="1"/>
              <a:t>GrzegorzCzajkowski,Pregel</a:t>
            </a:r>
            <a:r>
              <a:rPr lang="en-IN" dirty="0"/>
              <a:t>: A System for Large-Scale Graph Processing, SIGMOD‟10, June 6–11, 2010, pp 135-145. </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40</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029441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lvl="1"/>
            <a:r>
              <a:rPr lang="en-US" sz="1800" dirty="0" smtClean="0"/>
              <a:t>3. </a:t>
            </a:r>
            <a:r>
              <a:rPr lang="en-IN" sz="1800" dirty="0" smtClean="0"/>
              <a:t>Storage</a:t>
            </a:r>
            <a:r>
              <a:rPr lang="en-IN" sz="1800" dirty="0"/>
              <a:t>: This data is stored in a certain format so as to form key value pair which is needed to feed to mapper in map-reduce programming approach. The data is stored in Hadoop2 Distributed File System. </a:t>
            </a:r>
            <a:endParaRPr lang="en-IN" sz="1800" dirty="0" smtClean="0"/>
          </a:p>
          <a:p>
            <a:pPr lvl="1"/>
            <a:r>
              <a:rPr lang="en-US" sz="1800" dirty="0" smtClean="0"/>
              <a:t>4. </a:t>
            </a:r>
            <a:r>
              <a:rPr lang="en-IN" sz="1800" dirty="0"/>
              <a:t>Data Analysis: The output obtained from reducer phase is </a:t>
            </a:r>
            <a:r>
              <a:rPr lang="en-IN" sz="1800" dirty="0" smtClean="0"/>
              <a:t>analysed </a:t>
            </a:r>
            <a:r>
              <a:rPr lang="en-IN" sz="1800" dirty="0"/>
              <a:t>using a data analysis tool like RStudio in language R. </a:t>
            </a:r>
          </a:p>
          <a:p>
            <a:pPr lvl="1"/>
            <a:r>
              <a:rPr lang="en-US" sz="1800" dirty="0" smtClean="0"/>
              <a:t>5. </a:t>
            </a:r>
            <a:r>
              <a:rPr lang="en-IN" sz="1800" dirty="0"/>
              <a:t>Visualization: Various ongoing trends on social networking sites are aesthetically represented using plotting libraries in R. </a:t>
            </a:r>
          </a:p>
          <a:p>
            <a:pPr marL="457200" lvl="1" indent="0">
              <a:buNone/>
            </a:pPr>
            <a:endParaRPr lang="en-IN" sz="1800" dirty="0"/>
          </a:p>
          <a:p>
            <a:pPr lvl="1"/>
            <a:endParaRPr lang="en-IN" sz="1800" dirty="0"/>
          </a:p>
        </p:txBody>
      </p:sp>
      <p:sp>
        <p:nvSpPr>
          <p:cNvPr id="4" name="Slide Number Placeholder 3"/>
          <p:cNvSpPr>
            <a:spLocks noGrp="1"/>
          </p:cNvSpPr>
          <p:nvPr>
            <p:ph type="sldNum" sz="quarter" idx="12"/>
          </p:nvPr>
        </p:nvSpPr>
        <p:spPr/>
        <p:txBody>
          <a:bodyPr/>
          <a:lstStyle/>
          <a:p>
            <a:fld id="{519954A3-9DFD-4C44-94BA-B95130A3BA1C}" type="slidenum">
              <a:rPr lang="en-US" smtClean="0"/>
              <a:t>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1175085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17476" y="4505073"/>
            <a:ext cx="4374524" cy="2352927"/>
          </a:xfrm>
          <a:prstGeom prst="rect">
            <a:avLst/>
          </a:prstGeom>
        </p:spPr>
      </p:pic>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a:xfrm>
            <a:off x="574303" y="1581039"/>
            <a:ext cx="8596668" cy="3880773"/>
          </a:xfrm>
        </p:spPr>
        <p:txBody>
          <a:bodyPr>
            <a:normAutofit/>
          </a:bodyPr>
          <a:lstStyle/>
          <a:p>
            <a:r>
              <a:rPr lang="en-IN" dirty="0"/>
              <a:t>The motivation for doing this project was </a:t>
            </a:r>
            <a:r>
              <a:rPr lang="en-IN" dirty="0" smtClean="0"/>
              <a:t>mainly </a:t>
            </a:r>
            <a:r>
              <a:rPr lang="en-IN" dirty="0"/>
              <a:t>an interest in undertaking a challenging project in an interesting area of </a:t>
            </a:r>
            <a:r>
              <a:rPr lang="en-IN" dirty="0" smtClean="0"/>
              <a:t>big data analysis. </a:t>
            </a:r>
            <a:r>
              <a:rPr lang="en-IN" dirty="0"/>
              <a:t>The opportunity to learn about a new area of computing not covered in lectures was appealing to us</a:t>
            </a:r>
            <a:r>
              <a:rPr lang="en-IN" dirty="0" smtClean="0"/>
              <a:t>.</a:t>
            </a:r>
          </a:p>
          <a:p>
            <a:r>
              <a:rPr lang="en-IN" dirty="0" smtClean="0"/>
              <a:t>It </a:t>
            </a:r>
            <a:r>
              <a:rPr lang="en-IN" dirty="0"/>
              <a:t>would be very interesting to gather and then aggregate the social networking data so as to extract interesting patterns and recent trends from it. </a:t>
            </a:r>
            <a:endParaRPr lang="en-IN" dirty="0" smtClean="0"/>
          </a:p>
          <a:p>
            <a:r>
              <a:rPr lang="en-IN" dirty="0" smtClean="0"/>
              <a:t>Since Hadoop is a very popular and relatively easy language which is used for processing data, we were excited to work with Hadoop</a:t>
            </a:r>
          </a:p>
          <a:p>
            <a:r>
              <a:rPr lang="en-US" dirty="0" smtClean="0"/>
              <a:t>We will also be introduced to a statistical programming language for the first time: R language</a:t>
            </a:r>
            <a:endParaRPr lang="en-IN" dirty="0" smtClean="0"/>
          </a:p>
          <a:p>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048978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a:t>
            </a:r>
            <a:endParaRPr lang="en-IN" dirty="0"/>
          </a:p>
        </p:txBody>
      </p:sp>
      <p:sp>
        <p:nvSpPr>
          <p:cNvPr id="3" name="Content Placeholder 2"/>
          <p:cNvSpPr>
            <a:spLocks noGrp="1"/>
          </p:cNvSpPr>
          <p:nvPr>
            <p:ph idx="1"/>
          </p:nvPr>
        </p:nvSpPr>
        <p:spPr/>
        <p:txBody>
          <a:bodyPr/>
          <a:lstStyle/>
          <a:p>
            <a:r>
              <a:rPr lang="en-US" dirty="0"/>
              <a:t>We also hope that our findings, our research and our product can at least slightly contribute to mankind.  </a:t>
            </a:r>
          </a:p>
          <a:p>
            <a:r>
              <a:rPr lang="en-US" dirty="0"/>
              <a:t>If the main objective of this project is fulfilled, then it would be beneficial to many football fans and other organizations like “OptaStats” who use this information and provide it to football clubs who want better results. </a:t>
            </a:r>
          </a:p>
          <a:p>
            <a:r>
              <a:rPr lang="en-US" dirty="0"/>
              <a:t>This project can make football more interesting and more appealing for fans </a:t>
            </a:r>
            <a:r>
              <a:rPr lang="en-US" dirty="0" smtClean="0"/>
              <a:t>to </a:t>
            </a:r>
            <a:r>
              <a:rPr lang="en-US" dirty="0"/>
              <a:t>watch</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7</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242537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idx="1"/>
          </p:nvPr>
        </p:nvSpPr>
        <p:spPr/>
        <p:txBody>
          <a:bodyPr>
            <a:normAutofit/>
          </a:bodyPr>
          <a:lstStyle/>
          <a:p>
            <a:r>
              <a:rPr lang="en-IN" dirty="0" smtClean="0"/>
              <a:t> </a:t>
            </a:r>
            <a:r>
              <a:rPr lang="en-IN" dirty="0"/>
              <a:t>Big Data refers to technologies and initiatives that involve data that is too diverse, fast-changing or massive for conventional technologies, skills and infrastructure to address efficiently. Said differently, the volume, velocity or variety of data is too great. </a:t>
            </a:r>
            <a:endParaRPr lang="en-IN" dirty="0" smtClean="0"/>
          </a:p>
          <a:p>
            <a:r>
              <a:rPr lang="en-IN" dirty="0" smtClean="0"/>
              <a:t> </a:t>
            </a:r>
            <a:r>
              <a:rPr lang="en-IN" dirty="0"/>
              <a:t>The volume of data with the speed it is generated makes it difficult for the current computing infrastructure to handle big data. To overcome this drawback, big data processing can be performed through a programming paradigm known as MapReduce. </a:t>
            </a:r>
            <a:endParaRPr lang="en-IN" dirty="0" smtClean="0"/>
          </a:p>
          <a:p>
            <a:r>
              <a:rPr lang="en-IN" dirty="0"/>
              <a:t>Big data is seen as a potential huge driver of returns for the next generation of multi-billion-dollar software companies. It represents the fastest-growing market for information systems globally. Analysts believe that the total addressable market is worth US$100 billion (A$102 billion).</a:t>
            </a:r>
          </a:p>
        </p:txBody>
      </p:sp>
      <p:sp>
        <p:nvSpPr>
          <p:cNvPr id="4" name="Slide Number Placeholder 3"/>
          <p:cNvSpPr>
            <a:spLocks noGrp="1"/>
          </p:cNvSpPr>
          <p:nvPr>
            <p:ph type="sldNum" sz="quarter" idx="12"/>
          </p:nvPr>
        </p:nvSpPr>
        <p:spPr/>
        <p:txBody>
          <a:bodyPr/>
          <a:lstStyle/>
          <a:p>
            <a:fld id="{519954A3-9DFD-4C44-94BA-B95130A3BA1C}" type="slidenum">
              <a:rPr lang="en-US" smtClean="0"/>
              <a:t>8</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3760197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77334" y="812799"/>
            <a:ext cx="8596668" cy="5228563"/>
          </a:xfrm>
        </p:spPr>
        <p:txBody>
          <a:bodyPr>
            <a:normAutofit/>
          </a:bodyPr>
          <a:lstStyle/>
          <a:p>
            <a:r>
              <a:rPr lang="en-US" sz="2400" dirty="0" smtClean="0">
                <a:solidFill>
                  <a:srgbClr val="FF0000"/>
                </a:solidFill>
              </a:rPr>
              <a:t>Why Big Data?</a:t>
            </a:r>
          </a:p>
          <a:p>
            <a:pPr marL="0" indent="0">
              <a:buNone/>
            </a:pPr>
            <a:endParaRPr lang="en-US" sz="2400" dirty="0" smtClean="0"/>
          </a:p>
          <a:p>
            <a:pPr lvl="1"/>
            <a:r>
              <a:rPr lang="en-IN" sz="2000" dirty="0" smtClean="0"/>
              <a:t>Growth </a:t>
            </a:r>
            <a:r>
              <a:rPr lang="en-IN" sz="2000" dirty="0"/>
              <a:t>of Big Data is needed </a:t>
            </a:r>
          </a:p>
          <a:p>
            <a:pPr lvl="1"/>
            <a:r>
              <a:rPr lang="en-IN" sz="2000" dirty="0" smtClean="0"/>
              <a:t>Increase </a:t>
            </a:r>
            <a:r>
              <a:rPr lang="en-IN" sz="2000" dirty="0"/>
              <a:t>of storage capacities </a:t>
            </a:r>
          </a:p>
          <a:p>
            <a:pPr lvl="1"/>
            <a:r>
              <a:rPr lang="en-IN" sz="2000" dirty="0" smtClean="0"/>
              <a:t>Increase </a:t>
            </a:r>
            <a:r>
              <a:rPr lang="en-IN" sz="2000" dirty="0"/>
              <a:t>of processing </a:t>
            </a:r>
            <a:r>
              <a:rPr lang="en-IN" sz="2000" dirty="0" smtClean="0"/>
              <a:t>power</a:t>
            </a:r>
          </a:p>
          <a:p>
            <a:pPr lvl="1"/>
            <a:r>
              <a:rPr lang="en-IN" sz="2000" dirty="0" smtClean="0"/>
              <a:t>Availability </a:t>
            </a:r>
            <a:r>
              <a:rPr lang="en-IN" sz="2000" dirty="0"/>
              <a:t>of data(different data types) – Every day we create 2.5 quintillion bytes of data; 90% of the data in the world today has been created in the last two years </a:t>
            </a:r>
            <a:r>
              <a:rPr lang="en-IN" sz="2000" dirty="0" smtClean="0"/>
              <a:t>alone</a:t>
            </a:r>
          </a:p>
          <a:p>
            <a:pPr lvl="1"/>
            <a:r>
              <a:rPr lang="en-US" sz="2000" dirty="0"/>
              <a:t> </a:t>
            </a:r>
            <a:r>
              <a:rPr lang="en-IN" sz="2000" dirty="0" smtClean="0"/>
              <a:t>Big Data is different as it is automatically </a:t>
            </a:r>
            <a:r>
              <a:rPr lang="en-IN" sz="2000" dirty="0"/>
              <a:t>generated by a machine (e.g. Sensor embedded in an engine</a:t>
            </a:r>
            <a:r>
              <a:rPr lang="en-IN" sz="2000" dirty="0" smtClean="0"/>
              <a:t>)</a:t>
            </a:r>
          </a:p>
          <a:p>
            <a:pPr lvl="1"/>
            <a:r>
              <a:rPr lang="en-IN" sz="2000" dirty="0" smtClean="0"/>
              <a:t>It is </a:t>
            </a:r>
            <a:r>
              <a:rPr lang="en-IN" sz="2000" dirty="0"/>
              <a:t>t</a:t>
            </a:r>
            <a:r>
              <a:rPr lang="en-IN" sz="2000" dirty="0" smtClean="0"/>
              <a:t>ypically </a:t>
            </a:r>
            <a:r>
              <a:rPr lang="en-IN" sz="2000" dirty="0"/>
              <a:t>an entirely new source of data (e.g. </a:t>
            </a:r>
            <a:r>
              <a:rPr lang="en-IN" sz="2000" dirty="0" smtClean="0"/>
              <a:t>Uses internet to obtain data)</a:t>
            </a:r>
            <a:r>
              <a:rPr lang="en-IN" sz="2000" dirty="0"/>
              <a:t> </a:t>
            </a:r>
          </a:p>
        </p:txBody>
      </p:sp>
      <p:sp>
        <p:nvSpPr>
          <p:cNvPr id="4" name="Slide Number Placeholder 3"/>
          <p:cNvSpPr>
            <a:spLocks noGrp="1"/>
          </p:cNvSpPr>
          <p:nvPr>
            <p:ph type="sldNum" sz="quarter" idx="12"/>
          </p:nvPr>
        </p:nvSpPr>
        <p:spPr/>
        <p:txBody>
          <a:bodyPr/>
          <a:lstStyle/>
          <a:p>
            <a:fld id="{519954A3-9DFD-4C44-94BA-B95130A3BA1C}" type="slidenum">
              <a:rPr lang="en-US" smtClean="0"/>
              <a:t>9</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Tree>
    <p:extLst>
      <p:ext uri="{BB962C8B-B14F-4D97-AF65-F5344CB8AC3E}">
        <p14:creationId xmlns:p14="http://schemas.microsoft.com/office/powerpoint/2010/main" val="569024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893</TotalTime>
  <Words>2652</Words>
  <Application>Microsoft Office PowerPoint</Application>
  <PresentationFormat>Widescreen</PresentationFormat>
  <Paragraphs>272</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 CENA</vt:lpstr>
      <vt:lpstr>Arial</vt:lpstr>
      <vt:lpstr>Calibri</vt:lpstr>
      <vt:lpstr>Footlight MT Light</vt:lpstr>
      <vt:lpstr>Menlo</vt:lpstr>
      <vt:lpstr>Trebuchet MS</vt:lpstr>
      <vt:lpstr>Wingdings 3</vt:lpstr>
      <vt:lpstr>Facet</vt:lpstr>
      <vt:lpstr>  TWITTER DATA ANALYSIS(EPL): HADOOP2 MAP REDUCE FRAMEWORK  </vt:lpstr>
      <vt:lpstr>INTRODUCTION</vt:lpstr>
      <vt:lpstr> </vt:lpstr>
      <vt:lpstr>Objective and Scope</vt:lpstr>
      <vt:lpstr>PowerPoint Presentation</vt:lpstr>
      <vt:lpstr>MOTIVATION</vt:lpstr>
      <vt:lpstr>MOTIVATION (cont.)</vt:lpstr>
      <vt:lpstr>LITERATURE SURVEY</vt:lpstr>
      <vt:lpstr>PowerPoint Presentation</vt:lpstr>
      <vt:lpstr>PowerPoint Presentation</vt:lpstr>
      <vt:lpstr>PowerPoint Presentation</vt:lpstr>
      <vt:lpstr>PowerPoint Presentation</vt:lpstr>
      <vt:lpstr>Implementation</vt:lpstr>
      <vt:lpstr>1. To Create Twitter Application</vt:lpstr>
      <vt:lpstr>PowerPoint Presentation</vt:lpstr>
      <vt:lpstr>PowerPoint Presentation</vt:lpstr>
      <vt:lpstr>PowerPoint Presentation</vt:lpstr>
      <vt:lpstr>PowerPoint Presentation</vt:lpstr>
      <vt:lpstr>2.  INSTALL AND LOAD R PACKAGES </vt:lpstr>
      <vt:lpstr>3. EXTRACT TWEETS </vt:lpstr>
      <vt:lpstr>PowerPoint Presentation</vt:lpstr>
      <vt:lpstr>4. CLEAN UP TEXT </vt:lpstr>
      <vt:lpstr>5. CREATE THE GRID </vt:lpstr>
      <vt:lpstr>Code for Previous Graph Presentation</vt:lpstr>
      <vt:lpstr>Amount of data collected and details  </vt:lpstr>
      <vt:lpstr>Stats of Teams during period 19Apr to 25 Apr</vt:lpstr>
      <vt:lpstr>Pie chart displaying hash tags occureances</vt:lpstr>
      <vt:lpstr>PowerPoint Presentation</vt:lpstr>
      <vt:lpstr>PowerPoint Presentation</vt:lpstr>
      <vt:lpstr>Feasibility and Analysis</vt:lpstr>
      <vt:lpstr>Feasibility</vt:lpstr>
      <vt:lpstr>PowerPoint Presentation</vt:lpstr>
      <vt:lpstr>Risk Analysis</vt:lpstr>
      <vt:lpstr>Analysis &amp; Design</vt:lpstr>
      <vt:lpstr>       Data Analysis</vt:lpstr>
      <vt:lpstr>PowerPoint Presentation</vt:lpstr>
      <vt:lpstr>CONCLUSION</vt:lpstr>
      <vt:lpstr>REFERENCES</vt:lpstr>
      <vt:lpstr>REFERENCES (continued)</vt:lpstr>
      <vt:lpstr>REFERENCES (continued)</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ELECTROCARDIOGRAM MONITORING</dc:title>
  <dc:creator>Uzair Akhtar</dc:creator>
  <cp:lastModifiedBy>Umair Akhtar</cp:lastModifiedBy>
  <cp:revision>51</cp:revision>
  <dcterms:created xsi:type="dcterms:W3CDTF">2015-07-29T15:20:31Z</dcterms:created>
  <dcterms:modified xsi:type="dcterms:W3CDTF">2015-10-23T09:20:02Z</dcterms:modified>
</cp:coreProperties>
</file>