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70" r:id="rId3"/>
    <p:sldId id="261" r:id="rId4"/>
    <p:sldId id="273" r:id="rId5"/>
    <p:sldId id="257" r:id="rId6"/>
    <p:sldId id="262" r:id="rId7"/>
    <p:sldId id="274" r:id="rId8"/>
    <p:sldId id="258" r:id="rId9"/>
    <p:sldId id="265" r:id="rId10"/>
    <p:sldId id="279" r:id="rId11"/>
    <p:sldId id="268" r:id="rId12"/>
    <p:sldId id="26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4867" autoAdjust="0"/>
  </p:normalViewPr>
  <p:slideViewPr>
    <p:cSldViewPr snapToGrid="0">
      <p:cViewPr varScale="1">
        <p:scale>
          <a:sx n="63" d="100"/>
          <a:sy n="63" d="100"/>
        </p:scale>
        <p:origin x="80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981156-0E71-4C1D-9793-3A4334B26402}" type="datetimeFigureOut">
              <a:rPr lang="en-US" smtClean="0"/>
              <a:t>2/26/2025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38F873-1FB9-4338-9F6C-70E30775B7F5}" type="slidenum">
              <a:rPr lang="en-US" smtClean="0"/>
              <a:t>‹#›</a:t>
            </a:fld>
            <a:endParaRPr lang="en-US"/>
          </a:p>
        </p:txBody>
      </p:sp>
    </p:spTree>
    <p:extLst>
      <p:ext uri="{BB962C8B-B14F-4D97-AF65-F5344CB8AC3E}">
        <p14:creationId xmlns:p14="http://schemas.microsoft.com/office/powerpoint/2010/main" val="3860263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42424"/>
                </a:solidFill>
                <a:effectLst/>
                <a:latin typeface="Segoe UI" panose="020B0502040204020203" pitchFamily="34" charset="0"/>
              </a:rPr>
              <a:t>"This plot shows how long patients with different stages of a disease live. The red line is for patients with an early stage (Stage II), and the blue line is for patients with a later stage (Stage III). The higher the line, the more patients are still alive. The red line is higher, meaning patients with Stage II live longer than those with Stage III."</a:t>
            </a:r>
            <a:endParaRPr lang="en-US" dirty="0"/>
          </a:p>
        </p:txBody>
      </p:sp>
      <p:sp>
        <p:nvSpPr>
          <p:cNvPr id="4" name="Slide Number Placeholder 3"/>
          <p:cNvSpPr>
            <a:spLocks noGrp="1"/>
          </p:cNvSpPr>
          <p:nvPr>
            <p:ph type="sldNum" sz="quarter" idx="5"/>
          </p:nvPr>
        </p:nvSpPr>
        <p:spPr/>
        <p:txBody>
          <a:bodyPr/>
          <a:lstStyle/>
          <a:p>
            <a:fld id="{2D38F873-1FB9-4338-9F6C-70E30775B7F5}" type="slidenum">
              <a:rPr lang="en-US" smtClean="0"/>
              <a:t>5</a:t>
            </a:fld>
            <a:endParaRPr lang="en-US"/>
          </a:p>
        </p:txBody>
      </p:sp>
    </p:spTree>
    <p:extLst>
      <p:ext uri="{BB962C8B-B14F-4D97-AF65-F5344CB8AC3E}">
        <p14:creationId xmlns:p14="http://schemas.microsoft.com/office/powerpoint/2010/main" val="13431529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42424"/>
                </a:solidFill>
                <a:effectLst/>
                <a:latin typeface="Segoe UI" panose="020B0502040204020203" pitchFamily="34" charset="0"/>
              </a:rPr>
              <a:t>"This plot shows the difference in survival rates between patients with early-stage (Stage II) and mid-stage (Stage III) disease over time. The green line shows that patients with Stage II tend to live longer than those with Stage III. The red dashed line means no difference. </a:t>
            </a:r>
            <a:r>
              <a:rPr lang="en-US" b="0" i="0">
                <a:solidFill>
                  <a:srgbClr val="242424"/>
                </a:solidFill>
                <a:effectLst/>
                <a:latin typeface="Segoe UI" panose="020B0502040204020203" pitchFamily="34" charset="0"/>
              </a:rPr>
              <a:t>The purple shaded area shows how confident we are about this difference."</a:t>
            </a:r>
            <a:endParaRPr lang="en-US" dirty="0"/>
          </a:p>
        </p:txBody>
      </p:sp>
      <p:sp>
        <p:nvSpPr>
          <p:cNvPr id="4" name="Slide Number Placeholder 3"/>
          <p:cNvSpPr>
            <a:spLocks noGrp="1"/>
          </p:cNvSpPr>
          <p:nvPr>
            <p:ph type="sldNum" sz="quarter" idx="5"/>
          </p:nvPr>
        </p:nvSpPr>
        <p:spPr/>
        <p:txBody>
          <a:bodyPr/>
          <a:lstStyle/>
          <a:p>
            <a:fld id="{2D38F873-1FB9-4338-9F6C-70E30775B7F5}" type="slidenum">
              <a:rPr lang="en-US" smtClean="0"/>
              <a:t>6</a:t>
            </a:fld>
            <a:endParaRPr lang="en-US"/>
          </a:p>
        </p:txBody>
      </p:sp>
    </p:spTree>
    <p:extLst>
      <p:ext uri="{BB962C8B-B14F-4D97-AF65-F5344CB8AC3E}">
        <p14:creationId xmlns:p14="http://schemas.microsoft.com/office/powerpoint/2010/main" val="7368652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42424"/>
                </a:solidFill>
                <a:effectLst/>
                <a:latin typeface="Segoe UI" panose="020B0502040204020203" pitchFamily="34" charset="0"/>
              </a:rPr>
              <a:t>"This plot shows how long patients with different levels of lymph-node involvement live. The red line is for patients with no lymph-node involvement (N0), and the blue line is for patients with more lymph-node involvement (N2). The higher the line, the more patients are still alive. The red line is higher, meaning patients with no lymph-node involvement live longer than those with more lymph-node involvement."</a:t>
            </a:r>
            <a:endParaRPr lang="en-US" dirty="0"/>
          </a:p>
        </p:txBody>
      </p:sp>
      <p:sp>
        <p:nvSpPr>
          <p:cNvPr id="4" name="Slide Number Placeholder 3"/>
          <p:cNvSpPr>
            <a:spLocks noGrp="1"/>
          </p:cNvSpPr>
          <p:nvPr>
            <p:ph type="sldNum" sz="quarter" idx="5"/>
          </p:nvPr>
        </p:nvSpPr>
        <p:spPr/>
        <p:txBody>
          <a:bodyPr/>
          <a:lstStyle/>
          <a:p>
            <a:fld id="{2D38F873-1FB9-4338-9F6C-70E30775B7F5}" type="slidenum">
              <a:rPr lang="en-US" smtClean="0"/>
              <a:t>11</a:t>
            </a:fld>
            <a:endParaRPr lang="en-US"/>
          </a:p>
        </p:txBody>
      </p:sp>
    </p:spTree>
    <p:extLst>
      <p:ext uri="{BB962C8B-B14F-4D97-AF65-F5344CB8AC3E}">
        <p14:creationId xmlns:p14="http://schemas.microsoft.com/office/powerpoint/2010/main" val="29641301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42424"/>
                </a:solidFill>
                <a:effectLst/>
                <a:latin typeface="Segoe UI" panose="020B0502040204020203" pitchFamily="34" charset="0"/>
              </a:rPr>
              <a:t>"This plot shows the difference in survival rates between patients with no lymph-node involvement (N0) and those with more lymph-node involvement (N2) over time. The green line shows that patients with no lymph-node involvement tend to live longer than those with more lymph-node involvement. The red dashed line means no difference. The purple shaded area shows how confident we are about this difference."</a:t>
            </a:r>
            <a:endParaRPr lang="en-US" dirty="0"/>
          </a:p>
        </p:txBody>
      </p:sp>
      <p:sp>
        <p:nvSpPr>
          <p:cNvPr id="4" name="Slide Number Placeholder 3"/>
          <p:cNvSpPr>
            <a:spLocks noGrp="1"/>
          </p:cNvSpPr>
          <p:nvPr>
            <p:ph type="sldNum" sz="quarter" idx="5"/>
          </p:nvPr>
        </p:nvSpPr>
        <p:spPr/>
        <p:txBody>
          <a:bodyPr/>
          <a:lstStyle/>
          <a:p>
            <a:fld id="{2D38F873-1FB9-4338-9F6C-70E30775B7F5}" type="slidenum">
              <a:rPr lang="en-US" smtClean="0"/>
              <a:t>12</a:t>
            </a:fld>
            <a:endParaRPr lang="en-US"/>
          </a:p>
        </p:txBody>
      </p:sp>
    </p:spTree>
    <p:extLst>
      <p:ext uri="{BB962C8B-B14F-4D97-AF65-F5344CB8AC3E}">
        <p14:creationId xmlns:p14="http://schemas.microsoft.com/office/powerpoint/2010/main" val="2596604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9611D-1FB4-9121-7582-CAB5E0DD664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726FCB7-C1A0-BF87-1EB9-EA733EFBC31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87FFFFB-AC2D-CF47-F04F-1F7C43794594}"/>
              </a:ext>
            </a:extLst>
          </p:cNvPr>
          <p:cNvSpPr>
            <a:spLocks noGrp="1"/>
          </p:cNvSpPr>
          <p:nvPr>
            <p:ph type="dt" sz="half" idx="10"/>
          </p:nvPr>
        </p:nvSpPr>
        <p:spPr/>
        <p:txBody>
          <a:bodyPr/>
          <a:lstStyle/>
          <a:p>
            <a:fld id="{E11CEBBC-63BD-404B-AFC0-81AF74A99657}" type="datetimeFigureOut">
              <a:rPr lang="en-US" smtClean="0"/>
              <a:t>2/26/2025</a:t>
            </a:fld>
            <a:endParaRPr lang="en-US"/>
          </a:p>
        </p:txBody>
      </p:sp>
      <p:sp>
        <p:nvSpPr>
          <p:cNvPr id="5" name="Footer Placeholder 4">
            <a:extLst>
              <a:ext uri="{FF2B5EF4-FFF2-40B4-BE49-F238E27FC236}">
                <a16:creationId xmlns:a16="http://schemas.microsoft.com/office/drawing/2014/main" id="{9935F3FF-371D-1AC6-BD37-A3E4315F19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82BBB3-D875-1417-F907-719A6CE18916}"/>
              </a:ext>
            </a:extLst>
          </p:cNvPr>
          <p:cNvSpPr>
            <a:spLocks noGrp="1"/>
          </p:cNvSpPr>
          <p:nvPr>
            <p:ph type="sldNum" sz="quarter" idx="12"/>
          </p:nvPr>
        </p:nvSpPr>
        <p:spPr/>
        <p:txBody>
          <a:bodyPr/>
          <a:lstStyle/>
          <a:p>
            <a:fld id="{9929A4A5-7307-4A33-ABDE-D939C1D14B72}" type="slidenum">
              <a:rPr lang="en-US" smtClean="0"/>
              <a:t>‹#›</a:t>
            </a:fld>
            <a:endParaRPr lang="en-US"/>
          </a:p>
        </p:txBody>
      </p:sp>
    </p:spTree>
    <p:extLst>
      <p:ext uri="{BB962C8B-B14F-4D97-AF65-F5344CB8AC3E}">
        <p14:creationId xmlns:p14="http://schemas.microsoft.com/office/powerpoint/2010/main" val="42142147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8F593-06AA-0BA8-1F72-27587D08C6B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4738260-71A6-A637-0B42-CC29DFA7BC3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AB8487-B77C-2891-8D4C-85A02ED4488B}"/>
              </a:ext>
            </a:extLst>
          </p:cNvPr>
          <p:cNvSpPr>
            <a:spLocks noGrp="1"/>
          </p:cNvSpPr>
          <p:nvPr>
            <p:ph type="dt" sz="half" idx="10"/>
          </p:nvPr>
        </p:nvSpPr>
        <p:spPr/>
        <p:txBody>
          <a:bodyPr/>
          <a:lstStyle/>
          <a:p>
            <a:fld id="{E11CEBBC-63BD-404B-AFC0-81AF74A99657}" type="datetimeFigureOut">
              <a:rPr lang="en-US" smtClean="0"/>
              <a:t>2/26/2025</a:t>
            </a:fld>
            <a:endParaRPr lang="en-US"/>
          </a:p>
        </p:txBody>
      </p:sp>
      <p:sp>
        <p:nvSpPr>
          <p:cNvPr id="5" name="Footer Placeholder 4">
            <a:extLst>
              <a:ext uri="{FF2B5EF4-FFF2-40B4-BE49-F238E27FC236}">
                <a16:creationId xmlns:a16="http://schemas.microsoft.com/office/drawing/2014/main" id="{923B54B4-E4F8-3FFE-7159-23D5A59FF1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51FCFB-683E-7BFD-A254-63A7D6B0A906}"/>
              </a:ext>
            </a:extLst>
          </p:cNvPr>
          <p:cNvSpPr>
            <a:spLocks noGrp="1"/>
          </p:cNvSpPr>
          <p:nvPr>
            <p:ph type="sldNum" sz="quarter" idx="12"/>
          </p:nvPr>
        </p:nvSpPr>
        <p:spPr/>
        <p:txBody>
          <a:bodyPr/>
          <a:lstStyle/>
          <a:p>
            <a:fld id="{9929A4A5-7307-4A33-ABDE-D939C1D14B72}" type="slidenum">
              <a:rPr lang="en-US" smtClean="0"/>
              <a:t>‹#›</a:t>
            </a:fld>
            <a:endParaRPr lang="en-US"/>
          </a:p>
        </p:txBody>
      </p:sp>
    </p:spTree>
    <p:extLst>
      <p:ext uri="{BB962C8B-B14F-4D97-AF65-F5344CB8AC3E}">
        <p14:creationId xmlns:p14="http://schemas.microsoft.com/office/powerpoint/2010/main" val="35059570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C6DEAA-4027-78AD-0747-9F5C03D4245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CF2B9A7-524C-C770-C1B0-9B08C6D0657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653CFC-3A10-8C9D-83EF-CC62CF0D901D}"/>
              </a:ext>
            </a:extLst>
          </p:cNvPr>
          <p:cNvSpPr>
            <a:spLocks noGrp="1"/>
          </p:cNvSpPr>
          <p:nvPr>
            <p:ph type="dt" sz="half" idx="10"/>
          </p:nvPr>
        </p:nvSpPr>
        <p:spPr/>
        <p:txBody>
          <a:bodyPr/>
          <a:lstStyle/>
          <a:p>
            <a:fld id="{E11CEBBC-63BD-404B-AFC0-81AF74A99657}" type="datetimeFigureOut">
              <a:rPr lang="en-US" smtClean="0"/>
              <a:t>2/26/2025</a:t>
            </a:fld>
            <a:endParaRPr lang="en-US"/>
          </a:p>
        </p:txBody>
      </p:sp>
      <p:sp>
        <p:nvSpPr>
          <p:cNvPr id="5" name="Footer Placeholder 4">
            <a:extLst>
              <a:ext uri="{FF2B5EF4-FFF2-40B4-BE49-F238E27FC236}">
                <a16:creationId xmlns:a16="http://schemas.microsoft.com/office/drawing/2014/main" id="{B0D28B6F-2859-355C-0996-48C2E1D3A4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E4B54E-3761-9860-B6DD-235B5820AAC7}"/>
              </a:ext>
            </a:extLst>
          </p:cNvPr>
          <p:cNvSpPr>
            <a:spLocks noGrp="1"/>
          </p:cNvSpPr>
          <p:nvPr>
            <p:ph type="sldNum" sz="quarter" idx="12"/>
          </p:nvPr>
        </p:nvSpPr>
        <p:spPr/>
        <p:txBody>
          <a:bodyPr/>
          <a:lstStyle/>
          <a:p>
            <a:fld id="{9929A4A5-7307-4A33-ABDE-D939C1D14B72}" type="slidenum">
              <a:rPr lang="en-US" smtClean="0"/>
              <a:t>‹#›</a:t>
            </a:fld>
            <a:endParaRPr lang="en-US"/>
          </a:p>
        </p:txBody>
      </p:sp>
    </p:spTree>
    <p:extLst>
      <p:ext uri="{BB962C8B-B14F-4D97-AF65-F5344CB8AC3E}">
        <p14:creationId xmlns:p14="http://schemas.microsoft.com/office/powerpoint/2010/main" val="7548713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EC96D-2FF2-40C6-F218-F3118BF76B9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2125A1C-6F3B-4349-90B2-EAC232FA0B3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D28968-65BD-562B-32E3-9E67B30B5D4A}"/>
              </a:ext>
            </a:extLst>
          </p:cNvPr>
          <p:cNvSpPr>
            <a:spLocks noGrp="1"/>
          </p:cNvSpPr>
          <p:nvPr>
            <p:ph type="dt" sz="half" idx="10"/>
          </p:nvPr>
        </p:nvSpPr>
        <p:spPr/>
        <p:txBody>
          <a:bodyPr/>
          <a:lstStyle/>
          <a:p>
            <a:fld id="{E11CEBBC-63BD-404B-AFC0-81AF74A99657}" type="datetimeFigureOut">
              <a:rPr lang="en-US" smtClean="0"/>
              <a:t>2/26/2025</a:t>
            </a:fld>
            <a:endParaRPr lang="en-US"/>
          </a:p>
        </p:txBody>
      </p:sp>
      <p:sp>
        <p:nvSpPr>
          <p:cNvPr id="5" name="Footer Placeholder 4">
            <a:extLst>
              <a:ext uri="{FF2B5EF4-FFF2-40B4-BE49-F238E27FC236}">
                <a16:creationId xmlns:a16="http://schemas.microsoft.com/office/drawing/2014/main" id="{DA7E1E56-D35A-A127-2198-49544396ED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C7F646-67A8-9658-4589-075DF61575B8}"/>
              </a:ext>
            </a:extLst>
          </p:cNvPr>
          <p:cNvSpPr>
            <a:spLocks noGrp="1"/>
          </p:cNvSpPr>
          <p:nvPr>
            <p:ph type="sldNum" sz="quarter" idx="12"/>
          </p:nvPr>
        </p:nvSpPr>
        <p:spPr/>
        <p:txBody>
          <a:bodyPr/>
          <a:lstStyle/>
          <a:p>
            <a:fld id="{9929A4A5-7307-4A33-ABDE-D939C1D14B72}" type="slidenum">
              <a:rPr lang="en-US" smtClean="0"/>
              <a:t>‹#›</a:t>
            </a:fld>
            <a:endParaRPr lang="en-US"/>
          </a:p>
        </p:txBody>
      </p:sp>
    </p:spTree>
    <p:extLst>
      <p:ext uri="{BB962C8B-B14F-4D97-AF65-F5344CB8AC3E}">
        <p14:creationId xmlns:p14="http://schemas.microsoft.com/office/powerpoint/2010/main" val="38901533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0F319-1924-28A9-0502-8D9EB706765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F64F056-5FDB-6F89-8A56-0EE524A9207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8E6DFC0-4407-9822-3751-38EC5F96CC2A}"/>
              </a:ext>
            </a:extLst>
          </p:cNvPr>
          <p:cNvSpPr>
            <a:spLocks noGrp="1"/>
          </p:cNvSpPr>
          <p:nvPr>
            <p:ph type="dt" sz="half" idx="10"/>
          </p:nvPr>
        </p:nvSpPr>
        <p:spPr/>
        <p:txBody>
          <a:bodyPr/>
          <a:lstStyle/>
          <a:p>
            <a:fld id="{E11CEBBC-63BD-404B-AFC0-81AF74A99657}" type="datetimeFigureOut">
              <a:rPr lang="en-US" smtClean="0"/>
              <a:t>2/26/2025</a:t>
            </a:fld>
            <a:endParaRPr lang="en-US"/>
          </a:p>
        </p:txBody>
      </p:sp>
      <p:sp>
        <p:nvSpPr>
          <p:cNvPr id="5" name="Footer Placeholder 4">
            <a:extLst>
              <a:ext uri="{FF2B5EF4-FFF2-40B4-BE49-F238E27FC236}">
                <a16:creationId xmlns:a16="http://schemas.microsoft.com/office/drawing/2014/main" id="{E34CE962-BE51-4F19-2CC9-ACA5C9383A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075D62-334C-2258-08EA-EA50B4988BF9}"/>
              </a:ext>
            </a:extLst>
          </p:cNvPr>
          <p:cNvSpPr>
            <a:spLocks noGrp="1"/>
          </p:cNvSpPr>
          <p:nvPr>
            <p:ph type="sldNum" sz="quarter" idx="12"/>
          </p:nvPr>
        </p:nvSpPr>
        <p:spPr/>
        <p:txBody>
          <a:bodyPr/>
          <a:lstStyle/>
          <a:p>
            <a:fld id="{9929A4A5-7307-4A33-ABDE-D939C1D14B72}" type="slidenum">
              <a:rPr lang="en-US" smtClean="0"/>
              <a:t>‹#›</a:t>
            </a:fld>
            <a:endParaRPr lang="en-US"/>
          </a:p>
        </p:txBody>
      </p:sp>
    </p:spTree>
    <p:extLst>
      <p:ext uri="{BB962C8B-B14F-4D97-AF65-F5344CB8AC3E}">
        <p14:creationId xmlns:p14="http://schemas.microsoft.com/office/powerpoint/2010/main" val="15631151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F7A6B-32DA-EFEC-A82C-67D58424184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1380E4A-5010-7771-A9DC-20F270AC7FF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AF37C8A-FE38-9576-78A4-7D388ECF001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35373C8-3AED-7E8B-886A-9BD0EF1D5107}"/>
              </a:ext>
            </a:extLst>
          </p:cNvPr>
          <p:cNvSpPr>
            <a:spLocks noGrp="1"/>
          </p:cNvSpPr>
          <p:nvPr>
            <p:ph type="dt" sz="half" idx="10"/>
          </p:nvPr>
        </p:nvSpPr>
        <p:spPr/>
        <p:txBody>
          <a:bodyPr/>
          <a:lstStyle/>
          <a:p>
            <a:fld id="{E11CEBBC-63BD-404B-AFC0-81AF74A99657}" type="datetimeFigureOut">
              <a:rPr lang="en-US" smtClean="0"/>
              <a:t>2/26/2025</a:t>
            </a:fld>
            <a:endParaRPr lang="en-US"/>
          </a:p>
        </p:txBody>
      </p:sp>
      <p:sp>
        <p:nvSpPr>
          <p:cNvPr id="6" name="Footer Placeholder 5">
            <a:extLst>
              <a:ext uri="{FF2B5EF4-FFF2-40B4-BE49-F238E27FC236}">
                <a16:creationId xmlns:a16="http://schemas.microsoft.com/office/drawing/2014/main" id="{0FE8C2FA-483A-8695-6EB5-9BB0BD51AD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B3EE88-4E41-550F-964E-FEB875543B7A}"/>
              </a:ext>
            </a:extLst>
          </p:cNvPr>
          <p:cNvSpPr>
            <a:spLocks noGrp="1"/>
          </p:cNvSpPr>
          <p:nvPr>
            <p:ph type="sldNum" sz="quarter" idx="12"/>
          </p:nvPr>
        </p:nvSpPr>
        <p:spPr/>
        <p:txBody>
          <a:bodyPr/>
          <a:lstStyle/>
          <a:p>
            <a:fld id="{9929A4A5-7307-4A33-ABDE-D939C1D14B72}" type="slidenum">
              <a:rPr lang="en-US" smtClean="0"/>
              <a:t>‹#›</a:t>
            </a:fld>
            <a:endParaRPr lang="en-US"/>
          </a:p>
        </p:txBody>
      </p:sp>
    </p:spTree>
    <p:extLst>
      <p:ext uri="{BB962C8B-B14F-4D97-AF65-F5344CB8AC3E}">
        <p14:creationId xmlns:p14="http://schemas.microsoft.com/office/powerpoint/2010/main" val="26846769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DC059-ED7B-8896-D318-BCDCBCA09E5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7E9089A-3956-4ADD-A582-24DF6C9C0FF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6FBFB57-4038-FEC7-4CF0-732FFD585B6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F2F16AD-39EE-50D0-F4F3-2C7914C20EF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75DC5C6-B496-0D98-453C-D1FBB6B141F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D0C94C-269E-069A-6028-F000A7B33D60}"/>
              </a:ext>
            </a:extLst>
          </p:cNvPr>
          <p:cNvSpPr>
            <a:spLocks noGrp="1"/>
          </p:cNvSpPr>
          <p:nvPr>
            <p:ph type="dt" sz="half" idx="10"/>
          </p:nvPr>
        </p:nvSpPr>
        <p:spPr/>
        <p:txBody>
          <a:bodyPr/>
          <a:lstStyle/>
          <a:p>
            <a:fld id="{E11CEBBC-63BD-404B-AFC0-81AF74A99657}" type="datetimeFigureOut">
              <a:rPr lang="en-US" smtClean="0"/>
              <a:t>2/26/2025</a:t>
            </a:fld>
            <a:endParaRPr lang="en-US"/>
          </a:p>
        </p:txBody>
      </p:sp>
      <p:sp>
        <p:nvSpPr>
          <p:cNvPr id="8" name="Footer Placeholder 7">
            <a:extLst>
              <a:ext uri="{FF2B5EF4-FFF2-40B4-BE49-F238E27FC236}">
                <a16:creationId xmlns:a16="http://schemas.microsoft.com/office/drawing/2014/main" id="{B5F875DE-4F81-1A98-DC75-1CE06A47353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D3407A9-FC75-D366-ED6F-BA3497F34631}"/>
              </a:ext>
            </a:extLst>
          </p:cNvPr>
          <p:cNvSpPr>
            <a:spLocks noGrp="1"/>
          </p:cNvSpPr>
          <p:nvPr>
            <p:ph type="sldNum" sz="quarter" idx="12"/>
          </p:nvPr>
        </p:nvSpPr>
        <p:spPr/>
        <p:txBody>
          <a:bodyPr/>
          <a:lstStyle/>
          <a:p>
            <a:fld id="{9929A4A5-7307-4A33-ABDE-D939C1D14B72}" type="slidenum">
              <a:rPr lang="en-US" smtClean="0"/>
              <a:t>‹#›</a:t>
            </a:fld>
            <a:endParaRPr lang="en-US"/>
          </a:p>
        </p:txBody>
      </p:sp>
    </p:spTree>
    <p:extLst>
      <p:ext uri="{BB962C8B-B14F-4D97-AF65-F5344CB8AC3E}">
        <p14:creationId xmlns:p14="http://schemas.microsoft.com/office/powerpoint/2010/main" val="25838165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CE30B-B499-F0F7-FAFA-9079B32B01A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AD0E615-B81A-7C7B-42CE-3C91B7E42793}"/>
              </a:ext>
            </a:extLst>
          </p:cNvPr>
          <p:cNvSpPr>
            <a:spLocks noGrp="1"/>
          </p:cNvSpPr>
          <p:nvPr>
            <p:ph type="dt" sz="half" idx="10"/>
          </p:nvPr>
        </p:nvSpPr>
        <p:spPr/>
        <p:txBody>
          <a:bodyPr/>
          <a:lstStyle/>
          <a:p>
            <a:fld id="{E11CEBBC-63BD-404B-AFC0-81AF74A99657}" type="datetimeFigureOut">
              <a:rPr lang="en-US" smtClean="0"/>
              <a:t>2/26/2025</a:t>
            </a:fld>
            <a:endParaRPr lang="en-US"/>
          </a:p>
        </p:txBody>
      </p:sp>
      <p:sp>
        <p:nvSpPr>
          <p:cNvPr id="4" name="Footer Placeholder 3">
            <a:extLst>
              <a:ext uri="{FF2B5EF4-FFF2-40B4-BE49-F238E27FC236}">
                <a16:creationId xmlns:a16="http://schemas.microsoft.com/office/drawing/2014/main" id="{89E3C6A1-3842-3F66-340D-BAE65580F93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D72935-FA3F-2CB3-9A2E-86C88255E1A7}"/>
              </a:ext>
            </a:extLst>
          </p:cNvPr>
          <p:cNvSpPr>
            <a:spLocks noGrp="1"/>
          </p:cNvSpPr>
          <p:nvPr>
            <p:ph type="sldNum" sz="quarter" idx="12"/>
          </p:nvPr>
        </p:nvSpPr>
        <p:spPr/>
        <p:txBody>
          <a:bodyPr/>
          <a:lstStyle/>
          <a:p>
            <a:fld id="{9929A4A5-7307-4A33-ABDE-D939C1D14B72}" type="slidenum">
              <a:rPr lang="en-US" smtClean="0"/>
              <a:t>‹#›</a:t>
            </a:fld>
            <a:endParaRPr lang="en-US"/>
          </a:p>
        </p:txBody>
      </p:sp>
    </p:spTree>
    <p:extLst>
      <p:ext uri="{BB962C8B-B14F-4D97-AF65-F5344CB8AC3E}">
        <p14:creationId xmlns:p14="http://schemas.microsoft.com/office/powerpoint/2010/main" val="19258400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67156C6-82B3-AB2A-A4CF-83D9CEAD8E7A}"/>
              </a:ext>
            </a:extLst>
          </p:cNvPr>
          <p:cNvSpPr>
            <a:spLocks noGrp="1"/>
          </p:cNvSpPr>
          <p:nvPr>
            <p:ph type="dt" sz="half" idx="10"/>
          </p:nvPr>
        </p:nvSpPr>
        <p:spPr/>
        <p:txBody>
          <a:bodyPr/>
          <a:lstStyle/>
          <a:p>
            <a:fld id="{E11CEBBC-63BD-404B-AFC0-81AF74A99657}" type="datetimeFigureOut">
              <a:rPr lang="en-US" smtClean="0"/>
              <a:t>2/26/2025</a:t>
            </a:fld>
            <a:endParaRPr lang="en-US"/>
          </a:p>
        </p:txBody>
      </p:sp>
      <p:sp>
        <p:nvSpPr>
          <p:cNvPr id="3" name="Footer Placeholder 2">
            <a:extLst>
              <a:ext uri="{FF2B5EF4-FFF2-40B4-BE49-F238E27FC236}">
                <a16:creationId xmlns:a16="http://schemas.microsoft.com/office/drawing/2014/main" id="{049EE2C1-6C73-ECE4-F526-408F521F83F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37396DE-E8FC-4244-1A06-46E914F18B8E}"/>
              </a:ext>
            </a:extLst>
          </p:cNvPr>
          <p:cNvSpPr>
            <a:spLocks noGrp="1"/>
          </p:cNvSpPr>
          <p:nvPr>
            <p:ph type="sldNum" sz="quarter" idx="12"/>
          </p:nvPr>
        </p:nvSpPr>
        <p:spPr/>
        <p:txBody>
          <a:bodyPr/>
          <a:lstStyle/>
          <a:p>
            <a:fld id="{9929A4A5-7307-4A33-ABDE-D939C1D14B72}" type="slidenum">
              <a:rPr lang="en-US" smtClean="0"/>
              <a:t>‹#›</a:t>
            </a:fld>
            <a:endParaRPr lang="en-US"/>
          </a:p>
        </p:txBody>
      </p:sp>
    </p:spTree>
    <p:extLst>
      <p:ext uri="{BB962C8B-B14F-4D97-AF65-F5344CB8AC3E}">
        <p14:creationId xmlns:p14="http://schemas.microsoft.com/office/powerpoint/2010/main" val="31175526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FA46C-890A-3B65-C357-7D05432315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3F0FEA3-6797-EC6F-0AE4-5FB6B5BBC0E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1DD7F52-379F-336C-7D6E-6A44BB942E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A698FB-0822-2824-28D8-3756FC538D68}"/>
              </a:ext>
            </a:extLst>
          </p:cNvPr>
          <p:cNvSpPr>
            <a:spLocks noGrp="1"/>
          </p:cNvSpPr>
          <p:nvPr>
            <p:ph type="dt" sz="half" idx="10"/>
          </p:nvPr>
        </p:nvSpPr>
        <p:spPr/>
        <p:txBody>
          <a:bodyPr/>
          <a:lstStyle/>
          <a:p>
            <a:fld id="{E11CEBBC-63BD-404B-AFC0-81AF74A99657}" type="datetimeFigureOut">
              <a:rPr lang="en-US" smtClean="0"/>
              <a:t>2/26/2025</a:t>
            </a:fld>
            <a:endParaRPr lang="en-US"/>
          </a:p>
        </p:txBody>
      </p:sp>
      <p:sp>
        <p:nvSpPr>
          <p:cNvPr id="6" name="Footer Placeholder 5">
            <a:extLst>
              <a:ext uri="{FF2B5EF4-FFF2-40B4-BE49-F238E27FC236}">
                <a16:creationId xmlns:a16="http://schemas.microsoft.com/office/drawing/2014/main" id="{2760B881-F565-2E1A-9623-5A8B9ACB9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922F00-DF1A-059E-2114-C9C45F2E3368}"/>
              </a:ext>
            </a:extLst>
          </p:cNvPr>
          <p:cNvSpPr>
            <a:spLocks noGrp="1"/>
          </p:cNvSpPr>
          <p:nvPr>
            <p:ph type="sldNum" sz="quarter" idx="12"/>
          </p:nvPr>
        </p:nvSpPr>
        <p:spPr/>
        <p:txBody>
          <a:bodyPr/>
          <a:lstStyle/>
          <a:p>
            <a:fld id="{9929A4A5-7307-4A33-ABDE-D939C1D14B72}" type="slidenum">
              <a:rPr lang="en-US" smtClean="0"/>
              <a:t>‹#›</a:t>
            </a:fld>
            <a:endParaRPr lang="en-US"/>
          </a:p>
        </p:txBody>
      </p:sp>
    </p:spTree>
    <p:extLst>
      <p:ext uri="{BB962C8B-B14F-4D97-AF65-F5344CB8AC3E}">
        <p14:creationId xmlns:p14="http://schemas.microsoft.com/office/powerpoint/2010/main" val="33990166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2A728-9D70-E09F-C80B-03BD0948D8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BBD30A8-D616-D12B-6EB6-B0704FD51FE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D6CF91F-8C0A-FEDD-E8B2-6F036F1F9E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390CAE-BBC1-4712-DD4C-8D2285F28AE8}"/>
              </a:ext>
            </a:extLst>
          </p:cNvPr>
          <p:cNvSpPr>
            <a:spLocks noGrp="1"/>
          </p:cNvSpPr>
          <p:nvPr>
            <p:ph type="dt" sz="half" idx="10"/>
          </p:nvPr>
        </p:nvSpPr>
        <p:spPr/>
        <p:txBody>
          <a:bodyPr/>
          <a:lstStyle/>
          <a:p>
            <a:fld id="{E11CEBBC-63BD-404B-AFC0-81AF74A99657}" type="datetimeFigureOut">
              <a:rPr lang="en-US" smtClean="0"/>
              <a:t>2/26/2025</a:t>
            </a:fld>
            <a:endParaRPr lang="en-US"/>
          </a:p>
        </p:txBody>
      </p:sp>
      <p:sp>
        <p:nvSpPr>
          <p:cNvPr id="6" name="Footer Placeholder 5">
            <a:extLst>
              <a:ext uri="{FF2B5EF4-FFF2-40B4-BE49-F238E27FC236}">
                <a16:creationId xmlns:a16="http://schemas.microsoft.com/office/drawing/2014/main" id="{2BC97BC4-BD5A-50E7-E038-E8C78401A7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C3863C4-5219-5C33-1C5E-D1BB244A5917}"/>
              </a:ext>
            </a:extLst>
          </p:cNvPr>
          <p:cNvSpPr>
            <a:spLocks noGrp="1"/>
          </p:cNvSpPr>
          <p:nvPr>
            <p:ph type="sldNum" sz="quarter" idx="12"/>
          </p:nvPr>
        </p:nvSpPr>
        <p:spPr/>
        <p:txBody>
          <a:bodyPr/>
          <a:lstStyle/>
          <a:p>
            <a:fld id="{9929A4A5-7307-4A33-ABDE-D939C1D14B72}" type="slidenum">
              <a:rPr lang="en-US" smtClean="0"/>
              <a:t>‹#›</a:t>
            </a:fld>
            <a:endParaRPr lang="en-US"/>
          </a:p>
        </p:txBody>
      </p:sp>
    </p:spTree>
    <p:extLst>
      <p:ext uri="{BB962C8B-B14F-4D97-AF65-F5344CB8AC3E}">
        <p14:creationId xmlns:p14="http://schemas.microsoft.com/office/powerpoint/2010/main" val="7214122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4E5B1F7-4B87-8177-2061-475205BD070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1D90C48-FFBC-4A81-E784-80A34055F9C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A9FC16-9CC7-F658-A9F8-7E2F4C2843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1CEBBC-63BD-404B-AFC0-81AF74A99657}" type="datetimeFigureOut">
              <a:rPr lang="en-US" smtClean="0"/>
              <a:t>2/26/2025</a:t>
            </a:fld>
            <a:endParaRPr lang="en-US"/>
          </a:p>
        </p:txBody>
      </p:sp>
      <p:sp>
        <p:nvSpPr>
          <p:cNvPr id="5" name="Footer Placeholder 4">
            <a:extLst>
              <a:ext uri="{FF2B5EF4-FFF2-40B4-BE49-F238E27FC236}">
                <a16:creationId xmlns:a16="http://schemas.microsoft.com/office/drawing/2014/main" id="{1441D022-6251-D26C-7813-E2D6C497010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E9B6B78-5D68-1014-BC3E-A530E73FB7E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29A4A5-7307-4A33-ABDE-D939C1D14B72}" type="slidenum">
              <a:rPr lang="en-US" smtClean="0"/>
              <a:t>‹#›</a:t>
            </a:fld>
            <a:endParaRPr lang="en-US"/>
          </a:p>
        </p:txBody>
      </p:sp>
    </p:spTree>
    <p:extLst>
      <p:ext uri="{BB962C8B-B14F-4D97-AF65-F5344CB8AC3E}">
        <p14:creationId xmlns:p14="http://schemas.microsoft.com/office/powerpoint/2010/main" val="12566261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hyperlink" Target="mailto:v.rwandarwacu1@universityofgalway"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2AA1C-7907-AEE6-3ACC-89B6FEF2C480}"/>
              </a:ext>
            </a:extLst>
          </p:cNvPr>
          <p:cNvSpPr>
            <a:spLocks noGrp="1"/>
          </p:cNvSpPr>
          <p:nvPr>
            <p:ph type="ctrTitle"/>
          </p:nvPr>
        </p:nvSpPr>
        <p:spPr/>
        <p:txBody>
          <a:bodyPr/>
          <a:lstStyle/>
          <a:p>
            <a:r>
              <a:rPr lang="en-US" b="1" dirty="0"/>
              <a:t>SURVIVAL  PLOTS  FOR SURVEY</a:t>
            </a:r>
          </a:p>
        </p:txBody>
      </p:sp>
      <p:sp>
        <p:nvSpPr>
          <p:cNvPr id="3" name="Subtitle 2">
            <a:extLst>
              <a:ext uri="{FF2B5EF4-FFF2-40B4-BE49-F238E27FC236}">
                <a16:creationId xmlns:a16="http://schemas.microsoft.com/office/drawing/2014/main" id="{AC6E3CD0-0114-492D-4B10-D1D539E78D26}"/>
              </a:ext>
            </a:extLst>
          </p:cNvPr>
          <p:cNvSpPr>
            <a:spLocks noGrp="1"/>
          </p:cNvSpPr>
          <p:nvPr>
            <p:ph type="subTitle" idx="1"/>
          </p:nvPr>
        </p:nvSpPr>
        <p:spPr/>
        <p:txBody>
          <a:bodyPr/>
          <a:lstStyle/>
          <a:p>
            <a:r>
              <a:rPr lang="en-US" dirty="0"/>
              <a:t>VR</a:t>
            </a:r>
          </a:p>
        </p:txBody>
      </p:sp>
    </p:spTree>
    <p:extLst>
      <p:ext uri="{BB962C8B-B14F-4D97-AF65-F5344CB8AC3E}">
        <p14:creationId xmlns:p14="http://schemas.microsoft.com/office/powerpoint/2010/main" val="38876193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441C74-8F36-20BA-36D8-E4D71E6C00FE}"/>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2B53FFEC-14B7-BA66-6638-81456FAFFBAC}"/>
              </a:ext>
            </a:extLst>
          </p:cNvPr>
          <p:cNvSpPr>
            <a:spLocks noGrp="1"/>
          </p:cNvSpPr>
          <p:nvPr>
            <p:ph type="title"/>
          </p:nvPr>
        </p:nvSpPr>
        <p:spPr/>
        <p:txBody>
          <a:bodyPr>
            <a:normAutofit/>
          </a:bodyPr>
          <a:lstStyle/>
          <a:p>
            <a:r>
              <a:rPr lang="en-US" b="1" dirty="0"/>
              <a:t>Comparison of survival between patients with lymph node metastasis N0 /N2</a:t>
            </a:r>
            <a:endParaRPr lang="en-US" dirty="0"/>
          </a:p>
        </p:txBody>
      </p:sp>
      <p:sp>
        <p:nvSpPr>
          <p:cNvPr id="5" name="Text Placeholder 4">
            <a:extLst>
              <a:ext uri="{FF2B5EF4-FFF2-40B4-BE49-F238E27FC236}">
                <a16:creationId xmlns:a16="http://schemas.microsoft.com/office/drawing/2014/main" id="{40EEB8F1-CF14-B6D6-8E29-930A9395CA5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0992712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C98AF-D335-409D-FE7C-DEDABB63D232}"/>
              </a:ext>
            </a:extLst>
          </p:cNvPr>
          <p:cNvSpPr>
            <a:spLocks noGrp="1"/>
          </p:cNvSpPr>
          <p:nvPr>
            <p:ph type="title"/>
          </p:nvPr>
        </p:nvSpPr>
        <p:spPr/>
        <p:txBody>
          <a:bodyPr/>
          <a:lstStyle/>
          <a:p>
            <a:r>
              <a:rPr lang="en-US" b="1" dirty="0"/>
              <a:t>TNM(N0/N2)</a:t>
            </a:r>
          </a:p>
        </p:txBody>
      </p:sp>
      <p:sp>
        <p:nvSpPr>
          <p:cNvPr id="4" name="Content Placeholder 3">
            <a:extLst>
              <a:ext uri="{FF2B5EF4-FFF2-40B4-BE49-F238E27FC236}">
                <a16:creationId xmlns:a16="http://schemas.microsoft.com/office/drawing/2014/main" id="{20908A7E-793D-0BDF-93BD-9C2BF39CEA07}"/>
              </a:ext>
            </a:extLst>
          </p:cNvPr>
          <p:cNvSpPr>
            <a:spLocks noGrp="1"/>
          </p:cNvSpPr>
          <p:nvPr>
            <p:ph sz="half" idx="2"/>
          </p:nvPr>
        </p:nvSpPr>
        <p:spPr/>
        <p:txBody>
          <a:bodyPr/>
          <a:lstStyle/>
          <a:p>
            <a:endParaRPr lang="en-US"/>
          </a:p>
        </p:txBody>
      </p:sp>
      <p:pic>
        <p:nvPicPr>
          <p:cNvPr id="10" name="Content Placeholder 9">
            <a:extLst>
              <a:ext uri="{FF2B5EF4-FFF2-40B4-BE49-F238E27FC236}">
                <a16:creationId xmlns:a16="http://schemas.microsoft.com/office/drawing/2014/main" id="{8D0C5C05-CE5E-D295-4821-660CB1824D66}"/>
              </a:ext>
            </a:extLst>
          </p:cNvPr>
          <p:cNvPicPr>
            <a:picLocks noGrp="1" noChangeAspect="1"/>
          </p:cNvPicPr>
          <p:nvPr>
            <p:ph sz="half" idx="1"/>
          </p:nvPr>
        </p:nvPicPr>
        <p:blipFill>
          <a:blip r:embed="rId3"/>
          <a:stretch>
            <a:fillRect/>
          </a:stretch>
        </p:blipFill>
        <p:spPr>
          <a:xfrm>
            <a:off x="838200" y="2387441"/>
            <a:ext cx="5181600" cy="3227705"/>
          </a:xfrm>
        </p:spPr>
      </p:pic>
    </p:spTree>
    <p:extLst>
      <p:ext uri="{BB962C8B-B14F-4D97-AF65-F5344CB8AC3E}">
        <p14:creationId xmlns:p14="http://schemas.microsoft.com/office/powerpoint/2010/main" val="22561549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8811B-082F-278E-353B-F9FCEB1A5842}"/>
              </a:ext>
            </a:extLst>
          </p:cNvPr>
          <p:cNvSpPr>
            <a:spLocks noGrp="1"/>
          </p:cNvSpPr>
          <p:nvPr>
            <p:ph type="title"/>
          </p:nvPr>
        </p:nvSpPr>
        <p:spPr/>
        <p:txBody>
          <a:bodyPr/>
          <a:lstStyle/>
          <a:p>
            <a:r>
              <a:rPr lang="en-US" b="1" dirty="0"/>
              <a:t>TNM (N0/N2)</a:t>
            </a:r>
          </a:p>
        </p:txBody>
      </p:sp>
      <p:pic>
        <p:nvPicPr>
          <p:cNvPr id="6" name="Content Placeholder 5">
            <a:extLst>
              <a:ext uri="{FF2B5EF4-FFF2-40B4-BE49-F238E27FC236}">
                <a16:creationId xmlns:a16="http://schemas.microsoft.com/office/drawing/2014/main" id="{DA0B0F68-244E-2B76-06F4-244ADBCF142B}"/>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838200" y="2394523"/>
            <a:ext cx="5181600" cy="3213542"/>
          </a:xfrm>
        </p:spPr>
      </p:pic>
      <p:sp>
        <p:nvSpPr>
          <p:cNvPr id="4" name="Content Placeholder 3">
            <a:extLst>
              <a:ext uri="{FF2B5EF4-FFF2-40B4-BE49-F238E27FC236}">
                <a16:creationId xmlns:a16="http://schemas.microsoft.com/office/drawing/2014/main" id="{25B2705A-8E53-CD28-5C77-E8C0F37E2828}"/>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6955773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0F1A0-2C3A-8EDD-C662-56896250F397}"/>
              </a:ext>
            </a:extLst>
          </p:cNvPr>
          <p:cNvSpPr>
            <a:spLocks noGrp="1"/>
          </p:cNvSpPr>
          <p:nvPr>
            <p:ph type="title"/>
          </p:nvPr>
        </p:nvSpPr>
        <p:spPr/>
        <p:txBody>
          <a:bodyPr/>
          <a:lstStyle/>
          <a:p>
            <a:r>
              <a:rPr lang="en-US" b="1" dirty="0"/>
              <a:t>BACKGROUND  </a:t>
            </a:r>
          </a:p>
        </p:txBody>
      </p:sp>
      <p:sp>
        <p:nvSpPr>
          <p:cNvPr id="3" name="Content Placeholder 2">
            <a:extLst>
              <a:ext uri="{FF2B5EF4-FFF2-40B4-BE49-F238E27FC236}">
                <a16:creationId xmlns:a16="http://schemas.microsoft.com/office/drawing/2014/main" id="{C5552531-D336-0711-E2FD-74F81658158D}"/>
              </a:ext>
            </a:extLst>
          </p:cNvPr>
          <p:cNvSpPr>
            <a:spLocks noGrp="1"/>
          </p:cNvSpPr>
          <p:nvPr>
            <p:ph idx="1"/>
          </p:nvPr>
        </p:nvSpPr>
        <p:spPr/>
        <p:txBody>
          <a:bodyPr>
            <a:normAutofit fontScale="77500" lnSpcReduction="20000"/>
          </a:bodyPr>
          <a:lstStyle/>
          <a:p>
            <a:r>
              <a:rPr lang="en-US" dirty="0"/>
              <a:t>Time-to-event analysis “survival analysis” is a key area of statistics that has several applications in clinical practice, for instance, in the management of Noncommunicable diseases, to understand survival time, time to recurrence, or relapse. </a:t>
            </a:r>
          </a:p>
          <a:p>
            <a:r>
              <a:rPr lang="en-US" dirty="0"/>
              <a:t>This survey aims </a:t>
            </a:r>
            <a:r>
              <a:rPr lang="en-US" b="1" dirty="0"/>
              <a:t>to understand clinicians’ preferences </a:t>
            </a:r>
            <a:r>
              <a:rPr lang="en-US" dirty="0"/>
              <a:t>in visualizing survival data. </a:t>
            </a:r>
          </a:p>
          <a:p>
            <a:r>
              <a:rPr lang="en-US" dirty="0"/>
              <a:t>There will be 3 types of survival plots: </a:t>
            </a:r>
            <a:r>
              <a:rPr lang="en-US" b="1" dirty="0"/>
              <a:t>Kaplan Meier, survival ratio, and survival difference plots</a:t>
            </a:r>
            <a:r>
              <a:rPr lang="en-US" dirty="0"/>
              <a:t>. The same data is displayed differently. We would like to know your preference among the 3 plots. Interpretations will be provided. </a:t>
            </a:r>
          </a:p>
          <a:p>
            <a:r>
              <a:rPr lang="en-US" dirty="0"/>
              <a:t>This study is conducted by Victor and Shyam in fulfillment of  MSc in health data science at the University of Galway.</a:t>
            </a:r>
          </a:p>
          <a:p>
            <a:r>
              <a:rPr lang="en-US" dirty="0"/>
              <a:t>All the responses are </a:t>
            </a:r>
            <a:r>
              <a:rPr lang="en-US" b="1" dirty="0"/>
              <a:t>anonymous </a:t>
            </a:r>
            <a:r>
              <a:rPr lang="en-US" dirty="0"/>
              <a:t>and Participation is </a:t>
            </a:r>
            <a:r>
              <a:rPr lang="en-US" b="1" dirty="0"/>
              <a:t>voluntary</a:t>
            </a:r>
            <a:r>
              <a:rPr lang="en-US" dirty="0"/>
              <a:t>. It will take 5 min </a:t>
            </a:r>
          </a:p>
          <a:p>
            <a:r>
              <a:rPr lang="en-US" dirty="0"/>
              <a:t>Your input is highly valued, and we appreciate your time in completing this survey.</a:t>
            </a:r>
          </a:p>
          <a:p>
            <a:r>
              <a:rPr lang="en-US" dirty="0"/>
              <a:t>For more information: </a:t>
            </a:r>
            <a:r>
              <a:rPr lang="en-US" dirty="0">
                <a:hlinkClick r:id="rId2"/>
              </a:rPr>
              <a:t>v.rwandarwacu1@universityofgalway</a:t>
            </a:r>
            <a:endParaRPr lang="en-US" dirty="0"/>
          </a:p>
          <a:p>
            <a:endParaRPr lang="en-US" dirty="0"/>
          </a:p>
        </p:txBody>
      </p:sp>
    </p:spTree>
    <p:extLst>
      <p:ext uri="{BB962C8B-B14F-4D97-AF65-F5344CB8AC3E}">
        <p14:creationId xmlns:p14="http://schemas.microsoft.com/office/powerpoint/2010/main" val="42446383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0F8B1-AA81-4A7F-0F51-0AC27E750790}"/>
              </a:ext>
            </a:extLst>
          </p:cNvPr>
          <p:cNvSpPr>
            <a:spLocks noGrp="1"/>
          </p:cNvSpPr>
          <p:nvPr>
            <p:ph type="title"/>
          </p:nvPr>
        </p:nvSpPr>
        <p:spPr/>
        <p:txBody>
          <a:bodyPr/>
          <a:lstStyle/>
          <a:p>
            <a:r>
              <a:rPr lang="en-US" b="1" dirty="0"/>
              <a:t>DATASET DESCRIPTION</a:t>
            </a:r>
          </a:p>
        </p:txBody>
      </p:sp>
      <p:sp>
        <p:nvSpPr>
          <p:cNvPr id="5" name="Content Placeholder 4">
            <a:extLst>
              <a:ext uri="{FF2B5EF4-FFF2-40B4-BE49-F238E27FC236}">
                <a16:creationId xmlns:a16="http://schemas.microsoft.com/office/drawing/2014/main" id="{35481D88-D1DE-729D-B29E-0852D2F6B4FD}"/>
              </a:ext>
            </a:extLst>
          </p:cNvPr>
          <p:cNvSpPr>
            <a:spLocks noGrp="1"/>
          </p:cNvSpPr>
          <p:nvPr>
            <p:ph idx="1"/>
          </p:nvPr>
        </p:nvSpPr>
        <p:spPr/>
        <p:txBody>
          <a:bodyPr>
            <a:normAutofit fontScale="92500" lnSpcReduction="10000"/>
          </a:bodyPr>
          <a:lstStyle/>
          <a:p>
            <a:r>
              <a:rPr lang="en-US" dirty="0"/>
              <a:t>The </a:t>
            </a:r>
            <a:r>
              <a:rPr lang="en-US" b="1" dirty="0"/>
              <a:t>TCGA BRCA (The Cancer Genome Atlas Breast Invasive Carcinoma) </a:t>
            </a:r>
            <a:r>
              <a:rPr lang="en-US" dirty="0"/>
              <a:t>is a publicly available resource, </a:t>
            </a:r>
            <a:endParaRPr lang="en-US" b="1" dirty="0"/>
          </a:p>
          <a:p>
            <a:r>
              <a:rPr lang="en-US" b="1" dirty="0"/>
              <a:t>The clinical dataset</a:t>
            </a:r>
            <a:r>
              <a:rPr lang="en-US" dirty="0"/>
              <a:t> provides comprehensive patient-level clinical information to support breast cancer research. It includes key variables such as </a:t>
            </a:r>
            <a:r>
              <a:rPr lang="en-US" b="1" dirty="0"/>
              <a:t>demographics, tumor characteristics (pathologic TNM staging, histologic type, hormone receptor status), treatment details, survival outcomes, and recurrence status</a:t>
            </a:r>
            <a:r>
              <a:rPr lang="en-US" dirty="0"/>
              <a:t>. </a:t>
            </a:r>
          </a:p>
          <a:p>
            <a:r>
              <a:rPr lang="en-US" dirty="0"/>
              <a:t>This dataset enables the analysis of prognostic factors, survival patterns, and treatment responses, making it a valuable resource for understanding clinical outcomes in breast cancer. </a:t>
            </a:r>
          </a:p>
          <a:p>
            <a:r>
              <a:rPr lang="en-US" dirty="0"/>
              <a:t>This data set will be used to visualize survival among patients with different pathologic stages.</a:t>
            </a:r>
          </a:p>
        </p:txBody>
      </p:sp>
    </p:spTree>
    <p:extLst>
      <p:ext uri="{BB962C8B-B14F-4D97-AF65-F5344CB8AC3E}">
        <p14:creationId xmlns:p14="http://schemas.microsoft.com/office/powerpoint/2010/main" val="13904735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47472BB-C336-54AB-EAA4-A2C491DD55DC}"/>
              </a:ext>
            </a:extLst>
          </p:cNvPr>
          <p:cNvSpPr>
            <a:spLocks noGrp="1"/>
          </p:cNvSpPr>
          <p:nvPr>
            <p:ph type="title"/>
          </p:nvPr>
        </p:nvSpPr>
        <p:spPr/>
        <p:txBody>
          <a:bodyPr/>
          <a:lstStyle/>
          <a:p>
            <a:r>
              <a:rPr lang="en-US" b="1" dirty="0"/>
              <a:t>Comparison of survival between Pathologic stage II and III of Breast Cancer </a:t>
            </a:r>
            <a:endParaRPr lang="en-US" dirty="0"/>
          </a:p>
        </p:txBody>
      </p:sp>
      <p:sp>
        <p:nvSpPr>
          <p:cNvPr id="5" name="Text Placeholder 4">
            <a:extLst>
              <a:ext uri="{FF2B5EF4-FFF2-40B4-BE49-F238E27FC236}">
                <a16:creationId xmlns:a16="http://schemas.microsoft.com/office/drawing/2014/main" id="{06F3BF04-5431-F754-CBC6-D590156CD2D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973739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C75F5-C1AC-2E0A-DC8F-5AB3D4932D64}"/>
              </a:ext>
            </a:extLst>
          </p:cNvPr>
          <p:cNvSpPr>
            <a:spLocks noGrp="1"/>
          </p:cNvSpPr>
          <p:nvPr>
            <p:ph type="title"/>
          </p:nvPr>
        </p:nvSpPr>
        <p:spPr/>
        <p:txBody>
          <a:bodyPr/>
          <a:lstStyle/>
          <a:p>
            <a:r>
              <a:rPr lang="en-US" b="1" dirty="0"/>
              <a:t>KM Plot :Pathologic stage II and III</a:t>
            </a:r>
          </a:p>
        </p:txBody>
      </p:sp>
      <p:sp>
        <p:nvSpPr>
          <p:cNvPr id="4" name="Content Placeholder 3">
            <a:extLst>
              <a:ext uri="{FF2B5EF4-FFF2-40B4-BE49-F238E27FC236}">
                <a16:creationId xmlns:a16="http://schemas.microsoft.com/office/drawing/2014/main" id="{15F324C7-A5E4-B620-53C2-75E8D658AC8D}"/>
              </a:ext>
            </a:extLst>
          </p:cNvPr>
          <p:cNvSpPr>
            <a:spLocks noGrp="1"/>
          </p:cNvSpPr>
          <p:nvPr>
            <p:ph sz="half" idx="2"/>
          </p:nvPr>
        </p:nvSpPr>
        <p:spPr/>
        <p:txBody>
          <a:bodyPr>
            <a:normAutofit/>
          </a:bodyPr>
          <a:lstStyle/>
          <a:p>
            <a:endParaRPr lang="en-US" dirty="0"/>
          </a:p>
          <a:p>
            <a:endParaRPr lang="en-US" dirty="0"/>
          </a:p>
        </p:txBody>
      </p:sp>
      <p:pic>
        <p:nvPicPr>
          <p:cNvPr id="8" name="Content Placeholder 7">
            <a:extLst>
              <a:ext uri="{FF2B5EF4-FFF2-40B4-BE49-F238E27FC236}">
                <a16:creationId xmlns:a16="http://schemas.microsoft.com/office/drawing/2014/main" id="{592E5FC1-E706-6105-E57C-7238521D92EE}"/>
              </a:ext>
            </a:extLst>
          </p:cNvPr>
          <p:cNvPicPr>
            <a:picLocks noGrp="1" noChangeAspect="1"/>
          </p:cNvPicPr>
          <p:nvPr>
            <p:ph sz="half" idx="1"/>
          </p:nvPr>
        </p:nvPicPr>
        <p:blipFill>
          <a:blip r:embed="rId3"/>
          <a:stretch>
            <a:fillRect/>
          </a:stretch>
        </p:blipFill>
        <p:spPr>
          <a:xfrm>
            <a:off x="838200" y="2452832"/>
            <a:ext cx="5181600" cy="3035963"/>
          </a:xfrm>
        </p:spPr>
      </p:pic>
    </p:spTree>
    <p:extLst>
      <p:ext uri="{BB962C8B-B14F-4D97-AF65-F5344CB8AC3E}">
        <p14:creationId xmlns:p14="http://schemas.microsoft.com/office/powerpoint/2010/main" val="23134185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C89A8-13DD-131C-9246-8EE96577701F}"/>
              </a:ext>
            </a:extLst>
          </p:cNvPr>
          <p:cNvSpPr>
            <a:spLocks noGrp="1"/>
          </p:cNvSpPr>
          <p:nvPr>
            <p:ph type="title"/>
          </p:nvPr>
        </p:nvSpPr>
        <p:spPr/>
        <p:txBody>
          <a:bodyPr/>
          <a:lstStyle/>
          <a:p>
            <a:r>
              <a:rPr lang="en-US" b="1" dirty="0"/>
              <a:t>Survival difference plot: Pathologic stage II vs III</a:t>
            </a:r>
            <a:endParaRPr lang="en-US" dirty="0"/>
          </a:p>
        </p:txBody>
      </p:sp>
      <p:sp>
        <p:nvSpPr>
          <p:cNvPr id="3" name="Text Placeholder 2">
            <a:extLst>
              <a:ext uri="{FF2B5EF4-FFF2-40B4-BE49-F238E27FC236}">
                <a16:creationId xmlns:a16="http://schemas.microsoft.com/office/drawing/2014/main" id="{7699F67E-C81B-4E43-1924-0D2A7DF20B47}"/>
              </a:ext>
            </a:extLst>
          </p:cNvPr>
          <p:cNvSpPr>
            <a:spLocks noGrp="1"/>
          </p:cNvSpPr>
          <p:nvPr>
            <p:ph type="body" idx="1"/>
          </p:nvPr>
        </p:nvSpPr>
        <p:spPr/>
        <p:txBody>
          <a:bodyPr/>
          <a:lstStyle/>
          <a:p>
            <a:endParaRPr lang="en-US"/>
          </a:p>
        </p:txBody>
      </p:sp>
      <p:pic>
        <p:nvPicPr>
          <p:cNvPr id="6" name="Content Placeholder 5">
            <a:extLst>
              <a:ext uri="{FF2B5EF4-FFF2-40B4-BE49-F238E27FC236}">
                <a16:creationId xmlns:a16="http://schemas.microsoft.com/office/drawing/2014/main" id="{FA7D415A-2E5E-5FC8-8729-3C957EDDA3DD}"/>
              </a:ext>
            </a:extLst>
          </p:cNvPr>
          <p:cNvPicPr>
            <a:picLocks noGrp="1" noChangeAspect="1"/>
          </p:cNvPicPr>
          <p:nvPr>
            <p:ph sz="half" idx="2"/>
          </p:nvPr>
        </p:nvPicPr>
        <p:blipFill>
          <a:blip r:embed="rId3"/>
          <a:stretch>
            <a:fillRect/>
          </a:stretch>
        </p:blipFill>
        <p:spPr>
          <a:xfrm>
            <a:off x="839788" y="2836777"/>
            <a:ext cx="5157787" cy="3021183"/>
          </a:xfrm>
        </p:spPr>
      </p:pic>
      <p:sp>
        <p:nvSpPr>
          <p:cNvPr id="5" name="Text Placeholder 4">
            <a:extLst>
              <a:ext uri="{FF2B5EF4-FFF2-40B4-BE49-F238E27FC236}">
                <a16:creationId xmlns:a16="http://schemas.microsoft.com/office/drawing/2014/main" id="{2BCFC197-961C-6628-8F1E-73460BF15DA8}"/>
              </a:ext>
            </a:extLst>
          </p:cNvPr>
          <p:cNvSpPr>
            <a:spLocks noGrp="1"/>
          </p:cNvSpPr>
          <p:nvPr>
            <p:ph type="body" sz="quarter" idx="3"/>
          </p:nvPr>
        </p:nvSpPr>
        <p:spPr/>
        <p:txBody>
          <a:bodyPr/>
          <a:lstStyle/>
          <a:p>
            <a:endParaRPr lang="en-US"/>
          </a:p>
        </p:txBody>
      </p:sp>
      <p:sp>
        <p:nvSpPr>
          <p:cNvPr id="4" name="Content Placeholder 3">
            <a:extLst>
              <a:ext uri="{FF2B5EF4-FFF2-40B4-BE49-F238E27FC236}">
                <a16:creationId xmlns:a16="http://schemas.microsoft.com/office/drawing/2014/main" id="{ED8B9C8C-40C4-4964-8391-728FD82DDBF8}"/>
              </a:ext>
            </a:extLst>
          </p:cNvPr>
          <p:cNvSpPr>
            <a:spLocks noGrp="1"/>
          </p:cNvSpPr>
          <p:nvPr>
            <p:ph sz="quarter" idx="4"/>
          </p:nvPr>
        </p:nvSpPr>
        <p:spPr/>
        <p:txBody>
          <a:bodyPr>
            <a:normAutofit/>
          </a:bodyPr>
          <a:lstStyle/>
          <a:p>
            <a:endParaRPr lang="en-US" dirty="0"/>
          </a:p>
          <a:p>
            <a:endParaRPr lang="en-US" dirty="0"/>
          </a:p>
          <a:p>
            <a:pPr marL="0" indent="0">
              <a:buNone/>
            </a:pPr>
            <a:endParaRPr lang="en-US" dirty="0"/>
          </a:p>
        </p:txBody>
      </p:sp>
    </p:spTree>
    <p:extLst>
      <p:ext uri="{BB962C8B-B14F-4D97-AF65-F5344CB8AC3E}">
        <p14:creationId xmlns:p14="http://schemas.microsoft.com/office/powerpoint/2010/main" val="37256759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17BF1F-AFD6-00DA-D465-E649D56BD6E8}"/>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A80A7236-9E9A-7FA6-485A-C485257E28FE}"/>
              </a:ext>
            </a:extLst>
          </p:cNvPr>
          <p:cNvSpPr>
            <a:spLocks noGrp="1"/>
          </p:cNvSpPr>
          <p:nvPr>
            <p:ph type="title"/>
          </p:nvPr>
        </p:nvSpPr>
        <p:spPr/>
        <p:txBody>
          <a:bodyPr/>
          <a:lstStyle/>
          <a:p>
            <a:r>
              <a:rPr lang="en-US" b="1" dirty="0"/>
              <a:t>Comparison of survival between pathologic stage II and IV of Breast Cancer </a:t>
            </a:r>
            <a:endParaRPr lang="en-US" dirty="0"/>
          </a:p>
        </p:txBody>
      </p:sp>
      <p:sp>
        <p:nvSpPr>
          <p:cNvPr id="5" name="Text Placeholder 4">
            <a:extLst>
              <a:ext uri="{FF2B5EF4-FFF2-40B4-BE49-F238E27FC236}">
                <a16:creationId xmlns:a16="http://schemas.microsoft.com/office/drawing/2014/main" id="{B78E3080-6BD8-BDFA-5A62-224C2B6B00C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2307404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5F310-ED71-9D65-DB0D-B916377EE141}"/>
              </a:ext>
            </a:extLst>
          </p:cNvPr>
          <p:cNvSpPr>
            <a:spLocks noGrp="1"/>
          </p:cNvSpPr>
          <p:nvPr>
            <p:ph type="title"/>
          </p:nvPr>
        </p:nvSpPr>
        <p:spPr/>
        <p:txBody>
          <a:bodyPr/>
          <a:lstStyle/>
          <a:p>
            <a:r>
              <a:rPr lang="en-US" b="1" dirty="0"/>
              <a:t>Comparison of survival between Pathologic stage II and IV</a:t>
            </a:r>
          </a:p>
        </p:txBody>
      </p:sp>
      <p:sp>
        <p:nvSpPr>
          <p:cNvPr id="4" name="Content Placeholder 3">
            <a:extLst>
              <a:ext uri="{FF2B5EF4-FFF2-40B4-BE49-F238E27FC236}">
                <a16:creationId xmlns:a16="http://schemas.microsoft.com/office/drawing/2014/main" id="{A80B7D9C-C178-CB83-DBDF-8BEE67561A89}"/>
              </a:ext>
            </a:extLst>
          </p:cNvPr>
          <p:cNvSpPr>
            <a:spLocks noGrp="1"/>
          </p:cNvSpPr>
          <p:nvPr>
            <p:ph sz="half" idx="2"/>
          </p:nvPr>
        </p:nvSpPr>
        <p:spPr/>
        <p:txBody>
          <a:bodyPr>
            <a:normAutofit fontScale="92500"/>
          </a:bodyPr>
          <a:lstStyle/>
          <a:p>
            <a:r>
              <a:rPr lang="en-US" b="0" i="0" dirty="0">
                <a:solidFill>
                  <a:srgbClr val="242424"/>
                </a:solidFill>
                <a:effectLst/>
                <a:latin typeface="Segoe UI" panose="020B0502040204020203" pitchFamily="34" charset="0"/>
              </a:rPr>
              <a:t>"This plot shows how long patients with different stages of a disease live. The red line is for patients with an early stage (Stage II), and the blue line is for patients with an advanced stage (Stage IV). The higher the line, the more patients are still alive. The red line is higher, meaning patients with Stage II live longer than those with Stage IV."</a:t>
            </a:r>
            <a:endParaRPr lang="en-US" dirty="0"/>
          </a:p>
        </p:txBody>
      </p:sp>
      <p:pic>
        <p:nvPicPr>
          <p:cNvPr id="8" name="Content Placeholder 7">
            <a:extLst>
              <a:ext uri="{FF2B5EF4-FFF2-40B4-BE49-F238E27FC236}">
                <a16:creationId xmlns:a16="http://schemas.microsoft.com/office/drawing/2014/main" id="{A8190B89-9FC7-CA3E-81B8-C52C9679EE8B}"/>
              </a:ext>
            </a:extLst>
          </p:cNvPr>
          <p:cNvPicPr>
            <a:picLocks noGrp="1" noChangeAspect="1"/>
          </p:cNvPicPr>
          <p:nvPr>
            <p:ph sz="half" idx="1"/>
          </p:nvPr>
        </p:nvPicPr>
        <p:blipFill>
          <a:blip r:embed="rId2"/>
          <a:stretch>
            <a:fillRect/>
          </a:stretch>
        </p:blipFill>
        <p:spPr>
          <a:xfrm>
            <a:off x="838200" y="2556580"/>
            <a:ext cx="5181600" cy="2889427"/>
          </a:xfrm>
        </p:spPr>
      </p:pic>
    </p:spTree>
    <p:extLst>
      <p:ext uri="{BB962C8B-B14F-4D97-AF65-F5344CB8AC3E}">
        <p14:creationId xmlns:p14="http://schemas.microsoft.com/office/powerpoint/2010/main" val="35127534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867AA-ABE1-BFC6-14CF-BE54ADB2A5F4}"/>
              </a:ext>
            </a:extLst>
          </p:cNvPr>
          <p:cNvSpPr>
            <a:spLocks noGrp="1"/>
          </p:cNvSpPr>
          <p:nvPr>
            <p:ph type="title"/>
          </p:nvPr>
        </p:nvSpPr>
        <p:spPr/>
        <p:txBody>
          <a:bodyPr/>
          <a:lstStyle/>
          <a:p>
            <a:endParaRPr lang="en-US"/>
          </a:p>
        </p:txBody>
      </p:sp>
      <p:pic>
        <p:nvPicPr>
          <p:cNvPr id="6" name="Content Placeholder 5">
            <a:extLst>
              <a:ext uri="{FF2B5EF4-FFF2-40B4-BE49-F238E27FC236}">
                <a16:creationId xmlns:a16="http://schemas.microsoft.com/office/drawing/2014/main" id="{43B5CA57-09CB-A6C7-5880-5B7F7FD708EB}"/>
              </a:ext>
            </a:extLst>
          </p:cNvPr>
          <p:cNvPicPr>
            <a:picLocks noGrp="1" noChangeAspect="1"/>
          </p:cNvPicPr>
          <p:nvPr>
            <p:ph sz="half" idx="1"/>
          </p:nvPr>
        </p:nvPicPr>
        <p:blipFill>
          <a:blip r:embed="rId2"/>
          <a:stretch>
            <a:fillRect/>
          </a:stretch>
        </p:blipFill>
        <p:spPr>
          <a:xfrm>
            <a:off x="838200" y="2287552"/>
            <a:ext cx="5181600" cy="3203964"/>
          </a:xfrm>
        </p:spPr>
      </p:pic>
      <p:sp>
        <p:nvSpPr>
          <p:cNvPr id="4" name="Content Placeholder 3">
            <a:extLst>
              <a:ext uri="{FF2B5EF4-FFF2-40B4-BE49-F238E27FC236}">
                <a16:creationId xmlns:a16="http://schemas.microsoft.com/office/drawing/2014/main" id="{251E9359-3D55-1618-2144-D5571F605AAA}"/>
              </a:ext>
            </a:extLst>
          </p:cNvPr>
          <p:cNvSpPr>
            <a:spLocks noGrp="1"/>
          </p:cNvSpPr>
          <p:nvPr>
            <p:ph sz="half" idx="2"/>
          </p:nvPr>
        </p:nvSpPr>
        <p:spPr/>
        <p:txBody>
          <a:bodyPr>
            <a:normAutofit fontScale="92500" lnSpcReduction="10000"/>
          </a:bodyPr>
          <a:lstStyle/>
          <a:p>
            <a:r>
              <a:rPr lang="en-US" b="0" i="0" dirty="0">
                <a:solidFill>
                  <a:srgbClr val="242424"/>
                </a:solidFill>
                <a:effectLst/>
                <a:latin typeface="Segoe UI" panose="020B0502040204020203" pitchFamily="34" charset="0"/>
              </a:rPr>
              <a:t>"This plot shows the difference in survival rates between patients with early-stage (Stage II) and late-stage (Stage IV) disease over time. The green line shows that as time goes on, patients with Stage II tend to live longer than those with Stage IV. The red dashed line means no difference. The blue shaded area shows how confident we are about this difference."</a:t>
            </a:r>
            <a:endParaRPr lang="en-US" dirty="0"/>
          </a:p>
          <a:p>
            <a:endParaRPr lang="en-US" dirty="0"/>
          </a:p>
        </p:txBody>
      </p:sp>
    </p:spTree>
    <p:extLst>
      <p:ext uri="{BB962C8B-B14F-4D97-AF65-F5344CB8AC3E}">
        <p14:creationId xmlns:p14="http://schemas.microsoft.com/office/powerpoint/2010/main" val="17061199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825</TotalTime>
  <Words>792</Words>
  <Application>Microsoft Office PowerPoint</Application>
  <PresentationFormat>Widescreen</PresentationFormat>
  <Paragraphs>34</Paragraphs>
  <Slides>12</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Segoe UI</vt:lpstr>
      <vt:lpstr>Office Theme</vt:lpstr>
      <vt:lpstr>SURVIVAL  PLOTS  FOR SURVEY</vt:lpstr>
      <vt:lpstr>BACKGROUND  </vt:lpstr>
      <vt:lpstr>DATASET DESCRIPTION</vt:lpstr>
      <vt:lpstr>Comparison of survival between Pathologic stage II and III of Breast Cancer </vt:lpstr>
      <vt:lpstr>KM Plot :Pathologic stage II and III</vt:lpstr>
      <vt:lpstr>Survival difference plot: Pathologic stage II vs III</vt:lpstr>
      <vt:lpstr>Comparison of survival between pathologic stage II and IV of Breast Cancer </vt:lpstr>
      <vt:lpstr>Comparison of survival between Pathologic stage II and IV</vt:lpstr>
      <vt:lpstr>PowerPoint Presentation</vt:lpstr>
      <vt:lpstr>Comparison of survival between patients with lymph node metastasis N0 /N2</vt:lpstr>
      <vt:lpstr>TNM(N0/N2)</vt:lpstr>
      <vt:lpstr>TNM (N0/N2)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Victor Pacifique Rwandarwacu</dc:creator>
  <cp:lastModifiedBy>Victor Pacifique Rwandarwacu</cp:lastModifiedBy>
  <cp:revision>14</cp:revision>
  <dcterms:created xsi:type="dcterms:W3CDTF">2025-02-13T01:20:25Z</dcterms:created>
  <dcterms:modified xsi:type="dcterms:W3CDTF">2025-02-26T17:06:25Z</dcterms:modified>
</cp:coreProperties>
</file>