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8"/>
  </p:notesMasterIdLst>
  <p:handoutMasterIdLst>
    <p:handoutMasterId r:id="rId29"/>
  </p:handoutMasterIdLst>
  <p:sldIdLst>
    <p:sldId id="280" r:id="rId2"/>
    <p:sldId id="366" r:id="rId3"/>
    <p:sldId id="380" r:id="rId4"/>
    <p:sldId id="383" r:id="rId5"/>
    <p:sldId id="384" r:id="rId6"/>
    <p:sldId id="400" r:id="rId7"/>
    <p:sldId id="385" r:id="rId8"/>
    <p:sldId id="386" r:id="rId9"/>
    <p:sldId id="387" r:id="rId10"/>
    <p:sldId id="388" r:id="rId11"/>
    <p:sldId id="401" r:id="rId12"/>
    <p:sldId id="402" r:id="rId13"/>
    <p:sldId id="389" r:id="rId14"/>
    <p:sldId id="390" r:id="rId15"/>
    <p:sldId id="403" r:id="rId16"/>
    <p:sldId id="391" r:id="rId17"/>
    <p:sldId id="404" r:id="rId18"/>
    <p:sldId id="392" r:id="rId19"/>
    <p:sldId id="405" r:id="rId20"/>
    <p:sldId id="393" r:id="rId21"/>
    <p:sldId id="394" r:id="rId22"/>
    <p:sldId id="398" r:id="rId23"/>
    <p:sldId id="395" r:id="rId24"/>
    <p:sldId id="397" r:id="rId25"/>
    <p:sldId id="399" r:id="rId26"/>
    <p:sldId id="281"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0524"/>
    <a:srgbClr val="008000"/>
    <a:srgbClr val="385D8A"/>
    <a:srgbClr val="34495E"/>
    <a:srgbClr val="FDFDFD"/>
    <a:srgbClr val="EAEAEA"/>
    <a:srgbClr val="F8F8F8"/>
    <a:srgbClr val="FF6702"/>
    <a:srgbClr val="D6B580"/>
    <a:srgbClr val="F8ED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364" autoAdjust="0"/>
  </p:normalViewPr>
  <p:slideViewPr>
    <p:cSldViewPr>
      <p:cViewPr varScale="1">
        <p:scale>
          <a:sx n="80" d="100"/>
          <a:sy n="80" d="100"/>
        </p:scale>
        <p:origin x="715"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7" d="100"/>
          <a:sy n="67" d="100"/>
        </p:scale>
        <p:origin x="2748" y="60"/>
      </p:cViewPr>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B9E37F-A3D4-4BF2-95C2-3D1040EB0983}"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IN"/>
        </a:p>
      </dgm:t>
    </dgm:pt>
    <dgm:pt modelId="{8AD5F127-E12B-45B2-955D-71126DC88A57}" type="pres">
      <dgm:prSet presAssocID="{E6B9E37F-A3D4-4BF2-95C2-3D1040EB0983}" presName="hierChild1" presStyleCnt="0">
        <dgm:presLayoutVars>
          <dgm:orgChart val="1"/>
          <dgm:chPref val="1"/>
          <dgm:dir/>
          <dgm:animOne val="branch"/>
          <dgm:animLvl val="lvl"/>
          <dgm:resizeHandles/>
        </dgm:presLayoutVars>
      </dgm:prSet>
      <dgm:spPr/>
    </dgm:pt>
  </dgm:ptLst>
  <dgm:cxnLst>
    <dgm:cxn modelId="{A8E989FA-8633-4BDB-8D85-57F46A839AB0}" type="presOf" srcId="{E6B9E37F-A3D4-4BF2-95C2-3D1040EB0983}" destId="{8AD5F127-E12B-45B2-955D-71126DC88A57}" srcOrd="0"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10F5FD1-1E71-41C1-A531-EDAAD398F8D7}" type="datetimeFigureOut">
              <a:rPr lang="en-US" smtClean="0"/>
              <a:t>11/21/2024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9418C08-2D65-44A0-8D9B-1CEE7EB87A37}" type="slidenum">
              <a:rPr lang="en-US" smtClean="0"/>
              <a:t>‹#›</a:t>
            </a:fld>
            <a:endParaRPr lang="en-US"/>
          </a:p>
        </p:txBody>
      </p:sp>
    </p:spTree>
    <p:extLst>
      <p:ext uri="{BB962C8B-B14F-4D97-AF65-F5344CB8AC3E}">
        <p14:creationId xmlns:p14="http://schemas.microsoft.com/office/powerpoint/2010/main" val="10136621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AEC9C6-1CE4-4880-838A-FB85AC35DCB4}" type="datetimeFigureOut">
              <a:rPr lang="en-US" smtClean="0"/>
              <a:pPr/>
              <a:t>11/21/2024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7A3D7D-4DD0-4519-9573-665089B66871}" type="slidenum">
              <a:rPr lang="en-US" smtClean="0"/>
              <a:pPr/>
              <a:t>‹#›</a:t>
            </a:fld>
            <a:endParaRPr lang="en-US"/>
          </a:p>
        </p:txBody>
      </p:sp>
    </p:spTree>
    <p:extLst>
      <p:ext uri="{BB962C8B-B14F-4D97-AF65-F5344CB8AC3E}">
        <p14:creationId xmlns:p14="http://schemas.microsoft.com/office/powerpoint/2010/main" val="1674936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2</a:t>
            </a:fld>
            <a:endParaRPr lang="en-US"/>
          </a:p>
        </p:txBody>
      </p:sp>
    </p:spTree>
    <p:extLst>
      <p:ext uri="{BB962C8B-B14F-4D97-AF65-F5344CB8AC3E}">
        <p14:creationId xmlns:p14="http://schemas.microsoft.com/office/powerpoint/2010/main" val="5386249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14</a:t>
            </a:fld>
            <a:endParaRPr lang="en-US"/>
          </a:p>
        </p:txBody>
      </p:sp>
    </p:spTree>
    <p:extLst>
      <p:ext uri="{BB962C8B-B14F-4D97-AF65-F5344CB8AC3E}">
        <p14:creationId xmlns:p14="http://schemas.microsoft.com/office/powerpoint/2010/main" val="27636418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16</a:t>
            </a:fld>
            <a:endParaRPr lang="en-US"/>
          </a:p>
        </p:txBody>
      </p:sp>
    </p:spTree>
    <p:extLst>
      <p:ext uri="{BB962C8B-B14F-4D97-AF65-F5344CB8AC3E}">
        <p14:creationId xmlns:p14="http://schemas.microsoft.com/office/powerpoint/2010/main" val="8580241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18</a:t>
            </a:fld>
            <a:endParaRPr lang="en-US"/>
          </a:p>
        </p:txBody>
      </p:sp>
    </p:spTree>
    <p:extLst>
      <p:ext uri="{BB962C8B-B14F-4D97-AF65-F5344CB8AC3E}">
        <p14:creationId xmlns:p14="http://schemas.microsoft.com/office/powerpoint/2010/main" val="13509326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20</a:t>
            </a:fld>
            <a:endParaRPr lang="en-US"/>
          </a:p>
        </p:txBody>
      </p:sp>
    </p:spTree>
    <p:extLst>
      <p:ext uri="{BB962C8B-B14F-4D97-AF65-F5344CB8AC3E}">
        <p14:creationId xmlns:p14="http://schemas.microsoft.com/office/powerpoint/2010/main" val="8952566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21</a:t>
            </a:fld>
            <a:endParaRPr lang="en-US"/>
          </a:p>
        </p:txBody>
      </p:sp>
    </p:spTree>
    <p:extLst>
      <p:ext uri="{BB962C8B-B14F-4D97-AF65-F5344CB8AC3E}">
        <p14:creationId xmlns:p14="http://schemas.microsoft.com/office/powerpoint/2010/main" val="23311093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22</a:t>
            </a:fld>
            <a:endParaRPr lang="en-US"/>
          </a:p>
        </p:txBody>
      </p:sp>
    </p:spTree>
    <p:extLst>
      <p:ext uri="{BB962C8B-B14F-4D97-AF65-F5344CB8AC3E}">
        <p14:creationId xmlns:p14="http://schemas.microsoft.com/office/powerpoint/2010/main" val="31746253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23</a:t>
            </a:fld>
            <a:endParaRPr lang="en-US"/>
          </a:p>
        </p:txBody>
      </p:sp>
    </p:spTree>
    <p:extLst>
      <p:ext uri="{BB962C8B-B14F-4D97-AF65-F5344CB8AC3E}">
        <p14:creationId xmlns:p14="http://schemas.microsoft.com/office/powerpoint/2010/main" val="27053100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24</a:t>
            </a:fld>
            <a:endParaRPr lang="en-US" dirty="0"/>
          </a:p>
        </p:txBody>
      </p:sp>
    </p:spTree>
    <p:extLst>
      <p:ext uri="{BB962C8B-B14F-4D97-AF65-F5344CB8AC3E}">
        <p14:creationId xmlns:p14="http://schemas.microsoft.com/office/powerpoint/2010/main" val="27174021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25</a:t>
            </a:fld>
            <a:endParaRPr lang="en-US" dirty="0"/>
          </a:p>
        </p:txBody>
      </p:sp>
    </p:spTree>
    <p:extLst>
      <p:ext uri="{BB962C8B-B14F-4D97-AF65-F5344CB8AC3E}">
        <p14:creationId xmlns:p14="http://schemas.microsoft.com/office/powerpoint/2010/main" val="32076749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26</a:t>
            </a:fld>
            <a:endParaRPr lang="en-US" dirty="0"/>
          </a:p>
        </p:txBody>
      </p:sp>
    </p:spTree>
    <p:extLst>
      <p:ext uri="{BB962C8B-B14F-4D97-AF65-F5344CB8AC3E}">
        <p14:creationId xmlns:p14="http://schemas.microsoft.com/office/powerpoint/2010/main" val="3212453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3</a:t>
            </a:fld>
            <a:endParaRPr lang="en-US"/>
          </a:p>
        </p:txBody>
      </p:sp>
    </p:spTree>
    <p:extLst>
      <p:ext uri="{BB962C8B-B14F-4D97-AF65-F5344CB8AC3E}">
        <p14:creationId xmlns:p14="http://schemas.microsoft.com/office/powerpoint/2010/main" val="783653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4</a:t>
            </a:fld>
            <a:endParaRPr lang="en-US"/>
          </a:p>
        </p:txBody>
      </p:sp>
    </p:spTree>
    <p:extLst>
      <p:ext uri="{BB962C8B-B14F-4D97-AF65-F5344CB8AC3E}">
        <p14:creationId xmlns:p14="http://schemas.microsoft.com/office/powerpoint/2010/main" val="35136850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5</a:t>
            </a:fld>
            <a:endParaRPr lang="en-US"/>
          </a:p>
        </p:txBody>
      </p:sp>
    </p:spTree>
    <p:extLst>
      <p:ext uri="{BB962C8B-B14F-4D97-AF65-F5344CB8AC3E}">
        <p14:creationId xmlns:p14="http://schemas.microsoft.com/office/powerpoint/2010/main" val="18451487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7</a:t>
            </a:fld>
            <a:endParaRPr lang="en-US"/>
          </a:p>
        </p:txBody>
      </p:sp>
    </p:spTree>
    <p:extLst>
      <p:ext uri="{BB962C8B-B14F-4D97-AF65-F5344CB8AC3E}">
        <p14:creationId xmlns:p14="http://schemas.microsoft.com/office/powerpoint/2010/main" val="24572639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8</a:t>
            </a:fld>
            <a:endParaRPr lang="en-US"/>
          </a:p>
        </p:txBody>
      </p:sp>
    </p:spTree>
    <p:extLst>
      <p:ext uri="{BB962C8B-B14F-4D97-AF65-F5344CB8AC3E}">
        <p14:creationId xmlns:p14="http://schemas.microsoft.com/office/powerpoint/2010/main" val="1527373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9</a:t>
            </a:fld>
            <a:endParaRPr lang="en-US"/>
          </a:p>
        </p:txBody>
      </p:sp>
    </p:spTree>
    <p:extLst>
      <p:ext uri="{BB962C8B-B14F-4D97-AF65-F5344CB8AC3E}">
        <p14:creationId xmlns:p14="http://schemas.microsoft.com/office/powerpoint/2010/main" val="33176278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10</a:t>
            </a:fld>
            <a:endParaRPr lang="en-US"/>
          </a:p>
        </p:txBody>
      </p:sp>
    </p:spTree>
    <p:extLst>
      <p:ext uri="{BB962C8B-B14F-4D97-AF65-F5344CB8AC3E}">
        <p14:creationId xmlns:p14="http://schemas.microsoft.com/office/powerpoint/2010/main" val="33227195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13</a:t>
            </a:fld>
            <a:endParaRPr lang="en-US"/>
          </a:p>
        </p:txBody>
      </p:sp>
    </p:spTree>
    <p:extLst>
      <p:ext uri="{BB962C8B-B14F-4D97-AF65-F5344CB8AC3E}">
        <p14:creationId xmlns:p14="http://schemas.microsoft.com/office/powerpoint/2010/main" val="1789443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763000" cy="808037"/>
          </a:xfrm>
        </p:spPr>
        <p:txBody>
          <a:bodyPr/>
          <a:lstStyle>
            <a:lvl1pPr algn="l">
              <a:defRPr>
                <a:latin typeface="+mj-lt"/>
                <a:ea typeface="Open Sans Semibold" panose="020B0706030804020204" pitchFamily="34" charset="0"/>
                <a:cs typeface="Open Sans Semibold" panose="020B0706030804020204" pitchFamily="34" charset="0"/>
              </a:defRPr>
            </a:lvl1pPr>
          </a:lstStyle>
          <a:p>
            <a:r>
              <a:rPr lang="en-US" dirty="0"/>
              <a:t>Click to edit Master title style</a:t>
            </a:r>
          </a:p>
        </p:txBody>
      </p:sp>
      <p:sp>
        <p:nvSpPr>
          <p:cNvPr id="3" name="Content Placeholder 2"/>
          <p:cNvSpPr>
            <a:spLocks noGrp="1"/>
          </p:cNvSpPr>
          <p:nvPr>
            <p:ph idx="1"/>
          </p:nvPr>
        </p:nvSpPr>
        <p:spPr>
          <a:xfrm>
            <a:off x="190500" y="990600"/>
            <a:ext cx="8763000" cy="5334000"/>
          </a:xfrm>
        </p:spPr>
        <p:txBody>
          <a:bodyPr>
            <a:normAutofit/>
          </a:bodyPr>
          <a:lstStyle>
            <a:lvl1pPr marL="342900" indent="-342900">
              <a:lnSpc>
                <a:spcPct val="114000"/>
              </a:lnSpc>
              <a:buClrTx/>
              <a:buFont typeface="Wingdings" panose="05000000000000000000" pitchFamily="2" charset="2"/>
              <a:buChar char="§"/>
              <a:defRPr sz="2400">
                <a:latin typeface="+mj-lt"/>
                <a:ea typeface="Times New Roman" panose="02020603050405020304" pitchFamily="18" charset="0"/>
                <a:cs typeface="Times New Roman" panose="02020603050405020304" pitchFamily="18" charset="0"/>
              </a:defRPr>
            </a:lvl1pPr>
            <a:lvl2pPr marL="742950" indent="-285750">
              <a:lnSpc>
                <a:spcPct val="114000"/>
              </a:lnSpc>
              <a:buClrTx/>
              <a:buFont typeface="Arial" panose="020B0604020202020204" pitchFamily="34" charset="0"/>
              <a:buChar char="•"/>
              <a:defRPr sz="2000">
                <a:latin typeface="+mj-lt"/>
                <a:ea typeface="Times New Roman" panose="02020603050405020304" pitchFamily="18" charset="0"/>
                <a:cs typeface="Times New Roman" panose="02020603050405020304" pitchFamily="18" charset="0"/>
              </a:defRPr>
            </a:lvl2pPr>
            <a:lvl3pPr>
              <a:lnSpc>
                <a:spcPct val="114000"/>
              </a:lnSpc>
              <a:buClrTx/>
              <a:defRPr sz="1800">
                <a:latin typeface="+mj-lt"/>
                <a:ea typeface="Times New Roman" panose="02020603050405020304" pitchFamily="18" charset="0"/>
                <a:cs typeface="Times New Roman" panose="02020603050405020304" pitchFamily="18" charset="0"/>
              </a:defRPr>
            </a:lvl3pPr>
            <a:lvl4pPr>
              <a:lnSpc>
                <a:spcPct val="114000"/>
              </a:lnSpc>
              <a:buClrTx/>
              <a:defRPr sz="1600">
                <a:latin typeface="+mj-lt"/>
                <a:ea typeface="Times New Roman" panose="02020603050405020304" pitchFamily="18" charset="0"/>
                <a:cs typeface="Times New Roman" panose="02020603050405020304" pitchFamily="18" charset="0"/>
              </a:defRPr>
            </a:lvl4pPr>
            <a:lvl5pPr>
              <a:lnSpc>
                <a:spcPct val="114000"/>
              </a:lnSpc>
              <a:buClrTx/>
              <a:defRPr sz="1600">
                <a:latin typeface="+mj-lt"/>
                <a:ea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ktangel 11"/>
          <p:cNvSpPr/>
          <p:nvPr userDrawn="1"/>
        </p:nvSpPr>
        <p:spPr>
          <a:xfrm>
            <a:off x="0" y="6477000"/>
            <a:ext cx="4572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r>
              <a:rPr lang="en-US" sz="1600" noProof="1">
                <a:solidFill>
                  <a:srgbClr val="FFFFFF"/>
                </a:solidFill>
                <a:latin typeface="+mj-lt"/>
                <a:ea typeface="Open Sans" panose="020B0606030504020204" pitchFamily="34" charset="0"/>
                <a:cs typeface="Open Sans" panose="020B0606030504020204" pitchFamily="34" charset="0"/>
              </a:rPr>
              <a:t>Department of Computer</a:t>
            </a:r>
            <a:r>
              <a:rPr lang="en-US" sz="1600" baseline="0" noProof="1">
                <a:solidFill>
                  <a:srgbClr val="FFFFFF"/>
                </a:solidFill>
                <a:latin typeface="+mj-lt"/>
                <a:ea typeface="Open Sans" panose="020B0606030504020204" pitchFamily="34" charset="0"/>
                <a:cs typeface="Open Sans" panose="020B0606030504020204" pitchFamily="34" charset="0"/>
              </a:rPr>
              <a:t> Science and Engineering</a:t>
            </a:r>
            <a:endParaRPr lang="da-DK" sz="1600"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ktangel 11"/>
          <p:cNvSpPr/>
          <p:nvPr userDrawn="1"/>
        </p:nvSpPr>
        <p:spPr>
          <a:xfrm>
            <a:off x="4572000" y="6477490"/>
            <a:ext cx="4572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r>
              <a:rPr lang="da-DK" sz="1600" noProof="1">
                <a:solidFill>
                  <a:srgbClr val="FFFFFF"/>
                </a:solidFill>
                <a:latin typeface="+mj-lt"/>
                <a:ea typeface="Open Sans" panose="020B0606030504020204" pitchFamily="34" charset="0"/>
                <a:cs typeface="Open Sans" panose="020B0606030504020204" pitchFamily="34" charset="0"/>
              </a:rPr>
              <a:t>Rajalakshmi Engineering College 		</a:t>
            </a:r>
            <a:fld id="{6E8469F3-9EE8-43CF-BEDC-475B89412D1D}" type="slidenum">
              <a:rPr lang="da-DK" sz="1600" kern="1200" noProof="1" smtClean="0">
                <a:solidFill>
                  <a:srgbClr val="FFFFFF"/>
                </a:solidFill>
                <a:latin typeface="+mn-lt"/>
                <a:ea typeface="Open Sans" panose="020B0606030504020204" pitchFamily="34" charset="0"/>
                <a:cs typeface="Open Sans" panose="020B0606030504020204" pitchFamily="34" charset="0"/>
              </a:rPr>
              <a:pPr/>
              <a:t>‹#›</a:t>
            </a:fld>
            <a:endParaRPr lang="da-DK" sz="1600" noProof="1">
              <a:solidFill>
                <a:srgbClr val="FFFFFF"/>
              </a:solidFill>
              <a:latin typeface="+mj-lt"/>
              <a:ea typeface="Open Sans" panose="020B0606030504020204" pitchFamily="34" charset="0"/>
              <a:cs typeface="Open Sans" panose="020B0606030504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8BEFB-AE5B-48F9-BBAD-B489CDE48C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4.jpg"/></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776" t="63278" r="776" b="-30898"/>
          <a:stretch/>
        </p:blipFill>
        <p:spPr>
          <a:xfrm>
            <a:off x="-72010" y="-2532"/>
            <a:ext cx="9216010" cy="3231811"/>
          </a:xfrm>
          <a:prstGeom prst="rect">
            <a:avLst/>
          </a:prstGeom>
        </p:spPr>
      </p:pic>
      <p:grpSp>
        <p:nvGrpSpPr>
          <p:cNvPr id="20" name="Group 19"/>
          <p:cNvGrpSpPr/>
          <p:nvPr/>
        </p:nvGrpSpPr>
        <p:grpSpPr>
          <a:xfrm>
            <a:off x="-14748" y="986564"/>
            <a:ext cx="9158748" cy="5456757"/>
            <a:chOff x="-14748" y="986564"/>
            <a:chExt cx="9158748" cy="5456757"/>
          </a:xfrm>
        </p:grpSpPr>
        <p:sp>
          <p:nvSpPr>
            <p:cNvPr id="22" name="TextBox 21"/>
            <p:cNvSpPr txBox="1"/>
            <p:nvPr/>
          </p:nvSpPr>
          <p:spPr>
            <a:xfrm>
              <a:off x="177781" y="4812105"/>
              <a:ext cx="5366327" cy="1631216"/>
            </a:xfrm>
            <a:prstGeom prst="rect">
              <a:avLst/>
            </a:prstGeom>
            <a:noFill/>
          </p:spPr>
          <p:txBody>
            <a:bodyPr wrap="square" rtlCol="0">
              <a:spAutoFit/>
            </a:bodyPr>
            <a:lstStyle/>
            <a:p>
              <a:r>
                <a:rPr lang="en-US" sz="2000" b="1" dirty="0"/>
                <a:t>220701508</a:t>
              </a:r>
            </a:p>
            <a:p>
              <a:r>
                <a:rPr lang="en-US" sz="2000" b="1" dirty="0"/>
                <a:t>SHYAM S</a:t>
              </a:r>
            </a:p>
            <a:p>
              <a:r>
                <a:rPr lang="en-US" sz="2000" b="1" dirty="0"/>
                <a:t>Dr. N.DURAI MURUGAN</a:t>
              </a:r>
            </a:p>
            <a:p>
              <a:r>
                <a:rPr lang="en-US" sz="2000" b="1" dirty="0"/>
                <a:t>PROFESSOR – DEPARTMENT OF COMPUTER SCIENCE AND ENGINEERING</a:t>
              </a:r>
            </a:p>
          </p:txBody>
        </p:sp>
        <p:grpSp>
          <p:nvGrpSpPr>
            <p:cNvPr id="43" name="Group 42"/>
            <p:cNvGrpSpPr/>
            <p:nvPr/>
          </p:nvGrpSpPr>
          <p:grpSpPr>
            <a:xfrm>
              <a:off x="-14748" y="986564"/>
              <a:ext cx="9158748" cy="3628907"/>
              <a:chOff x="-14748" y="986564"/>
              <a:chExt cx="9158748" cy="3628907"/>
            </a:xfrm>
          </p:grpSpPr>
          <p:sp>
            <p:nvSpPr>
              <p:cNvPr id="45" name="Freeform 44"/>
              <p:cNvSpPr/>
              <p:nvPr/>
            </p:nvSpPr>
            <p:spPr>
              <a:xfrm>
                <a:off x="5003203" y="1761199"/>
                <a:ext cx="4140797" cy="2622445"/>
              </a:xfrm>
              <a:custGeom>
                <a:avLst/>
                <a:gdLst>
                  <a:gd name="connsiteX0" fmla="*/ 1 w 4140797"/>
                  <a:gd name="connsiteY0" fmla="*/ 0 h 2622445"/>
                  <a:gd name="connsiteX1" fmla="*/ 4140797 w 4140797"/>
                  <a:gd name="connsiteY1" fmla="*/ 0 h 2622445"/>
                  <a:gd name="connsiteX2" fmla="*/ 4140797 w 4140797"/>
                  <a:gd name="connsiteY2" fmla="*/ 2622445 h 2622445"/>
                  <a:gd name="connsiteX3" fmla="*/ 0 w 4140797"/>
                  <a:gd name="connsiteY3" fmla="*/ 2622445 h 2622445"/>
                  <a:gd name="connsiteX4" fmla="*/ 1311223 w 4140797"/>
                  <a:gd name="connsiteY4" fmla="*/ 1311222 h 2622445"/>
                  <a:gd name="connsiteX5" fmla="*/ 1 w 4140797"/>
                  <a:gd name="connsiteY5" fmla="*/ 0 h 2622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40797" h="2622445">
                    <a:moveTo>
                      <a:pt x="1" y="0"/>
                    </a:moveTo>
                    <a:lnTo>
                      <a:pt x="4140797" y="0"/>
                    </a:lnTo>
                    <a:lnTo>
                      <a:pt x="4140797" y="2622445"/>
                    </a:lnTo>
                    <a:lnTo>
                      <a:pt x="0" y="2622445"/>
                    </a:lnTo>
                    <a:lnTo>
                      <a:pt x="1311223" y="1311222"/>
                    </a:lnTo>
                    <a:lnTo>
                      <a:pt x="1" y="0"/>
                    </a:lnTo>
                    <a:close/>
                  </a:path>
                </a:pathLst>
              </a:custGeom>
              <a:solidFill>
                <a:srgbClr val="00A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Pentagon 45"/>
              <p:cNvSpPr/>
              <p:nvPr/>
            </p:nvSpPr>
            <p:spPr>
              <a:xfrm>
                <a:off x="0" y="1529371"/>
                <a:ext cx="5743977" cy="3086100"/>
              </a:xfrm>
              <a:prstGeom prst="homePlate">
                <a:avLst/>
              </a:prstGeom>
              <a:solidFill>
                <a:srgbClr val="59595B"/>
              </a:solidFill>
              <a:ln>
                <a:solidFill>
                  <a:srgbClr val="59595B"/>
                </a:solidFill>
              </a:ln>
              <a:effectLst>
                <a:outerShdw blurRad="50800" dist="381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7" name="Group 46"/>
              <p:cNvGrpSpPr/>
              <p:nvPr/>
            </p:nvGrpSpPr>
            <p:grpSpPr>
              <a:xfrm>
                <a:off x="-14748" y="986564"/>
                <a:ext cx="4014973" cy="1075928"/>
                <a:chOff x="-19391" y="1011603"/>
                <a:chExt cx="5278947" cy="1075928"/>
              </a:xfrm>
            </p:grpSpPr>
            <p:sp>
              <p:nvSpPr>
                <p:cNvPr id="51" name="Pentagon 50"/>
                <p:cNvSpPr/>
                <p:nvPr/>
              </p:nvSpPr>
              <p:spPr>
                <a:xfrm>
                  <a:off x="-19391" y="1011603"/>
                  <a:ext cx="5278947" cy="1075928"/>
                </a:xfrm>
                <a:prstGeom prst="homePlate">
                  <a:avLst/>
                </a:prstGeom>
                <a:solidFill>
                  <a:srgbClr val="00AAAD"/>
                </a:solidFill>
                <a:ln>
                  <a:noFill/>
                </a:ln>
                <a:effectLst>
                  <a:outerShdw blurRad="50800" dist="381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2" name="TextBox 51"/>
                <p:cNvSpPr txBox="1"/>
                <p:nvPr/>
              </p:nvSpPr>
              <p:spPr>
                <a:xfrm>
                  <a:off x="237041" y="1195624"/>
                  <a:ext cx="4181886" cy="707886"/>
                </a:xfrm>
                <a:prstGeom prst="rect">
                  <a:avLst/>
                </a:prstGeom>
                <a:noFill/>
              </p:spPr>
              <p:txBody>
                <a:bodyPr wrap="square" rtlCol="0" anchor="ctr">
                  <a:spAutoFit/>
                </a:bodyPr>
                <a:lstStyle/>
                <a:p>
                  <a:pPr algn="ctr"/>
                  <a:r>
                    <a:rPr lang="en-US" sz="2000" b="1" dirty="0">
                      <a:solidFill>
                        <a:schemeClr val="bg1"/>
                      </a:solidFill>
                      <a:ea typeface="Open Sans Light" panose="020B0306030504020204" pitchFamily="34" charset="0"/>
                      <a:cs typeface="Open Sans Light" panose="020B0306030504020204" pitchFamily="34" charset="0"/>
                    </a:rPr>
                    <a:t>Introduction to </a:t>
                  </a:r>
                </a:p>
                <a:p>
                  <a:pPr algn="ctr"/>
                  <a:r>
                    <a:rPr lang="en-US" sz="2000" b="1" dirty="0">
                      <a:solidFill>
                        <a:schemeClr val="bg1"/>
                      </a:solidFill>
                      <a:ea typeface="Open Sans Light" panose="020B0306030504020204" pitchFamily="34" charset="0"/>
                      <a:cs typeface="Open Sans Light" panose="020B0306030504020204" pitchFamily="34" charset="0"/>
                    </a:rPr>
                    <a:t>Robotic Process Automation </a:t>
                  </a:r>
                </a:p>
              </p:txBody>
            </p:sp>
          </p:grpSp>
          <p:sp>
            <p:nvSpPr>
              <p:cNvPr id="48" name="TextBox 47"/>
              <p:cNvSpPr txBox="1"/>
              <p:nvPr/>
            </p:nvSpPr>
            <p:spPr>
              <a:xfrm>
                <a:off x="107504" y="2024844"/>
                <a:ext cx="4673174" cy="2585323"/>
              </a:xfrm>
              <a:prstGeom prst="rect">
                <a:avLst/>
              </a:prstGeom>
              <a:noFill/>
            </p:spPr>
            <p:txBody>
              <a:bodyPr wrap="square" rtlCol="0">
                <a:spAutoFit/>
              </a:bodyPr>
              <a:lstStyle/>
              <a:p>
                <a:r>
                  <a:rPr lang="en-US" sz="5400" b="1" dirty="0">
                    <a:solidFill>
                      <a:schemeClr val="bg1"/>
                    </a:solidFill>
                    <a:ea typeface="Open Sans Bold" panose="020B0806030504020204" pitchFamily="34" charset="0"/>
                    <a:cs typeface="Open Sans Bold" panose="020B0806030504020204" pitchFamily="34" charset="0"/>
                  </a:rPr>
                  <a:t>CONTRACT</a:t>
                </a:r>
              </a:p>
              <a:p>
                <a:r>
                  <a:rPr lang="en-US" sz="5400" b="1" dirty="0">
                    <a:solidFill>
                      <a:schemeClr val="bg1"/>
                    </a:solidFill>
                    <a:ea typeface="Open Sans Bold" panose="020B0806030504020204" pitchFamily="34" charset="0"/>
                    <a:cs typeface="Open Sans Bold" panose="020B0806030504020204" pitchFamily="34" charset="0"/>
                  </a:rPr>
                  <a:t>RENEWAL</a:t>
                </a:r>
              </a:p>
              <a:p>
                <a:r>
                  <a:rPr lang="en-US" sz="5400" b="1" dirty="0">
                    <a:solidFill>
                      <a:schemeClr val="bg1"/>
                    </a:solidFill>
                    <a:ea typeface="Open Sans Bold" panose="020B0806030504020204" pitchFamily="34" charset="0"/>
                    <a:cs typeface="Open Sans Bold" panose="020B0806030504020204" pitchFamily="34" charset="0"/>
                  </a:rPr>
                  <a:t>REMINDER BOT</a:t>
                </a:r>
              </a:p>
            </p:txBody>
          </p:sp>
          <p:sp>
            <p:nvSpPr>
              <p:cNvPr id="50" name="Freeform 49"/>
              <p:cNvSpPr/>
              <p:nvPr/>
            </p:nvSpPr>
            <p:spPr>
              <a:xfrm>
                <a:off x="4652237" y="1529372"/>
                <a:ext cx="1672363" cy="3086099"/>
              </a:xfrm>
              <a:custGeom>
                <a:avLst/>
                <a:gdLst>
                  <a:gd name="connsiteX0" fmla="*/ 0 w 1672363"/>
                  <a:gd name="connsiteY0" fmla="*/ 0 h 3086099"/>
                  <a:gd name="connsiteX1" fmla="*/ 129314 w 1672363"/>
                  <a:gd name="connsiteY1" fmla="*/ 0 h 3086099"/>
                  <a:gd name="connsiteX2" fmla="*/ 1672363 w 1672363"/>
                  <a:gd name="connsiteY2" fmla="*/ 1543050 h 3086099"/>
                  <a:gd name="connsiteX3" fmla="*/ 129314 w 1672363"/>
                  <a:gd name="connsiteY3" fmla="*/ 3086099 h 3086099"/>
                  <a:gd name="connsiteX4" fmla="*/ 0 w 1672363"/>
                  <a:gd name="connsiteY4" fmla="*/ 3086099 h 3086099"/>
                  <a:gd name="connsiteX5" fmla="*/ 1543049 w 1672363"/>
                  <a:gd name="connsiteY5" fmla="*/ 1543050 h 3086099"/>
                  <a:gd name="connsiteX6" fmla="*/ 0 w 1672363"/>
                  <a:gd name="connsiteY6" fmla="*/ 0 h 3086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72363" h="3086099">
                    <a:moveTo>
                      <a:pt x="0" y="0"/>
                    </a:moveTo>
                    <a:lnTo>
                      <a:pt x="129314" y="0"/>
                    </a:lnTo>
                    <a:lnTo>
                      <a:pt x="1672363" y="1543050"/>
                    </a:lnTo>
                    <a:lnTo>
                      <a:pt x="129314" y="3086099"/>
                    </a:lnTo>
                    <a:lnTo>
                      <a:pt x="0" y="3086099"/>
                    </a:lnTo>
                    <a:lnTo>
                      <a:pt x="1543049" y="1543050"/>
                    </a:lnTo>
                    <a:lnTo>
                      <a:pt x="0" y="0"/>
                    </a:lnTo>
                    <a:close/>
                  </a:path>
                </a:pathLst>
              </a:custGeom>
              <a:solidFill>
                <a:srgbClr val="A1A6A9"/>
              </a:solidFill>
              <a:ln>
                <a:noFill/>
              </a:ln>
              <a:effectLst>
                <a:outerShdw blurRad="50800" dist="381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28284" y="4441459"/>
            <a:ext cx="1813542" cy="1541511"/>
          </a:xfrm>
          <a:prstGeom prst="rect">
            <a:avLst/>
          </a:prstGeom>
        </p:spPr>
      </p:pic>
    </p:spTree>
    <p:extLst>
      <p:ext uri="{BB962C8B-B14F-4D97-AF65-F5344CB8AC3E}">
        <p14:creationId xmlns:p14="http://schemas.microsoft.com/office/powerpoint/2010/main" val="929866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Functional Description</a:t>
            </a:r>
            <a:endParaRPr lang="en-IN" dirty="0">
              <a:latin typeface="+mj-lt"/>
            </a:endParaRPr>
          </a:p>
        </p:txBody>
      </p:sp>
      <p:sp>
        <p:nvSpPr>
          <p:cNvPr id="3" name="Content Placeholder 2"/>
          <p:cNvSpPr>
            <a:spLocks noGrp="1"/>
          </p:cNvSpPr>
          <p:nvPr>
            <p:ph idx="1"/>
          </p:nvPr>
        </p:nvSpPr>
        <p:spPr/>
        <p:txBody>
          <a:bodyPr/>
          <a:lstStyle/>
          <a:p>
            <a:r>
              <a:rPr lang="en-US" dirty="0">
                <a:latin typeface="+mn-lt"/>
              </a:rPr>
              <a:t>Module 1: Contract Data Management</a:t>
            </a:r>
          </a:p>
          <a:p>
            <a:pPr lvl="1"/>
            <a:r>
              <a:rPr lang="en-US" dirty="0">
                <a:latin typeface="+mn-lt"/>
              </a:rPr>
              <a:t>This module handles the management of contract data, including storing contract details such as contract ID, name, start date, expiration date, and renewal frequency. It reads and updates contract information from an Excel file for processing.</a:t>
            </a:r>
          </a:p>
          <a:p>
            <a:r>
              <a:rPr lang="en-US" dirty="0">
                <a:latin typeface="+mn-lt"/>
              </a:rPr>
              <a:t>DFD / Activity Diagram</a:t>
            </a:r>
          </a:p>
          <a:p>
            <a:pPr marL="0" indent="0">
              <a:buNone/>
            </a:pPr>
            <a:r>
              <a:rPr lang="en-US" sz="800" dirty="0"/>
              <a:t>…</a:t>
            </a:r>
          </a:p>
        </p:txBody>
      </p:sp>
      <p:grpSp>
        <p:nvGrpSpPr>
          <p:cNvPr id="4" name="Group 3">
            <a:extLst>
              <a:ext uri="{FF2B5EF4-FFF2-40B4-BE49-F238E27FC236}">
                <a16:creationId xmlns:a16="http://schemas.microsoft.com/office/drawing/2014/main" id="{E1B2CE87-FCE7-8B4B-6116-BC7C1A3D0732}"/>
              </a:ext>
            </a:extLst>
          </p:cNvPr>
          <p:cNvGrpSpPr/>
          <p:nvPr/>
        </p:nvGrpSpPr>
        <p:grpSpPr>
          <a:xfrm>
            <a:off x="647564" y="3663764"/>
            <a:ext cx="1336417" cy="526164"/>
            <a:chOff x="384" y="2403917"/>
            <a:chExt cx="1336417" cy="526164"/>
          </a:xfrm>
        </p:grpSpPr>
        <p:sp>
          <p:nvSpPr>
            <p:cNvPr id="5" name="Rectangle 4">
              <a:extLst>
                <a:ext uri="{FF2B5EF4-FFF2-40B4-BE49-F238E27FC236}">
                  <a16:creationId xmlns:a16="http://schemas.microsoft.com/office/drawing/2014/main" id="{3A83C727-1EDC-E4BB-C615-8C94D7C09C77}"/>
                </a:ext>
              </a:extLst>
            </p:cNvPr>
            <p:cNvSpPr/>
            <p:nvPr/>
          </p:nvSpPr>
          <p:spPr>
            <a:xfrm>
              <a:off x="384" y="2403917"/>
              <a:ext cx="1336417" cy="526164"/>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TextBox 5">
              <a:extLst>
                <a:ext uri="{FF2B5EF4-FFF2-40B4-BE49-F238E27FC236}">
                  <a16:creationId xmlns:a16="http://schemas.microsoft.com/office/drawing/2014/main" id="{A7D522FB-BF72-EB95-3C99-9F98B173737D}"/>
                </a:ext>
              </a:extLst>
            </p:cNvPr>
            <p:cNvSpPr txBox="1"/>
            <p:nvPr/>
          </p:nvSpPr>
          <p:spPr>
            <a:xfrm>
              <a:off x="384" y="2403917"/>
              <a:ext cx="1336417" cy="5261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kern="1200" dirty="0"/>
                <a:t>Excel Sheet (Contract Data)</a:t>
              </a:r>
            </a:p>
          </p:txBody>
        </p:sp>
      </p:grpSp>
      <p:grpSp>
        <p:nvGrpSpPr>
          <p:cNvPr id="10" name="Group 9">
            <a:extLst>
              <a:ext uri="{FF2B5EF4-FFF2-40B4-BE49-F238E27FC236}">
                <a16:creationId xmlns:a16="http://schemas.microsoft.com/office/drawing/2014/main" id="{3D467489-9DFF-29B0-32C7-D5827376D415}"/>
              </a:ext>
            </a:extLst>
          </p:cNvPr>
          <p:cNvGrpSpPr/>
          <p:nvPr/>
        </p:nvGrpSpPr>
        <p:grpSpPr>
          <a:xfrm>
            <a:off x="2807804" y="3664328"/>
            <a:ext cx="1335600" cy="525600"/>
            <a:chOff x="3863" y="2333459"/>
            <a:chExt cx="1694334" cy="667081"/>
          </a:xfrm>
        </p:grpSpPr>
        <p:sp>
          <p:nvSpPr>
            <p:cNvPr id="11" name="Rectangle 10">
              <a:extLst>
                <a:ext uri="{FF2B5EF4-FFF2-40B4-BE49-F238E27FC236}">
                  <a16:creationId xmlns:a16="http://schemas.microsoft.com/office/drawing/2014/main" id="{7C82C256-10B9-2D7D-F7CC-4E9C72A0CB83}"/>
                </a:ext>
              </a:extLst>
            </p:cNvPr>
            <p:cNvSpPr/>
            <p:nvPr/>
          </p:nvSpPr>
          <p:spPr>
            <a:xfrm>
              <a:off x="3863" y="2333459"/>
              <a:ext cx="1694334" cy="667081"/>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TextBox 11">
              <a:extLst>
                <a:ext uri="{FF2B5EF4-FFF2-40B4-BE49-F238E27FC236}">
                  <a16:creationId xmlns:a16="http://schemas.microsoft.com/office/drawing/2014/main" id="{654FE7B2-2382-7201-1F8E-22B4FAA1E76A}"/>
                </a:ext>
              </a:extLst>
            </p:cNvPr>
            <p:cNvSpPr txBox="1"/>
            <p:nvPr/>
          </p:nvSpPr>
          <p:spPr>
            <a:xfrm>
              <a:off x="3863" y="2333459"/>
              <a:ext cx="1694334" cy="66708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IN" sz="1400" kern="1200" dirty="0"/>
                <a:t>Read Contract Data</a:t>
              </a:r>
            </a:p>
          </p:txBody>
        </p:sp>
      </p:grpSp>
      <p:grpSp>
        <p:nvGrpSpPr>
          <p:cNvPr id="13" name="Group 12">
            <a:extLst>
              <a:ext uri="{FF2B5EF4-FFF2-40B4-BE49-F238E27FC236}">
                <a16:creationId xmlns:a16="http://schemas.microsoft.com/office/drawing/2014/main" id="{EDCE9511-227D-144C-D0D7-747C3666C4D4}"/>
              </a:ext>
            </a:extLst>
          </p:cNvPr>
          <p:cNvGrpSpPr/>
          <p:nvPr/>
        </p:nvGrpSpPr>
        <p:grpSpPr>
          <a:xfrm>
            <a:off x="4966523" y="3664328"/>
            <a:ext cx="1335600" cy="525600"/>
            <a:chOff x="2874" y="2210725"/>
            <a:chExt cx="2317803" cy="912549"/>
          </a:xfrm>
        </p:grpSpPr>
        <p:sp>
          <p:nvSpPr>
            <p:cNvPr id="20" name="Rectangle 19">
              <a:extLst>
                <a:ext uri="{FF2B5EF4-FFF2-40B4-BE49-F238E27FC236}">
                  <a16:creationId xmlns:a16="http://schemas.microsoft.com/office/drawing/2014/main" id="{8F73503D-A90E-CB29-EDEE-C27B68FC3C5A}"/>
                </a:ext>
              </a:extLst>
            </p:cNvPr>
            <p:cNvSpPr/>
            <p:nvPr/>
          </p:nvSpPr>
          <p:spPr>
            <a:xfrm>
              <a:off x="2874" y="2210725"/>
              <a:ext cx="2317803" cy="912549"/>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TextBox 20">
              <a:extLst>
                <a:ext uri="{FF2B5EF4-FFF2-40B4-BE49-F238E27FC236}">
                  <a16:creationId xmlns:a16="http://schemas.microsoft.com/office/drawing/2014/main" id="{A1666058-78A9-6D57-5D50-8CF2DAE26031}"/>
                </a:ext>
              </a:extLst>
            </p:cNvPr>
            <p:cNvSpPr txBox="1"/>
            <p:nvPr/>
          </p:nvSpPr>
          <p:spPr>
            <a:xfrm>
              <a:off x="2874" y="2210725"/>
              <a:ext cx="2317803" cy="91254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IN" sz="1400" kern="1200" dirty="0"/>
                <a:t>Process and Store Data</a:t>
              </a:r>
            </a:p>
          </p:txBody>
        </p:sp>
      </p:grpSp>
      <p:grpSp>
        <p:nvGrpSpPr>
          <p:cNvPr id="14" name="Group 13">
            <a:extLst>
              <a:ext uri="{FF2B5EF4-FFF2-40B4-BE49-F238E27FC236}">
                <a16:creationId xmlns:a16="http://schemas.microsoft.com/office/drawing/2014/main" id="{FD54F2B0-B5C3-E73D-30A5-3CA298CC4677}"/>
              </a:ext>
            </a:extLst>
          </p:cNvPr>
          <p:cNvGrpSpPr/>
          <p:nvPr/>
        </p:nvGrpSpPr>
        <p:grpSpPr>
          <a:xfrm>
            <a:off x="4973327" y="4731664"/>
            <a:ext cx="1335600" cy="525600"/>
            <a:chOff x="3222598" y="2210725"/>
            <a:chExt cx="2317803" cy="912549"/>
          </a:xfrm>
        </p:grpSpPr>
        <p:sp>
          <p:nvSpPr>
            <p:cNvPr id="18" name="Rectangle 17">
              <a:extLst>
                <a:ext uri="{FF2B5EF4-FFF2-40B4-BE49-F238E27FC236}">
                  <a16:creationId xmlns:a16="http://schemas.microsoft.com/office/drawing/2014/main" id="{989CB211-C8C3-119E-632E-63359FECC8B0}"/>
                </a:ext>
              </a:extLst>
            </p:cNvPr>
            <p:cNvSpPr/>
            <p:nvPr/>
          </p:nvSpPr>
          <p:spPr>
            <a:xfrm>
              <a:off x="3222598" y="2210725"/>
              <a:ext cx="2317803" cy="912549"/>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TextBox 18">
              <a:extLst>
                <a:ext uri="{FF2B5EF4-FFF2-40B4-BE49-F238E27FC236}">
                  <a16:creationId xmlns:a16="http://schemas.microsoft.com/office/drawing/2014/main" id="{16E7BFED-3E25-1170-98E1-944EE5E32344}"/>
                </a:ext>
              </a:extLst>
            </p:cNvPr>
            <p:cNvSpPr txBox="1"/>
            <p:nvPr/>
          </p:nvSpPr>
          <p:spPr>
            <a:xfrm>
              <a:off x="3222598" y="2210725"/>
              <a:ext cx="2317803" cy="91254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IN" sz="1400" kern="1200" dirty="0"/>
                <a:t>Data Table</a:t>
              </a:r>
            </a:p>
          </p:txBody>
        </p:sp>
      </p:grpSp>
      <p:grpSp>
        <p:nvGrpSpPr>
          <p:cNvPr id="15" name="Group 14">
            <a:extLst>
              <a:ext uri="{FF2B5EF4-FFF2-40B4-BE49-F238E27FC236}">
                <a16:creationId xmlns:a16="http://schemas.microsoft.com/office/drawing/2014/main" id="{6D4D3C5B-FE0D-8708-7145-187DFA801F63}"/>
              </a:ext>
            </a:extLst>
          </p:cNvPr>
          <p:cNvGrpSpPr/>
          <p:nvPr/>
        </p:nvGrpSpPr>
        <p:grpSpPr>
          <a:xfrm>
            <a:off x="4973327" y="5697252"/>
            <a:ext cx="1335600" cy="525600"/>
            <a:chOff x="6442321" y="2210725"/>
            <a:chExt cx="2317803" cy="912549"/>
          </a:xfrm>
        </p:grpSpPr>
        <p:sp>
          <p:nvSpPr>
            <p:cNvPr id="16" name="Rectangle 15">
              <a:extLst>
                <a:ext uri="{FF2B5EF4-FFF2-40B4-BE49-F238E27FC236}">
                  <a16:creationId xmlns:a16="http://schemas.microsoft.com/office/drawing/2014/main" id="{D2BCA5A0-AC45-F54F-9B24-3A632F783A2F}"/>
                </a:ext>
              </a:extLst>
            </p:cNvPr>
            <p:cNvSpPr/>
            <p:nvPr/>
          </p:nvSpPr>
          <p:spPr>
            <a:xfrm>
              <a:off x="6442321" y="2210725"/>
              <a:ext cx="2317803" cy="912549"/>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7" name="TextBox 16">
              <a:extLst>
                <a:ext uri="{FF2B5EF4-FFF2-40B4-BE49-F238E27FC236}">
                  <a16:creationId xmlns:a16="http://schemas.microsoft.com/office/drawing/2014/main" id="{3B7DD14D-A3C3-C1C5-9D52-E4ACAD8B7D08}"/>
                </a:ext>
              </a:extLst>
            </p:cNvPr>
            <p:cNvSpPr txBox="1"/>
            <p:nvPr/>
          </p:nvSpPr>
          <p:spPr>
            <a:xfrm>
              <a:off x="6442321" y="2210725"/>
              <a:ext cx="2317803" cy="91254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IN" sz="1400" kern="1200" dirty="0"/>
                <a:t>Validate Contract Renewal</a:t>
              </a:r>
            </a:p>
          </p:txBody>
        </p:sp>
      </p:grpSp>
      <p:cxnSp>
        <p:nvCxnSpPr>
          <p:cNvPr id="22" name="Straight Arrow Connector 21">
            <a:extLst>
              <a:ext uri="{FF2B5EF4-FFF2-40B4-BE49-F238E27FC236}">
                <a16:creationId xmlns:a16="http://schemas.microsoft.com/office/drawing/2014/main" id="{14FDA1F0-1FB7-4A45-6677-4F3E29B269CB}"/>
              </a:ext>
            </a:extLst>
          </p:cNvPr>
          <p:cNvCxnSpPr>
            <a:cxnSpLocks/>
            <a:stCxn id="6" idx="3"/>
            <a:endCxn id="12" idx="1"/>
          </p:cNvCxnSpPr>
          <p:nvPr/>
        </p:nvCxnSpPr>
        <p:spPr>
          <a:xfrm>
            <a:off x="1983981" y="3926846"/>
            <a:ext cx="823823" cy="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D838554-FE22-DD50-DD8E-772CAA57FA8C}"/>
              </a:ext>
            </a:extLst>
          </p:cNvPr>
          <p:cNvCxnSpPr>
            <a:cxnSpLocks/>
            <a:stCxn id="11" idx="3"/>
            <a:endCxn id="21" idx="1"/>
          </p:cNvCxnSpPr>
          <p:nvPr/>
        </p:nvCxnSpPr>
        <p:spPr>
          <a:xfrm>
            <a:off x="4143404" y="3927128"/>
            <a:ext cx="8231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D857C05B-FA0D-E34D-9A84-B9AFB188C0D7}"/>
              </a:ext>
            </a:extLst>
          </p:cNvPr>
          <p:cNvCxnSpPr>
            <a:cxnSpLocks/>
            <a:stCxn id="21" idx="2"/>
            <a:endCxn id="19" idx="0"/>
          </p:cNvCxnSpPr>
          <p:nvPr/>
        </p:nvCxnSpPr>
        <p:spPr>
          <a:xfrm>
            <a:off x="5634323" y="4189928"/>
            <a:ext cx="6804" cy="5417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835CA1CF-8F64-7D69-3617-854D6B975B71}"/>
              </a:ext>
            </a:extLst>
          </p:cNvPr>
          <p:cNvCxnSpPr>
            <a:cxnSpLocks/>
            <a:stCxn id="19" idx="2"/>
            <a:endCxn id="17" idx="0"/>
          </p:cNvCxnSpPr>
          <p:nvPr/>
        </p:nvCxnSpPr>
        <p:spPr>
          <a:xfrm>
            <a:off x="5641127" y="5257264"/>
            <a:ext cx="0" cy="4399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784506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782F4-6894-6431-F1A5-410F06C7FF71}"/>
              </a:ext>
            </a:extLst>
          </p:cNvPr>
          <p:cNvSpPr>
            <a:spLocks noGrp="1"/>
          </p:cNvSpPr>
          <p:nvPr>
            <p:ph type="title"/>
          </p:nvPr>
        </p:nvSpPr>
        <p:spPr/>
        <p:txBody>
          <a:bodyPr/>
          <a:lstStyle/>
          <a:p>
            <a:r>
              <a:rPr lang="en-US" dirty="0">
                <a:cs typeface="Times New Roman" panose="02020603050405020304" pitchFamily="18" charset="0"/>
              </a:rPr>
              <a:t>Functional Description</a:t>
            </a:r>
            <a:endParaRPr lang="en-IN" dirty="0">
              <a:cs typeface="Times New Roman" panose="02020603050405020304" pitchFamily="18" charset="0"/>
            </a:endParaRPr>
          </a:p>
        </p:txBody>
      </p:sp>
      <p:sp>
        <p:nvSpPr>
          <p:cNvPr id="3" name="Content Placeholder 2">
            <a:extLst>
              <a:ext uri="{FF2B5EF4-FFF2-40B4-BE49-F238E27FC236}">
                <a16:creationId xmlns:a16="http://schemas.microsoft.com/office/drawing/2014/main" id="{A8B3448E-009C-4067-3552-95E1D668541F}"/>
              </a:ext>
            </a:extLst>
          </p:cNvPr>
          <p:cNvSpPr>
            <a:spLocks noGrp="1"/>
          </p:cNvSpPr>
          <p:nvPr>
            <p:ph idx="1"/>
          </p:nvPr>
        </p:nvSpPr>
        <p:spPr/>
        <p:txBody>
          <a:bodyPr/>
          <a:lstStyle/>
          <a:p>
            <a:r>
              <a:rPr lang="en-US" dirty="0">
                <a:latin typeface="+mn-lt"/>
              </a:rPr>
              <a:t>Module 2: Email Notification System</a:t>
            </a:r>
          </a:p>
          <a:p>
            <a:pPr lvl="1"/>
            <a:r>
              <a:rPr lang="en-US" dirty="0">
                <a:latin typeface="+mn-lt"/>
              </a:rPr>
              <a:t>This module sends reminder emails to stakeholders about upcoming contract renewals. The bot checks the current date against the expiration date and sends out reminders at predefined intervals (e.g., 30 days, 15 days, 1 day before expiration).</a:t>
            </a:r>
          </a:p>
          <a:p>
            <a:pPr marL="0" indent="0">
              <a:buNone/>
            </a:pPr>
            <a:endParaRPr lang="en-IN" dirty="0">
              <a:latin typeface="+mn-lt"/>
            </a:endParaRPr>
          </a:p>
        </p:txBody>
      </p:sp>
    </p:spTree>
    <p:extLst>
      <p:ext uri="{BB962C8B-B14F-4D97-AF65-F5344CB8AC3E}">
        <p14:creationId xmlns:p14="http://schemas.microsoft.com/office/powerpoint/2010/main" val="1895065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E3708-70EE-047E-B850-0BEF313D85B1}"/>
              </a:ext>
            </a:extLst>
          </p:cNvPr>
          <p:cNvSpPr>
            <a:spLocks noGrp="1"/>
          </p:cNvSpPr>
          <p:nvPr>
            <p:ph type="title"/>
          </p:nvPr>
        </p:nvSpPr>
        <p:spPr/>
        <p:txBody>
          <a:bodyPr>
            <a:normAutofit/>
          </a:bodyPr>
          <a:lstStyle/>
          <a:p>
            <a:r>
              <a:rPr lang="en-US" sz="2800" dirty="0">
                <a:latin typeface="+mn-lt"/>
                <a:cs typeface="Times New Roman" panose="02020603050405020304" pitchFamily="18" charset="0"/>
              </a:rPr>
              <a:t>DFD / Activity Diagram</a:t>
            </a:r>
            <a:endParaRPr lang="en-IN" sz="2800" dirty="0">
              <a:latin typeface="+mn-lt"/>
              <a:cs typeface="Times New Roman" panose="02020603050405020304" pitchFamily="18" charset="0"/>
            </a:endParaRPr>
          </a:p>
        </p:txBody>
      </p:sp>
      <p:graphicFrame>
        <p:nvGraphicFramePr>
          <p:cNvPr id="5" name="Content Placeholder 4">
            <a:extLst>
              <a:ext uri="{FF2B5EF4-FFF2-40B4-BE49-F238E27FC236}">
                <a16:creationId xmlns:a16="http://schemas.microsoft.com/office/drawing/2014/main" id="{AEEAA9FA-EA95-AF8A-58F4-CF4A15764D68}"/>
              </a:ext>
            </a:extLst>
          </p:cNvPr>
          <p:cNvGraphicFramePr>
            <a:graphicFrameLocks noGrp="1"/>
          </p:cNvGraphicFramePr>
          <p:nvPr>
            <p:ph idx="1"/>
            <p:extLst>
              <p:ext uri="{D42A27DB-BD31-4B8C-83A1-F6EECF244321}">
                <p14:modId xmlns:p14="http://schemas.microsoft.com/office/powerpoint/2010/main" val="1336404625"/>
              </p:ext>
            </p:extLst>
          </p:nvPr>
        </p:nvGraphicFramePr>
        <p:xfrm>
          <a:off x="190500" y="990600"/>
          <a:ext cx="87630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4" name="Group 53">
            <a:extLst>
              <a:ext uri="{FF2B5EF4-FFF2-40B4-BE49-F238E27FC236}">
                <a16:creationId xmlns:a16="http://schemas.microsoft.com/office/drawing/2014/main" id="{E575BDFF-5D5D-FA75-C97C-7B761752389F}"/>
              </a:ext>
            </a:extLst>
          </p:cNvPr>
          <p:cNvGrpSpPr/>
          <p:nvPr/>
        </p:nvGrpSpPr>
        <p:grpSpPr>
          <a:xfrm>
            <a:off x="1151620" y="1543444"/>
            <a:ext cx="6840760" cy="4228312"/>
            <a:chOff x="899592" y="2096288"/>
            <a:chExt cx="6840760" cy="4228312"/>
          </a:xfrm>
        </p:grpSpPr>
        <p:grpSp>
          <p:nvGrpSpPr>
            <p:cNvPr id="12" name="Group 11">
              <a:extLst>
                <a:ext uri="{FF2B5EF4-FFF2-40B4-BE49-F238E27FC236}">
                  <a16:creationId xmlns:a16="http://schemas.microsoft.com/office/drawing/2014/main" id="{4CBF5BA6-5BED-2929-56C8-0F93E4183CA9}"/>
                </a:ext>
              </a:extLst>
            </p:cNvPr>
            <p:cNvGrpSpPr/>
            <p:nvPr/>
          </p:nvGrpSpPr>
          <p:grpSpPr>
            <a:xfrm>
              <a:off x="899592" y="2096288"/>
              <a:ext cx="1336417" cy="526164"/>
              <a:chOff x="384" y="2403917"/>
              <a:chExt cx="1336417" cy="526164"/>
            </a:xfrm>
          </p:grpSpPr>
          <p:sp>
            <p:nvSpPr>
              <p:cNvPr id="13" name="Rectangle 12">
                <a:extLst>
                  <a:ext uri="{FF2B5EF4-FFF2-40B4-BE49-F238E27FC236}">
                    <a16:creationId xmlns:a16="http://schemas.microsoft.com/office/drawing/2014/main" id="{3C3F27E6-AF98-996A-4CEB-D7E0C3BB71E6}"/>
                  </a:ext>
                </a:extLst>
              </p:cNvPr>
              <p:cNvSpPr/>
              <p:nvPr/>
            </p:nvSpPr>
            <p:spPr>
              <a:xfrm>
                <a:off x="384" y="2403917"/>
                <a:ext cx="1336417" cy="526164"/>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TextBox 13">
                <a:extLst>
                  <a:ext uri="{FF2B5EF4-FFF2-40B4-BE49-F238E27FC236}">
                    <a16:creationId xmlns:a16="http://schemas.microsoft.com/office/drawing/2014/main" id="{BA4A8F8C-697B-D2A5-E075-1C5A4453369A}"/>
                  </a:ext>
                </a:extLst>
              </p:cNvPr>
              <p:cNvSpPr txBox="1"/>
              <p:nvPr/>
            </p:nvSpPr>
            <p:spPr>
              <a:xfrm>
                <a:off x="384" y="2403917"/>
                <a:ext cx="1336417" cy="5261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kern="1200" dirty="0"/>
                  <a:t>Excel Sheet (Contract Data)</a:t>
                </a:r>
              </a:p>
            </p:txBody>
          </p:sp>
        </p:grpSp>
        <p:grpSp>
          <p:nvGrpSpPr>
            <p:cNvPr id="15" name="Group 14">
              <a:extLst>
                <a:ext uri="{FF2B5EF4-FFF2-40B4-BE49-F238E27FC236}">
                  <a16:creationId xmlns:a16="http://schemas.microsoft.com/office/drawing/2014/main" id="{736056AC-A221-CB68-BDC5-DF3990974ADE}"/>
                </a:ext>
              </a:extLst>
            </p:cNvPr>
            <p:cNvGrpSpPr/>
            <p:nvPr/>
          </p:nvGrpSpPr>
          <p:grpSpPr>
            <a:xfrm>
              <a:off x="3059832" y="2096852"/>
              <a:ext cx="1335600" cy="525600"/>
              <a:chOff x="3863" y="2333459"/>
              <a:chExt cx="1694334" cy="667081"/>
            </a:xfrm>
          </p:grpSpPr>
          <p:sp>
            <p:nvSpPr>
              <p:cNvPr id="16" name="Rectangle 15">
                <a:extLst>
                  <a:ext uri="{FF2B5EF4-FFF2-40B4-BE49-F238E27FC236}">
                    <a16:creationId xmlns:a16="http://schemas.microsoft.com/office/drawing/2014/main" id="{9D00D783-4B72-F05B-AB2B-753D704E4F57}"/>
                  </a:ext>
                </a:extLst>
              </p:cNvPr>
              <p:cNvSpPr/>
              <p:nvPr/>
            </p:nvSpPr>
            <p:spPr>
              <a:xfrm>
                <a:off x="3863" y="2333459"/>
                <a:ext cx="1694334" cy="667081"/>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7" name="TextBox 16">
                <a:extLst>
                  <a:ext uri="{FF2B5EF4-FFF2-40B4-BE49-F238E27FC236}">
                    <a16:creationId xmlns:a16="http://schemas.microsoft.com/office/drawing/2014/main" id="{5AFED2E1-C3E2-320A-6EEA-2247397F842D}"/>
                  </a:ext>
                </a:extLst>
              </p:cNvPr>
              <p:cNvSpPr txBox="1"/>
              <p:nvPr/>
            </p:nvSpPr>
            <p:spPr>
              <a:xfrm>
                <a:off x="3863" y="2333459"/>
                <a:ext cx="1694334" cy="66708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IN" sz="1400" kern="1200" dirty="0"/>
                  <a:t>Read Contract Data</a:t>
                </a:r>
              </a:p>
            </p:txBody>
          </p:sp>
        </p:grpSp>
        <p:grpSp>
          <p:nvGrpSpPr>
            <p:cNvPr id="18" name="Group 17">
              <a:extLst>
                <a:ext uri="{FF2B5EF4-FFF2-40B4-BE49-F238E27FC236}">
                  <a16:creationId xmlns:a16="http://schemas.microsoft.com/office/drawing/2014/main" id="{3E87ECE9-611A-4536-E387-F981D84D7534}"/>
                </a:ext>
              </a:extLst>
            </p:cNvPr>
            <p:cNvGrpSpPr/>
            <p:nvPr/>
          </p:nvGrpSpPr>
          <p:grpSpPr>
            <a:xfrm>
              <a:off x="5218551" y="2096852"/>
              <a:ext cx="1335600" cy="525600"/>
              <a:chOff x="2874" y="2210725"/>
              <a:chExt cx="2317803" cy="912549"/>
            </a:xfrm>
          </p:grpSpPr>
          <p:sp>
            <p:nvSpPr>
              <p:cNvPr id="19" name="Rectangle 18">
                <a:extLst>
                  <a:ext uri="{FF2B5EF4-FFF2-40B4-BE49-F238E27FC236}">
                    <a16:creationId xmlns:a16="http://schemas.microsoft.com/office/drawing/2014/main" id="{C0109B32-70DA-8510-AA08-342BFF6EC2CA}"/>
                  </a:ext>
                </a:extLst>
              </p:cNvPr>
              <p:cNvSpPr/>
              <p:nvPr/>
            </p:nvSpPr>
            <p:spPr>
              <a:xfrm>
                <a:off x="2874" y="2210725"/>
                <a:ext cx="2317803" cy="912549"/>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0" name="TextBox 19">
                <a:extLst>
                  <a:ext uri="{FF2B5EF4-FFF2-40B4-BE49-F238E27FC236}">
                    <a16:creationId xmlns:a16="http://schemas.microsoft.com/office/drawing/2014/main" id="{63ACD2C9-AD01-8D71-ADE4-D85A10E1E7CF}"/>
                  </a:ext>
                </a:extLst>
              </p:cNvPr>
              <p:cNvSpPr txBox="1"/>
              <p:nvPr/>
            </p:nvSpPr>
            <p:spPr>
              <a:xfrm>
                <a:off x="2874" y="2210725"/>
                <a:ext cx="2317803" cy="91254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IN" sz="1400" kern="1200" dirty="0"/>
                  <a:t>Process and Store Data</a:t>
                </a:r>
              </a:p>
            </p:txBody>
          </p:sp>
        </p:grpSp>
        <p:grpSp>
          <p:nvGrpSpPr>
            <p:cNvPr id="21" name="Group 20">
              <a:extLst>
                <a:ext uri="{FF2B5EF4-FFF2-40B4-BE49-F238E27FC236}">
                  <a16:creationId xmlns:a16="http://schemas.microsoft.com/office/drawing/2014/main" id="{55374487-A01B-A607-681D-8FAA8850E46C}"/>
                </a:ext>
              </a:extLst>
            </p:cNvPr>
            <p:cNvGrpSpPr/>
            <p:nvPr/>
          </p:nvGrpSpPr>
          <p:grpSpPr>
            <a:xfrm>
              <a:off x="5225355" y="3164188"/>
              <a:ext cx="1335600" cy="525600"/>
              <a:chOff x="3222598" y="2210725"/>
              <a:chExt cx="2317803" cy="912549"/>
            </a:xfrm>
          </p:grpSpPr>
          <p:sp>
            <p:nvSpPr>
              <p:cNvPr id="22" name="Rectangle 21">
                <a:extLst>
                  <a:ext uri="{FF2B5EF4-FFF2-40B4-BE49-F238E27FC236}">
                    <a16:creationId xmlns:a16="http://schemas.microsoft.com/office/drawing/2014/main" id="{C4CDD2BD-F4F9-EB6E-69C8-F8912A9BF383}"/>
                  </a:ext>
                </a:extLst>
              </p:cNvPr>
              <p:cNvSpPr/>
              <p:nvPr/>
            </p:nvSpPr>
            <p:spPr>
              <a:xfrm>
                <a:off x="3222598" y="2210725"/>
                <a:ext cx="2317803" cy="912549"/>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3" name="TextBox 22">
                <a:extLst>
                  <a:ext uri="{FF2B5EF4-FFF2-40B4-BE49-F238E27FC236}">
                    <a16:creationId xmlns:a16="http://schemas.microsoft.com/office/drawing/2014/main" id="{1D580173-859B-610A-241A-77A0EDC745EF}"/>
                  </a:ext>
                </a:extLst>
              </p:cNvPr>
              <p:cNvSpPr txBox="1"/>
              <p:nvPr/>
            </p:nvSpPr>
            <p:spPr>
              <a:xfrm>
                <a:off x="3222598" y="2210725"/>
                <a:ext cx="2317803" cy="91254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IN" sz="1400" kern="1200" dirty="0"/>
                  <a:t>Data Table</a:t>
                </a:r>
              </a:p>
            </p:txBody>
          </p:sp>
        </p:grpSp>
        <p:grpSp>
          <p:nvGrpSpPr>
            <p:cNvPr id="24" name="Group 23">
              <a:extLst>
                <a:ext uri="{FF2B5EF4-FFF2-40B4-BE49-F238E27FC236}">
                  <a16:creationId xmlns:a16="http://schemas.microsoft.com/office/drawing/2014/main" id="{993C73F4-CBA0-B39E-90F8-C61E62E35458}"/>
                </a:ext>
              </a:extLst>
            </p:cNvPr>
            <p:cNvGrpSpPr/>
            <p:nvPr/>
          </p:nvGrpSpPr>
          <p:grpSpPr>
            <a:xfrm>
              <a:off x="5252264" y="5799000"/>
              <a:ext cx="1335600" cy="525600"/>
              <a:chOff x="6442321" y="2210725"/>
              <a:chExt cx="2317803" cy="912549"/>
            </a:xfrm>
          </p:grpSpPr>
          <p:sp>
            <p:nvSpPr>
              <p:cNvPr id="25" name="Rectangle 24">
                <a:extLst>
                  <a:ext uri="{FF2B5EF4-FFF2-40B4-BE49-F238E27FC236}">
                    <a16:creationId xmlns:a16="http://schemas.microsoft.com/office/drawing/2014/main" id="{4E44714E-2B10-F836-D170-28EC389E962F}"/>
                  </a:ext>
                </a:extLst>
              </p:cNvPr>
              <p:cNvSpPr/>
              <p:nvPr/>
            </p:nvSpPr>
            <p:spPr>
              <a:xfrm>
                <a:off x="6442321" y="2210725"/>
                <a:ext cx="2317803" cy="912549"/>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6" name="TextBox 25">
                <a:extLst>
                  <a:ext uri="{FF2B5EF4-FFF2-40B4-BE49-F238E27FC236}">
                    <a16:creationId xmlns:a16="http://schemas.microsoft.com/office/drawing/2014/main" id="{765BF063-DE9E-D958-830E-27CB6BD24DA7}"/>
                  </a:ext>
                </a:extLst>
              </p:cNvPr>
              <p:cNvSpPr txBox="1"/>
              <p:nvPr/>
            </p:nvSpPr>
            <p:spPr>
              <a:xfrm>
                <a:off x="6442321" y="2210725"/>
                <a:ext cx="2317803" cy="91254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IN" sz="1400" kern="1200" dirty="0" err="1"/>
                  <a:t>Stackholder</a:t>
                </a:r>
                <a:endParaRPr lang="en-IN" sz="1400" kern="1200" dirty="0"/>
              </a:p>
              <a:p>
                <a:pPr marL="0" lvl="0" indent="0" algn="ctr" defTabSz="1111250">
                  <a:lnSpc>
                    <a:spcPct val="90000"/>
                  </a:lnSpc>
                  <a:spcBef>
                    <a:spcPct val="0"/>
                  </a:spcBef>
                  <a:spcAft>
                    <a:spcPct val="35000"/>
                  </a:spcAft>
                  <a:buNone/>
                </a:pPr>
                <a:r>
                  <a:rPr lang="en-IN" sz="1400" dirty="0"/>
                  <a:t>(Email Recipient)</a:t>
                </a:r>
                <a:endParaRPr lang="en-IN" sz="1400" kern="1200" dirty="0"/>
              </a:p>
            </p:txBody>
          </p:sp>
        </p:grpSp>
        <p:cxnSp>
          <p:nvCxnSpPr>
            <p:cNvPr id="27" name="Straight Arrow Connector 26">
              <a:extLst>
                <a:ext uri="{FF2B5EF4-FFF2-40B4-BE49-F238E27FC236}">
                  <a16:creationId xmlns:a16="http://schemas.microsoft.com/office/drawing/2014/main" id="{CD144709-F897-0835-5680-14ED95EA758F}"/>
                </a:ext>
              </a:extLst>
            </p:cNvPr>
            <p:cNvCxnSpPr>
              <a:cxnSpLocks/>
              <a:stCxn id="14" idx="3"/>
              <a:endCxn id="17" idx="1"/>
            </p:cNvCxnSpPr>
            <p:nvPr/>
          </p:nvCxnSpPr>
          <p:spPr>
            <a:xfrm>
              <a:off x="2236009" y="2359370"/>
              <a:ext cx="823823" cy="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89B1265-67EB-163F-81AF-779A6F4B727C}"/>
                </a:ext>
              </a:extLst>
            </p:cNvPr>
            <p:cNvCxnSpPr>
              <a:cxnSpLocks/>
              <a:stCxn id="16" idx="3"/>
              <a:endCxn id="20" idx="1"/>
            </p:cNvCxnSpPr>
            <p:nvPr/>
          </p:nvCxnSpPr>
          <p:spPr>
            <a:xfrm>
              <a:off x="4395432" y="2359652"/>
              <a:ext cx="8231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0A4FDC5-D0DF-E752-08C8-ED3DC4354FEB}"/>
                </a:ext>
              </a:extLst>
            </p:cNvPr>
            <p:cNvCxnSpPr>
              <a:cxnSpLocks/>
              <a:stCxn id="20" idx="2"/>
              <a:endCxn id="23" idx="0"/>
            </p:cNvCxnSpPr>
            <p:nvPr/>
          </p:nvCxnSpPr>
          <p:spPr>
            <a:xfrm>
              <a:off x="5886351" y="2622452"/>
              <a:ext cx="6804" cy="5417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DAADBF2-6AD9-35B8-138D-ACC9FFD6364F}"/>
                </a:ext>
              </a:extLst>
            </p:cNvPr>
            <p:cNvCxnSpPr>
              <a:cxnSpLocks/>
              <a:stCxn id="23" idx="2"/>
              <a:endCxn id="34" idx="0"/>
            </p:cNvCxnSpPr>
            <p:nvPr/>
          </p:nvCxnSpPr>
          <p:spPr>
            <a:xfrm flipH="1">
              <a:off x="5886351" y="3689788"/>
              <a:ext cx="6804" cy="5417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2" name="Group 31">
              <a:extLst>
                <a:ext uri="{FF2B5EF4-FFF2-40B4-BE49-F238E27FC236}">
                  <a16:creationId xmlns:a16="http://schemas.microsoft.com/office/drawing/2014/main" id="{45FA1492-F3F0-9235-D1F5-0AE88CBFFA64}"/>
                </a:ext>
              </a:extLst>
            </p:cNvPr>
            <p:cNvGrpSpPr/>
            <p:nvPr/>
          </p:nvGrpSpPr>
          <p:grpSpPr>
            <a:xfrm>
              <a:off x="5218551" y="4231524"/>
              <a:ext cx="1335600" cy="525600"/>
              <a:chOff x="3222598" y="2210725"/>
              <a:chExt cx="2317803" cy="912549"/>
            </a:xfrm>
          </p:grpSpPr>
          <p:sp>
            <p:nvSpPr>
              <p:cNvPr id="33" name="Rectangle 32">
                <a:extLst>
                  <a:ext uri="{FF2B5EF4-FFF2-40B4-BE49-F238E27FC236}">
                    <a16:creationId xmlns:a16="http://schemas.microsoft.com/office/drawing/2014/main" id="{BC3D352A-D253-71C3-4DEE-798E050C3124}"/>
                  </a:ext>
                </a:extLst>
              </p:cNvPr>
              <p:cNvSpPr/>
              <p:nvPr/>
            </p:nvSpPr>
            <p:spPr>
              <a:xfrm>
                <a:off x="3222598" y="2210725"/>
                <a:ext cx="2317803" cy="912549"/>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4" name="TextBox 33">
                <a:extLst>
                  <a:ext uri="{FF2B5EF4-FFF2-40B4-BE49-F238E27FC236}">
                    <a16:creationId xmlns:a16="http://schemas.microsoft.com/office/drawing/2014/main" id="{096483F4-DAC2-523F-DE00-851282A63434}"/>
                  </a:ext>
                </a:extLst>
              </p:cNvPr>
              <p:cNvSpPr txBox="1"/>
              <p:nvPr/>
            </p:nvSpPr>
            <p:spPr>
              <a:xfrm>
                <a:off x="3222598" y="2210725"/>
                <a:ext cx="2317803" cy="91254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IN" sz="1400" kern="1200" dirty="0"/>
                  <a:t>Check Contract</a:t>
                </a:r>
              </a:p>
              <a:p>
                <a:pPr marL="0" lvl="0" indent="0" algn="ctr" defTabSz="1111250">
                  <a:lnSpc>
                    <a:spcPct val="90000"/>
                  </a:lnSpc>
                  <a:spcBef>
                    <a:spcPct val="0"/>
                  </a:spcBef>
                  <a:spcAft>
                    <a:spcPct val="35000"/>
                  </a:spcAft>
                  <a:buNone/>
                </a:pPr>
                <a:r>
                  <a:rPr lang="en-IN" sz="1400" dirty="0"/>
                  <a:t>Expiration Date</a:t>
                </a:r>
                <a:endParaRPr lang="en-IN" sz="1400" kern="1200" dirty="0"/>
              </a:p>
            </p:txBody>
          </p:sp>
        </p:grpSp>
        <p:grpSp>
          <p:nvGrpSpPr>
            <p:cNvPr id="36" name="Group 35">
              <a:extLst>
                <a:ext uri="{FF2B5EF4-FFF2-40B4-BE49-F238E27FC236}">
                  <a16:creationId xmlns:a16="http://schemas.microsoft.com/office/drawing/2014/main" id="{FA89D3D1-C7CE-896E-8D55-478643898CD3}"/>
                </a:ext>
              </a:extLst>
            </p:cNvPr>
            <p:cNvGrpSpPr/>
            <p:nvPr/>
          </p:nvGrpSpPr>
          <p:grpSpPr>
            <a:xfrm>
              <a:off x="4139191" y="5036060"/>
              <a:ext cx="1335600" cy="525600"/>
              <a:chOff x="6442321" y="2210725"/>
              <a:chExt cx="2317803" cy="912549"/>
            </a:xfrm>
          </p:grpSpPr>
          <p:sp>
            <p:nvSpPr>
              <p:cNvPr id="37" name="Rectangle 36">
                <a:extLst>
                  <a:ext uri="{FF2B5EF4-FFF2-40B4-BE49-F238E27FC236}">
                    <a16:creationId xmlns:a16="http://schemas.microsoft.com/office/drawing/2014/main" id="{BE3FBB4D-2032-2595-B482-8D20C599671B}"/>
                  </a:ext>
                </a:extLst>
              </p:cNvPr>
              <p:cNvSpPr/>
              <p:nvPr/>
            </p:nvSpPr>
            <p:spPr>
              <a:xfrm>
                <a:off x="6442321" y="2210725"/>
                <a:ext cx="2317803" cy="912549"/>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8" name="TextBox 37">
                <a:extLst>
                  <a:ext uri="{FF2B5EF4-FFF2-40B4-BE49-F238E27FC236}">
                    <a16:creationId xmlns:a16="http://schemas.microsoft.com/office/drawing/2014/main" id="{0023600D-2328-5D9D-D322-36E1A5BB1311}"/>
                  </a:ext>
                </a:extLst>
              </p:cNvPr>
              <p:cNvSpPr txBox="1"/>
              <p:nvPr/>
            </p:nvSpPr>
            <p:spPr>
              <a:xfrm>
                <a:off x="6442321" y="2210725"/>
                <a:ext cx="2317803" cy="91254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IN" sz="1400" kern="1200" dirty="0"/>
                  <a:t>Send Mail </a:t>
                </a:r>
                <a:r>
                  <a:rPr lang="en-IN" sz="1400" dirty="0"/>
                  <a:t>Reminder</a:t>
                </a:r>
                <a:endParaRPr lang="en-IN" sz="1400" kern="1200" dirty="0"/>
              </a:p>
            </p:txBody>
          </p:sp>
        </p:grpSp>
        <p:grpSp>
          <p:nvGrpSpPr>
            <p:cNvPr id="39" name="Group 38">
              <a:extLst>
                <a:ext uri="{FF2B5EF4-FFF2-40B4-BE49-F238E27FC236}">
                  <a16:creationId xmlns:a16="http://schemas.microsoft.com/office/drawing/2014/main" id="{43168083-6956-B781-FD17-09479F4081C4}"/>
                </a:ext>
              </a:extLst>
            </p:cNvPr>
            <p:cNvGrpSpPr/>
            <p:nvPr/>
          </p:nvGrpSpPr>
          <p:grpSpPr>
            <a:xfrm>
              <a:off x="6404752" y="5036060"/>
              <a:ext cx="1335600" cy="525600"/>
              <a:chOff x="6442321" y="2210725"/>
              <a:chExt cx="2317803" cy="912549"/>
            </a:xfrm>
          </p:grpSpPr>
          <p:sp>
            <p:nvSpPr>
              <p:cNvPr id="40" name="Rectangle 39">
                <a:extLst>
                  <a:ext uri="{FF2B5EF4-FFF2-40B4-BE49-F238E27FC236}">
                    <a16:creationId xmlns:a16="http://schemas.microsoft.com/office/drawing/2014/main" id="{1053821F-62B6-9BA2-1AF6-5886C170F65A}"/>
                  </a:ext>
                </a:extLst>
              </p:cNvPr>
              <p:cNvSpPr/>
              <p:nvPr/>
            </p:nvSpPr>
            <p:spPr>
              <a:xfrm>
                <a:off x="6442321" y="2210725"/>
                <a:ext cx="2317803" cy="912549"/>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1" name="TextBox 40">
                <a:extLst>
                  <a:ext uri="{FF2B5EF4-FFF2-40B4-BE49-F238E27FC236}">
                    <a16:creationId xmlns:a16="http://schemas.microsoft.com/office/drawing/2014/main" id="{9551291A-DC34-E1AA-B756-9666FFC7AF75}"/>
                  </a:ext>
                </a:extLst>
              </p:cNvPr>
              <p:cNvSpPr txBox="1"/>
              <p:nvPr/>
            </p:nvSpPr>
            <p:spPr>
              <a:xfrm>
                <a:off x="6442321" y="2210725"/>
                <a:ext cx="2317803" cy="91254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IN" sz="1400" kern="1200" dirty="0"/>
                  <a:t>Update Reminder Status in Excel</a:t>
                </a:r>
              </a:p>
            </p:txBody>
          </p:sp>
        </p:grpSp>
        <p:cxnSp>
          <p:nvCxnSpPr>
            <p:cNvPr id="44" name="Connector: Elbow 43">
              <a:extLst>
                <a:ext uri="{FF2B5EF4-FFF2-40B4-BE49-F238E27FC236}">
                  <a16:creationId xmlns:a16="http://schemas.microsoft.com/office/drawing/2014/main" id="{34690F5C-7542-7FEE-0F1B-9F2F9BF271B3}"/>
                </a:ext>
              </a:extLst>
            </p:cNvPr>
            <p:cNvCxnSpPr>
              <a:endCxn id="41" idx="0"/>
            </p:cNvCxnSpPr>
            <p:nvPr/>
          </p:nvCxnSpPr>
          <p:spPr>
            <a:xfrm rot="16200000" flipH="1">
              <a:off x="6522196" y="4559992"/>
              <a:ext cx="541736" cy="410400"/>
            </a:xfrm>
            <a:prstGeom prst="bentConnector3">
              <a:avLst>
                <a:gd name="adj1" fmla="val 123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onnector: Elbow 46">
              <a:extLst>
                <a:ext uri="{FF2B5EF4-FFF2-40B4-BE49-F238E27FC236}">
                  <a16:creationId xmlns:a16="http://schemas.microsoft.com/office/drawing/2014/main" id="{F734490D-268D-3746-E6B2-79B326FF8CFB}"/>
                </a:ext>
              </a:extLst>
            </p:cNvPr>
            <p:cNvCxnSpPr>
              <a:stCxn id="34" idx="1"/>
              <a:endCxn id="38" idx="0"/>
            </p:cNvCxnSpPr>
            <p:nvPr/>
          </p:nvCxnSpPr>
          <p:spPr>
            <a:xfrm rot="10800000" flipV="1">
              <a:off x="4806991" y="4492460"/>
              <a:ext cx="411560" cy="5436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B3AEF2C8-0570-AFC9-79BE-8249F499FD40}"/>
                </a:ext>
              </a:extLst>
            </p:cNvPr>
            <p:cNvCxnSpPr>
              <a:stCxn id="38" idx="2"/>
              <a:endCxn id="26" idx="1"/>
            </p:cNvCxnSpPr>
            <p:nvPr/>
          </p:nvCxnSpPr>
          <p:spPr>
            <a:xfrm rot="16200000" flipH="1">
              <a:off x="4779557" y="5589093"/>
              <a:ext cx="500140" cy="44527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1D52A9BE-DC04-36F7-D60C-5B0779BD5C1E}"/>
                </a:ext>
              </a:extLst>
            </p:cNvPr>
            <p:cNvCxnSpPr>
              <a:cxnSpLocks/>
              <a:stCxn id="40" idx="2"/>
              <a:endCxn id="26" idx="3"/>
            </p:cNvCxnSpPr>
            <p:nvPr/>
          </p:nvCxnSpPr>
          <p:spPr>
            <a:xfrm rot="5400000">
              <a:off x="6580138" y="5569386"/>
              <a:ext cx="500140" cy="48468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25720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Table Design</a:t>
            </a:r>
            <a:endParaRPr lang="en-IN" dirty="0">
              <a:latin typeface="+mj-lt"/>
            </a:endParaRPr>
          </a:p>
        </p:txBody>
      </p:sp>
      <p:sp>
        <p:nvSpPr>
          <p:cNvPr id="3" name="Content Placeholder 2"/>
          <p:cNvSpPr>
            <a:spLocks noGrp="1"/>
          </p:cNvSpPr>
          <p:nvPr>
            <p:ph idx="1"/>
          </p:nvPr>
        </p:nvSpPr>
        <p:spPr/>
        <p:txBody>
          <a:bodyPr/>
          <a:lstStyle/>
          <a:p>
            <a:r>
              <a:rPr lang="en-US" b="1" dirty="0"/>
              <a:t>ERD</a:t>
            </a:r>
          </a:p>
        </p:txBody>
      </p:sp>
      <p:pic>
        <p:nvPicPr>
          <p:cNvPr id="5" name="Picture 4">
            <a:extLst>
              <a:ext uri="{FF2B5EF4-FFF2-40B4-BE49-F238E27FC236}">
                <a16:creationId xmlns:a16="http://schemas.microsoft.com/office/drawing/2014/main" id="{4C099E3E-4D2D-9934-520E-60591F6F1E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09962" y="1843087"/>
            <a:ext cx="2124075" cy="3629025"/>
          </a:xfrm>
          <a:prstGeom prst="rect">
            <a:avLst/>
          </a:prstGeom>
        </p:spPr>
      </p:pic>
    </p:spTree>
    <p:custDataLst>
      <p:tags r:id="rId1"/>
    </p:custDataLst>
    <p:extLst>
      <p:ext uri="{BB962C8B-B14F-4D97-AF65-F5344CB8AC3E}">
        <p14:creationId xmlns:p14="http://schemas.microsoft.com/office/powerpoint/2010/main" val="1639169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cs typeface="Times New Roman" panose="02020603050405020304" pitchFamily="18" charset="0"/>
              </a:rPr>
              <a:t>Process Design</a:t>
            </a:r>
            <a:endParaRPr lang="en-IN" dirty="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b="1" dirty="0">
                <a:latin typeface="+mn-lt"/>
              </a:rPr>
              <a:t>Main Process - Contract Data Retrieval:</a:t>
            </a:r>
          </a:p>
          <a:p>
            <a:r>
              <a:rPr lang="en-US" dirty="0">
                <a:latin typeface="+mn-lt"/>
              </a:rPr>
              <a:t>The bot retrieves contract data from an Excel file, including contract ID, name, expiration date, and renewal frequency.</a:t>
            </a:r>
          </a:p>
          <a:p>
            <a:pPr marL="0" indent="0">
              <a:buNone/>
            </a:pPr>
            <a:r>
              <a:rPr lang="en-US" b="1" dirty="0">
                <a:latin typeface="+mn-lt"/>
              </a:rPr>
              <a:t>Expiration Check &amp; Email Reminder:</a:t>
            </a:r>
          </a:p>
          <a:p>
            <a:r>
              <a:rPr lang="en-US" dirty="0">
                <a:latin typeface="+mn-lt"/>
              </a:rPr>
              <a:t>It calculates the days left before expiration and sends reminder emails at appropriate intervals (e.g., 30, 15, 1 day before expiration).</a:t>
            </a:r>
          </a:p>
          <a:p>
            <a:pPr marL="0" indent="0">
              <a:buNone/>
            </a:pPr>
            <a:r>
              <a:rPr lang="en-US" b="1" dirty="0">
                <a:latin typeface="+mn-lt"/>
              </a:rPr>
              <a:t>Status Update:</a:t>
            </a:r>
          </a:p>
          <a:p>
            <a:r>
              <a:rPr lang="en-US" dirty="0">
                <a:latin typeface="+mn-lt"/>
              </a:rPr>
              <a:t>The bot updates the Excel sheet with the status of email reminders sent.</a:t>
            </a:r>
          </a:p>
        </p:txBody>
      </p:sp>
    </p:spTree>
    <p:custDataLst>
      <p:tags r:id="rId1"/>
    </p:custDataLst>
    <p:extLst>
      <p:ext uri="{BB962C8B-B14F-4D97-AF65-F5344CB8AC3E}">
        <p14:creationId xmlns:p14="http://schemas.microsoft.com/office/powerpoint/2010/main" val="3023427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6120D-E793-ACC7-2310-53CB4F9600B2}"/>
              </a:ext>
            </a:extLst>
          </p:cNvPr>
          <p:cNvSpPr>
            <a:spLocks noGrp="1"/>
          </p:cNvSpPr>
          <p:nvPr>
            <p:ph type="title"/>
          </p:nvPr>
        </p:nvSpPr>
        <p:spPr/>
        <p:txBody>
          <a:bodyPr/>
          <a:lstStyle/>
          <a:p>
            <a:r>
              <a:rPr lang="en-US" dirty="0">
                <a:cs typeface="Times New Roman" panose="02020603050405020304" pitchFamily="18" charset="0"/>
              </a:rPr>
              <a:t>Process Design</a:t>
            </a:r>
            <a:endParaRPr lang="en-IN" dirty="0">
              <a:cs typeface="Times New Roman" panose="02020603050405020304" pitchFamily="18" charset="0"/>
            </a:endParaRPr>
          </a:p>
        </p:txBody>
      </p:sp>
      <p:sp>
        <p:nvSpPr>
          <p:cNvPr id="3" name="Content Placeholder 2">
            <a:extLst>
              <a:ext uri="{FF2B5EF4-FFF2-40B4-BE49-F238E27FC236}">
                <a16:creationId xmlns:a16="http://schemas.microsoft.com/office/drawing/2014/main" id="{8E9CB7B2-B092-6406-F23A-663557763221}"/>
              </a:ext>
            </a:extLst>
          </p:cNvPr>
          <p:cNvSpPr>
            <a:spLocks noGrp="1"/>
          </p:cNvSpPr>
          <p:nvPr>
            <p:ph idx="1"/>
          </p:nvPr>
        </p:nvSpPr>
        <p:spPr/>
        <p:txBody>
          <a:bodyPr/>
          <a:lstStyle/>
          <a:p>
            <a:pPr marL="0" indent="0">
              <a:buNone/>
            </a:pPr>
            <a:r>
              <a:rPr lang="en-US" b="1" dirty="0">
                <a:latin typeface="+mn-lt"/>
              </a:rPr>
              <a:t>Sub Process - Email Notification:</a:t>
            </a:r>
          </a:p>
          <a:p>
            <a:r>
              <a:rPr lang="en-US" dirty="0">
                <a:latin typeface="+mn-lt"/>
              </a:rPr>
              <a:t>A sub-process responsible for generating and sending email reminders based on calculated days remaining before contract expiration.</a:t>
            </a:r>
          </a:p>
          <a:p>
            <a:pPr marL="0" indent="0">
              <a:buNone/>
            </a:pPr>
            <a:r>
              <a:rPr lang="en-US" b="1" dirty="0">
                <a:latin typeface="+mn-lt"/>
              </a:rPr>
              <a:t>Excel Data Update:</a:t>
            </a:r>
          </a:p>
          <a:p>
            <a:r>
              <a:rPr lang="en-US" dirty="0">
                <a:latin typeface="+mn-lt"/>
              </a:rPr>
              <a:t>Another sub-process to update the contract status in the Excel file after sending emails.</a:t>
            </a:r>
            <a:endParaRPr lang="en-IN" dirty="0">
              <a:latin typeface="+mn-lt"/>
            </a:endParaRPr>
          </a:p>
        </p:txBody>
      </p:sp>
    </p:spTree>
    <p:extLst>
      <p:ext uri="{BB962C8B-B14F-4D97-AF65-F5344CB8AC3E}">
        <p14:creationId xmlns:p14="http://schemas.microsoft.com/office/powerpoint/2010/main" val="4187026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Implementation</a:t>
            </a:r>
            <a:endParaRPr lang="en-IN" dirty="0">
              <a:latin typeface="+mj-lt"/>
            </a:endParaRPr>
          </a:p>
        </p:txBody>
      </p:sp>
      <p:sp>
        <p:nvSpPr>
          <p:cNvPr id="3" name="Content Placeholder 2"/>
          <p:cNvSpPr>
            <a:spLocks noGrp="1"/>
          </p:cNvSpPr>
          <p:nvPr>
            <p:ph idx="1"/>
          </p:nvPr>
        </p:nvSpPr>
        <p:spPr/>
        <p:txBody>
          <a:bodyPr/>
          <a:lstStyle/>
          <a:p>
            <a:r>
              <a:rPr lang="en-US" dirty="0"/>
              <a:t>Implementation of Module 1: Contract Data Retrieval</a:t>
            </a:r>
          </a:p>
          <a:p>
            <a:pPr lvl="1"/>
            <a:r>
              <a:rPr lang="en-US" dirty="0"/>
              <a:t>Retrieves contract data from an Excel sheet using UiPath Excel activities, storing it in a </a:t>
            </a:r>
            <a:r>
              <a:rPr lang="en-US" dirty="0" err="1"/>
              <a:t>DataTable</a:t>
            </a:r>
            <a:r>
              <a:rPr lang="en-US" dirty="0"/>
              <a:t> for further processing.</a:t>
            </a:r>
          </a:p>
          <a:p>
            <a:endParaRPr lang="en-US" dirty="0"/>
          </a:p>
          <a:p>
            <a:endParaRPr lang="en-US" dirty="0"/>
          </a:p>
        </p:txBody>
      </p:sp>
      <p:pic>
        <p:nvPicPr>
          <p:cNvPr id="5" name="Picture 4">
            <a:extLst>
              <a:ext uri="{FF2B5EF4-FFF2-40B4-BE49-F238E27FC236}">
                <a16:creationId xmlns:a16="http://schemas.microsoft.com/office/drawing/2014/main" id="{BE9E1BBB-2F0D-24C7-0E08-E92F6A62D6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0367" y="2564904"/>
            <a:ext cx="6743265" cy="2388471"/>
          </a:xfrm>
          <a:prstGeom prst="rect">
            <a:avLst/>
          </a:prstGeom>
        </p:spPr>
      </p:pic>
    </p:spTree>
    <p:custDataLst>
      <p:tags r:id="rId1"/>
    </p:custDataLst>
    <p:extLst>
      <p:ext uri="{BB962C8B-B14F-4D97-AF65-F5344CB8AC3E}">
        <p14:creationId xmlns:p14="http://schemas.microsoft.com/office/powerpoint/2010/main" val="17694729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E9EAD-4FBB-AE9A-0B58-F8A54AE3D8C3}"/>
              </a:ext>
            </a:extLst>
          </p:cNvPr>
          <p:cNvSpPr>
            <a:spLocks noGrp="1"/>
          </p:cNvSpPr>
          <p:nvPr>
            <p:ph type="title"/>
          </p:nvPr>
        </p:nvSpPr>
        <p:spPr/>
        <p:txBody>
          <a:bodyPr/>
          <a:lstStyle/>
          <a:p>
            <a:r>
              <a:rPr lang="en-US" dirty="0"/>
              <a:t>Implementation</a:t>
            </a:r>
            <a:endParaRPr lang="en-IN" dirty="0"/>
          </a:p>
        </p:txBody>
      </p:sp>
      <p:sp>
        <p:nvSpPr>
          <p:cNvPr id="3" name="Content Placeholder 2">
            <a:extLst>
              <a:ext uri="{FF2B5EF4-FFF2-40B4-BE49-F238E27FC236}">
                <a16:creationId xmlns:a16="http://schemas.microsoft.com/office/drawing/2014/main" id="{89644FD1-225B-BF3C-4CE0-453B9BE20304}"/>
              </a:ext>
            </a:extLst>
          </p:cNvPr>
          <p:cNvSpPr>
            <a:spLocks noGrp="1"/>
          </p:cNvSpPr>
          <p:nvPr>
            <p:ph idx="1"/>
          </p:nvPr>
        </p:nvSpPr>
        <p:spPr/>
        <p:txBody>
          <a:bodyPr/>
          <a:lstStyle/>
          <a:p>
            <a:r>
              <a:rPr lang="en-US" dirty="0"/>
              <a:t>Implementation of Module 2: Email Reminder Logic</a:t>
            </a:r>
          </a:p>
          <a:p>
            <a:pPr lvl="1"/>
            <a:r>
              <a:rPr lang="en-US" dirty="0"/>
              <a:t>Sends email reminders based on expiration dates. The bot calculates the days left and triggers email reminders at defined intervals.</a:t>
            </a:r>
          </a:p>
          <a:p>
            <a:pPr marL="0" indent="0">
              <a:buNone/>
            </a:pPr>
            <a:endParaRPr lang="en-IN" dirty="0"/>
          </a:p>
        </p:txBody>
      </p:sp>
      <p:pic>
        <p:nvPicPr>
          <p:cNvPr id="7" name="Picture 6">
            <a:extLst>
              <a:ext uri="{FF2B5EF4-FFF2-40B4-BE49-F238E27FC236}">
                <a16:creationId xmlns:a16="http://schemas.microsoft.com/office/drawing/2014/main" id="{AFE78F4E-0FF2-8052-C88C-E7823FE208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0944" y="2816932"/>
            <a:ext cx="5302111" cy="2390400"/>
          </a:xfrm>
          <a:prstGeom prst="rect">
            <a:avLst/>
          </a:prstGeom>
        </p:spPr>
      </p:pic>
    </p:spTree>
    <p:extLst>
      <p:ext uri="{BB962C8B-B14F-4D97-AF65-F5344CB8AC3E}">
        <p14:creationId xmlns:p14="http://schemas.microsoft.com/office/powerpoint/2010/main" val="548151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Testing</a:t>
            </a:r>
            <a:endParaRPr lang="en-IN" dirty="0">
              <a:latin typeface="+mj-lt"/>
            </a:endParaRPr>
          </a:p>
        </p:txBody>
      </p:sp>
      <p:sp>
        <p:nvSpPr>
          <p:cNvPr id="3" name="Content Placeholder 2"/>
          <p:cNvSpPr>
            <a:spLocks noGrp="1"/>
          </p:cNvSpPr>
          <p:nvPr>
            <p:ph idx="1"/>
          </p:nvPr>
        </p:nvSpPr>
        <p:spPr/>
        <p:txBody>
          <a:bodyPr/>
          <a:lstStyle/>
          <a:p>
            <a:r>
              <a:rPr lang="en-US" b="1" dirty="0">
                <a:latin typeface="+mn-lt"/>
              </a:rPr>
              <a:t>Unit Testing:</a:t>
            </a:r>
          </a:p>
          <a:p>
            <a:pPr marL="0" indent="0">
              <a:buNone/>
            </a:pPr>
            <a:r>
              <a:rPr lang="en-US" dirty="0">
                <a:latin typeface="+mn-lt"/>
              </a:rPr>
              <a:t>Ensured individual modules like Excel data retrieval, email triggers, and reminders work as expected.</a:t>
            </a:r>
          </a:p>
          <a:p>
            <a:r>
              <a:rPr lang="en-US" b="1" dirty="0">
                <a:latin typeface="+mn-lt"/>
              </a:rPr>
              <a:t>Integration Testing:</a:t>
            </a:r>
          </a:p>
          <a:p>
            <a:pPr marL="0" indent="0">
              <a:buNone/>
            </a:pPr>
            <a:r>
              <a:rPr lang="en-US" dirty="0">
                <a:latin typeface="+mn-lt"/>
              </a:rPr>
              <a:t>Verified the entire process flow, from reading contract data to sending email reminders and updating the </a:t>
            </a:r>
            <a:r>
              <a:rPr lang="en-US" dirty="0" err="1">
                <a:latin typeface="+mn-lt"/>
              </a:rPr>
              <a:t>status.Screen</a:t>
            </a:r>
            <a:r>
              <a:rPr lang="en-US" dirty="0">
                <a:latin typeface="+mn-lt"/>
              </a:rPr>
              <a:t> shots</a:t>
            </a:r>
          </a:p>
          <a:p>
            <a:pPr marL="0" indent="0">
              <a:buNone/>
            </a:pPr>
            <a:endParaRPr lang="en-US" dirty="0">
              <a:latin typeface="+mn-lt"/>
            </a:endParaRPr>
          </a:p>
        </p:txBody>
      </p:sp>
    </p:spTree>
    <p:custDataLst>
      <p:tags r:id="rId1"/>
    </p:custDataLst>
    <p:extLst>
      <p:ext uri="{BB962C8B-B14F-4D97-AF65-F5344CB8AC3E}">
        <p14:creationId xmlns:p14="http://schemas.microsoft.com/office/powerpoint/2010/main" val="19213275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F968A-C0DC-BA23-D5AE-DD10803832E8}"/>
              </a:ext>
            </a:extLst>
          </p:cNvPr>
          <p:cNvSpPr>
            <a:spLocks noGrp="1"/>
          </p:cNvSpPr>
          <p:nvPr>
            <p:ph type="title"/>
          </p:nvPr>
        </p:nvSpPr>
        <p:spPr/>
        <p:txBody>
          <a:bodyPr/>
          <a:lstStyle/>
          <a:p>
            <a:r>
              <a:rPr lang="en-US" dirty="0"/>
              <a:t>Testing</a:t>
            </a:r>
            <a:endParaRPr lang="en-IN" dirty="0"/>
          </a:p>
        </p:txBody>
      </p:sp>
      <p:pic>
        <p:nvPicPr>
          <p:cNvPr id="5" name="Content Placeholder 4">
            <a:extLst>
              <a:ext uri="{FF2B5EF4-FFF2-40B4-BE49-F238E27FC236}">
                <a16:creationId xmlns:a16="http://schemas.microsoft.com/office/drawing/2014/main" id="{2965B996-535E-B117-6416-87B5323EAE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6750" y="1484784"/>
            <a:ext cx="7810500" cy="3324225"/>
          </a:xfrm>
        </p:spPr>
      </p:pic>
    </p:spTree>
    <p:extLst>
      <p:ext uri="{BB962C8B-B14F-4D97-AF65-F5344CB8AC3E}">
        <p14:creationId xmlns:p14="http://schemas.microsoft.com/office/powerpoint/2010/main" val="1793050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Abstract</a:t>
            </a:r>
            <a:endParaRPr lang="en-IN" dirty="0">
              <a:latin typeface="+mj-lt"/>
            </a:endParaRPr>
          </a:p>
        </p:txBody>
      </p:sp>
      <p:sp>
        <p:nvSpPr>
          <p:cNvPr id="3" name="Content Placeholder 2"/>
          <p:cNvSpPr>
            <a:spLocks noGrp="1"/>
          </p:cNvSpPr>
          <p:nvPr>
            <p:ph idx="1"/>
          </p:nvPr>
        </p:nvSpPr>
        <p:spPr/>
        <p:txBody>
          <a:bodyPr>
            <a:normAutofit/>
          </a:bodyPr>
          <a:lstStyle/>
          <a:p>
            <a:pPr algn="just"/>
            <a:r>
              <a:rPr lang="en-US" sz="2000" dirty="0">
                <a:effectLst/>
                <a:latin typeface="+mn-lt"/>
                <a:ea typeface="Calibri" panose="020F0502020204030204" pitchFamily="34" charset="0"/>
              </a:rPr>
              <a:t>Contract management is a critical process for organizations to ensure the continuity of essential services and partnerships. However, manually tracking contract expiration dates and renewal schedules can be error-prone and time-consuming. To address this challenge, the Contract Renewal Reminder Bot was developed using UiPath Studio's Robotic Process Automation (RPA) capabilities. This bot automates the process of sending timely renewal reminders by reading contract details from an Excel file, calculating the remaining days until expiration, and scheduling multiple reminder emails at predefined intervals. It also updates the status of sent emails within the Excel sheet for transparency and traceability. The system eliminates manual intervention, reduces the risk of missed renewals, and enhances operational efficiency. Integrated with UiPath Orchestrator for daily execution, the bot ensures consistent performance and adaptability. This project showcases the effective use of RPA in contract management, streamlining repetitive administrative tasks.</a:t>
            </a:r>
            <a:endParaRPr lang="en-US" sz="2800" dirty="0">
              <a:latin typeface="+mn-lt"/>
            </a:endParaRPr>
          </a:p>
        </p:txBody>
      </p:sp>
    </p:spTree>
    <p:custDataLst>
      <p:tags r:id="rId1"/>
    </p:custDataLst>
    <p:extLst>
      <p:ext uri="{BB962C8B-B14F-4D97-AF65-F5344CB8AC3E}">
        <p14:creationId xmlns:p14="http://schemas.microsoft.com/office/powerpoint/2010/main" val="2540407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Conclusions</a:t>
            </a:r>
            <a:endParaRPr lang="en-IN" dirty="0">
              <a:latin typeface="+mj-lt"/>
            </a:endParaRPr>
          </a:p>
        </p:txBody>
      </p:sp>
      <p:sp>
        <p:nvSpPr>
          <p:cNvPr id="3" name="Content Placeholder 2"/>
          <p:cNvSpPr>
            <a:spLocks noGrp="1"/>
          </p:cNvSpPr>
          <p:nvPr>
            <p:ph idx="1"/>
          </p:nvPr>
        </p:nvSpPr>
        <p:spPr/>
        <p:txBody>
          <a:bodyPr>
            <a:normAutofit fontScale="92500" lnSpcReduction="20000"/>
          </a:bodyPr>
          <a:lstStyle/>
          <a:p>
            <a:pPr marL="0" indent="0">
              <a:buNone/>
            </a:pPr>
            <a:r>
              <a:rPr lang="en-US" b="1" dirty="0"/>
              <a:t>Automation Success:</a:t>
            </a:r>
          </a:p>
          <a:p>
            <a:r>
              <a:rPr lang="en-US" dirty="0"/>
              <a:t>Successfully automated the contract renewal reminder process, ensuring timely notifications for stakeholders.</a:t>
            </a:r>
          </a:p>
          <a:p>
            <a:endParaRPr lang="en-US" dirty="0"/>
          </a:p>
          <a:p>
            <a:pPr marL="0" indent="0">
              <a:buNone/>
            </a:pPr>
            <a:r>
              <a:rPr lang="en-US" b="1" dirty="0"/>
              <a:t>Efficiency:</a:t>
            </a:r>
          </a:p>
          <a:p>
            <a:r>
              <a:rPr lang="en-US" dirty="0"/>
              <a:t>Reduced manual effort in tracking contract renewals, improving accuracy and saving time.</a:t>
            </a:r>
          </a:p>
          <a:p>
            <a:endParaRPr lang="en-US" dirty="0"/>
          </a:p>
          <a:p>
            <a:pPr marL="0" indent="0">
              <a:buNone/>
            </a:pPr>
            <a:r>
              <a:rPr lang="en-US" b="1" dirty="0"/>
              <a:t>Scalability</a:t>
            </a:r>
            <a:r>
              <a:rPr lang="en-US" dirty="0"/>
              <a:t>:</a:t>
            </a:r>
          </a:p>
          <a:p>
            <a:r>
              <a:rPr lang="en-US" dirty="0"/>
              <a:t>The solution is scalable and can handle large volumes of contract data with minimal adjustments.</a:t>
            </a:r>
          </a:p>
          <a:p>
            <a:endParaRPr lang="en-US" dirty="0"/>
          </a:p>
          <a:p>
            <a:pPr marL="0" indent="0">
              <a:buNone/>
            </a:pPr>
            <a:r>
              <a:rPr lang="en-US" b="1" dirty="0"/>
              <a:t>Future Enhancements:</a:t>
            </a:r>
          </a:p>
          <a:p>
            <a:r>
              <a:rPr lang="en-US" dirty="0"/>
              <a:t>The system can be enhanced with more complex reminders, integration</a:t>
            </a:r>
          </a:p>
        </p:txBody>
      </p:sp>
    </p:spTree>
    <p:custDataLst>
      <p:tags r:id="rId1"/>
    </p:custDataLst>
    <p:extLst>
      <p:ext uri="{BB962C8B-B14F-4D97-AF65-F5344CB8AC3E}">
        <p14:creationId xmlns:p14="http://schemas.microsoft.com/office/powerpoint/2010/main" val="7153749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Future Enhancement</a:t>
            </a:r>
            <a:endParaRPr lang="en-IN" dirty="0">
              <a:latin typeface="+mj-lt"/>
            </a:endParaRPr>
          </a:p>
        </p:txBody>
      </p:sp>
      <p:sp>
        <p:nvSpPr>
          <p:cNvPr id="3" name="Content Placeholder 2"/>
          <p:cNvSpPr>
            <a:spLocks noGrp="1"/>
          </p:cNvSpPr>
          <p:nvPr>
            <p:ph idx="1"/>
          </p:nvPr>
        </p:nvSpPr>
        <p:spPr/>
        <p:txBody>
          <a:bodyPr>
            <a:normAutofit fontScale="92500" lnSpcReduction="20000"/>
          </a:bodyPr>
          <a:lstStyle/>
          <a:p>
            <a:pPr marL="0" indent="0">
              <a:buNone/>
            </a:pPr>
            <a:r>
              <a:rPr lang="en-US" b="1" dirty="0"/>
              <a:t>Integration with CRM Systems:</a:t>
            </a:r>
          </a:p>
          <a:p>
            <a:r>
              <a:rPr lang="en-US" dirty="0"/>
              <a:t>Seamless integration with customer relationship management tools for better contract tracking.</a:t>
            </a:r>
          </a:p>
          <a:p>
            <a:endParaRPr lang="en-US" dirty="0"/>
          </a:p>
          <a:p>
            <a:pPr marL="0" indent="0">
              <a:buNone/>
            </a:pPr>
            <a:r>
              <a:rPr lang="en-US" b="1" dirty="0"/>
              <a:t>Advanced Analytics:</a:t>
            </a:r>
          </a:p>
          <a:p>
            <a:r>
              <a:rPr lang="en-US" dirty="0"/>
              <a:t>Implement data analytics for contract trends, renewal patterns, and stakeholder engagement.</a:t>
            </a:r>
          </a:p>
          <a:p>
            <a:endParaRPr lang="en-US" dirty="0"/>
          </a:p>
          <a:p>
            <a:pPr marL="0" indent="0">
              <a:buNone/>
            </a:pPr>
            <a:r>
              <a:rPr lang="en-US" b="1" dirty="0"/>
              <a:t>Multi-Channel Reminders:</a:t>
            </a:r>
          </a:p>
          <a:p>
            <a:r>
              <a:rPr lang="en-US" dirty="0"/>
              <a:t>Expand reminders to include SMS and mobile app notifications.</a:t>
            </a:r>
          </a:p>
          <a:p>
            <a:endParaRPr lang="en-US" dirty="0"/>
          </a:p>
          <a:p>
            <a:pPr marL="0" indent="0">
              <a:buNone/>
            </a:pPr>
            <a:r>
              <a:rPr lang="en-US" b="1" dirty="0"/>
              <a:t>AI for Renewal Prediction:</a:t>
            </a:r>
          </a:p>
          <a:p>
            <a:r>
              <a:rPr lang="en-US" dirty="0"/>
              <a:t>Use machine learning to predict renewal chances based on historical data.</a:t>
            </a:r>
          </a:p>
        </p:txBody>
      </p:sp>
    </p:spTree>
    <p:custDataLst>
      <p:tags r:id="rId1"/>
    </p:custDataLst>
    <p:extLst>
      <p:ext uri="{BB962C8B-B14F-4D97-AF65-F5344CB8AC3E}">
        <p14:creationId xmlns:p14="http://schemas.microsoft.com/office/powerpoint/2010/main" val="21108532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cs typeface="Times New Roman" panose="02020603050405020304" pitchFamily="18" charset="0"/>
              </a:rPr>
              <a:t>IEEE Paper</a:t>
            </a:r>
            <a:endParaRPr lang="en-IN" dirty="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b="1" dirty="0">
                <a:latin typeface="+mn-lt"/>
              </a:rPr>
              <a:t>Title</a:t>
            </a:r>
          </a:p>
          <a:p>
            <a:r>
              <a:rPr lang="en-US" dirty="0">
                <a:latin typeface="+mn-lt"/>
              </a:rPr>
              <a:t>"Automated Contract Renewal Notification System Using Robotic Process Automation"</a:t>
            </a:r>
          </a:p>
          <a:p>
            <a:pPr marL="0" indent="0">
              <a:buNone/>
            </a:pPr>
            <a:r>
              <a:rPr lang="en-US" b="1" dirty="0">
                <a:latin typeface="+mn-lt"/>
              </a:rPr>
              <a:t>Authors</a:t>
            </a:r>
          </a:p>
          <a:p>
            <a:r>
              <a:rPr lang="en-US" dirty="0">
                <a:latin typeface="+mn-lt"/>
              </a:rPr>
              <a:t>John Doe</a:t>
            </a:r>
          </a:p>
          <a:p>
            <a:r>
              <a:rPr lang="en-US" dirty="0">
                <a:latin typeface="+mn-lt"/>
              </a:rPr>
              <a:t>Jane Smith</a:t>
            </a:r>
          </a:p>
          <a:p>
            <a:r>
              <a:rPr lang="en-US" dirty="0">
                <a:latin typeface="+mn-lt"/>
              </a:rPr>
              <a:t>Robert Brown</a:t>
            </a:r>
          </a:p>
        </p:txBody>
      </p:sp>
    </p:spTree>
    <p:custDataLst>
      <p:tags r:id="rId1"/>
    </p:custDataLst>
    <p:extLst>
      <p:ext uri="{BB962C8B-B14F-4D97-AF65-F5344CB8AC3E}">
        <p14:creationId xmlns:p14="http://schemas.microsoft.com/office/powerpoint/2010/main" val="32772628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cs typeface="Times New Roman" panose="02020603050405020304" pitchFamily="18" charset="0"/>
              </a:rPr>
              <a:t>References</a:t>
            </a:r>
            <a:endParaRPr lang="en-IN" dirty="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b="1" dirty="0">
                <a:latin typeface="+mn-lt"/>
              </a:rPr>
              <a:t>Journals</a:t>
            </a:r>
          </a:p>
          <a:p>
            <a:r>
              <a:rPr lang="en-US" dirty="0">
                <a:latin typeface="+mn-lt"/>
              </a:rPr>
              <a:t>Johnston, P., &amp; Davis, R. (2018). "Exploring the Role of Robotic Process Automation in Business Operations." International Journal of Business Automation, 15(4), 210-220.</a:t>
            </a:r>
          </a:p>
          <a:p>
            <a:r>
              <a:rPr lang="en-US" dirty="0">
                <a:latin typeface="+mn-lt"/>
              </a:rPr>
              <a:t>Sullivan, A., &amp; White, G. (2020). "RPA: Transforming Business Efficiency." Journal of Digital Transformation, 22(1), 45-56.</a:t>
            </a:r>
          </a:p>
          <a:p>
            <a:r>
              <a:rPr lang="en-US" dirty="0">
                <a:latin typeface="+mn-lt"/>
              </a:rPr>
              <a:t>Miller, T. (2019). "The Impact of Automation on Contract Management." Automation in Legal Tech Journal, 8(3), 112-125.</a:t>
            </a:r>
          </a:p>
          <a:p>
            <a:r>
              <a:rPr lang="en-US" dirty="0">
                <a:latin typeface="+mn-lt"/>
              </a:rPr>
              <a:t>Williams, K., &amp; Turner, M. (2021). "Intelligent Automation in Contract Lifecycle Management." International Journal of Legal Technology, 10(2), 78-90.</a:t>
            </a:r>
          </a:p>
        </p:txBody>
      </p:sp>
    </p:spTree>
    <p:custDataLst>
      <p:tags r:id="rId1"/>
    </p:custDataLst>
    <p:extLst>
      <p:ext uri="{BB962C8B-B14F-4D97-AF65-F5344CB8AC3E}">
        <p14:creationId xmlns:p14="http://schemas.microsoft.com/office/powerpoint/2010/main" val="19304747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32822" y="2321005"/>
            <a:ext cx="4078361" cy="1569660"/>
          </a:xfrm>
          <a:prstGeom prst="rect">
            <a:avLst/>
          </a:prstGeom>
          <a:noFill/>
        </p:spPr>
        <p:txBody>
          <a:bodyPr wrap="none" lIns="91440" tIns="45720" rIns="91440" bIns="45720">
            <a:spAutoFit/>
          </a:bodyPr>
          <a:lstStyle/>
          <a:p>
            <a:pPr algn="ctr"/>
            <a:r>
              <a:rPr lang="en-US" sz="9600" dirty="0">
                <a:ln w="0"/>
                <a:effectLst>
                  <a:outerShdw blurRad="38100" dist="19050" dir="2700000" algn="tl" rotWithShape="0">
                    <a:schemeClr val="dk1">
                      <a:alpha val="40000"/>
                    </a:schemeClr>
                  </a:outerShdw>
                </a:effectLst>
              </a:rPr>
              <a:t>Queries</a:t>
            </a:r>
          </a:p>
        </p:txBody>
      </p:sp>
    </p:spTree>
    <p:extLst>
      <p:ext uri="{BB962C8B-B14F-4D97-AF65-F5344CB8AC3E}">
        <p14:creationId xmlns:p14="http://schemas.microsoft.com/office/powerpoint/2010/main" val="21918022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27460" y="2321005"/>
            <a:ext cx="7689093" cy="1569660"/>
          </a:xfrm>
          <a:prstGeom prst="rect">
            <a:avLst/>
          </a:prstGeom>
          <a:noFill/>
        </p:spPr>
        <p:txBody>
          <a:bodyPr wrap="none" lIns="91440" tIns="45720" rIns="91440" bIns="45720">
            <a:spAutoFit/>
          </a:bodyPr>
          <a:lstStyle/>
          <a:p>
            <a:pPr algn="ctr"/>
            <a:r>
              <a:rPr lang="en-US" sz="9600" dirty="0">
                <a:ln w="0"/>
                <a:effectLst>
                  <a:outerShdw blurRad="38100" dist="19050" dir="2700000" algn="tl" rotWithShape="0">
                    <a:schemeClr val="dk1">
                      <a:alpha val="40000"/>
                    </a:schemeClr>
                  </a:outerShdw>
                </a:effectLst>
              </a:rPr>
              <a:t>Demonstration</a:t>
            </a:r>
          </a:p>
        </p:txBody>
      </p:sp>
    </p:spTree>
    <p:extLst>
      <p:ext uri="{BB962C8B-B14F-4D97-AF65-F5344CB8AC3E}">
        <p14:creationId xmlns:p14="http://schemas.microsoft.com/office/powerpoint/2010/main" val="26063687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44234" y="2321005"/>
            <a:ext cx="5455532" cy="1569660"/>
          </a:xfrm>
          <a:prstGeom prst="rect">
            <a:avLst/>
          </a:prstGeom>
          <a:noFill/>
        </p:spPr>
        <p:txBody>
          <a:bodyPr wrap="none" lIns="91440" tIns="45720" rIns="91440" bIns="45720">
            <a:spAutoFit/>
          </a:bodyPr>
          <a:lstStyle/>
          <a:p>
            <a:pPr algn="ctr"/>
            <a:r>
              <a:rPr lang="en-US" sz="9600" dirty="0">
                <a:ln w="0"/>
                <a:effectLst>
                  <a:outerShdw blurRad="38100" dist="19050" dir="2700000" algn="tl" rotWithShape="0">
                    <a:schemeClr val="dk1">
                      <a:alpha val="40000"/>
                    </a:schemeClr>
                  </a:outerShdw>
                </a:effectLst>
              </a:rPr>
              <a:t>Thank You</a:t>
            </a:r>
          </a:p>
        </p:txBody>
      </p:sp>
    </p:spTree>
    <p:extLst>
      <p:ext uri="{BB962C8B-B14F-4D97-AF65-F5344CB8AC3E}">
        <p14:creationId xmlns:p14="http://schemas.microsoft.com/office/powerpoint/2010/main" val="2074857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Need for the Proposed System</a:t>
            </a:r>
            <a:endParaRPr lang="en-IN" dirty="0">
              <a:latin typeface="+mj-lt"/>
            </a:endParaRPr>
          </a:p>
        </p:txBody>
      </p:sp>
      <p:sp>
        <p:nvSpPr>
          <p:cNvPr id="3" name="Content Placeholder 2"/>
          <p:cNvSpPr>
            <a:spLocks noGrp="1"/>
          </p:cNvSpPr>
          <p:nvPr>
            <p:ph idx="1"/>
          </p:nvPr>
        </p:nvSpPr>
        <p:spPr/>
        <p:txBody>
          <a:bodyPr/>
          <a:lstStyle/>
          <a:p>
            <a:pPr algn="just"/>
            <a:r>
              <a:rPr lang="en-US" dirty="0">
                <a:latin typeface="+mn-lt"/>
              </a:rPr>
              <a:t>Timely Renewal: Prevents contract expiration by ensuring all stakeholders are notified well in advance.</a:t>
            </a:r>
          </a:p>
          <a:p>
            <a:pPr algn="just"/>
            <a:r>
              <a:rPr lang="en-US" dirty="0">
                <a:latin typeface="+mn-lt"/>
              </a:rPr>
              <a:t>Risk Mitigation: Reduces risks associated with missed deadlines, such as service disruptions, penalties, or loss of critical resources.</a:t>
            </a:r>
          </a:p>
          <a:p>
            <a:pPr algn="just"/>
            <a:r>
              <a:rPr lang="en-US" dirty="0">
                <a:latin typeface="+mn-lt"/>
              </a:rPr>
              <a:t>Manual Effort Reduction: Automates repetitive tasks of tracking contract deadlines and sending reminders, saving valuable time.</a:t>
            </a:r>
          </a:p>
          <a:p>
            <a:pPr algn="just"/>
            <a:r>
              <a:rPr lang="en-US" dirty="0">
                <a:latin typeface="+mn-lt"/>
              </a:rPr>
              <a:t>Data Centralization: Organizes all contract-related data in one system for easy management and retrieval.</a:t>
            </a:r>
          </a:p>
          <a:p>
            <a:pPr algn="just"/>
            <a:r>
              <a:rPr lang="en-US" dirty="0">
                <a:latin typeface="+mn-lt"/>
              </a:rPr>
              <a:t>Scalability: Manages a growing number of contracts efficiently, ensuring the system adapts to future needs.</a:t>
            </a:r>
          </a:p>
        </p:txBody>
      </p:sp>
    </p:spTree>
    <p:custDataLst>
      <p:tags r:id="rId1"/>
    </p:custDataLst>
    <p:extLst>
      <p:ext uri="{BB962C8B-B14F-4D97-AF65-F5344CB8AC3E}">
        <p14:creationId xmlns:p14="http://schemas.microsoft.com/office/powerpoint/2010/main" val="3548485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Advantages of the Proposed System</a:t>
            </a:r>
            <a:endParaRPr lang="en-IN" dirty="0">
              <a:latin typeface="+mj-lt"/>
            </a:endParaRPr>
          </a:p>
        </p:txBody>
      </p:sp>
      <p:sp>
        <p:nvSpPr>
          <p:cNvPr id="3" name="Content Placeholder 2"/>
          <p:cNvSpPr>
            <a:spLocks noGrp="1"/>
          </p:cNvSpPr>
          <p:nvPr>
            <p:ph idx="1"/>
          </p:nvPr>
        </p:nvSpPr>
        <p:spPr/>
        <p:txBody>
          <a:bodyPr/>
          <a:lstStyle/>
          <a:p>
            <a:pPr algn="just"/>
            <a:r>
              <a:rPr lang="en-US" dirty="0">
                <a:latin typeface="+mn-lt"/>
              </a:rPr>
              <a:t>Automation: Eliminates manual intervention, saving time and effort.</a:t>
            </a:r>
          </a:p>
          <a:p>
            <a:pPr algn="just"/>
            <a:r>
              <a:rPr lang="en-US" dirty="0">
                <a:latin typeface="+mn-lt"/>
              </a:rPr>
              <a:t>Accuracy: Minimizes errors in sending reminders and updating statuses.</a:t>
            </a:r>
          </a:p>
          <a:p>
            <a:pPr algn="just"/>
            <a:r>
              <a:rPr lang="en-US" dirty="0">
                <a:latin typeface="+mn-lt"/>
              </a:rPr>
              <a:t>Scalability: Handles a large number of contracts effortlessly.</a:t>
            </a:r>
          </a:p>
          <a:p>
            <a:pPr algn="just"/>
            <a:r>
              <a:rPr lang="en-US" dirty="0">
                <a:latin typeface="+mn-lt"/>
              </a:rPr>
              <a:t>Real-Time Monitoring: Tracks email status and ensures stakeholders are informed promptly.</a:t>
            </a:r>
          </a:p>
          <a:p>
            <a:pPr algn="just"/>
            <a:r>
              <a:rPr lang="en-US" dirty="0">
                <a:latin typeface="+mn-lt"/>
              </a:rPr>
              <a:t>Cloud Integration: Allows daily automated execution and ensures reliability.</a:t>
            </a:r>
          </a:p>
          <a:p>
            <a:pPr algn="just"/>
            <a:r>
              <a:rPr lang="en-US" dirty="0">
                <a:latin typeface="+mn-lt"/>
              </a:rPr>
              <a:t>Cost Efficiency: Reduces dependency on manual processes, lowering operational costs.</a:t>
            </a:r>
          </a:p>
        </p:txBody>
      </p:sp>
    </p:spTree>
    <p:custDataLst>
      <p:tags r:id="rId1"/>
    </p:custDataLst>
    <p:extLst>
      <p:ext uri="{BB962C8B-B14F-4D97-AF65-F5344CB8AC3E}">
        <p14:creationId xmlns:p14="http://schemas.microsoft.com/office/powerpoint/2010/main" val="1332307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Literature Survey</a:t>
            </a:r>
            <a:endParaRPr lang="en-IN" dirty="0">
              <a:latin typeface="+mj-lt"/>
            </a:endParaRPr>
          </a:p>
        </p:txBody>
      </p:sp>
      <p:sp>
        <p:nvSpPr>
          <p:cNvPr id="3" name="Content Placeholder 2"/>
          <p:cNvSpPr>
            <a:spLocks noGrp="1"/>
          </p:cNvSpPr>
          <p:nvPr>
            <p:ph idx="1"/>
          </p:nvPr>
        </p:nvSpPr>
        <p:spPr/>
        <p:txBody>
          <a:bodyPr/>
          <a:lstStyle/>
          <a:p>
            <a:pPr marL="0" indent="0" algn="just">
              <a:buNone/>
            </a:pPr>
            <a:r>
              <a:rPr lang="en-US" dirty="0">
                <a:latin typeface="+mn-lt"/>
              </a:rPr>
              <a:t>Paper 1: "Automated Contract Management Systems: A Case Study“</a:t>
            </a:r>
          </a:p>
          <a:p>
            <a:pPr algn="just"/>
            <a:endParaRPr lang="en-US" sz="1800" dirty="0">
              <a:latin typeface="+mn-lt"/>
            </a:endParaRPr>
          </a:p>
          <a:p>
            <a:pPr marL="0" indent="0" algn="just">
              <a:buNone/>
            </a:pPr>
            <a:r>
              <a:rPr lang="en-US" b="1" dirty="0">
                <a:latin typeface="+mn-lt"/>
              </a:rPr>
              <a:t>Advantages:</a:t>
            </a:r>
          </a:p>
          <a:p>
            <a:pPr algn="just"/>
            <a:r>
              <a:rPr lang="en-US" dirty="0">
                <a:latin typeface="+mn-lt"/>
              </a:rPr>
              <a:t>Streamlines contract tracking and renewal processes.</a:t>
            </a:r>
          </a:p>
          <a:p>
            <a:pPr algn="just"/>
            <a:r>
              <a:rPr lang="en-US" dirty="0">
                <a:latin typeface="+mn-lt"/>
              </a:rPr>
              <a:t>Reduces manual errors and ensures timely notifications.</a:t>
            </a:r>
          </a:p>
          <a:p>
            <a:pPr algn="just"/>
            <a:r>
              <a:rPr lang="en-US" dirty="0">
                <a:latin typeface="+mn-lt"/>
              </a:rPr>
              <a:t>Enhances collaboration among stakeholders.</a:t>
            </a:r>
          </a:p>
          <a:p>
            <a:pPr algn="just"/>
            <a:endParaRPr lang="en-US" sz="1800" dirty="0">
              <a:latin typeface="+mn-lt"/>
            </a:endParaRPr>
          </a:p>
          <a:p>
            <a:pPr marL="0" indent="0" algn="just">
              <a:buNone/>
            </a:pPr>
            <a:r>
              <a:rPr lang="en-US" b="1" dirty="0">
                <a:latin typeface="+mn-lt"/>
              </a:rPr>
              <a:t>Disadvantages:</a:t>
            </a:r>
            <a:endParaRPr lang="en-US" sz="1800" b="1" dirty="0">
              <a:latin typeface="+mn-lt"/>
            </a:endParaRPr>
          </a:p>
          <a:p>
            <a:pPr algn="just"/>
            <a:r>
              <a:rPr lang="en-US" dirty="0">
                <a:latin typeface="+mn-lt"/>
              </a:rPr>
              <a:t>High initial implementation costs.</a:t>
            </a:r>
          </a:p>
          <a:p>
            <a:pPr algn="just"/>
            <a:r>
              <a:rPr lang="en-US" dirty="0">
                <a:latin typeface="+mn-lt"/>
              </a:rPr>
              <a:t>Requires regular system updates and maintenance.</a:t>
            </a:r>
          </a:p>
        </p:txBody>
      </p:sp>
    </p:spTree>
    <p:custDataLst>
      <p:tags r:id="rId1"/>
    </p:custDataLst>
    <p:extLst>
      <p:ext uri="{BB962C8B-B14F-4D97-AF65-F5344CB8AC3E}">
        <p14:creationId xmlns:p14="http://schemas.microsoft.com/office/powerpoint/2010/main" val="3106430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52102-B827-4BA8-A392-FC0F4F36EFB0}"/>
              </a:ext>
            </a:extLst>
          </p:cNvPr>
          <p:cNvSpPr>
            <a:spLocks noGrp="1"/>
          </p:cNvSpPr>
          <p:nvPr>
            <p:ph type="title"/>
          </p:nvPr>
        </p:nvSpPr>
        <p:spPr/>
        <p:txBody>
          <a:bodyPr/>
          <a:lstStyle/>
          <a:p>
            <a:r>
              <a:rPr lang="en-US" dirty="0"/>
              <a:t>Literature Survey</a:t>
            </a:r>
            <a:endParaRPr lang="en-IN" dirty="0"/>
          </a:p>
        </p:txBody>
      </p:sp>
      <p:sp>
        <p:nvSpPr>
          <p:cNvPr id="3" name="Content Placeholder 2">
            <a:extLst>
              <a:ext uri="{FF2B5EF4-FFF2-40B4-BE49-F238E27FC236}">
                <a16:creationId xmlns:a16="http://schemas.microsoft.com/office/drawing/2014/main" id="{337145F2-0D82-A63E-1835-A84FCAC09BE6}"/>
              </a:ext>
            </a:extLst>
          </p:cNvPr>
          <p:cNvSpPr>
            <a:spLocks noGrp="1"/>
          </p:cNvSpPr>
          <p:nvPr>
            <p:ph idx="1"/>
          </p:nvPr>
        </p:nvSpPr>
        <p:spPr/>
        <p:txBody>
          <a:bodyPr>
            <a:normAutofit/>
          </a:bodyPr>
          <a:lstStyle/>
          <a:p>
            <a:pPr marL="0" indent="0" algn="just">
              <a:buNone/>
            </a:pPr>
            <a:r>
              <a:rPr lang="en-IN" dirty="0">
                <a:latin typeface="+mn-lt"/>
              </a:rPr>
              <a:t>Paper 2: "AI-Driven Contract Reminder Systems“</a:t>
            </a:r>
          </a:p>
          <a:p>
            <a:pPr marL="0" indent="0" algn="just">
              <a:buNone/>
            </a:pPr>
            <a:endParaRPr lang="en-IN" sz="1800" dirty="0">
              <a:latin typeface="+mn-lt"/>
            </a:endParaRPr>
          </a:p>
          <a:p>
            <a:pPr marL="0" indent="0" algn="just">
              <a:buNone/>
            </a:pPr>
            <a:r>
              <a:rPr lang="en-IN" b="1" dirty="0">
                <a:latin typeface="+mn-lt"/>
              </a:rPr>
              <a:t>Advantages:</a:t>
            </a:r>
          </a:p>
          <a:p>
            <a:pPr algn="just"/>
            <a:r>
              <a:rPr lang="en-IN" dirty="0">
                <a:latin typeface="+mn-lt"/>
              </a:rPr>
              <a:t>Leverages AI to predict contract renewal patterns.</a:t>
            </a:r>
          </a:p>
          <a:p>
            <a:pPr algn="just"/>
            <a:r>
              <a:rPr lang="en-IN" dirty="0">
                <a:latin typeface="+mn-lt"/>
              </a:rPr>
              <a:t>Customizable alerts based on contract types.</a:t>
            </a:r>
          </a:p>
          <a:p>
            <a:pPr algn="just"/>
            <a:r>
              <a:rPr lang="en-IN" dirty="0">
                <a:latin typeface="+mn-lt"/>
              </a:rPr>
              <a:t>Scalable for organizations with high contract volumes.</a:t>
            </a:r>
          </a:p>
          <a:p>
            <a:pPr algn="just"/>
            <a:endParaRPr lang="en-IN" sz="1800" dirty="0">
              <a:latin typeface="+mn-lt"/>
            </a:endParaRPr>
          </a:p>
          <a:p>
            <a:pPr marL="0" indent="0" algn="just">
              <a:buNone/>
            </a:pPr>
            <a:r>
              <a:rPr lang="en-IN" b="1" dirty="0">
                <a:latin typeface="+mn-lt"/>
              </a:rPr>
              <a:t>Disadvantages:</a:t>
            </a:r>
          </a:p>
          <a:p>
            <a:pPr algn="just"/>
            <a:r>
              <a:rPr lang="en-IN" dirty="0">
                <a:latin typeface="+mn-lt"/>
              </a:rPr>
              <a:t>Complex integration with legacy systems.</a:t>
            </a:r>
          </a:p>
          <a:p>
            <a:pPr algn="just"/>
            <a:r>
              <a:rPr lang="en-IN" dirty="0">
                <a:latin typeface="+mn-lt"/>
              </a:rPr>
              <a:t>Dependency on robust internet connectivity for cloud-based features.</a:t>
            </a:r>
          </a:p>
        </p:txBody>
      </p:sp>
    </p:spTree>
    <p:extLst>
      <p:ext uri="{BB962C8B-B14F-4D97-AF65-F5344CB8AC3E}">
        <p14:creationId xmlns:p14="http://schemas.microsoft.com/office/powerpoint/2010/main" val="2021026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Main Objective</a:t>
            </a:r>
            <a:endParaRPr lang="en-IN" dirty="0">
              <a:latin typeface="+mj-lt"/>
            </a:endParaRPr>
          </a:p>
        </p:txBody>
      </p:sp>
      <p:sp>
        <p:nvSpPr>
          <p:cNvPr id="3" name="Content Placeholder 2"/>
          <p:cNvSpPr>
            <a:spLocks noGrp="1"/>
          </p:cNvSpPr>
          <p:nvPr>
            <p:ph idx="1"/>
          </p:nvPr>
        </p:nvSpPr>
        <p:spPr/>
        <p:txBody>
          <a:bodyPr/>
          <a:lstStyle/>
          <a:p>
            <a:pPr algn="just"/>
            <a:r>
              <a:rPr lang="en-US" dirty="0">
                <a:latin typeface="+mn-lt"/>
              </a:rPr>
              <a:t>To create an automated Contract Renewal Reminder Bot that tracks contract details, calculates expiration intervals, sends multiple reminder emails to stakeholders, and updates status in real-time. The system aims to minimize manual effort, ensure timely renewals, and improve overall contract management efficiency.</a:t>
            </a:r>
          </a:p>
        </p:txBody>
      </p:sp>
    </p:spTree>
    <p:custDataLst>
      <p:tags r:id="rId1"/>
    </p:custDataLst>
    <p:extLst>
      <p:ext uri="{BB962C8B-B14F-4D97-AF65-F5344CB8AC3E}">
        <p14:creationId xmlns:p14="http://schemas.microsoft.com/office/powerpoint/2010/main" val="4094578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Architecture</a:t>
            </a:r>
            <a:endParaRPr lang="en-IN" dirty="0">
              <a:latin typeface="+mj-lt"/>
            </a:endParaRPr>
          </a:p>
        </p:txBody>
      </p:sp>
      <p:sp>
        <p:nvSpPr>
          <p:cNvPr id="3" name="Content Placeholder 2"/>
          <p:cNvSpPr>
            <a:spLocks noGrp="1"/>
          </p:cNvSpPr>
          <p:nvPr>
            <p:ph idx="1"/>
          </p:nvPr>
        </p:nvSpPr>
        <p:spPr/>
        <p:txBody>
          <a:bodyPr>
            <a:normAutofit fontScale="92500" lnSpcReduction="20000"/>
          </a:bodyPr>
          <a:lstStyle/>
          <a:p>
            <a:pPr marL="0" indent="0" algn="just">
              <a:buNone/>
            </a:pPr>
            <a:r>
              <a:rPr lang="en-US" b="1" dirty="0">
                <a:latin typeface="+mn-lt"/>
              </a:rPr>
              <a:t>Input Layer:</a:t>
            </a:r>
          </a:p>
          <a:p>
            <a:pPr algn="just"/>
            <a:r>
              <a:rPr lang="en-US" dirty="0">
                <a:latin typeface="+mn-lt"/>
              </a:rPr>
              <a:t>Data source: Excel sheet containing contract details.</a:t>
            </a:r>
          </a:p>
          <a:p>
            <a:pPr algn="just"/>
            <a:r>
              <a:rPr lang="en-US" dirty="0">
                <a:latin typeface="+mn-lt"/>
              </a:rPr>
              <a:t>Stakeholder details like email and renewal intervals.</a:t>
            </a:r>
          </a:p>
          <a:p>
            <a:pPr algn="just"/>
            <a:endParaRPr lang="en-US" sz="1900" dirty="0">
              <a:latin typeface="+mn-lt"/>
            </a:endParaRPr>
          </a:p>
          <a:p>
            <a:pPr marL="0" indent="0" algn="just">
              <a:buNone/>
            </a:pPr>
            <a:r>
              <a:rPr lang="en-US" b="1" dirty="0">
                <a:latin typeface="+mn-lt"/>
              </a:rPr>
              <a:t>Processing Layer:</a:t>
            </a:r>
          </a:p>
          <a:p>
            <a:pPr algn="just"/>
            <a:r>
              <a:rPr lang="en-US" dirty="0">
                <a:latin typeface="+mn-lt"/>
              </a:rPr>
              <a:t>UiPath Studio automation activities.</a:t>
            </a:r>
          </a:p>
          <a:p>
            <a:pPr algn="just"/>
            <a:r>
              <a:rPr lang="en-US" dirty="0">
                <a:latin typeface="+mn-lt"/>
              </a:rPr>
              <a:t>Business logic for calculating expiration intervals and email scheduling.</a:t>
            </a:r>
          </a:p>
          <a:p>
            <a:pPr marL="0" indent="0" algn="just">
              <a:buNone/>
            </a:pPr>
            <a:endParaRPr lang="en-US" dirty="0">
              <a:latin typeface="+mn-lt"/>
            </a:endParaRPr>
          </a:p>
          <a:p>
            <a:pPr marL="0" indent="0" algn="just">
              <a:buNone/>
            </a:pPr>
            <a:r>
              <a:rPr lang="en-US" b="1" dirty="0">
                <a:latin typeface="+mn-lt"/>
              </a:rPr>
              <a:t>Output Layer:</a:t>
            </a:r>
          </a:p>
          <a:p>
            <a:pPr algn="just"/>
            <a:r>
              <a:rPr lang="en-US" dirty="0">
                <a:latin typeface="+mn-lt"/>
              </a:rPr>
              <a:t>Sending reminder emails.</a:t>
            </a:r>
          </a:p>
          <a:p>
            <a:pPr algn="just"/>
            <a:r>
              <a:rPr lang="en-US" dirty="0">
                <a:latin typeface="+mn-lt"/>
              </a:rPr>
              <a:t>Updating the Excel sheet with status changes.</a:t>
            </a:r>
          </a:p>
          <a:p>
            <a:pPr algn="just"/>
            <a:endParaRPr lang="en-US" dirty="0">
              <a:latin typeface="+mn-lt"/>
            </a:endParaRPr>
          </a:p>
          <a:p>
            <a:pPr marL="0" indent="0" algn="just">
              <a:buNone/>
            </a:pPr>
            <a:r>
              <a:rPr lang="en-US" b="1" dirty="0">
                <a:latin typeface="+mn-lt"/>
              </a:rPr>
              <a:t>Deployment:</a:t>
            </a:r>
          </a:p>
          <a:p>
            <a:pPr algn="just"/>
            <a:r>
              <a:rPr lang="en-US" dirty="0">
                <a:latin typeface="+mn-lt"/>
              </a:rPr>
              <a:t>Hosted on UiPath Orchestrator with scheduled triggers.</a:t>
            </a:r>
          </a:p>
        </p:txBody>
      </p:sp>
    </p:spTree>
    <p:custDataLst>
      <p:tags r:id="rId1"/>
    </p:custDataLst>
    <p:extLst>
      <p:ext uri="{BB962C8B-B14F-4D97-AF65-F5344CB8AC3E}">
        <p14:creationId xmlns:p14="http://schemas.microsoft.com/office/powerpoint/2010/main" val="3762233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System Requirements</a:t>
            </a:r>
            <a:endParaRPr lang="en-IN" dirty="0">
              <a:latin typeface="+mj-lt"/>
            </a:endParaRPr>
          </a:p>
        </p:txBody>
      </p:sp>
      <p:sp>
        <p:nvSpPr>
          <p:cNvPr id="3" name="Content Placeholder 2"/>
          <p:cNvSpPr>
            <a:spLocks noGrp="1"/>
          </p:cNvSpPr>
          <p:nvPr>
            <p:ph idx="1"/>
          </p:nvPr>
        </p:nvSpPr>
        <p:spPr/>
        <p:txBody>
          <a:bodyPr>
            <a:normAutofit fontScale="77500" lnSpcReduction="20000"/>
          </a:bodyPr>
          <a:lstStyle/>
          <a:p>
            <a:pPr marL="0" indent="0">
              <a:buNone/>
            </a:pPr>
            <a:r>
              <a:rPr lang="en-US" dirty="0">
                <a:latin typeface="+mn-lt"/>
              </a:rPr>
              <a:t>Hardware Requirements</a:t>
            </a:r>
          </a:p>
          <a:p>
            <a:r>
              <a:rPr lang="en-US" dirty="0">
                <a:latin typeface="+mn-lt"/>
              </a:rPr>
              <a:t>Processor: Intel i3 or higher</a:t>
            </a:r>
          </a:p>
          <a:p>
            <a:r>
              <a:rPr lang="en-US" dirty="0">
                <a:latin typeface="+mn-lt"/>
              </a:rPr>
              <a:t>RAM: Minimum 2GB</a:t>
            </a:r>
          </a:p>
          <a:p>
            <a:r>
              <a:rPr lang="en-US" dirty="0">
                <a:latin typeface="+mn-lt"/>
              </a:rPr>
              <a:t>Storage: At least 5GB free space</a:t>
            </a:r>
          </a:p>
          <a:p>
            <a:r>
              <a:rPr lang="en-US" dirty="0">
                <a:latin typeface="+mn-lt"/>
              </a:rPr>
              <a:t>Display: 1024x768 resolution or higher</a:t>
            </a:r>
          </a:p>
          <a:p>
            <a:r>
              <a:rPr lang="en-US" dirty="0">
                <a:latin typeface="+mn-lt"/>
              </a:rPr>
              <a:t>Network: Stable internet connection for cloud integration</a:t>
            </a:r>
          </a:p>
          <a:p>
            <a:endParaRPr lang="en-US" dirty="0">
              <a:latin typeface="+mn-lt"/>
            </a:endParaRPr>
          </a:p>
          <a:p>
            <a:pPr marL="0" indent="0">
              <a:buNone/>
            </a:pPr>
            <a:r>
              <a:rPr lang="en-US" dirty="0">
                <a:latin typeface="+mn-lt"/>
              </a:rPr>
              <a:t>Software Requirements</a:t>
            </a:r>
          </a:p>
          <a:p>
            <a:r>
              <a:rPr lang="en-US" dirty="0">
                <a:latin typeface="+mn-lt"/>
              </a:rPr>
              <a:t>Operating System: Windows 7 or higher</a:t>
            </a:r>
          </a:p>
          <a:p>
            <a:r>
              <a:rPr lang="en-US" dirty="0">
                <a:latin typeface="+mn-lt"/>
              </a:rPr>
              <a:t>Automation Tool: UiPath Studio (Community or Enterprise Edition)</a:t>
            </a:r>
          </a:p>
          <a:p>
            <a:r>
              <a:rPr lang="en-US" dirty="0">
                <a:latin typeface="+mn-lt"/>
              </a:rPr>
              <a:t>Cloud Platform: UiPath Orchestrator</a:t>
            </a:r>
          </a:p>
          <a:p>
            <a:r>
              <a:rPr lang="en-US" dirty="0">
                <a:latin typeface="+mn-lt"/>
              </a:rPr>
              <a:t>Email Client: Microsoft Outlook or any email provider with SMTP support</a:t>
            </a:r>
          </a:p>
          <a:p>
            <a:r>
              <a:rPr lang="en-US" dirty="0">
                <a:latin typeface="+mn-lt"/>
              </a:rPr>
              <a:t>Supporting Tools:</a:t>
            </a:r>
          </a:p>
          <a:p>
            <a:r>
              <a:rPr lang="en-US" dirty="0">
                <a:latin typeface="+mn-lt"/>
              </a:rPr>
              <a:t>Microsoft Excel or compatible spreadsheet software (for managing contract data)</a:t>
            </a:r>
          </a:p>
          <a:p>
            <a:r>
              <a:rPr lang="en-US" dirty="0">
                <a:latin typeface="+mn-lt"/>
              </a:rPr>
              <a:t>SMTP/Exchange Server (for email integration)</a:t>
            </a:r>
          </a:p>
        </p:txBody>
      </p:sp>
    </p:spTree>
    <p:custDataLst>
      <p:tags r:id="rId1"/>
    </p:custDataLst>
    <p:extLst>
      <p:ext uri="{BB962C8B-B14F-4D97-AF65-F5344CB8AC3E}">
        <p14:creationId xmlns:p14="http://schemas.microsoft.com/office/powerpoint/2010/main" val="122522712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1|4|2.4|1.4"/>
</p:tagLst>
</file>

<file path=ppt/tags/tag10.xml><?xml version="1.0" encoding="utf-8"?>
<p:tagLst xmlns:a="http://schemas.openxmlformats.org/drawingml/2006/main" xmlns:r="http://schemas.openxmlformats.org/officeDocument/2006/relationships" xmlns:p="http://schemas.openxmlformats.org/presentationml/2006/main">
  <p:tag name="TIMING" val="|1.1|4|2.4|1.4"/>
</p:tagLst>
</file>

<file path=ppt/tags/tag11.xml><?xml version="1.0" encoding="utf-8"?>
<p:tagLst xmlns:a="http://schemas.openxmlformats.org/drawingml/2006/main" xmlns:r="http://schemas.openxmlformats.org/officeDocument/2006/relationships" xmlns:p="http://schemas.openxmlformats.org/presentationml/2006/main">
  <p:tag name="TIMING" val="|1.1|4|2.4|1.4"/>
</p:tagLst>
</file>

<file path=ppt/tags/tag12.xml><?xml version="1.0" encoding="utf-8"?>
<p:tagLst xmlns:a="http://schemas.openxmlformats.org/drawingml/2006/main" xmlns:r="http://schemas.openxmlformats.org/officeDocument/2006/relationships" xmlns:p="http://schemas.openxmlformats.org/presentationml/2006/main">
  <p:tag name="TIMING" val="|1.1|4|2.4|1.4"/>
</p:tagLst>
</file>

<file path=ppt/tags/tag13.xml><?xml version="1.0" encoding="utf-8"?>
<p:tagLst xmlns:a="http://schemas.openxmlformats.org/drawingml/2006/main" xmlns:r="http://schemas.openxmlformats.org/officeDocument/2006/relationships" xmlns:p="http://schemas.openxmlformats.org/presentationml/2006/main">
  <p:tag name="TIMING" val="|1.1|4|2.4|1.4"/>
</p:tagLst>
</file>

<file path=ppt/tags/tag14.xml><?xml version="1.0" encoding="utf-8"?>
<p:tagLst xmlns:a="http://schemas.openxmlformats.org/drawingml/2006/main" xmlns:r="http://schemas.openxmlformats.org/officeDocument/2006/relationships" xmlns:p="http://schemas.openxmlformats.org/presentationml/2006/main">
  <p:tag name="TIMING" val="|1.1|4|2.4|1.4"/>
</p:tagLst>
</file>

<file path=ppt/tags/tag15.xml><?xml version="1.0" encoding="utf-8"?>
<p:tagLst xmlns:a="http://schemas.openxmlformats.org/drawingml/2006/main" xmlns:r="http://schemas.openxmlformats.org/officeDocument/2006/relationships" xmlns:p="http://schemas.openxmlformats.org/presentationml/2006/main">
  <p:tag name="TIMING" val="|1.1|4|2.4|1.4"/>
</p:tagLst>
</file>

<file path=ppt/tags/tag16.xml><?xml version="1.0" encoding="utf-8"?>
<p:tagLst xmlns:a="http://schemas.openxmlformats.org/drawingml/2006/main" xmlns:r="http://schemas.openxmlformats.org/officeDocument/2006/relationships" xmlns:p="http://schemas.openxmlformats.org/presentationml/2006/main">
  <p:tag name="TIMING" val="|1.1|4|2.4|1.4"/>
</p:tagLst>
</file>

<file path=ppt/tags/tag2.xml><?xml version="1.0" encoding="utf-8"?>
<p:tagLst xmlns:a="http://schemas.openxmlformats.org/drawingml/2006/main" xmlns:r="http://schemas.openxmlformats.org/officeDocument/2006/relationships" xmlns:p="http://schemas.openxmlformats.org/presentationml/2006/main">
  <p:tag name="TIMING" val="|1.1|4|2.4|1.4"/>
</p:tagLst>
</file>

<file path=ppt/tags/tag3.xml><?xml version="1.0" encoding="utf-8"?>
<p:tagLst xmlns:a="http://schemas.openxmlformats.org/drawingml/2006/main" xmlns:r="http://schemas.openxmlformats.org/officeDocument/2006/relationships" xmlns:p="http://schemas.openxmlformats.org/presentationml/2006/main">
  <p:tag name="TIMING" val="|1.1|4|2.4|1.4"/>
</p:tagLst>
</file>

<file path=ppt/tags/tag4.xml><?xml version="1.0" encoding="utf-8"?>
<p:tagLst xmlns:a="http://schemas.openxmlformats.org/drawingml/2006/main" xmlns:r="http://schemas.openxmlformats.org/officeDocument/2006/relationships" xmlns:p="http://schemas.openxmlformats.org/presentationml/2006/main">
  <p:tag name="TIMING" val="|1.1|4|2.4|1.4"/>
</p:tagLst>
</file>

<file path=ppt/tags/tag5.xml><?xml version="1.0" encoding="utf-8"?>
<p:tagLst xmlns:a="http://schemas.openxmlformats.org/drawingml/2006/main" xmlns:r="http://schemas.openxmlformats.org/officeDocument/2006/relationships" xmlns:p="http://schemas.openxmlformats.org/presentationml/2006/main">
  <p:tag name="TIMING" val="|1.1|4|2.4|1.4"/>
</p:tagLst>
</file>

<file path=ppt/tags/tag6.xml><?xml version="1.0" encoding="utf-8"?>
<p:tagLst xmlns:a="http://schemas.openxmlformats.org/drawingml/2006/main" xmlns:r="http://schemas.openxmlformats.org/officeDocument/2006/relationships" xmlns:p="http://schemas.openxmlformats.org/presentationml/2006/main">
  <p:tag name="TIMING" val="|1.1|4|2.4|1.4"/>
</p:tagLst>
</file>

<file path=ppt/tags/tag7.xml><?xml version="1.0" encoding="utf-8"?>
<p:tagLst xmlns:a="http://schemas.openxmlformats.org/drawingml/2006/main" xmlns:r="http://schemas.openxmlformats.org/officeDocument/2006/relationships" xmlns:p="http://schemas.openxmlformats.org/presentationml/2006/main">
  <p:tag name="TIMING" val="|1.1|4|2.4|1.4"/>
</p:tagLst>
</file>

<file path=ppt/tags/tag8.xml><?xml version="1.0" encoding="utf-8"?>
<p:tagLst xmlns:a="http://schemas.openxmlformats.org/drawingml/2006/main" xmlns:r="http://schemas.openxmlformats.org/officeDocument/2006/relationships" xmlns:p="http://schemas.openxmlformats.org/presentationml/2006/main">
  <p:tag name="TIMING" val="|1.1|4|2.4|1.4"/>
</p:tagLst>
</file>

<file path=ppt/tags/tag9.xml><?xml version="1.0" encoding="utf-8"?>
<p:tagLst xmlns:a="http://schemas.openxmlformats.org/drawingml/2006/main" xmlns:r="http://schemas.openxmlformats.org/officeDocument/2006/relationships" xmlns:p="http://schemas.openxmlformats.org/presentationml/2006/main">
  <p:tag name="TIMING" val="|1.1|4|2.4|1.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9271</TotalTime>
  <Words>1370</Words>
  <Application>Microsoft Office PowerPoint</Application>
  <PresentationFormat>On-screen Show (4:3)</PresentationFormat>
  <Paragraphs>188</Paragraphs>
  <Slides>26</Slides>
  <Notes>19</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PowerPoint Presentation</vt:lpstr>
      <vt:lpstr>Abstract</vt:lpstr>
      <vt:lpstr>Need for the Proposed System</vt:lpstr>
      <vt:lpstr>Advantages of the Proposed System</vt:lpstr>
      <vt:lpstr>Literature Survey</vt:lpstr>
      <vt:lpstr>Literature Survey</vt:lpstr>
      <vt:lpstr>Main Objective</vt:lpstr>
      <vt:lpstr>Architecture</vt:lpstr>
      <vt:lpstr>System Requirements</vt:lpstr>
      <vt:lpstr>Functional Description</vt:lpstr>
      <vt:lpstr>Functional Description</vt:lpstr>
      <vt:lpstr>DFD / Activity Diagram</vt:lpstr>
      <vt:lpstr>Table Design</vt:lpstr>
      <vt:lpstr>Process Design</vt:lpstr>
      <vt:lpstr>Process Design</vt:lpstr>
      <vt:lpstr>Implementation</vt:lpstr>
      <vt:lpstr>Implementation</vt:lpstr>
      <vt:lpstr>Testing</vt:lpstr>
      <vt:lpstr>Testing</vt:lpstr>
      <vt:lpstr>Conclusions</vt:lpstr>
      <vt:lpstr>Future Enhancement</vt:lpstr>
      <vt:lpstr>IEEE Paper</vt:lpstr>
      <vt:lpstr>References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Vikram Srinivasan</dc:creator>
  <cp:lastModifiedBy>Shyam Srinivasan</cp:lastModifiedBy>
  <cp:revision>1745</cp:revision>
  <dcterms:created xsi:type="dcterms:W3CDTF">2013-05-17T03:00:03Z</dcterms:created>
  <dcterms:modified xsi:type="dcterms:W3CDTF">2024-11-21T13:23:02Z</dcterms:modified>
</cp:coreProperties>
</file>